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6"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4/27/2021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1874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4/27/2021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91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4/27/2021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4/27/2021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583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4/27/2021</a:t>
            </a:fld>
            <a:endParaRPr lang="en-US" dirty="0"/>
          </a:p>
        </p:txBody>
      </p:sp>
    </p:spTree>
    <p:extLst>
      <p:ext uri="{BB962C8B-B14F-4D97-AF65-F5344CB8AC3E}">
        <p14:creationId xmlns:p14="http://schemas.microsoft.com/office/powerpoint/2010/main" val="18004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4/27/2021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489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4/27/2021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5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4/27/2021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95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4/27/2021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1241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4/27/2021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798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4/27/2021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02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4/27/2021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46182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1"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7D87047-B7E5-48E3-A268-3FE9307C28B6}"/>
              </a:ext>
            </a:extLst>
          </p:cNvPr>
          <p:cNvSpPr>
            <a:spLocks noGrp="1"/>
          </p:cNvSpPr>
          <p:nvPr>
            <p:ph type="ctrTitle"/>
          </p:nvPr>
        </p:nvSpPr>
        <p:spPr>
          <a:xfrm>
            <a:off x="1180531" y="1346268"/>
            <a:ext cx="5274860" cy="3066706"/>
          </a:xfrm>
        </p:spPr>
        <p:txBody>
          <a:bodyPr anchor="b">
            <a:normAutofit/>
          </a:bodyPr>
          <a:lstStyle/>
          <a:p>
            <a:r>
              <a:rPr lang="en-US" sz="6000" dirty="0">
                <a:solidFill>
                  <a:schemeClr val="tx1"/>
                </a:solidFill>
              </a:rPr>
              <a:t>Angular Training</a:t>
            </a:r>
          </a:p>
        </p:txBody>
      </p:sp>
      <p:sp>
        <p:nvSpPr>
          <p:cNvPr id="3" name="Subtitle 2">
            <a:extLst>
              <a:ext uri="{FF2B5EF4-FFF2-40B4-BE49-F238E27FC236}">
                <a16:creationId xmlns:a16="http://schemas.microsoft.com/office/drawing/2014/main" id="{3FD9ABA3-2BDB-4255-B354-3FEBA45D37A8}"/>
              </a:ext>
            </a:extLst>
          </p:cNvPr>
          <p:cNvSpPr>
            <a:spLocks noGrp="1"/>
          </p:cNvSpPr>
          <p:nvPr>
            <p:ph type="subTitle" idx="1"/>
          </p:nvPr>
        </p:nvSpPr>
        <p:spPr>
          <a:xfrm>
            <a:off x="1201212" y="4412974"/>
            <a:ext cx="4524024" cy="1576188"/>
          </a:xfrm>
        </p:spPr>
        <p:txBody>
          <a:bodyPr anchor="t">
            <a:normAutofit/>
          </a:bodyPr>
          <a:lstStyle/>
          <a:p>
            <a:r>
              <a:rPr lang="en-US" dirty="0"/>
              <a:t>By Vamsi Sandeep</a:t>
            </a:r>
          </a:p>
        </p:txBody>
      </p:sp>
      <p:sp>
        <p:nvSpPr>
          <p:cNvPr id="17"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42FCD8E2-7F1A-4563-9B16-1505667ECE35}"/>
              </a:ext>
            </a:extLst>
          </p:cNvPr>
          <p:cNvPicPr>
            <a:picLocks noChangeAspect="1"/>
          </p:cNvPicPr>
          <p:nvPr/>
        </p:nvPicPr>
        <p:blipFill rotWithShape="1">
          <a:blip r:embed="rId2"/>
          <a:srcRect l="24624" r="266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602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ECDD0-0506-4EFA-9F63-D7B80288F5BB}"/>
              </a:ext>
            </a:extLst>
          </p:cNvPr>
          <p:cNvSpPr txBox="1"/>
          <p:nvPr/>
        </p:nvSpPr>
        <p:spPr>
          <a:xfrm>
            <a:off x="0" y="129209"/>
            <a:ext cx="12192000" cy="5909310"/>
          </a:xfrm>
          <a:prstGeom prst="rect">
            <a:avLst/>
          </a:prstGeom>
          <a:noFill/>
        </p:spPr>
        <p:txBody>
          <a:bodyPr wrap="square" rtlCol="0">
            <a:spAutoFit/>
          </a:bodyPr>
          <a:lstStyle/>
          <a:p>
            <a:r>
              <a:rPr lang="en-US" dirty="0"/>
              <a:t>Q. What is a Framework?</a:t>
            </a:r>
          </a:p>
          <a:p>
            <a:endParaRPr lang="en-US" dirty="0"/>
          </a:p>
          <a:p>
            <a:pPr marL="342900" indent="-342900">
              <a:buAutoNum type="alphaUcPeriod"/>
            </a:pPr>
            <a:r>
              <a:rPr lang="en-US" dirty="0"/>
              <a:t>Framework is an software architectural pattern, It is same like a design pattern but have broader scope</a:t>
            </a:r>
          </a:p>
          <a:p>
            <a:pPr marL="342900" indent="-342900">
              <a:buAutoNum type="alphaUcPeriod"/>
            </a:pPr>
            <a:endParaRPr lang="en-US" dirty="0"/>
          </a:p>
          <a:p>
            <a:pPr marL="342900" indent="-342900">
              <a:buAutoNum type="alphaUcPeriod"/>
            </a:pPr>
            <a:r>
              <a:rPr lang="en-US" dirty="0"/>
              <a:t>.Q. What is Design </a:t>
            </a:r>
            <a:r>
              <a:rPr lang="en-US" dirty="0" err="1"/>
              <a:t>Pattern?A</a:t>
            </a:r>
            <a:r>
              <a:rPr lang="en-US" dirty="0"/>
              <a:t>. - Design patterns are solution for software design problems. - Design patterns are like principles followed by developers in order to build an application.</a:t>
            </a:r>
          </a:p>
          <a:p>
            <a:pPr marL="342900" indent="-342900">
              <a:buAutoNum type="alphaUcPeriod"/>
            </a:pPr>
            <a:endParaRPr lang="en-US" dirty="0"/>
          </a:p>
          <a:p>
            <a:pPr marL="342900" indent="-342900">
              <a:buAutoNum type="alphaUcPeriod"/>
            </a:pPr>
            <a:r>
              <a:rPr lang="en-US" dirty="0"/>
              <a:t> - Design Patterns are about creating objects, designing classes and defining communication is software application.-</a:t>
            </a:r>
          </a:p>
          <a:p>
            <a:pPr marL="342900" indent="-342900">
              <a:buAutoNum type="alphaUcPeriod"/>
            </a:pPr>
            <a:endParaRPr lang="en-US" dirty="0"/>
          </a:p>
          <a:p>
            <a:pPr marL="342900" indent="-342900">
              <a:buAutoNum type="alphaUcPeriod"/>
            </a:pPr>
            <a:r>
              <a:rPr lang="en-US" dirty="0"/>
              <a:t> In software development we have 23 Design patterns which are foundation for all other patterns. We call them as "</a:t>
            </a:r>
            <a:r>
              <a:rPr lang="en-US" dirty="0" err="1"/>
              <a:t>GoF</a:t>
            </a:r>
            <a:r>
              <a:rPr lang="en-US" dirty="0"/>
              <a:t>" design pattern- 23 Design patterns are categorized into 3 groups</a:t>
            </a:r>
          </a:p>
          <a:p>
            <a:r>
              <a:rPr lang="en-US" dirty="0"/>
              <a:t>	a) Creational Patterns	b) </a:t>
            </a:r>
            <a:r>
              <a:rPr lang="en-US" dirty="0" err="1"/>
              <a:t>Structral</a:t>
            </a:r>
            <a:r>
              <a:rPr lang="en-US" dirty="0"/>
              <a:t> Patterns	c) Behavioral </a:t>
            </a:r>
            <a:r>
              <a:rPr lang="en-US" dirty="0" err="1"/>
              <a:t>PatternsDesign</a:t>
            </a:r>
            <a:r>
              <a:rPr lang="en-US" dirty="0"/>
              <a:t> patterns are about  building.</a:t>
            </a:r>
          </a:p>
          <a:p>
            <a:endParaRPr lang="en-US" dirty="0"/>
          </a:p>
          <a:p>
            <a:r>
              <a:rPr lang="en-US" dirty="0"/>
              <a:t> How to control the application flow </a:t>
            </a:r>
            <a:r>
              <a:rPr lang="en-US" dirty="0" err="1"/>
              <a:t>i.e</a:t>
            </a:r>
            <a:r>
              <a:rPr lang="en-US" dirty="0"/>
              <a:t> how to access the data and how to present the </a:t>
            </a:r>
            <a:r>
              <a:rPr lang="en-US" dirty="0" err="1"/>
              <a:t>data.Software</a:t>
            </a:r>
            <a:r>
              <a:rPr lang="en-US" dirty="0"/>
              <a:t> Architectural Patterns:- Both building the application and control the application flow.- Framework is an architectural pattern. Framework provides language and library to build application. </a:t>
            </a:r>
          </a:p>
          <a:p>
            <a:r>
              <a:rPr lang="en-US" dirty="0"/>
              <a:t>Framework also provides an approach for controlling the flow of </a:t>
            </a:r>
            <a:r>
              <a:rPr lang="en-US" dirty="0" err="1"/>
              <a:t>application.Angular</a:t>
            </a:r>
            <a:r>
              <a:rPr lang="en-US" dirty="0"/>
              <a:t> JS is a framework - Library to build application - approach that can control the application flow - angular </a:t>
            </a:r>
            <a:r>
              <a:rPr lang="en-US" dirty="0" err="1"/>
              <a:t>js</a:t>
            </a:r>
            <a:r>
              <a:rPr lang="en-US" dirty="0"/>
              <a:t> internally uses frameworks like MVC, MVP, MVVM.</a:t>
            </a:r>
          </a:p>
        </p:txBody>
      </p:sp>
    </p:spTree>
    <p:extLst>
      <p:ext uri="{BB962C8B-B14F-4D97-AF65-F5344CB8AC3E}">
        <p14:creationId xmlns:p14="http://schemas.microsoft.com/office/powerpoint/2010/main" val="17272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8F99D-82BD-415C-9CA8-2C0D5CDE231B}"/>
              </a:ext>
            </a:extLst>
          </p:cNvPr>
          <p:cNvSpPr txBox="1"/>
          <p:nvPr/>
        </p:nvSpPr>
        <p:spPr>
          <a:xfrm>
            <a:off x="0" y="139148"/>
            <a:ext cx="12192000" cy="5909310"/>
          </a:xfrm>
          <a:prstGeom prst="rect">
            <a:avLst/>
          </a:prstGeom>
          <a:noFill/>
        </p:spPr>
        <p:txBody>
          <a:bodyPr wrap="square" rtlCol="0">
            <a:spAutoFit/>
          </a:bodyPr>
          <a:lstStyle/>
          <a:p>
            <a:r>
              <a:rPr lang="en-US" dirty="0"/>
              <a:t>JavaScript:- JavaScript is a Language</a:t>
            </a:r>
          </a:p>
          <a:p>
            <a:pPr marL="285750" indent="-285750">
              <a:buFontTx/>
              <a:buChar char="-"/>
            </a:pPr>
            <a:r>
              <a:rPr lang="en-US" dirty="0"/>
              <a:t>JavaScript client side with HTML</a:t>
            </a:r>
          </a:p>
          <a:p>
            <a:pPr marL="285750" indent="-285750">
              <a:buFontTx/>
              <a:buChar char="-"/>
            </a:pPr>
            <a:r>
              <a:rPr lang="en-US" dirty="0"/>
              <a:t>JavaScript server side with Node JS</a:t>
            </a:r>
          </a:p>
          <a:p>
            <a:pPr marL="285750" indent="-285750">
              <a:buFontTx/>
              <a:buChar char="-"/>
            </a:pPr>
            <a:r>
              <a:rPr lang="en-US" dirty="0"/>
              <a:t>JavaScript Database with </a:t>
            </a:r>
            <a:r>
              <a:rPr lang="en-US" dirty="0" err="1"/>
              <a:t>MongoDb</a:t>
            </a:r>
            <a:endParaRPr lang="en-US" dirty="0"/>
          </a:p>
          <a:p>
            <a:pPr marL="285750" indent="-285750">
              <a:buFontTx/>
              <a:buChar char="-"/>
            </a:pPr>
            <a:r>
              <a:rPr lang="en-US" dirty="0"/>
              <a:t>JavaScript Animations with Flash</a:t>
            </a:r>
          </a:p>
          <a:p>
            <a:pPr marL="285750" indent="-285750">
              <a:buFontTx/>
              <a:buChar char="-"/>
            </a:pPr>
            <a:endParaRPr lang="en-US" dirty="0"/>
          </a:p>
          <a:p>
            <a:pPr marL="285750" indent="-285750">
              <a:buFontTx/>
              <a:buChar char="-"/>
            </a:pPr>
            <a:r>
              <a:rPr lang="en-US" dirty="0" err="1"/>
              <a:t>JQuery</a:t>
            </a:r>
            <a:r>
              <a:rPr lang="en-US" dirty="0"/>
              <a:t>:- It is an JavaScript Library- Write less and do more</a:t>
            </a:r>
          </a:p>
          <a:p>
            <a:pPr marL="285750" indent="-285750">
              <a:buFontTx/>
              <a:buChar char="-"/>
            </a:pPr>
            <a:r>
              <a:rPr lang="en-US" dirty="0"/>
              <a:t>It can reduce compatibility issues</a:t>
            </a:r>
          </a:p>
          <a:p>
            <a:pPr marL="285750" indent="-285750">
              <a:buFontTx/>
              <a:buChar char="-"/>
            </a:pPr>
            <a:r>
              <a:rPr lang="en-US" dirty="0"/>
              <a:t>Can Manipulate HTML , CSS</a:t>
            </a:r>
          </a:p>
          <a:p>
            <a:r>
              <a:rPr lang="en-US" dirty="0"/>
              <a:t> - Provides Plugins </a:t>
            </a:r>
          </a:p>
          <a:p>
            <a:pPr marL="285750" indent="-285750">
              <a:buFontTx/>
              <a:buChar char="-"/>
            </a:pPr>
            <a:r>
              <a:rPr lang="en-US" dirty="0"/>
              <a:t>Provides Interactions</a:t>
            </a:r>
          </a:p>
          <a:p>
            <a:pPr marL="285750" indent="-285750">
              <a:buFontTx/>
              <a:buChar char="-"/>
            </a:pPr>
            <a:r>
              <a:rPr lang="en-US" dirty="0"/>
              <a:t>Provides Effects- Provides Widgets [</a:t>
            </a:r>
            <a:r>
              <a:rPr lang="en-US" dirty="0" err="1"/>
              <a:t>JQuery</a:t>
            </a:r>
            <a:r>
              <a:rPr lang="en-US" dirty="0"/>
              <a:t> UI]</a:t>
            </a:r>
          </a:p>
          <a:p>
            <a:pPr marL="285750" indent="-285750">
              <a:buFontTx/>
              <a:buChar char="-"/>
            </a:pPr>
            <a:r>
              <a:rPr lang="en-US" dirty="0"/>
              <a:t>Other JavaScript Libraries : </a:t>
            </a:r>
            <a:r>
              <a:rPr lang="en-US" dirty="0" err="1"/>
              <a:t>JQlite</a:t>
            </a:r>
            <a:r>
              <a:rPr lang="en-US" dirty="0"/>
              <a:t>, </a:t>
            </a:r>
            <a:r>
              <a:rPr lang="en-US" dirty="0" err="1"/>
              <a:t>RxJS</a:t>
            </a:r>
            <a:r>
              <a:rPr lang="en-US" dirty="0"/>
              <a:t> etc.</a:t>
            </a:r>
          </a:p>
          <a:p>
            <a:pPr marL="285750" indent="-285750">
              <a:buFontTx/>
              <a:buChar char="-"/>
            </a:pPr>
            <a:endParaRPr lang="en-US" dirty="0"/>
          </a:p>
          <a:p>
            <a:pPr marL="285750" indent="-285750">
              <a:buFontTx/>
              <a:buChar char="-"/>
            </a:pPr>
            <a:r>
              <a:rPr lang="en-US" dirty="0"/>
              <a:t>Client Side JavaScript Framework------------------------------------------------It provides a library to build application and also uses various software architectural patterns that can control the application flow.- Knockout Js</a:t>
            </a:r>
          </a:p>
          <a:p>
            <a:r>
              <a:rPr lang="en-US" dirty="0"/>
              <a:t>  - Ember Js</a:t>
            </a:r>
          </a:p>
          <a:p>
            <a:r>
              <a:rPr lang="en-US" dirty="0"/>
              <a:t> - </a:t>
            </a:r>
            <a:r>
              <a:rPr lang="en-US" dirty="0" err="1"/>
              <a:t>BackBone</a:t>
            </a:r>
            <a:r>
              <a:rPr lang="en-US" dirty="0"/>
              <a:t> Js</a:t>
            </a:r>
          </a:p>
          <a:p>
            <a:r>
              <a:rPr lang="en-US" dirty="0"/>
              <a:t> - SPINE</a:t>
            </a:r>
          </a:p>
          <a:p>
            <a:r>
              <a:rPr lang="en-US" dirty="0"/>
              <a:t> - Angular Js		</a:t>
            </a:r>
          </a:p>
        </p:txBody>
      </p:sp>
    </p:spTree>
    <p:extLst>
      <p:ext uri="{BB962C8B-B14F-4D97-AF65-F5344CB8AC3E}">
        <p14:creationId xmlns:p14="http://schemas.microsoft.com/office/powerpoint/2010/main" val="225377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7E044-8ED6-4EE5-BEA3-88A9B70C5600}"/>
              </a:ext>
            </a:extLst>
          </p:cNvPr>
          <p:cNvSpPr txBox="1"/>
          <p:nvPr/>
        </p:nvSpPr>
        <p:spPr>
          <a:xfrm>
            <a:off x="89452" y="288235"/>
            <a:ext cx="12453731" cy="4247317"/>
          </a:xfrm>
          <a:prstGeom prst="rect">
            <a:avLst/>
          </a:prstGeom>
          <a:noFill/>
        </p:spPr>
        <p:txBody>
          <a:bodyPr wrap="square" rtlCol="0">
            <a:spAutoFit/>
          </a:bodyPr>
          <a:lstStyle/>
          <a:p>
            <a:r>
              <a:rPr lang="en-US" dirty="0"/>
              <a:t>Angular Js- It is a JavaScript-based, open-source, front-end web application framework.</a:t>
            </a:r>
          </a:p>
          <a:p>
            <a:pPr marL="285750" indent="-285750">
              <a:buFontTx/>
              <a:buChar char="-"/>
            </a:pPr>
            <a:r>
              <a:rPr lang="en-US" dirty="0"/>
              <a:t>It is Maintained by Google and a large community of developers and organization.</a:t>
            </a:r>
          </a:p>
          <a:p>
            <a:pPr marL="285750" indent="-285750">
              <a:buFontTx/>
              <a:buChar char="-"/>
            </a:pPr>
            <a:r>
              <a:rPr lang="en-US" dirty="0"/>
              <a:t>Angular Js - Used by Google for its Apps- 2010 Google made Angular JS Open Source</a:t>
            </a:r>
          </a:p>
          <a:p>
            <a:pPr marL="285750" indent="-285750">
              <a:buFontTx/>
              <a:buChar char="-"/>
            </a:pPr>
            <a:r>
              <a:rPr lang="en-US" dirty="0"/>
              <a:t>Angular Js provides all features that can support SPA.- It uses client side MVC, MVVM architectures.</a:t>
            </a:r>
          </a:p>
          <a:p>
            <a:pPr marL="285750" indent="-285750">
              <a:buFontTx/>
              <a:buChar char="-"/>
            </a:pPr>
            <a:r>
              <a:rPr lang="en-US" dirty="0"/>
              <a:t>Draw Backs:- Angular JS is not designed for what you are using.- Hence lot of GAP's- Angular Js is JavaScript based , It is not strictly typed language.</a:t>
            </a:r>
          </a:p>
          <a:p>
            <a:pPr marL="285750" indent="-285750">
              <a:buFontTx/>
              <a:buChar char="-"/>
            </a:pPr>
            <a:endParaRPr lang="en-US" dirty="0"/>
          </a:p>
          <a:p>
            <a:pPr marL="285750" indent="-285750">
              <a:buFontTx/>
              <a:buChar char="-"/>
            </a:pPr>
            <a:r>
              <a:rPr lang="en-US" dirty="0"/>
              <a:t> Java, .NET - strictly typed	</a:t>
            </a:r>
          </a:p>
          <a:p>
            <a:pPr marL="285750" indent="-285750">
              <a:buFontTx/>
              <a:buChar char="-"/>
            </a:pPr>
            <a:r>
              <a:rPr lang="en-US" dirty="0"/>
              <a:t>var  x = 10;</a:t>
            </a:r>
          </a:p>
          <a:p>
            <a:r>
              <a:rPr lang="en-US" dirty="0"/>
              <a:t>    x="A";        // valid</a:t>
            </a:r>
          </a:p>
          <a:p>
            <a:pPr marL="285750" indent="-285750">
              <a:buFontTx/>
              <a:buChar char="-"/>
            </a:pPr>
            <a:r>
              <a:rPr lang="en-US" dirty="0"/>
              <a:t>Angular Js uses legacy of library</a:t>
            </a:r>
          </a:p>
          <a:p>
            <a:pPr marL="285750" indent="-285750">
              <a:buFontTx/>
              <a:buChar char="-"/>
            </a:pPr>
            <a:r>
              <a:rPr lang="en-US" dirty="0"/>
              <a:t>It is slow and heavy Google Angular Team</a:t>
            </a:r>
          </a:p>
          <a:p>
            <a:pPr marL="285750" indent="-285750">
              <a:buFontTx/>
              <a:buChar char="-"/>
            </a:pPr>
            <a:r>
              <a:rPr lang="en-US" dirty="0"/>
              <a:t>Lets develop a new technology to over </a:t>
            </a:r>
          </a:p>
          <a:p>
            <a:pPr marL="285750" indent="-285750">
              <a:buFontTx/>
              <a:buChar char="-"/>
            </a:pPr>
            <a:r>
              <a:rPr lang="en-US" dirty="0"/>
              <a:t>all issues- 2014  They design and released Angular 2.0  as an alternative for Angular JS.</a:t>
            </a:r>
          </a:p>
          <a:p>
            <a:r>
              <a:rPr lang="en-US" dirty="0"/>
              <a:t>- Angular JS latest version is 1.7.9  2019</a:t>
            </a:r>
          </a:p>
        </p:txBody>
      </p:sp>
    </p:spTree>
    <p:extLst>
      <p:ext uri="{BB962C8B-B14F-4D97-AF65-F5344CB8AC3E}">
        <p14:creationId xmlns:p14="http://schemas.microsoft.com/office/powerpoint/2010/main" val="220240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278E8-9E75-49BF-9157-07F43C21B7BD}"/>
              </a:ext>
            </a:extLst>
          </p:cNvPr>
          <p:cNvSpPr txBox="1"/>
          <p:nvPr/>
        </p:nvSpPr>
        <p:spPr>
          <a:xfrm>
            <a:off x="109330" y="119270"/>
            <a:ext cx="12082670" cy="5909310"/>
          </a:xfrm>
          <a:prstGeom prst="rect">
            <a:avLst/>
          </a:prstGeom>
          <a:noFill/>
        </p:spPr>
        <p:txBody>
          <a:bodyPr wrap="square" rtlCol="0">
            <a:spAutoFit/>
          </a:bodyPr>
          <a:lstStyle/>
          <a:p>
            <a:r>
              <a:rPr lang="en-US" dirty="0"/>
              <a:t>JavaScript - Language	</a:t>
            </a:r>
          </a:p>
          <a:p>
            <a:r>
              <a:rPr lang="en-US" dirty="0" err="1"/>
              <a:t>JQuery</a:t>
            </a:r>
            <a:r>
              <a:rPr lang="en-US" dirty="0"/>
              <a:t>	- Library</a:t>
            </a:r>
          </a:p>
          <a:p>
            <a:r>
              <a:rPr lang="en-US" dirty="0"/>
              <a:t>Angular Js - Framework   1.7.9 Latest</a:t>
            </a:r>
          </a:p>
          <a:p>
            <a:r>
              <a:rPr lang="en-US" dirty="0"/>
              <a:t>2010 Google, Community</a:t>
            </a:r>
          </a:p>
          <a:p>
            <a:r>
              <a:rPr lang="en-US" dirty="0"/>
              <a:t>SPA- Google Angular Team - Started developing a new Platform for Developers</a:t>
            </a:r>
          </a:p>
          <a:p>
            <a:pPr marL="285750" indent="-285750">
              <a:buFontTx/>
              <a:buChar char="-"/>
            </a:pPr>
            <a:r>
              <a:rPr lang="en-US" dirty="0"/>
              <a:t>Developers Platform comprises all tools and utilities that are required to build an End to End application.</a:t>
            </a:r>
          </a:p>
          <a:p>
            <a:pPr marL="285750" indent="-285750">
              <a:buFontTx/>
              <a:buChar char="-"/>
            </a:pPr>
            <a:r>
              <a:rPr lang="en-US" dirty="0"/>
              <a:t>The tools required for developer to build, debug, test and deploy applications.</a:t>
            </a:r>
          </a:p>
          <a:p>
            <a:pPr marL="285750" indent="-285750">
              <a:buFontTx/>
              <a:buChar char="-"/>
            </a:pPr>
            <a:r>
              <a:rPr lang="en-US" dirty="0"/>
              <a:t>- Google Named it as "Angular"- Angular JS is a Framework. </a:t>
            </a:r>
          </a:p>
          <a:p>
            <a:pPr marL="285750" indent="-285750">
              <a:buFontTx/>
              <a:buChar char="-"/>
            </a:pPr>
            <a:r>
              <a:rPr lang="en-US" dirty="0"/>
              <a:t>[SPA, Progressive]- Angular is an developers platform.</a:t>
            </a:r>
          </a:p>
          <a:p>
            <a:pPr marL="285750" indent="-285750">
              <a:buFontTx/>
              <a:buChar char="-"/>
            </a:pPr>
            <a:r>
              <a:rPr lang="en-US" dirty="0"/>
              <a:t>- Angular is a complete re-building of technology.</a:t>
            </a:r>
          </a:p>
          <a:p>
            <a:pPr marL="285750" indent="-285750">
              <a:buFontTx/>
              <a:buChar char="-"/>
            </a:pPr>
            <a:r>
              <a:rPr lang="en-US" dirty="0"/>
              <a:t> Angular is not next version of Angular JS</a:t>
            </a:r>
          </a:p>
          <a:p>
            <a:r>
              <a:rPr lang="en-US" dirty="0"/>
              <a:t>- Angular is complete alternative for Angular Js- You don't need to learn Angular JS to learn Angular.</a:t>
            </a:r>
          </a:p>
          <a:p>
            <a:pPr marL="285750" indent="-285750">
              <a:buFontTx/>
              <a:buChar char="-"/>
            </a:pPr>
            <a:r>
              <a:rPr lang="en-US" dirty="0"/>
              <a:t>You can't handle Angular JS by learning Angular.</a:t>
            </a:r>
          </a:p>
          <a:p>
            <a:pPr marL="285750" indent="-285750">
              <a:buFontTx/>
              <a:buChar char="-"/>
            </a:pPr>
            <a:r>
              <a:rPr lang="en-US" dirty="0"/>
              <a:t>Angular JS is different.- Angular is different.</a:t>
            </a:r>
          </a:p>
          <a:p>
            <a:pPr marL="285750" indent="-285750">
              <a:buFontTx/>
              <a:buChar char="-"/>
            </a:pPr>
            <a:r>
              <a:rPr lang="en-US" dirty="0"/>
              <a:t>Companies with technologies, which are JavaScript based they use "Angular JS".</a:t>
            </a:r>
          </a:p>
          <a:p>
            <a:pPr marL="285750" indent="-285750">
              <a:buFontTx/>
              <a:buChar char="-"/>
            </a:pPr>
            <a:r>
              <a:rPr lang="en-US" dirty="0"/>
              <a:t>Angular JS Versions are 1x :  Latest  1.7.9   [2019]Angular Versions start from 2	                Angular- Angular is an open source and cross platform developers platform built by Google Angular Team and </a:t>
            </a:r>
            <a:r>
              <a:rPr lang="en-US" dirty="0" err="1"/>
              <a:t>mantained</a:t>
            </a:r>
            <a:r>
              <a:rPr lang="en-US" dirty="0"/>
              <a:t> by a large community of Organizations and Developers.- Angular is TypeScript Based- Google Angular Team started a new script for Angular called "</a:t>
            </a:r>
            <a:r>
              <a:rPr lang="en-US" dirty="0" err="1"/>
              <a:t>atScript</a:t>
            </a:r>
            <a:r>
              <a:rPr lang="en-US" dirty="0"/>
              <a:t>".- "</a:t>
            </a:r>
            <a:r>
              <a:rPr lang="en-US" dirty="0" err="1"/>
              <a:t>AtScript</a:t>
            </a:r>
            <a:r>
              <a:rPr lang="en-US" dirty="0"/>
              <a:t>" is to overcome all the issues that we were facing with JavaScript.-</a:t>
            </a:r>
          </a:p>
        </p:txBody>
      </p:sp>
    </p:spTree>
    <p:extLst>
      <p:ext uri="{BB962C8B-B14F-4D97-AF65-F5344CB8AC3E}">
        <p14:creationId xmlns:p14="http://schemas.microsoft.com/office/powerpoint/2010/main" val="114420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2141-570F-49BD-9830-49A0A94851AF}"/>
              </a:ext>
            </a:extLst>
          </p:cNvPr>
          <p:cNvSpPr txBox="1"/>
          <p:nvPr/>
        </p:nvSpPr>
        <p:spPr>
          <a:xfrm>
            <a:off x="272716" y="1443789"/>
            <a:ext cx="12192000" cy="4524315"/>
          </a:xfrm>
          <a:prstGeom prst="rect">
            <a:avLst/>
          </a:prstGeom>
          <a:noFill/>
        </p:spPr>
        <p:txBody>
          <a:bodyPr wrap="square" rtlCol="0">
            <a:spAutoFit/>
          </a:bodyPr>
          <a:lstStyle/>
          <a:p>
            <a:r>
              <a:rPr lang="en-US" dirty="0"/>
              <a:t>In 2013 Microsoft C# language Architect "Anders Hejlsberg" developed a language called "TypeScript“</a:t>
            </a:r>
          </a:p>
          <a:p>
            <a:endParaRPr lang="en-US" dirty="0"/>
          </a:p>
          <a:p>
            <a:pPr marL="285750" indent="-285750">
              <a:buFontTx/>
              <a:buChar char="-"/>
            </a:pPr>
            <a:r>
              <a:rPr lang="en-US" dirty="0"/>
              <a:t>TypeScript is used client side with C# as server side for Microsoft .NET </a:t>
            </a:r>
            <a:r>
              <a:rPr lang="en-US" dirty="0" err="1"/>
              <a:t>technolgoy</a:t>
            </a:r>
            <a:r>
              <a:rPr lang="en-US" dirty="0"/>
              <a:t>.</a:t>
            </a:r>
          </a:p>
          <a:p>
            <a:pPr marL="285750" indent="-285750">
              <a:buFontTx/>
              <a:buChar char="-"/>
            </a:pPr>
            <a:r>
              <a:rPr lang="en-US" dirty="0"/>
              <a:t>Angular Started using "TypeScript" as language instead of JavaScript and </a:t>
            </a:r>
            <a:r>
              <a:rPr lang="en-US" dirty="0" err="1"/>
              <a:t>AtScript</a:t>
            </a:r>
            <a:r>
              <a:rPr lang="en-US" dirty="0"/>
              <a:t>. Angular		- Google TypeScript</a:t>
            </a:r>
          </a:p>
          <a:p>
            <a:pPr marL="285750" indent="-285750">
              <a:buFontTx/>
              <a:buChar char="-"/>
            </a:pPr>
            <a:r>
              <a:rPr lang="en-US" dirty="0"/>
              <a:t>Microsoft TypeScript is for Developers   TypeScript is </a:t>
            </a:r>
            <a:r>
              <a:rPr lang="en-US" dirty="0" err="1"/>
              <a:t>Transcompiled</a:t>
            </a:r>
            <a:r>
              <a:rPr lang="en-US" dirty="0"/>
              <a:t> into JavaScript- Angular Open Source</a:t>
            </a:r>
          </a:p>
          <a:p>
            <a:pPr marL="285750" indent="-285750">
              <a:buFontTx/>
              <a:buChar char="-"/>
            </a:pPr>
            <a:r>
              <a:rPr lang="en-US" dirty="0"/>
              <a:t>Angular is Cross Platform  * Angular uses frameworks like 	Apache Cordova	Native Script	Ionic   which are used to build cross platform mobile applications.</a:t>
            </a:r>
          </a:p>
          <a:p>
            <a:pPr marL="285750" indent="-285750">
              <a:buFontTx/>
              <a:buChar char="-"/>
            </a:pPr>
            <a:r>
              <a:rPr lang="en-US" dirty="0"/>
              <a:t>Angular can build SPA and Progressive Web App- Angular supports frameworks like MVC, MVVM- Angular provides a modular library.</a:t>
            </a:r>
          </a:p>
          <a:p>
            <a:pPr marL="285750" indent="-285750">
              <a:buFontTx/>
              <a:buChar char="-"/>
            </a:pPr>
            <a:r>
              <a:rPr lang="en-US" dirty="0"/>
              <a:t>Application specific framework.</a:t>
            </a:r>
          </a:p>
          <a:p>
            <a:r>
              <a:rPr lang="en-US" dirty="0"/>
              <a:t> - Angular is 10x faster than Angular JS- Angular Version 9   </a:t>
            </a:r>
          </a:p>
          <a:p>
            <a:r>
              <a:rPr lang="en-US" dirty="0"/>
              <a:t>   Google withdrawn support for Angular </a:t>
            </a:r>
            <a:r>
              <a:rPr lang="en-US" dirty="0" err="1"/>
              <a:t>upto</a:t>
            </a:r>
            <a:r>
              <a:rPr lang="en-US" dirty="0"/>
              <a:t> 6    </a:t>
            </a:r>
          </a:p>
          <a:p>
            <a:r>
              <a:rPr lang="en-US" dirty="0"/>
              <a:t>no LTS </a:t>
            </a:r>
            <a:r>
              <a:rPr lang="en-US" dirty="0" err="1"/>
              <a:t>upto</a:t>
            </a:r>
            <a:r>
              <a:rPr lang="en-US" dirty="0"/>
              <a:t> 6</a:t>
            </a:r>
          </a:p>
          <a:p>
            <a:r>
              <a:rPr lang="en-US" dirty="0"/>
              <a:t>- Google provides LTS for versions 7,8,9</a:t>
            </a:r>
          </a:p>
        </p:txBody>
      </p:sp>
    </p:spTree>
    <p:extLst>
      <p:ext uri="{BB962C8B-B14F-4D97-AF65-F5344CB8AC3E}">
        <p14:creationId xmlns:p14="http://schemas.microsoft.com/office/powerpoint/2010/main" val="419105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75437-FF84-466E-9EA0-9AB89DDE201E}"/>
              </a:ext>
            </a:extLst>
          </p:cNvPr>
          <p:cNvSpPr txBox="1"/>
          <p:nvPr/>
        </p:nvSpPr>
        <p:spPr>
          <a:xfrm>
            <a:off x="0" y="149087"/>
            <a:ext cx="12192000" cy="4247317"/>
          </a:xfrm>
          <a:prstGeom prst="rect">
            <a:avLst/>
          </a:prstGeom>
          <a:noFill/>
        </p:spPr>
        <p:txBody>
          <a:bodyPr wrap="square" rtlCol="0">
            <a:spAutoFit/>
          </a:bodyPr>
          <a:lstStyle/>
          <a:p>
            <a:pPr marL="285750" indent="-285750">
              <a:buFontTx/>
              <a:buChar char="-"/>
            </a:pPr>
            <a:r>
              <a:rPr lang="en-US" dirty="0"/>
              <a:t>JavaScript is lightweight, interpreted or just-in-time compiled programming language.</a:t>
            </a:r>
          </a:p>
          <a:p>
            <a:pPr marL="285750" indent="-285750">
              <a:buFontTx/>
              <a:buChar char="-"/>
            </a:pPr>
            <a:r>
              <a:rPr lang="en-US" dirty="0"/>
              <a:t> It is used client side with HTML, server side with Node JS, in database like </a:t>
            </a:r>
            <a:r>
              <a:rPr lang="en-US" dirty="0" err="1"/>
              <a:t>MongoDb</a:t>
            </a:r>
            <a:r>
              <a:rPr lang="en-US" dirty="0"/>
              <a:t> etc.</a:t>
            </a:r>
          </a:p>
          <a:p>
            <a:pPr marL="285750" indent="-285750">
              <a:buFontTx/>
              <a:buChar char="-"/>
            </a:pPr>
            <a:r>
              <a:rPr lang="en-US" dirty="0"/>
              <a:t>- JavaScript supports several programming approaches like </a:t>
            </a:r>
            <a:r>
              <a:rPr lang="en-US" dirty="0" err="1"/>
              <a:t>structrual</a:t>
            </a:r>
            <a:r>
              <a:rPr lang="en-US" dirty="0"/>
              <a:t>, functional, imperative and Object Oriented.- ECMAScript 6 in 2015  [ES6]</a:t>
            </a:r>
          </a:p>
          <a:p>
            <a:pPr marL="285750" indent="-285750">
              <a:buFontTx/>
              <a:buChar char="-"/>
            </a:pPr>
            <a:r>
              <a:rPr lang="en-US" dirty="0"/>
              <a:t>- ECMAScript 2019- ECMAScript 2020- JavaScript is not strictly typed by default. - JavaScript is not strongly typed.</a:t>
            </a:r>
          </a:p>
          <a:p>
            <a:pPr marL="285750" indent="-285750">
              <a:buFontTx/>
              <a:buChar char="-"/>
            </a:pPr>
            <a:r>
              <a:rPr lang="en-US" dirty="0"/>
              <a:t>- JavaScript is not schema based.-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 TypeScript  is Typed JavaScript at any scale.- TypeScript speeds up your development experience by catching errors and providing fixes before your even run your code.- TypeScript </a:t>
            </a:r>
            <a:r>
              <a:rPr lang="en-US" dirty="0" err="1"/>
              <a:t>transcompiles</a:t>
            </a:r>
            <a:r>
              <a:rPr lang="en-US" dirty="0"/>
              <a:t> into JavaScript and can run on any OS and Browser.- TypeScript is an open-source language that </a:t>
            </a:r>
            <a:r>
              <a:rPr lang="en-US" dirty="0" err="1"/>
              <a:t>transcompiles</a:t>
            </a:r>
            <a:r>
              <a:rPr lang="en-US" dirty="0"/>
              <a:t> into JavaScript.- The First version of TypeScript  	"1 October 2012"- The Latest version of TypeScript	3.8.3 - 20 Feb 2020- TypeScript can be used for both client side and server side applications.- TypeScript is superset to JavaScript.- TypeScript is </a:t>
            </a:r>
            <a:r>
              <a:rPr lang="en-US" dirty="0" err="1"/>
              <a:t>completly</a:t>
            </a:r>
            <a:r>
              <a:rPr lang="en-US" dirty="0"/>
              <a:t> Built by using "TypeScript". - TypeScript 3.8 </a:t>
            </a:r>
            <a:r>
              <a:rPr lang="en-US" dirty="0" err="1"/>
              <a:t>transcompiles</a:t>
            </a:r>
            <a:r>
              <a:rPr lang="en-US" dirty="0"/>
              <a:t> into JS ES6</a:t>
            </a:r>
          </a:p>
        </p:txBody>
      </p:sp>
    </p:spTree>
    <p:extLst>
      <p:ext uri="{BB962C8B-B14F-4D97-AF65-F5344CB8AC3E}">
        <p14:creationId xmlns:p14="http://schemas.microsoft.com/office/powerpoint/2010/main" val="129552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C5F72-C7C7-4A48-91B7-755A50DA0466}"/>
              </a:ext>
            </a:extLst>
          </p:cNvPr>
          <p:cNvSpPr txBox="1"/>
          <p:nvPr/>
        </p:nvSpPr>
        <p:spPr>
          <a:xfrm>
            <a:off x="520380" y="200025"/>
            <a:ext cx="12049125" cy="4524315"/>
          </a:xfrm>
          <a:prstGeom prst="rect">
            <a:avLst/>
          </a:prstGeom>
          <a:noFill/>
        </p:spPr>
        <p:txBody>
          <a:bodyPr wrap="square" rtlCol="0">
            <a:spAutoFit/>
          </a:bodyPr>
          <a:lstStyle/>
          <a:p>
            <a:r>
              <a:rPr lang="en-US" dirty="0"/>
              <a:t>JavaScript is lightweight, interpreted or just-in-time compiled programming language.</a:t>
            </a:r>
          </a:p>
          <a:p>
            <a:r>
              <a:rPr lang="en-US" dirty="0"/>
              <a:t> It is used client side with HTML, server side with Node JS, in database like </a:t>
            </a:r>
            <a:r>
              <a:rPr lang="en-US" dirty="0" err="1"/>
              <a:t>MongoDb</a:t>
            </a:r>
            <a:r>
              <a:rPr lang="en-US" dirty="0"/>
              <a:t> etc.</a:t>
            </a:r>
          </a:p>
          <a:p>
            <a:pPr marL="285750" indent="-285750">
              <a:buFontTx/>
              <a:buChar char="-"/>
            </a:pPr>
            <a:r>
              <a:rPr lang="en-US" dirty="0"/>
              <a:t>JavaScript supports several programming approaches like </a:t>
            </a:r>
            <a:r>
              <a:rPr lang="en-US" dirty="0" err="1"/>
              <a:t>structrual</a:t>
            </a:r>
            <a:r>
              <a:rPr lang="en-US" dirty="0"/>
              <a:t>, functional, imperative and Object Oriented.</a:t>
            </a:r>
          </a:p>
          <a:p>
            <a:pPr marL="285750" indent="-285750">
              <a:buFontTx/>
              <a:buChar char="-"/>
            </a:pPr>
            <a:r>
              <a:rPr lang="en-US" dirty="0"/>
              <a:t>ECMAScript 6 in 2015  [ES6]- ECMAScript 2019- ECMAScript 2020</a:t>
            </a:r>
          </a:p>
          <a:p>
            <a:pPr marL="285750" indent="-285750">
              <a:buFontTx/>
              <a:buChar char="-"/>
            </a:pPr>
            <a:r>
              <a:rPr lang="en-US" dirty="0"/>
              <a:t>JavaScript is not strictly typed by default.</a:t>
            </a:r>
          </a:p>
          <a:p>
            <a:pPr marL="285750" indent="-285750">
              <a:buFontTx/>
              <a:buChar char="-"/>
            </a:pPr>
            <a:r>
              <a:rPr lang="en-US" dirty="0"/>
              <a:t> - JavaScript is not strongly typed.</a:t>
            </a:r>
          </a:p>
          <a:p>
            <a:pPr marL="285750" indent="-285750">
              <a:buFontTx/>
              <a:buChar char="-"/>
            </a:pPr>
            <a:r>
              <a:rPr lang="en-US" dirty="0"/>
              <a:t>- JavaScript is not schema based.</a:t>
            </a:r>
          </a:p>
          <a:p>
            <a:pPr marL="285750" indent="-285750">
              <a:buFontTx/>
              <a:buChar char="-"/>
            </a:pPr>
            <a:r>
              <a:rPr lang="en-US" dirty="0"/>
              <a:t>-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a:t>
            </a:r>
          </a:p>
          <a:p>
            <a:pPr marL="285750" indent="-285750">
              <a:buFontTx/>
              <a:buChar char="-"/>
            </a:pPr>
            <a:r>
              <a:rPr lang="en-US" dirty="0"/>
              <a:t>- TypeScript  is Typed JavaScript at any scale.</a:t>
            </a:r>
          </a:p>
          <a:p>
            <a:pPr marL="285750" indent="-285750">
              <a:buFontTx/>
              <a:buChar char="-"/>
            </a:pPr>
            <a:r>
              <a:rPr lang="en-US" dirty="0"/>
              <a:t>TypeScript speeds up your development experience by catching errors and providing fixes before your even run your code.</a:t>
            </a:r>
          </a:p>
          <a:p>
            <a:r>
              <a:rPr lang="en-US" dirty="0"/>
              <a:t>   TypeScript </a:t>
            </a:r>
            <a:r>
              <a:rPr lang="en-US" dirty="0" err="1"/>
              <a:t>transcompiles</a:t>
            </a:r>
            <a:r>
              <a:rPr lang="en-US" dirty="0"/>
              <a:t> into JavaScript and can run on any OS and Browser.</a:t>
            </a:r>
          </a:p>
          <a:p>
            <a:pPr marL="285750" indent="-285750">
              <a:buFontTx/>
              <a:buChar char="-"/>
            </a:pPr>
            <a:r>
              <a:rPr lang="en-US" dirty="0"/>
              <a:t>TypeScript is an open-source language that </a:t>
            </a:r>
            <a:r>
              <a:rPr lang="en-US" dirty="0" err="1"/>
              <a:t>transcompiles</a:t>
            </a:r>
            <a:r>
              <a:rPr lang="en-US" dirty="0"/>
              <a:t> into JavaScript.</a:t>
            </a:r>
          </a:p>
        </p:txBody>
      </p:sp>
    </p:spTree>
    <p:extLst>
      <p:ext uri="{BB962C8B-B14F-4D97-AF65-F5344CB8AC3E}">
        <p14:creationId xmlns:p14="http://schemas.microsoft.com/office/powerpoint/2010/main" val="42100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0DEC7-0632-4BEC-BD4D-210EBE5100AD}"/>
              </a:ext>
            </a:extLst>
          </p:cNvPr>
          <p:cNvSpPr txBox="1"/>
          <p:nvPr/>
        </p:nvSpPr>
        <p:spPr>
          <a:xfrm>
            <a:off x="0" y="200025"/>
            <a:ext cx="12192000" cy="8125301"/>
          </a:xfrm>
          <a:prstGeom prst="rect">
            <a:avLst/>
          </a:prstGeom>
          <a:noFill/>
        </p:spPr>
        <p:txBody>
          <a:bodyPr wrap="square" rtlCol="0">
            <a:spAutoFit/>
          </a:bodyPr>
          <a:lstStyle/>
          <a:p>
            <a:pPr marL="285750" indent="-285750">
              <a:buFontTx/>
              <a:buChar char="-"/>
            </a:pPr>
            <a:r>
              <a:rPr lang="en-US" dirty="0"/>
              <a:t> The First version of TypeScript  	"1 October 2012“</a:t>
            </a:r>
          </a:p>
          <a:p>
            <a:pPr marL="285750" indent="-285750">
              <a:buFontTx/>
              <a:buChar char="-"/>
            </a:pPr>
            <a:r>
              <a:rPr lang="en-US" dirty="0"/>
              <a:t> The Latest version of TypeScript	3.8.3 - 20 Feb 2020</a:t>
            </a:r>
          </a:p>
          <a:p>
            <a:pPr marL="285750" indent="-285750">
              <a:buFontTx/>
              <a:buChar char="-"/>
            </a:pPr>
            <a:r>
              <a:rPr lang="en-US" dirty="0"/>
              <a:t> TypeScript can be used for both client side and server side applications.</a:t>
            </a:r>
          </a:p>
          <a:p>
            <a:pPr marL="285750" indent="-285750">
              <a:buFontTx/>
              <a:buChar char="-"/>
            </a:pPr>
            <a:r>
              <a:rPr lang="en-US" dirty="0"/>
              <a:t> TypeScript is superset to JavaScript.</a:t>
            </a:r>
          </a:p>
          <a:p>
            <a:pPr marL="285750" indent="-285750">
              <a:buFontTx/>
              <a:buChar char="-"/>
            </a:pPr>
            <a:r>
              <a:rPr lang="en-US" dirty="0"/>
              <a:t> TypeScript is </a:t>
            </a:r>
            <a:r>
              <a:rPr lang="en-US" dirty="0" err="1"/>
              <a:t>completly</a:t>
            </a:r>
            <a:r>
              <a:rPr lang="en-US" dirty="0"/>
              <a:t> Built by using "TypeScript". </a:t>
            </a:r>
          </a:p>
          <a:p>
            <a:r>
              <a:rPr lang="en-US" dirty="0"/>
              <a:t>     TypeScript 3.8 </a:t>
            </a:r>
            <a:r>
              <a:rPr lang="en-US" dirty="0" err="1"/>
              <a:t>transcompiles</a:t>
            </a:r>
            <a:r>
              <a:rPr lang="en-US" dirty="0"/>
              <a:t> into JS ES6 Features of TypeScript</a:t>
            </a:r>
          </a:p>
          <a:p>
            <a:r>
              <a:rPr lang="en-US" dirty="0"/>
              <a:t>   - Type Annotations- Compile Type </a:t>
            </a:r>
            <a:r>
              <a:rPr lang="en-US" dirty="0" err="1"/>
              <a:t>type</a:t>
            </a:r>
            <a:r>
              <a:rPr lang="en-US" dirty="0"/>
              <a:t> checking- Type inference    </a:t>
            </a:r>
          </a:p>
          <a:p>
            <a:pPr marL="285750" indent="-285750">
              <a:buFontTx/>
              <a:buChar char="-"/>
            </a:pPr>
            <a:r>
              <a:rPr lang="en-US" dirty="0"/>
              <a:t>Type erasure- Interfaces- Enumerated Types- Generics- Namespaces- Tuples- Asynchronous - Class- Modules- Anonymous </a:t>
            </a:r>
            <a:r>
              <a:rPr lang="en-US" dirty="0" err="1"/>
              <a:t>functionsSetup</a:t>
            </a:r>
            <a:r>
              <a:rPr lang="en-US" dirty="0"/>
              <a:t> </a:t>
            </a:r>
          </a:p>
          <a:p>
            <a:pPr marL="285750" indent="-285750">
              <a:buFontTx/>
              <a:buChar char="-"/>
            </a:pPr>
            <a:r>
              <a:rPr lang="en-US" b="1" dirty="0"/>
              <a:t>Environment for TypeScript</a:t>
            </a:r>
          </a:p>
          <a:p>
            <a:endParaRPr lang="en-US" b="1" dirty="0"/>
          </a:p>
          <a:p>
            <a:r>
              <a:rPr lang="en-US" b="1" dirty="0"/>
              <a:t>Interview Question : Why do from Angular 2 we need Node Js</a:t>
            </a:r>
          </a:p>
          <a:p>
            <a:r>
              <a:rPr lang="en-US" b="1" dirty="0"/>
              <a:t>Without Node </a:t>
            </a:r>
            <a:r>
              <a:rPr lang="en-US" b="1" dirty="0" err="1"/>
              <a:t>js</a:t>
            </a:r>
            <a:r>
              <a:rPr lang="en-US" b="1" dirty="0"/>
              <a:t> also we can </a:t>
            </a:r>
            <a:r>
              <a:rPr lang="en-US" b="1" dirty="0" err="1"/>
              <a:t>devlop</a:t>
            </a:r>
            <a:r>
              <a:rPr lang="en-US" b="1" dirty="0"/>
              <a:t> without the angular end to end</a:t>
            </a:r>
          </a:p>
          <a:p>
            <a:endParaRPr lang="en-US" b="1" dirty="0"/>
          </a:p>
          <a:p>
            <a:r>
              <a:rPr lang="en-US" b="1" dirty="0"/>
              <a:t>a)</a:t>
            </a:r>
            <a:r>
              <a:rPr lang="en-US" b="0" i="0" dirty="0">
                <a:solidFill>
                  <a:srgbClr val="282829"/>
                </a:solidFill>
                <a:effectLst/>
                <a:latin typeface="-apple-system"/>
              </a:rPr>
              <a:t> Node allows you to spin up a </a:t>
            </a:r>
            <a:r>
              <a:rPr lang="en-US" b="1" i="0" dirty="0">
                <a:solidFill>
                  <a:srgbClr val="282829"/>
                </a:solidFill>
                <a:effectLst/>
                <a:latin typeface="-apple-system"/>
              </a:rPr>
              <a:t>lightweight web server</a:t>
            </a:r>
            <a:r>
              <a:rPr lang="en-US" b="0" i="0" dirty="0">
                <a:solidFill>
                  <a:srgbClr val="282829"/>
                </a:solidFill>
                <a:effectLst/>
                <a:latin typeface="-apple-system"/>
              </a:rPr>
              <a:t> to host your application locally in your system.</a:t>
            </a:r>
          </a:p>
          <a:p>
            <a:pPr algn="l" rtl="0"/>
            <a:r>
              <a:rPr lang="en-US" b="1" dirty="0"/>
              <a:t>b)</a:t>
            </a:r>
            <a:r>
              <a:rPr lang="en-US" b="0" i="0" dirty="0">
                <a:solidFill>
                  <a:srgbClr val="282829"/>
                </a:solidFill>
                <a:effectLst/>
                <a:latin typeface="-apple-system"/>
              </a:rPr>
              <a:t> </a:t>
            </a:r>
            <a:r>
              <a:rPr lang="en-US" b="1" i="0" dirty="0">
                <a:solidFill>
                  <a:srgbClr val="282829"/>
                </a:solidFill>
                <a:effectLst/>
                <a:latin typeface="-apple-system"/>
              </a:rPr>
              <a:t>NPM </a:t>
            </a:r>
            <a:r>
              <a:rPr lang="en-US" b="0" i="0" dirty="0">
                <a:solidFill>
                  <a:srgbClr val="282829"/>
                </a:solidFill>
                <a:effectLst/>
                <a:latin typeface="-apple-system"/>
              </a:rPr>
              <a:t>(Node Package Manager) comes with node.js by default. NPM allows you to manage your dependencies. So, you don’t have to worry for operations like adding a dependency, removing some, updating your </a:t>
            </a:r>
            <a:r>
              <a:rPr lang="en-US" b="0" i="0" dirty="0" err="1">
                <a:solidFill>
                  <a:srgbClr val="282829"/>
                </a:solidFill>
                <a:effectLst/>
                <a:latin typeface="-apple-system"/>
              </a:rPr>
              <a:t>package.json</a:t>
            </a:r>
            <a:r>
              <a:rPr lang="en-US" b="0" i="0" dirty="0">
                <a:solidFill>
                  <a:srgbClr val="282829"/>
                </a:solidFill>
                <a:effectLst/>
                <a:latin typeface="-apple-system"/>
              </a:rPr>
              <a:t>.</a:t>
            </a:r>
          </a:p>
          <a:p>
            <a:pPr algn="l" rtl="0"/>
            <a:r>
              <a:rPr lang="en-US" dirty="0">
                <a:solidFill>
                  <a:srgbClr val="282829"/>
                </a:solidFill>
                <a:latin typeface="-apple-system"/>
              </a:rPr>
              <a:t>c)</a:t>
            </a:r>
            <a:r>
              <a:rPr lang="en-US" b="0" i="0" dirty="0">
                <a:solidFill>
                  <a:srgbClr val="282829"/>
                </a:solidFill>
                <a:effectLst/>
                <a:latin typeface="-apple-system"/>
              </a:rPr>
              <a:t> most important, </a:t>
            </a:r>
            <a:r>
              <a:rPr lang="en-US" b="0" i="0" dirty="0" err="1">
                <a:solidFill>
                  <a:srgbClr val="282829"/>
                </a:solidFill>
                <a:effectLst/>
                <a:latin typeface="-apple-system"/>
              </a:rPr>
              <a:t>npm</a:t>
            </a:r>
            <a:r>
              <a:rPr lang="en-US" b="0" i="0" dirty="0">
                <a:solidFill>
                  <a:srgbClr val="282829"/>
                </a:solidFill>
                <a:effectLst/>
                <a:latin typeface="-apple-system"/>
              </a:rPr>
              <a:t> gives you </a:t>
            </a:r>
            <a:r>
              <a:rPr lang="en-US" b="1" i="0" dirty="0">
                <a:solidFill>
                  <a:srgbClr val="282829"/>
                </a:solidFill>
                <a:effectLst/>
                <a:latin typeface="-apple-system"/>
              </a:rPr>
              <a:t>angular cli</a:t>
            </a:r>
            <a:r>
              <a:rPr lang="en-US" b="0" i="0" dirty="0">
                <a:solidFill>
                  <a:srgbClr val="282829"/>
                </a:solidFill>
                <a:effectLst/>
                <a:latin typeface="-apple-system"/>
              </a:rPr>
              <a:t> or </a:t>
            </a:r>
            <a:r>
              <a:rPr lang="en-US" b="1" i="0" dirty="0">
                <a:solidFill>
                  <a:srgbClr val="282829"/>
                </a:solidFill>
                <a:effectLst/>
                <a:latin typeface="-apple-system"/>
              </a:rPr>
              <a:t>ng cli</a:t>
            </a:r>
            <a:r>
              <a:rPr lang="en-US" b="0" i="0" dirty="0">
                <a:solidFill>
                  <a:srgbClr val="282829"/>
                </a:solidFill>
                <a:effectLst/>
                <a:latin typeface="-apple-system"/>
              </a:rPr>
              <a:t>(angular command line interface) . Angular CLI is a great tool for scaffolding your application. So, you don’t need to write boilerplates manually.</a:t>
            </a:r>
          </a:p>
          <a:p>
            <a:r>
              <a:rPr lang="en-US" dirty="0">
                <a:solidFill>
                  <a:srgbClr val="282829"/>
                </a:solidFill>
                <a:latin typeface="-apple-system"/>
              </a:rPr>
              <a:t>d)</a:t>
            </a:r>
            <a:r>
              <a:rPr lang="en-US" b="0" i="0" dirty="0">
                <a:solidFill>
                  <a:srgbClr val="282829"/>
                </a:solidFill>
                <a:effectLst/>
                <a:latin typeface="-apple-system"/>
              </a:rPr>
              <a:t> Angular recommends the use of TypeScript. Now, your browser does not understand TypeScript. It needs to be </a:t>
            </a:r>
            <a:r>
              <a:rPr lang="en-US" b="0" i="0" dirty="0" err="1">
                <a:solidFill>
                  <a:srgbClr val="282829"/>
                </a:solidFill>
                <a:effectLst/>
                <a:latin typeface="-apple-system"/>
              </a:rPr>
              <a:t>transpiled</a:t>
            </a:r>
            <a:r>
              <a:rPr lang="en-US" b="0" i="0" dirty="0">
                <a:solidFill>
                  <a:srgbClr val="282829"/>
                </a:solidFill>
                <a:effectLst/>
                <a:latin typeface="-apple-system"/>
              </a:rPr>
              <a:t> to JavaScript. Also, you need to bundle your </a:t>
            </a:r>
            <a:r>
              <a:rPr lang="en-US" b="0" i="0" dirty="0" err="1">
                <a:solidFill>
                  <a:srgbClr val="282829"/>
                </a:solidFill>
                <a:effectLst/>
                <a:latin typeface="-apple-system"/>
              </a:rPr>
              <a:t>js</a:t>
            </a:r>
            <a:r>
              <a:rPr lang="en-US" b="0" i="0" dirty="0">
                <a:solidFill>
                  <a:srgbClr val="282829"/>
                </a:solidFill>
                <a:effectLst/>
                <a:latin typeface="-apple-system"/>
              </a:rPr>
              <a:t> files and stylesheets together with the html doc so as to get the web app CLI which is ready to be hosted. Angular CLI helps you to do all these behind the scene. By default, ng cli uses </a:t>
            </a:r>
            <a:r>
              <a:rPr lang="en-US" b="1" i="0" dirty="0">
                <a:solidFill>
                  <a:srgbClr val="282829"/>
                </a:solidFill>
                <a:effectLst/>
                <a:latin typeface="-apple-system"/>
              </a:rPr>
              <a:t>webpack </a:t>
            </a:r>
            <a:r>
              <a:rPr lang="en-US" b="0" i="0" dirty="0">
                <a:solidFill>
                  <a:srgbClr val="282829"/>
                </a:solidFill>
                <a:effectLst/>
                <a:latin typeface="-apple-system"/>
              </a:rPr>
              <a:t>for bundling your application and is very helpful for beginners who have just jumped into web development with angular as it abstracts such complexities.</a:t>
            </a:r>
          </a:p>
          <a:p>
            <a:pPr algn="l" rtl="0"/>
            <a:endParaRPr lang="en-US" b="0" i="0" dirty="0">
              <a:solidFill>
                <a:srgbClr val="282829"/>
              </a:solidFill>
              <a:effectLst/>
              <a:latin typeface="-apple-system"/>
            </a:endParaRP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67101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7CAD1-A190-4693-B2C4-035E979AE512}"/>
              </a:ext>
            </a:extLst>
          </p:cNvPr>
          <p:cNvSpPr txBox="1"/>
          <p:nvPr/>
        </p:nvSpPr>
        <p:spPr>
          <a:xfrm>
            <a:off x="117446" y="151002"/>
            <a:ext cx="12074554" cy="5355312"/>
          </a:xfrm>
          <a:prstGeom prst="rect">
            <a:avLst/>
          </a:prstGeom>
          <a:noFill/>
        </p:spPr>
        <p:txBody>
          <a:bodyPr wrap="square" rtlCol="0">
            <a:spAutoFit/>
          </a:bodyPr>
          <a:lstStyle/>
          <a:p>
            <a:r>
              <a:rPr lang="en-US" dirty="0"/>
              <a:t>Setup Environment for TypeScript</a:t>
            </a:r>
          </a:p>
          <a:p>
            <a:r>
              <a:rPr lang="en-US" dirty="0"/>
              <a:t>------------------------------------------------</a:t>
            </a:r>
          </a:p>
          <a:p>
            <a:pPr marL="342900" indent="-342900">
              <a:buAutoNum type="arabicPeriod"/>
            </a:pPr>
            <a:r>
              <a:rPr lang="en-US" dirty="0"/>
              <a:t>Download and Install  "Node Js“</a:t>
            </a:r>
          </a:p>
          <a:p>
            <a:pPr marL="342900" indent="-342900">
              <a:buAutoNum type="arabicPeriod"/>
            </a:pPr>
            <a:r>
              <a:rPr lang="en-US" dirty="0"/>
              <a:t>NPM - Package Manager	</a:t>
            </a:r>
          </a:p>
          <a:p>
            <a:r>
              <a:rPr lang="en-US" dirty="0"/>
              <a:t>    https://nodejs.org/en/download/    [Download ".</a:t>
            </a:r>
            <a:r>
              <a:rPr lang="en-US" dirty="0" err="1"/>
              <a:t>msi</a:t>
            </a:r>
            <a:r>
              <a:rPr lang="en-US" dirty="0"/>
              <a:t>" for windows ]</a:t>
            </a:r>
          </a:p>
          <a:p>
            <a:r>
              <a:rPr lang="en-US" dirty="0"/>
              <a:t> </a:t>
            </a:r>
          </a:p>
          <a:p>
            <a:r>
              <a:rPr lang="en-US" dirty="0"/>
              <a:t>  Open Command Prompt      </a:t>
            </a:r>
          </a:p>
          <a:p>
            <a:r>
              <a:rPr lang="en-US" dirty="0"/>
              <a:t>   node –v –To check the version of node </a:t>
            </a:r>
          </a:p>
          <a:p>
            <a:r>
              <a:rPr lang="en-US" dirty="0"/>
              <a:t>   </a:t>
            </a:r>
            <a:r>
              <a:rPr lang="en-US" dirty="0" err="1"/>
              <a:t>npm</a:t>
            </a:r>
            <a:r>
              <a:rPr lang="en-US" dirty="0"/>
              <a:t> –v</a:t>
            </a:r>
          </a:p>
          <a:p>
            <a:endParaRPr lang="en-US" dirty="0"/>
          </a:p>
          <a:p>
            <a:r>
              <a:rPr lang="en-US" dirty="0"/>
              <a:t>3. Download and Install TypeScript        </a:t>
            </a:r>
          </a:p>
          <a:p>
            <a:r>
              <a:rPr lang="en-US" dirty="0"/>
              <a:t>   Open Command Prompt         </a:t>
            </a:r>
          </a:p>
          <a:p>
            <a:pPr marL="285750" indent="-285750">
              <a:buFontTx/>
              <a:buChar char="-"/>
            </a:pPr>
            <a:r>
              <a:rPr lang="en-US" dirty="0"/>
              <a:t>Type the following	&gt;</a:t>
            </a:r>
          </a:p>
          <a:p>
            <a:pPr marL="285750" indent="-285750">
              <a:buFontTx/>
              <a:buChar char="-"/>
            </a:pPr>
            <a:r>
              <a:rPr lang="en-US" dirty="0" err="1"/>
              <a:t>npm</a:t>
            </a:r>
            <a:r>
              <a:rPr lang="en-US" dirty="0"/>
              <a:t> install  -g  </a:t>
            </a:r>
            <a:r>
              <a:rPr lang="en-US" dirty="0" err="1"/>
              <a:t>typescript@latest</a:t>
            </a:r>
            <a:endParaRPr lang="en-US" dirty="0"/>
          </a:p>
          <a:p>
            <a:pPr marL="285750" indent="-285750">
              <a:buFontTx/>
              <a:buChar char="-"/>
            </a:pPr>
            <a:r>
              <a:rPr lang="en-US" dirty="0"/>
              <a:t> </a:t>
            </a:r>
            <a:r>
              <a:rPr lang="en-US" dirty="0" err="1"/>
              <a:t>tsc</a:t>
            </a:r>
            <a:r>
              <a:rPr lang="en-US" dirty="0"/>
              <a:t>  -v   [verify the version]</a:t>
            </a:r>
          </a:p>
          <a:p>
            <a:pPr marL="285750" indent="-285750">
              <a:buFontTx/>
              <a:buChar char="-"/>
            </a:pPr>
            <a:endParaRPr lang="en-US" dirty="0"/>
          </a:p>
          <a:p>
            <a:r>
              <a:rPr lang="en-US" dirty="0"/>
              <a:t> 4. Download and Install "Visual Studio Code"  IDE </a:t>
            </a:r>
          </a:p>
          <a:p>
            <a:endParaRPr lang="en-US" dirty="0"/>
          </a:p>
          <a:p>
            <a:r>
              <a:rPr lang="en-US" dirty="0"/>
              <a:t>           https://code.visualstudio.com/</a:t>
            </a:r>
          </a:p>
        </p:txBody>
      </p:sp>
    </p:spTree>
    <p:extLst>
      <p:ext uri="{BB962C8B-B14F-4D97-AF65-F5344CB8AC3E}">
        <p14:creationId xmlns:p14="http://schemas.microsoft.com/office/powerpoint/2010/main" val="353501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71859-0B09-47BD-AE27-B061D9B8AA0F}"/>
              </a:ext>
            </a:extLst>
          </p:cNvPr>
          <p:cNvSpPr txBox="1"/>
          <p:nvPr/>
        </p:nvSpPr>
        <p:spPr>
          <a:xfrm>
            <a:off x="-151002" y="0"/>
            <a:ext cx="12046591" cy="923330"/>
          </a:xfrm>
          <a:prstGeom prst="rect">
            <a:avLst/>
          </a:prstGeom>
          <a:noFill/>
        </p:spPr>
        <p:txBody>
          <a:bodyPr wrap="square" rtlCol="0">
            <a:spAutoFit/>
          </a:bodyPr>
          <a:lstStyle/>
          <a:p>
            <a:r>
              <a:rPr lang="en-US" dirty="0"/>
              <a:t>                                                         </a:t>
            </a:r>
            <a:r>
              <a:rPr lang="en-US" b="1" dirty="0"/>
              <a:t>TypeScript</a:t>
            </a:r>
            <a:r>
              <a:rPr lang="en-US" dirty="0"/>
              <a:t> </a:t>
            </a:r>
            <a:r>
              <a:rPr lang="en-US" b="1" dirty="0"/>
              <a:t>Architecture</a:t>
            </a:r>
          </a:p>
          <a:p>
            <a:endParaRPr lang="en-US" dirty="0"/>
          </a:p>
          <a:p>
            <a:endParaRPr lang="en-US" b="1" dirty="0"/>
          </a:p>
        </p:txBody>
      </p:sp>
      <p:sp>
        <p:nvSpPr>
          <p:cNvPr id="3" name="TextBox 2">
            <a:extLst>
              <a:ext uri="{FF2B5EF4-FFF2-40B4-BE49-F238E27FC236}">
                <a16:creationId xmlns:a16="http://schemas.microsoft.com/office/drawing/2014/main" id="{94DF16FB-BD0C-4707-9E64-665213D7AE34}"/>
              </a:ext>
            </a:extLst>
          </p:cNvPr>
          <p:cNvSpPr txBox="1"/>
          <p:nvPr/>
        </p:nvSpPr>
        <p:spPr>
          <a:xfrm>
            <a:off x="109057" y="1157681"/>
            <a:ext cx="12046591" cy="6186309"/>
          </a:xfrm>
          <a:prstGeom prst="rect">
            <a:avLst/>
          </a:prstGeom>
          <a:noFill/>
        </p:spPr>
        <p:txBody>
          <a:bodyPr wrap="square" rtlCol="0">
            <a:spAutoFit/>
          </a:bodyPr>
          <a:lstStyle/>
          <a:p>
            <a:r>
              <a:rPr lang="en-US" dirty="0"/>
              <a:t> TypeScript Architecture- Typescript is built by using "TypeScript".(TypeScript can control low level features</a:t>
            </a:r>
          </a:p>
          <a:p>
            <a:r>
              <a:rPr lang="en-US" dirty="0"/>
              <a:t>     It will interact with hardware services</a:t>
            </a:r>
          </a:p>
          <a:p>
            <a:pPr marL="285750" indent="-285750">
              <a:buFontTx/>
              <a:buChar char="-"/>
            </a:pPr>
            <a:r>
              <a:rPr lang="en-US" dirty="0"/>
              <a:t>It source files will have the </a:t>
            </a:r>
            <a:r>
              <a:rPr lang="en-US" dirty="0" err="1"/>
              <a:t>extention</a:t>
            </a:r>
            <a:r>
              <a:rPr lang="en-US" dirty="0"/>
              <a:t> ".</a:t>
            </a:r>
            <a:r>
              <a:rPr lang="en-US" dirty="0" err="1"/>
              <a:t>ts</a:t>
            </a:r>
            <a:r>
              <a:rPr lang="en-US" dirty="0"/>
              <a:t>".</a:t>
            </a:r>
          </a:p>
          <a:p>
            <a:r>
              <a:rPr lang="en-US" dirty="0"/>
              <a:t>  - Below are the components of TypeScript </a:t>
            </a:r>
          </a:p>
          <a:p>
            <a:r>
              <a:rPr lang="en-US" dirty="0"/>
              <a:t>    Entire TypeScript is controlled by these components </a:t>
            </a:r>
          </a:p>
          <a:p>
            <a:r>
              <a:rPr lang="en-US" dirty="0"/>
              <a:t> 1) </a:t>
            </a:r>
            <a:r>
              <a:rPr lang="en-US" b="1" dirty="0"/>
              <a:t>Core TypeScript Compiler    </a:t>
            </a:r>
          </a:p>
          <a:p>
            <a:r>
              <a:rPr lang="en-US" dirty="0"/>
              <a:t>      It compiles the typescript code    </a:t>
            </a:r>
          </a:p>
          <a:p>
            <a:r>
              <a:rPr lang="en-US" dirty="0"/>
              <a:t>      It verifies the typescript syntax, keywords, type casting, datatypes.    </a:t>
            </a:r>
          </a:p>
          <a:p>
            <a:r>
              <a:rPr lang="en-US" dirty="0"/>
              <a:t>      It identifies the errors in syntax, keywords, type casting , datatypes and reports the bugs.    </a:t>
            </a:r>
          </a:p>
          <a:p>
            <a:r>
              <a:rPr lang="en-US" dirty="0"/>
              <a:t>      It manages by using files like  </a:t>
            </a:r>
            <a:r>
              <a:rPr lang="en-US" dirty="0" err="1"/>
              <a:t>core.ts</a:t>
            </a:r>
            <a:r>
              <a:rPr lang="en-US" dirty="0"/>
              <a:t>, </a:t>
            </a:r>
            <a:r>
              <a:rPr lang="en-US" dirty="0" err="1"/>
              <a:t>program.ts</a:t>
            </a:r>
            <a:r>
              <a:rPr lang="en-US" dirty="0"/>
              <a:t>,  </a:t>
            </a:r>
            <a:r>
              <a:rPr lang="en-US" dirty="0" err="1"/>
              <a:t>checker.ts</a:t>
            </a:r>
            <a:r>
              <a:rPr lang="en-US" dirty="0"/>
              <a:t>, </a:t>
            </a:r>
            <a:r>
              <a:rPr lang="en-US" dirty="0" err="1"/>
              <a:t>scanner.ts</a:t>
            </a:r>
            <a:r>
              <a:rPr lang="en-US" dirty="0"/>
              <a:t>, </a:t>
            </a:r>
            <a:r>
              <a:rPr lang="en-US" dirty="0" err="1"/>
              <a:t>emitter.ts</a:t>
            </a:r>
            <a:r>
              <a:rPr lang="en-US" dirty="0"/>
              <a:t> etc.</a:t>
            </a:r>
          </a:p>
          <a:p>
            <a:r>
              <a:rPr lang="en-US" dirty="0"/>
              <a:t>2) </a:t>
            </a:r>
            <a:r>
              <a:rPr lang="en-US" b="1" dirty="0"/>
              <a:t>Language Service    </a:t>
            </a:r>
          </a:p>
          <a:p>
            <a:r>
              <a:rPr lang="en-US" b="1" dirty="0"/>
              <a:t>    </a:t>
            </a:r>
            <a:r>
              <a:rPr lang="en-US" dirty="0"/>
              <a:t> Service is a pre-defined business logic    </a:t>
            </a:r>
          </a:p>
          <a:p>
            <a:r>
              <a:rPr lang="en-US" dirty="0"/>
              <a:t>     The language service provides library for core compiler.    </a:t>
            </a:r>
          </a:p>
          <a:p>
            <a:r>
              <a:rPr lang="en-US" dirty="0"/>
              <a:t>     The keywords, types and other service related options are verified from language service</a:t>
            </a:r>
          </a:p>
          <a:p>
            <a:pPr marL="285750" indent="-285750">
              <a:buFontTx/>
              <a:buChar char="-"/>
            </a:pPr>
            <a:endParaRPr lang="en-US" dirty="0"/>
          </a:p>
          <a:p>
            <a:r>
              <a:rPr lang="en-US" dirty="0"/>
              <a:t>3) </a:t>
            </a:r>
            <a:r>
              <a:rPr lang="en-US" b="1" dirty="0"/>
              <a:t>Standalone Compiler</a:t>
            </a:r>
            <a:r>
              <a:rPr lang="en-US" dirty="0"/>
              <a:t>  </a:t>
            </a:r>
          </a:p>
          <a:p>
            <a:r>
              <a:rPr lang="en-US" dirty="0"/>
              <a:t>    It </a:t>
            </a:r>
            <a:r>
              <a:rPr lang="en-US" dirty="0" err="1"/>
              <a:t>Transcompiles</a:t>
            </a:r>
            <a:r>
              <a:rPr lang="en-US" dirty="0"/>
              <a:t> the TS code into JavaScript.                     </a:t>
            </a:r>
          </a:p>
          <a:p>
            <a:r>
              <a:rPr lang="en-US" dirty="0"/>
              <a:t>    TS --&gt; JS   - Typescript is not directly understandable to browser or any device.  </a:t>
            </a:r>
          </a:p>
          <a:p>
            <a:r>
              <a:rPr lang="en-US" dirty="0"/>
              <a:t>    Typescript is </a:t>
            </a:r>
            <a:r>
              <a:rPr lang="en-US" dirty="0" err="1"/>
              <a:t>transcompiled</a:t>
            </a:r>
            <a:r>
              <a:rPr lang="en-US" dirty="0"/>
              <a:t> into </a:t>
            </a:r>
            <a:r>
              <a:rPr lang="en-US" dirty="0" err="1"/>
              <a:t>javascript</a:t>
            </a:r>
            <a:r>
              <a:rPr lang="en-US" dirty="0"/>
              <a:t>  </a:t>
            </a:r>
          </a:p>
          <a:p>
            <a:r>
              <a:rPr lang="en-US" dirty="0"/>
              <a:t>    JavaScript is native to browser and other devices.  </a:t>
            </a:r>
          </a:p>
          <a:p>
            <a:r>
              <a:rPr lang="en-US" dirty="0"/>
              <a:t> </a:t>
            </a:r>
          </a:p>
        </p:txBody>
      </p:sp>
    </p:spTree>
    <p:extLst>
      <p:ext uri="{BB962C8B-B14F-4D97-AF65-F5344CB8AC3E}">
        <p14:creationId xmlns:p14="http://schemas.microsoft.com/office/powerpoint/2010/main" val="219421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6BB5-F0FA-4296-8A51-683C2CF6C987}"/>
              </a:ext>
            </a:extLst>
          </p:cNvPr>
          <p:cNvSpPr txBox="1"/>
          <p:nvPr/>
        </p:nvSpPr>
        <p:spPr>
          <a:xfrm>
            <a:off x="248478" y="365882"/>
            <a:ext cx="16667922" cy="369332"/>
          </a:xfrm>
          <a:prstGeom prst="rect">
            <a:avLst/>
          </a:prstGeom>
          <a:noFill/>
        </p:spPr>
        <p:txBody>
          <a:bodyPr wrap="square" rtlCol="0">
            <a:spAutoFit/>
          </a:bodyPr>
          <a:lstStyle/>
          <a:p>
            <a:r>
              <a:rPr lang="en-US" dirty="0">
                <a:solidFill>
                  <a:srgbClr val="FF0000"/>
                </a:solidFill>
              </a:rPr>
              <a:t>End to End Web Application</a:t>
            </a:r>
          </a:p>
        </p:txBody>
      </p:sp>
      <p:sp>
        <p:nvSpPr>
          <p:cNvPr id="3" name="TextBox 2">
            <a:extLst>
              <a:ext uri="{FF2B5EF4-FFF2-40B4-BE49-F238E27FC236}">
                <a16:creationId xmlns:a16="http://schemas.microsoft.com/office/drawing/2014/main" id="{99A7C828-21A8-4B5C-A9A0-B743BE083AC8}"/>
              </a:ext>
            </a:extLst>
          </p:cNvPr>
          <p:cNvSpPr txBox="1"/>
          <p:nvPr/>
        </p:nvSpPr>
        <p:spPr>
          <a:xfrm>
            <a:off x="248478" y="944217"/>
            <a:ext cx="11698357" cy="5632311"/>
          </a:xfrm>
          <a:prstGeom prst="rect">
            <a:avLst/>
          </a:prstGeom>
          <a:noFill/>
        </p:spPr>
        <p:txBody>
          <a:bodyPr wrap="square" rtlCol="0">
            <a:spAutoFit/>
          </a:bodyPr>
          <a:lstStyle/>
          <a:p>
            <a:r>
              <a:rPr lang="en-US" dirty="0"/>
              <a:t>What is the basic requirements for building an End to End Web Application</a:t>
            </a:r>
          </a:p>
          <a:p>
            <a:endParaRPr lang="en-US" dirty="0"/>
          </a:p>
          <a:p>
            <a:pPr marL="285750" indent="-285750">
              <a:buFontTx/>
              <a:buChar char="-"/>
            </a:pPr>
            <a:r>
              <a:rPr lang="en-US" b="1" dirty="0"/>
              <a:t>HTML</a:t>
            </a:r>
            <a:r>
              <a:rPr lang="en-US" dirty="0"/>
              <a:t>  - Hyper text markup Language  -- Standard Mark up </a:t>
            </a:r>
          </a:p>
          <a:p>
            <a:pPr marL="285750" indent="-285750">
              <a:buFontTx/>
              <a:buChar char="-"/>
            </a:pPr>
            <a:endParaRPr lang="en-US" dirty="0"/>
          </a:p>
          <a:p>
            <a:pPr marL="285750" indent="-285750">
              <a:buFontTx/>
              <a:buChar char="-"/>
            </a:pPr>
            <a:r>
              <a:rPr lang="en-US" dirty="0"/>
              <a:t>HTML </a:t>
            </a:r>
            <a:r>
              <a:rPr lang="en-US" dirty="0" err="1"/>
              <a:t>Languague</a:t>
            </a:r>
            <a:r>
              <a:rPr lang="en-US" dirty="0"/>
              <a:t> was developed by Tim Berners</a:t>
            </a:r>
          </a:p>
          <a:p>
            <a:pPr marL="285750" indent="-285750">
              <a:buFontTx/>
              <a:buChar char="-"/>
            </a:pPr>
            <a:endParaRPr lang="en-US" dirty="0"/>
          </a:p>
          <a:p>
            <a:pPr marL="285750" indent="-285750">
              <a:buFontTx/>
              <a:buChar char="-"/>
            </a:pPr>
            <a:r>
              <a:rPr lang="en-US" dirty="0"/>
              <a:t>The First Version of html was written by him in 1993</a:t>
            </a:r>
          </a:p>
          <a:p>
            <a:pPr marL="285750" indent="-285750">
              <a:buFontTx/>
              <a:buChar char="-"/>
            </a:pPr>
            <a:endParaRPr lang="en-US" dirty="0"/>
          </a:p>
          <a:p>
            <a:pPr marL="285750" indent="-285750">
              <a:buFontTx/>
              <a:buChar char="-"/>
            </a:pPr>
            <a:r>
              <a:rPr lang="en-US" dirty="0"/>
              <a:t>He introduced the concept of World wide Web in 1989</a:t>
            </a:r>
          </a:p>
          <a:p>
            <a:pPr marL="285750" indent="-285750">
              <a:buFontTx/>
              <a:buChar char="-"/>
            </a:pPr>
            <a:endParaRPr lang="en-US" dirty="0"/>
          </a:p>
          <a:p>
            <a:pPr marL="285750" indent="-285750">
              <a:buFontTx/>
              <a:buChar char="-"/>
            </a:pPr>
            <a:r>
              <a:rPr lang="en-US" dirty="0"/>
              <a:t>Basically HTML is presentation Language</a:t>
            </a:r>
          </a:p>
          <a:p>
            <a:pPr marL="285750" indent="-285750">
              <a:buFontTx/>
              <a:buChar char="-"/>
            </a:pPr>
            <a:endParaRPr lang="en-US" dirty="0"/>
          </a:p>
          <a:p>
            <a:pPr marL="285750" indent="-285750">
              <a:buFontTx/>
              <a:buChar char="-"/>
            </a:pPr>
            <a:r>
              <a:rPr lang="en-US" dirty="0"/>
              <a:t>In HTML we have Elements, Tags, Attributes  </a:t>
            </a:r>
          </a:p>
          <a:p>
            <a:pPr marL="285750" indent="-285750">
              <a:buFontTx/>
              <a:buChar char="-"/>
            </a:pPr>
            <a:endParaRPr lang="en-US" dirty="0"/>
          </a:p>
          <a:p>
            <a:pPr marL="285750" indent="-285750">
              <a:buFontTx/>
              <a:buChar char="-"/>
            </a:pPr>
            <a:r>
              <a:rPr lang="en-US" dirty="0"/>
              <a:t>Markup Language – HTML,XML,SGML </a:t>
            </a:r>
            <a:r>
              <a:rPr lang="en-US" dirty="0" err="1"/>
              <a:t>etc</a:t>
            </a:r>
            <a:endParaRPr lang="en-US" dirty="0"/>
          </a:p>
          <a:p>
            <a:pPr marL="285750" indent="-285750">
              <a:buFontTx/>
              <a:buChar char="-"/>
            </a:pPr>
            <a:r>
              <a:rPr lang="en-US" dirty="0"/>
              <a:t>SGML – Standard General Mark up language(Before HTML)</a:t>
            </a:r>
          </a:p>
          <a:p>
            <a:pPr marL="285750" indent="-285750">
              <a:buFontTx/>
              <a:buChar char="-"/>
            </a:pPr>
            <a:r>
              <a:rPr lang="en-US" dirty="0"/>
              <a:t>XML – Extensible Markup Language</a:t>
            </a:r>
          </a:p>
          <a:p>
            <a:pPr marL="285750" indent="-285750">
              <a:buFontTx/>
              <a:buChar char="-"/>
            </a:pPr>
            <a:endParaRPr lang="en-US" dirty="0"/>
          </a:p>
          <a:p>
            <a:endParaRPr lang="en-US" dirty="0"/>
          </a:p>
          <a:p>
            <a:pPr marL="285750" indent="-285750">
              <a:buFontTx/>
              <a:buChar char="-"/>
            </a:pPr>
            <a:endParaRPr lang="en-US" dirty="0"/>
          </a:p>
        </p:txBody>
      </p:sp>
    </p:spTree>
    <p:extLst>
      <p:ext uri="{BB962C8B-B14F-4D97-AF65-F5344CB8AC3E}">
        <p14:creationId xmlns:p14="http://schemas.microsoft.com/office/powerpoint/2010/main" val="241967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F8A5E-EEE0-46E6-B187-A3F89CB651D9}"/>
              </a:ext>
            </a:extLst>
          </p:cNvPr>
          <p:cNvSpPr txBox="1"/>
          <p:nvPr/>
        </p:nvSpPr>
        <p:spPr>
          <a:xfrm>
            <a:off x="58723" y="142613"/>
            <a:ext cx="12133277" cy="5632311"/>
          </a:xfrm>
          <a:prstGeom prst="rect">
            <a:avLst/>
          </a:prstGeom>
          <a:noFill/>
        </p:spPr>
        <p:txBody>
          <a:bodyPr wrap="square" rtlCol="0">
            <a:spAutoFit/>
          </a:bodyPr>
          <a:lstStyle/>
          <a:p>
            <a:r>
              <a:rPr lang="en-US" dirty="0"/>
              <a:t>4. </a:t>
            </a:r>
            <a:r>
              <a:rPr lang="en-US" b="1" dirty="0"/>
              <a:t>Typescript Server </a:t>
            </a:r>
            <a:r>
              <a:rPr lang="en-US" dirty="0"/>
              <a:t>[</a:t>
            </a:r>
            <a:r>
              <a:rPr lang="en-US" dirty="0" err="1"/>
              <a:t>tsserver.ts</a:t>
            </a:r>
            <a:r>
              <a:rPr lang="en-US" dirty="0"/>
              <a:t>]    - Server is the location where application is hosted  </a:t>
            </a:r>
          </a:p>
          <a:p>
            <a:r>
              <a:rPr lang="en-US" dirty="0"/>
              <a:t>  - Server identifies the request , process the request and generates a response for request. </a:t>
            </a:r>
          </a:p>
          <a:p>
            <a:r>
              <a:rPr lang="en-US" dirty="0"/>
              <a:t>   - TS server is the location where the typescript code is compiled, processed and output generated.</a:t>
            </a:r>
          </a:p>
          <a:p>
            <a:endParaRPr lang="en-US" dirty="0"/>
          </a:p>
          <a:p>
            <a:r>
              <a:rPr lang="en-US" dirty="0"/>
              <a:t>5. </a:t>
            </a:r>
            <a:r>
              <a:rPr lang="en-US" b="1" dirty="0"/>
              <a:t>VS Shim </a:t>
            </a:r>
            <a:r>
              <a:rPr lang="en-US" dirty="0"/>
              <a:t>[ </a:t>
            </a:r>
            <a:r>
              <a:rPr lang="en-US" dirty="0" err="1"/>
              <a:t>shims.ts</a:t>
            </a:r>
            <a:r>
              <a:rPr lang="en-US" dirty="0"/>
              <a:t> ]    </a:t>
            </a:r>
          </a:p>
          <a:p>
            <a:r>
              <a:rPr lang="en-US" dirty="0"/>
              <a:t>      Shim is small library     </a:t>
            </a:r>
          </a:p>
          <a:p>
            <a:r>
              <a:rPr lang="en-US" dirty="0"/>
              <a:t>      IT brings an new API to an older environment.    </a:t>
            </a:r>
          </a:p>
          <a:p>
            <a:r>
              <a:rPr lang="en-US" dirty="0"/>
              <a:t>      It reduces the compatibility issues    </a:t>
            </a:r>
          </a:p>
          <a:p>
            <a:r>
              <a:rPr lang="en-US" dirty="0"/>
              <a:t>      It makes your code OS neutral     </a:t>
            </a:r>
          </a:p>
          <a:p>
            <a:r>
              <a:rPr lang="en-US" dirty="0"/>
              <a:t>      It makes your code cross platform    </a:t>
            </a:r>
          </a:p>
          <a:p>
            <a:r>
              <a:rPr lang="en-US" dirty="0"/>
              <a:t>      Shim creates plugin called "</a:t>
            </a:r>
            <a:r>
              <a:rPr lang="en-US" dirty="0" err="1"/>
              <a:t>Polyfills</a:t>
            </a:r>
            <a:r>
              <a:rPr lang="en-US" dirty="0"/>
              <a:t>“</a:t>
            </a:r>
          </a:p>
          <a:p>
            <a:endParaRPr lang="en-US" dirty="0"/>
          </a:p>
          <a:p>
            <a:endParaRPr lang="en-US" dirty="0"/>
          </a:p>
          <a:p>
            <a:r>
              <a:rPr lang="en-US" dirty="0"/>
              <a:t>6. </a:t>
            </a:r>
            <a:r>
              <a:rPr lang="en-US" b="1" dirty="0"/>
              <a:t>Managed Language Service    </a:t>
            </a:r>
          </a:p>
          <a:p>
            <a:r>
              <a:rPr lang="en-US" dirty="0"/>
              <a:t>  - It Contains a library which can run on every OS     </a:t>
            </a:r>
          </a:p>
          <a:p>
            <a:r>
              <a:rPr lang="en-US" dirty="0"/>
              <a:t>  - It contains cross platform library     </a:t>
            </a:r>
          </a:p>
          <a:p>
            <a:r>
              <a:rPr lang="en-US" dirty="0"/>
              <a:t>  - It comprises of functions which are understandable to every device, browser and OS</a:t>
            </a:r>
          </a:p>
          <a:p>
            <a:r>
              <a:rPr lang="en-US" dirty="0"/>
              <a:t> </a:t>
            </a:r>
          </a:p>
          <a:p>
            <a:r>
              <a:rPr lang="en-US" dirty="0"/>
              <a:t>7. </a:t>
            </a:r>
            <a:r>
              <a:rPr lang="en-US" b="1" dirty="0"/>
              <a:t>Editors</a:t>
            </a:r>
            <a:r>
              <a:rPr lang="en-US" dirty="0"/>
              <a:t>     - It provides a support for various editors which are used to build, debug, test and deploy applications.    - TypeScript supports various editors	Visual Studio Code</a:t>
            </a:r>
          </a:p>
        </p:txBody>
      </p:sp>
    </p:spTree>
    <p:extLst>
      <p:ext uri="{BB962C8B-B14F-4D97-AF65-F5344CB8AC3E}">
        <p14:creationId xmlns:p14="http://schemas.microsoft.com/office/powerpoint/2010/main" val="354294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3517B9-4441-4F69-B1F8-6193CD1C8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03" y="1739813"/>
            <a:ext cx="7645793" cy="3378374"/>
          </a:xfrm>
          <a:prstGeom prst="rect">
            <a:avLst/>
          </a:prstGeom>
        </p:spPr>
      </p:pic>
    </p:spTree>
    <p:extLst>
      <p:ext uri="{BB962C8B-B14F-4D97-AF65-F5344CB8AC3E}">
        <p14:creationId xmlns:p14="http://schemas.microsoft.com/office/powerpoint/2010/main" val="20598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FA58F-C3DE-4738-86F2-D5EDB47DC2F8}"/>
              </a:ext>
            </a:extLst>
          </p:cNvPr>
          <p:cNvSpPr txBox="1"/>
          <p:nvPr/>
        </p:nvSpPr>
        <p:spPr>
          <a:xfrm>
            <a:off x="235226" y="489538"/>
            <a:ext cx="11956774" cy="7294305"/>
          </a:xfrm>
          <a:prstGeom prst="rect">
            <a:avLst/>
          </a:prstGeom>
          <a:noFill/>
        </p:spPr>
        <p:txBody>
          <a:bodyPr wrap="square" rtlCol="0">
            <a:spAutoFit/>
          </a:bodyPr>
          <a:lstStyle/>
          <a:p>
            <a:r>
              <a:rPr lang="en-US" dirty="0"/>
              <a:t>CSS – </a:t>
            </a:r>
            <a:r>
              <a:rPr lang="en-US" b="1" dirty="0"/>
              <a:t>Cascading Style Sheet</a:t>
            </a:r>
          </a:p>
          <a:p>
            <a:endParaRPr lang="en-US" dirty="0"/>
          </a:p>
          <a:p>
            <a:r>
              <a:rPr lang="en-US" dirty="0"/>
              <a:t>It makes the presentation more Interactive and Responsive </a:t>
            </a:r>
          </a:p>
          <a:p>
            <a:endParaRPr lang="en-US" dirty="0"/>
          </a:p>
          <a:p>
            <a:r>
              <a:rPr lang="en-US" dirty="0"/>
              <a:t>We will be adding styles to our presentation</a:t>
            </a:r>
          </a:p>
          <a:p>
            <a:endParaRPr lang="en-US" dirty="0"/>
          </a:p>
          <a:p>
            <a:r>
              <a:rPr lang="en-US" dirty="0"/>
              <a:t>Styles means </a:t>
            </a:r>
            <a:r>
              <a:rPr lang="en-US" dirty="0" err="1"/>
              <a:t>Hieght</a:t>
            </a:r>
            <a:r>
              <a:rPr lang="en-US" dirty="0"/>
              <a:t> Width Colors padding </a:t>
            </a:r>
            <a:r>
              <a:rPr lang="en-US" dirty="0" err="1"/>
              <a:t>Etc</a:t>
            </a:r>
            <a:endParaRPr lang="en-US" dirty="0"/>
          </a:p>
          <a:p>
            <a:endParaRPr lang="en-US" dirty="0"/>
          </a:p>
          <a:p>
            <a:r>
              <a:rPr lang="en-US" b="1" dirty="0"/>
              <a:t>Client Side Script</a:t>
            </a:r>
          </a:p>
          <a:p>
            <a:endParaRPr lang="en-US" dirty="0"/>
          </a:p>
          <a:p>
            <a:r>
              <a:rPr lang="en-US" dirty="0"/>
              <a:t>It reduces burden on server by handing Interaction and validations client side</a:t>
            </a:r>
          </a:p>
          <a:p>
            <a:endParaRPr lang="en-US" dirty="0"/>
          </a:p>
          <a:p>
            <a:r>
              <a:rPr lang="en-US" dirty="0"/>
              <a:t>Ex : </a:t>
            </a:r>
            <a:r>
              <a:rPr lang="en-US" dirty="0" err="1"/>
              <a:t>Javascript,Typescript</a:t>
            </a:r>
            <a:endParaRPr lang="en-US" dirty="0"/>
          </a:p>
          <a:p>
            <a:endParaRPr lang="en-US" dirty="0"/>
          </a:p>
          <a:p>
            <a:r>
              <a:rPr lang="en-US" dirty="0"/>
              <a:t> Interaction means Events like click event mouse Events Keyboard Events</a:t>
            </a:r>
          </a:p>
          <a:p>
            <a:endParaRPr lang="en-US" dirty="0"/>
          </a:p>
          <a:p>
            <a:r>
              <a:rPr lang="en-US" b="1" dirty="0"/>
              <a:t>Server Side Script</a:t>
            </a:r>
          </a:p>
          <a:p>
            <a:endParaRPr lang="en-US" dirty="0"/>
          </a:p>
          <a:p>
            <a:r>
              <a:rPr lang="en-US" dirty="0"/>
              <a:t>It generates a response customized for every client Request</a:t>
            </a:r>
          </a:p>
          <a:p>
            <a:endParaRPr lang="en-US" dirty="0"/>
          </a:p>
          <a:p>
            <a:r>
              <a:rPr lang="en-US" dirty="0"/>
              <a:t>Ex: </a:t>
            </a:r>
            <a:r>
              <a:rPr lang="en-US" dirty="0" err="1"/>
              <a:t>JSP,PHP,ASP.NET,Phyton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10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44557-5AD4-4CCB-B480-A35447D2A4BD}"/>
              </a:ext>
            </a:extLst>
          </p:cNvPr>
          <p:cNvSpPr txBox="1"/>
          <p:nvPr/>
        </p:nvSpPr>
        <p:spPr>
          <a:xfrm>
            <a:off x="99391" y="268357"/>
            <a:ext cx="12092609" cy="9787295"/>
          </a:xfrm>
          <a:prstGeom prst="rect">
            <a:avLst/>
          </a:prstGeom>
          <a:noFill/>
        </p:spPr>
        <p:txBody>
          <a:bodyPr wrap="square" rtlCol="0">
            <a:spAutoFit/>
          </a:bodyPr>
          <a:lstStyle/>
          <a:p>
            <a:r>
              <a:rPr lang="en-US" b="1" dirty="0"/>
              <a:t>Database</a:t>
            </a:r>
            <a:r>
              <a:rPr lang="en-US" dirty="0"/>
              <a:t> : </a:t>
            </a:r>
          </a:p>
          <a:p>
            <a:endParaRPr lang="en-US" dirty="0"/>
          </a:p>
          <a:p>
            <a:r>
              <a:rPr lang="en-US" dirty="0"/>
              <a:t>To Store and Manage Data for Applications</a:t>
            </a:r>
          </a:p>
          <a:p>
            <a:endParaRPr lang="en-US" dirty="0"/>
          </a:p>
          <a:p>
            <a:r>
              <a:rPr lang="en-US" dirty="0"/>
              <a:t>Ex : </a:t>
            </a:r>
            <a:r>
              <a:rPr lang="en-US" dirty="0" err="1"/>
              <a:t>Oracle,MySql,MangoDb</a:t>
            </a:r>
            <a:endParaRPr lang="en-US" dirty="0"/>
          </a:p>
          <a:p>
            <a:endParaRPr lang="en-US" dirty="0"/>
          </a:p>
          <a:p>
            <a:r>
              <a:rPr lang="en-US" b="1" dirty="0" err="1"/>
              <a:t>MiddleWare</a:t>
            </a:r>
            <a:r>
              <a:rPr lang="en-US" dirty="0"/>
              <a:t> :</a:t>
            </a:r>
          </a:p>
          <a:p>
            <a:endParaRPr lang="en-US" dirty="0"/>
          </a:p>
          <a:p>
            <a:r>
              <a:rPr lang="en-US" dirty="0"/>
              <a:t>To Handle Communications between Multiple-Tiers</a:t>
            </a:r>
          </a:p>
          <a:p>
            <a:endParaRPr lang="en-US" dirty="0"/>
          </a:p>
          <a:p>
            <a:r>
              <a:rPr lang="en-US" dirty="0"/>
              <a:t>Frond End – Middle Ware- </a:t>
            </a:r>
            <a:r>
              <a:rPr lang="en-US" dirty="0" err="1"/>
              <a:t>BackEnd</a:t>
            </a:r>
            <a:endParaRPr lang="en-US" dirty="0"/>
          </a:p>
          <a:p>
            <a:endParaRPr lang="en-US" dirty="0"/>
          </a:p>
          <a:p>
            <a:r>
              <a:rPr lang="en-US" dirty="0"/>
              <a:t>Ex: Express JS</a:t>
            </a:r>
          </a:p>
          <a:p>
            <a:endParaRPr lang="en-US" dirty="0"/>
          </a:p>
          <a:p>
            <a:r>
              <a:rPr lang="en-US" b="1" dirty="0"/>
              <a:t>Desktop Publishing Tools</a:t>
            </a:r>
          </a:p>
          <a:p>
            <a:endParaRPr lang="en-US" dirty="0"/>
          </a:p>
          <a:p>
            <a:r>
              <a:rPr lang="en-US" dirty="0"/>
              <a:t>To publish Images and animation for Web</a:t>
            </a:r>
          </a:p>
          <a:p>
            <a:endParaRPr lang="en-US" dirty="0"/>
          </a:p>
          <a:p>
            <a:r>
              <a:rPr lang="en-US" b="1" dirty="0"/>
              <a:t>IDE’s</a:t>
            </a:r>
          </a:p>
          <a:p>
            <a:endParaRPr lang="en-US" b="1" dirty="0"/>
          </a:p>
          <a:p>
            <a:r>
              <a:rPr lang="en-US" b="1" dirty="0"/>
              <a:t>To </a:t>
            </a:r>
            <a:r>
              <a:rPr lang="en-US" b="1" dirty="0" err="1"/>
              <a:t>build,debug,test,Deploy</a:t>
            </a:r>
            <a:r>
              <a:rPr lang="en-US" b="1" dirty="0"/>
              <a:t> Applications</a:t>
            </a:r>
          </a:p>
          <a:p>
            <a:endParaRPr lang="en-US" dirty="0"/>
          </a:p>
          <a:p>
            <a:r>
              <a:rPr lang="en-US" dirty="0"/>
              <a:t>Visual Studio(VS Code), </a:t>
            </a:r>
            <a:r>
              <a:rPr lang="en-US" dirty="0" err="1"/>
              <a:t>Eclipse,Web</a:t>
            </a:r>
            <a:r>
              <a:rPr lang="en-US" dirty="0"/>
              <a:t> Strom </a:t>
            </a:r>
            <a:r>
              <a:rPr lang="en-US" dirty="0" err="1"/>
              <a:t>Etc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633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02029-42EA-4623-A077-8DB79DB3A2AA}"/>
              </a:ext>
            </a:extLst>
          </p:cNvPr>
          <p:cNvSpPr txBox="1"/>
          <p:nvPr/>
        </p:nvSpPr>
        <p:spPr>
          <a:xfrm>
            <a:off x="228600" y="308113"/>
            <a:ext cx="11963400" cy="7848302"/>
          </a:xfrm>
          <a:prstGeom prst="rect">
            <a:avLst/>
          </a:prstGeom>
          <a:noFill/>
        </p:spPr>
        <p:txBody>
          <a:bodyPr wrap="square" rtlCol="0">
            <a:spAutoFit/>
          </a:bodyPr>
          <a:lstStyle/>
          <a:p>
            <a:r>
              <a:rPr lang="en-US" b="1" dirty="0"/>
              <a:t>What are the major Challenges in Modern Web </a:t>
            </a:r>
            <a:r>
              <a:rPr lang="en-US" b="1" dirty="0" err="1"/>
              <a:t>Devlopment</a:t>
            </a:r>
            <a:r>
              <a:rPr lang="en-US" b="1" dirty="0"/>
              <a:t> </a:t>
            </a:r>
          </a:p>
          <a:p>
            <a:endParaRPr lang="en-US" dirty="0"/>
          </a:p>
          <a:p>
            <a:r>
              <a:rPr lang="en-US" dirty="0"/>
              <a:t>-- Majority of users are using web in Smart devices  like </a:t>
            </a:r>
            <a:r>
              <a:rPr lang="en-US" dirty="0" err="1"/>
              <a:t>Tablets,Mobiles</a:t>
            </a:r>
            <a:r>
              <a:rPr lang="en-US" dirty="0"/>
              <a:t> </a:t>
            </a:r>
            <a:r>
              <a:rPr lang="en-US" dirty="0" err="1"/>
              <a:t>Etc</a:t>
            </a:r>
            <a:endParaRPr lang="en-US" dirty="0"/>
          </a:p>
          <a:p>
            <a:endParaRPr lang="en-US" dirty="0"/>
          </a:p>
          <a:p>
            <a:r>
              <a:rPr lang="en-US" dirty="0"/>
              <a:t>-</a:t>
            </a:r>
            <a:r>
              <a:rPr lang="en-US" dirty="0">
                <a:sym typeface="Wingdings" panose="05000000000000000000" pitchFamily="2" charset="2"/>
              </a:rPr>
              <a:t> </a:t>
            </a:r>
            <a:r>
              <a:rPr lang="en-US" b="1" dirty="0">
                <a:sym typeface="Wingdings" panose="05000000000000000000" pitchFamily="2" charset="2"/>
              </a:rPr>
              <a:t>Unified User Experience</a:t>
            </a:r>
          </a:p>
          <a:p>
            <a:endParaRPr lang="en-US" dirty="0">
              <a:sym typeface="Wingdings" panose="05000000000000000000" pitchFamily="2" charset="2"/>
            </a:endParaRPr>
          </a:p>
          <a:p>
            <a:r>
              <a:rPr lang="en-US" dirty="0">
                <a:sym typeface="Wingdings" panose="05000000000000000000" pitchFamily="2" charset="2"/>
              </a:rPr>
              <a:t>  1) Applications must have a unified experience across any device – best customer Experience across all </a:t>
            </a:r>
          </a:p>
          <a:p>
            <a:r>
              <a:rPr lang="en-US" dirty="0">
                <a:sym typeface="Wingdings" panose="05000000000000000000" pitchFamily="2" charset="2"/>
              </a:rPr>
              <a:t>  2) Mobile users get access to everything</a:t>
            </a:r>
          </a:p>
          <a:p>
            <a:r>
              <a:rPr lang="en-US" dirty="0">
                <a:sym typeface="Wingdings" panose="05000000000000000000" pitchFamily="2" charset="2"/>
              </a:rPr>
              <a:t>  3) User must have the same UI and Experience on any device he is using</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Fluid User Experience</a:t>
            </a:r>
          </a:p>
          <a:p>
            <a:r>
              <a:rPr lang="en-US" dirty="0">
                <a:sym typeface="Wingdings" panose="05000000000000000000" pitchFamily="2" charset="2"/>
              </a:rPr>
              <a:t> </a:t>
            </a:r>
          </a:p>
          <a:p>
            <a:r>
              <a:rPr lang="en-US" dirty="0">
                <a:sym typeface="Wingdings" panose="05000000000000000000" pitchFamily="2" charset="2"/>
              </a:rPr>
              <a:t>  1)User must stay on Single page</a:t>
            </a:r>
          </a:p>
          <a:p>
            <a:r>
              <a:rPr lang="en-US" dirty="0">
                <a:sym typeface="Wingdings" panose="05000000000000000000" pitchFamily="2" charset="2"/>
              </a:rPr>
              <a:t>  2)Everything must get access from 1 page.       </a:t>
            </a:r>
          </a:p>
          <a:p>
            <a:r>
              <a:rPr lang="en-US" dirty="0">
                <a:sym typeface="Wingdings" panose="05000000000000000000" pitchFamily="2" charset="2"/>
              </a:rPr>
              <a:t>  3)No navigation between pages.</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Extensibility and Loosely Coupled</a:t>
            </a:r>
          </a:p>
          <a:p>
            <a:r>
              <a:rPr lang="en-US" dirty="0">
                <a:sym typeface="Wingdings" panose="05000000000000000000" pitchFamily="2" charset="2"/>
              </a:rPr>
              <a:t> </a:t>
            </a:r>
          </a:p>
          <a:p>
            <a:r>
              <a:rPr lang="en-US" dirty="0">
                <a:sym typeface="Wingdings" panose="05000000000000000000" pitchFamily="2" charset="2"/>
              </a:rPr>
              <a:t>1) Without disturbing the application we must able to extend the application.</a:t>
            </a:r>
          </a:p>
          <a:p>
            <a:endParaRPr lang="en-US" b="1" dirty="0">
              <a:sym typeface="Wingdings" panose="05000000000000000000" pitchFamily="2" charset="2"/>
            </a:endParaRPr>
          </a:p>
          <a:p>
            <a:r>
              <a:rPr lang="en-US" b="1" dirty="0">
                <a:sym typeface="Wingdings" panose="05000000000000000000" pitchFamily="2" charset="2"/>
              </a:rPr>
              <a:t>- Simplified Upgrade and Deployment</a:t>
            </a:r>
          </a:p>
          <a:p>
            <a:r>
              <a:rPr lang="en-US" dirty="0">
                <a:sym typeface="Wingdings" panose="05000000000000000000" pitchFamily="2" charset="2"/>
              </a:rPr>
              <a:t>     </a:t>
            </a:r>
          </a:p>
          <a:p>
            <a:r>
              <a:rPr lang="en-US" dirty="0">
                <a:sym typeface="Wingdings" panose="05000000000000000000" pitchFamily="2" charset="2"/>
              </a:rPr>
              <a:t>   - No more wizard for installing</a:t>
            </a:r>
          </a:p>
          <a:p>
            <a:r>
              <a:rPr lang="en-US" dirty="0">
                <a:sym typeface="Wingdings" panose="05000000000000000000" pitchFamily="2" charset="2"/>
              </a:rPr>
              <a:t>   - No more restart of devices.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199808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77CC7-783C-44A4-A3B5-D6E669D9AC00}"/>
              </a:ext>
            </a:extLst>
          </p:cNvPr>
          <p:cNvSpPr txBox="1"/>
          <p:nvPr/>
        </p:nvSpPr>
        <p:spPr>
          <a:xfrm>
            <a:off x="0" y="0"/>
            <a:ext cx="12191999" cy="7848302"/>
          </a:xfrm>
          <a:prstGeom prst="rect">
            <a:avLst/>
          </a:prstGeom>
          <a:noFill/>
        </p:spPr>
        <p:txBody>
          <a:bodyPr wrap="square" rtlCol="0">
            <a:spAutoFit/>
          </a:bodyPr>
          <a:lstStyle/>
          <a:p>
            <a:r>
              <a:rPr lang="en-US" dirty="0"/>
              <a:t>3. What is Solution?</a:t>
            </a:r>
          </a:p>
          <a:p>
            <a:endParaRPr lang="en-US" dirty="0"/>
          </a:p>
          <a:p>
            <a:pPr marL="342900" indent="-342900">
              <a:buAutoNum type="alphaUcPeriod"/>
            </a:pPr>
            <a:r>
              <a:rPr lang="en-US" dirty="0"/>
              <a:t>Better build SPA or Progressive Application[Instead of Traditional Web Application]</a:t>
            </a:r>
          </a:p>
          <a:p>
            <a:endParaRPr lang="en-US" dirty="0"/>
          </a:p>
          <a:p>
            <a:r>
              <a:rPr lang="en-US" dirty="0"/>
              <a:t>4. </a:t>
            </a:r>
            <a:r>
              <a:rPr lang="en-US" b="1" dirty="0"/>
              <a:t>What is SPA?</a:t>
            </a:r>
          </a:p>
          <a:p>
            <a:endParaRPr lang="en-US" dirty="0"/>
          </a:p>
          <a:p>
            <a:r>
              <a:rPr lang="en-US" dirty="0"/>
              <a:t>5. </a:t>
            </a:r>
            <a:r>
              <a:rPr lang="en-US" b="1" dirty="0"/>
              <a:t>What is Progressive Web Application?</a:t>
            </a:r>
          </a:p>
          <a:p>
            <a:endParaRPr lang="en-US" dirty="0"/>
          </a:p>
          <a:p>
            <a:r>
              <a:rPr lang="en-US" dirty="0"/>
              <a:t>6. How to Build SPA and Progressive App?</a:t>
            </a:r>
          </a:p>
          <a:p>
            <a:endParaRPr lang="en-US" dirty="0"/>
          </a:p>
          <a:p>
            <a:r>
              <a:rPr lang="en-US" dirty="0"/>
              <a:t>SPA  -- </a:t>
            </a:r>
            <a:r>
              <a:rPr lang="en-US" b="1" dirty="0"/>
              <a:t>Single Page Application</a:t>
            </a:r>
          </a:p>
          <a:p>
            <a:endParaRPr lang="en-US" b="1" dirty="0"/>
          </a:p>
          <a:p>
            <a:r>
              <a:rPr lang="en-US" dirty="0"/>
              <a:t>      A single page application allows user to access everything from one page.</a:t>
            </a:r>
          </a:p>
          <a:p>
            <a:r>
              <a:rPr lang="en-US" dirty="0"/>
              <a:t>    - User will stay on one page and can get access to everything from the page.   </a:t>
            </a:r>
          </a:p>
          <a:p>
            <a:r>
              <a:rPr lang="en-US" dirty="0"/>
              <a:t>    - New details are added to page without reloading the complete page.          </a:t>
            </a:r>
          </a:p>
          <a:p>
            <a:endParaRPr lang="en-US" b="1" dirty="0"/>
          </a:p>
          <a:p>
            <a:r>
              <a:rPr lang="en-US" b="1" dirty="0"/>
              <a:t> Ex: Twitter</a:t>
            </a:r>
          </a:p>
          <a:p>
            <a:endParaRPr lang="en-US" b="1" dirty="0"/>
          </a:p>
          <a:p>
            <a:r>
              <a:rPr lang="en-US" b="1" dirty="0"/>
              <a:t>What is Progressive Web Application ?</a:t>
            </a:r>
          </a:p>
          <a:p>
            <a:endParaRPr lang="en-US" dirty="0"/>
          </a:p>
          <a:p>
            <a:pPr marL="285750" indent="-285750">
              <a:buFontTx/>
              <a:buChar char="-"/>
            </a:pPr>
            <a:r>
              <a:rPr lang="en-US" dirty="0"/>
              <a:t>A website will have an app like experience even in a browser.</a:t>
            </a:r>
          </a:p>
          <a:p>
            <a:pPr marL="285750" indent="-285750">
              <a:buFontTx/>
              <a:buChar char="-"/>
            </a:pPr>
            <a:r>
              <a:rPr lang="en-US" dirty="0"/>
              <a:t>Website will not look like a page, you will have the feel of an app in browser.</a:t>
            </a:r>
          </a:p>
          <a:p>
            <a:pPr marL="285750" indent="-285750">
              <a:buFontTx/>
              <a:buChar char="-"/>
            </a:pPr>
            <a:endParaRPr lang="en-US" dirty="0"/>
          </a:p>
          <a:p>
            <a:pPr marL="285750" indent="-285750">
              <a:buFontTx/>
              <a:buChar char="-"/>
            </a:pPr>
            <a:endParaRPr lang="en-US" dirty="0"/>
          </a:p>
          <a:p>
            <a:endParaRPr lang="en-US" dirty="0"/>
          </a:p>
          <a:p>
            <a:endParaRPr lang="en-US" b="1" dirty="0"/>
          </a:p>
          <a:p>
            <a:endParaRPr lang="en-US" b="1" dirty="0"/>
          </a:p>
          <a:p>
            <a:endParaRPr lang="en-US" b="1" dirty="0"/>
          </a:p>
        </p:txBody>
      </p:sp>
    </p:spTree>
    <p:extLst>
      <p:ext uri="{BB962C8B-B14F-4D97-AF65-F5344CB8AC3E}">
        <p14:creationId xmlns:p14="http://schemas.microsoft.com/office/powerpoint/2010/main" val="26591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FED0B-10F8-459C-B11A-A6620150E7A5}"/>
              </a:ext>
            </a:extLst>
          </p:cNvPr>
          <p:cNvSpPr txBox="1"/>
          <p:nvPr/>
        </p:nvSpPr>
        <p:spPr>
          <a:xfrm>
            <a:off x="1033669" y="467140"/>
            <a:ext cx="11767931" cy="6463308"/>
          </a:xfrm>
          <a:prstGeom prst="rect">
            <a:avLst/>
          </a:prstGeom>
          <a:noFill/>
        </p:spPr>
        <p:txBody>
          <a:bodyPr wrap="square" rtlCol="0">
            <a:spAutoFit/>
          </a:bodyPr>
          <a:lstStyle/>
          <a:p>
            <a:r>
              <a:rPr lang="en-US" dirty="0"/>
              <a:t>How to Build a SPA or Progressive Web App? </a:t>
            </a:r>
          </a:p>
          <a:p>
            <a:endParaRPr lang="en-US" dirty="0"/>
          </a:p>
          <a:p>
            <a:pPr marL="285750" indent="-285750">
              <a:buFontTx/>
              <a:buChar char="-"/>
            </a:pPr>
            <a:r>
              <a:rPr lang="en-US" dirty="0"/>
              <a:t>Can we Build with HTML, CSS, JavaScript and </a:t>
            </a:r>
            <a:r>
              <a:rPr lang="en-US" dirty="0" err="1"/>
              <a:t>JQuery</a:t>
            </a:r>
            <a:r>
              <a:rPr lang="en-US" dirty="0"/>
              <a:t>? : Yes</a:t>
            </a:r>
          </a:p>
          <a:p>
            <a:pPr marL="285750" indent="-285750">
              <a:buFontTx/>
              <a:buChar char="-"/>
            </a:pPr>
            <a:endParaRPr lang="en-US" dirty="0"/>
          </a:p>
          <a:p>
            <a:pPr marL="285750" indent="-285750">
              <a:buFontTx/>
              <a:buChar char="-"/>
            </a:pPr>
            <a:r>
              <a:rPr lang="en-US" b="1" dirty="0"/>
              <a:t>Evolution</a:t>
            </a:r>
            <a:r>
              <a:rPr lang="en-US" dirty="0"/>
              <a:t>:- Network in computing system started in early 1960’s</a:t>
            </a:r>
          </a:p>
          <a:p>
            <a:pPr marL="285750" indent="-285750">
              <a:buFontTx/>
              <a:buChar char="-"/>
            </a:pPr>
            <a:r>
              <a:rPr lang="en-US" dirty="0"/>
              <a:t>The first computer network was ARPANET  [Advanced Research Projects Agency Network] introduced by US-DOD</a:t>
            </a:r>
          </a:p>
          <a:p>
            <a:r>
              <a:rPr lang="en-US" dirty="0"/>
              <a:t>- CERN Labs [Council for European Research and </a:t>
            </a:r>
            <a:r>
              <a:rPr lang="en-US" dirty="0" err="1"/>
              <a:t>Neucler</a:t>
            </a:r>
            <a:r>
              <a:rPr lang="en-US" dirty="0"/>
              <a:t>]</a:t>
            </a:r>
          </a:p>
          <a:p>
            <a:pPr marL="285750" indent="-285750">
              <a:buFontTx/>
              <a:buChar char="-"/>
            </a:pPr>
            <a:r>
              <a:rPr lang="en-US" dirty="0"/>
              <a:t>Introduced Internet           </a:t>
            </a:r>
          </a:p>
          <a:p>
            <a:pPr marL="285750" indent="-285750">
              <a:buFontTx/>
              <a:buChar char="-"/>
            </a:pPr>
            <a:r>
              <a:rPr lang="en-US" dirty="0"/>
              <a:t>   Browser	: Mosaic            </a:t>
            </a:r>
          </a:p>
          <a:p>
            <a:pPr marL="285750" indent="-285750">
              <a:buFontTx/>
              <a:buChar char="-"/>
            </a:pPr>
            <a:r>
              <a:rPr lang="en-US" dirty="0"/>
              <a:t>   Markup	: GML, SGML             </a:t>
            </a:r>
          </a:p>
          <a:p>
            <a:pPr marL="285750" indent="-285750">
              <a:buFontTx/>
              <a:buChar char="-"/>
            </a:pPr>
            <a:r>
              <a:rPr lang="en-US" dirty="0"/>
              <a:t>   Client Side   : ECMA Script</a:t>
            </a:r>
          </a:p>
          <a:p>
            <a:pPr marL="285750" indent="-285750">
              <a:buFontTx/>
              <a:buChar char="-"/>
            </a:pPr>
            <a:endParaRPr lang="en-US" dirty="0"/>
          </a:p>
          <a:p>
            <a:pPr marL="285750" indent="-285750">
              <a:buFontTx/>
              <a:buChar char="-"/>
            </a:pPr>
            <a:r>
              <a:rPr lang="en-US" dirty="0"/>
              <a:t>Tim Berners Lee [works for CERN] introduced the concept of Web </a:t>
            </a:r>
          </a:p>
          <a:p>
            <a:r>
              <a:rPr lang="en-US" dirty="0"/>
              <a:t>[Web is a portion of internet with restricted access]. </a:t>
            </a:r>
          </a:p>
          <a:p>
            <a:r>
              <a:rPr lang="en-US" dirty="0"/>
              <a:t>He introduced a language for web called "HTML".</a:t>
            </a:r>
          </a:p>
          <a:p>
            <a:endParaRPr lang="en-US" dirty="0"/>
          </a:p>
          <a:p>
            <a:r>
              <a:rPr lang="en-US" dirty="0"/>
              <a:t>- In early 1994  Netscape Communications developed a Browser for Web called "</a:t>
            </a:r>
            <a:r>
              <a:rPr lang="en-US" dirty="0" err="1"/>
              <a:t>Nescape</a:t>
            </a:r>
            <a:r>
              <a:rPr lang="en-US" dirty="0"/>
              <a:t> Communicator"        Browser	: Netscape        Markup Lang	: HTML        Client Side	: ECMA Script- A group called IETF [Internet Engineering Task </a:t>
            </a:r>
            <a:r>
              <a:rPr lang="en-US" dirty="0" err="1"/>
              <a:t>Froce</a:t>
            </a:r>
            <a:r>
              <a:rPr lang="en-US" dirty="0"/>
              <a:t>] took responsibility of developing HTML and released so many features into HTML like links, forms etc..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0138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80DEF-E289-427F-A95F-C8394F4A0774}"/>
              </a:ext>
            </a:extLst>
          </p:cNvPr>
          <p:cNvSpPr txBox="1"/>
          <p:nvPr/>
        </p:nvSpPr>
        <p:spPr>
          <a:xfrm>
            <a:off x="0" y="198783"/>
            <a:ext cx="12192000" cy="9233297"/>
          </a:xfrm>
          <a:prstGeom prst="rect">
            <a:avLst/>
          </a:prstGeom>
          <a:noFill/>
        </p:spPr>
        <p:txBody>
          <a:bodyPr wrap="square" rtlCol="0">
            <a:spAutoFit/>
          </a:bodyPr>
          <a:lstStyle/>
          <a:p>
            <a:r>
              <a:rPr lang="en-US" dirty="0"/>
              <a:t>   ECMA Script was unable to handle advanced HTML features introduced in early days, like forms.</a:t>
            </a:r>
          </a:p>
          <a:p>
            <a:r>
              <a:rPr lang="en-US" dirty="0"/>
              <a:t>   ECMA is the Standard for Scripting language Such as </a:t>
            </a:r>
            <a:r>
              <a:rPr lang="en-US" dirty="0" err="1"/>
              <a:t>Javascript.Javascript</a:t>
            </a:r>
            <a:r>
              <a:rPr lang="en-US" dirty="0"/>
              <a:t> is the language based on       ECMA</a:t>
            </a:r>
          </a:p>
          <a:p>
            <a:pPr marL="285750" indent="-285750">
              <a:buFontTx/>
              <a:buChar char="-"/>
            </a:pPr>
            <a:endParaRPr lang="en-US" dirty="0"/>
          </a:p>
          <a:p>
            <a:pPr marL="285750" indent="-285750">
              <a:buFontTx/>
              <a:buChar char="-"/>
            </a:pPr>
            <a:r>
              <a:rPr lang="en-US" dirty="0"/>
              <a:t>In 1996 Netscape appointed an Scripting Expert to build a client side script for Netscape Browser in order to handle HTML and its improving features.</a:t>
            </a:r>
          </a:p>
          <a:p>
            <a:pPr marL="285750" indent="-285750">
              <a:buFontTx/>
              <a:buChar char="-"/>
            </a:pPr>
            <a:endParaRPr lang="en-US" dirty="0"/>
          </a:p>
          <a:p>
            <a:pPr marL="285750" indent="-285750">
              <a:buFontTx/>
              <a:buChar char="-"/>
            </a:pPr>
            <a:r>
              <a:rPr lang="en-US" dirty="0"/>
              <a:t> His name is  "Brendan </a:t>
            </a:r>
            <a:r>
              <a:rPr lang="en-US" dirty="0" err="1"/>
              <a:t>Eich</a:t>
            </a:r>
            <a:r>
              <a:rPr lang="en-US" dirty="0"/>
              <a:t>". He developed a script by name "Mocha", which was later re-named as "Live Script".- Netscape Company is not an expert of Scripting Languages, hence they given the responsibility of </a:t>
            </a:r>
            <a:r>
              <a:rPr lang="en-US" dirty="0" err="1"/>
              <a:t>mantaining</a:t>
            </a:r>
            <a:r>
              <a:rPr lang="en-US" dirty="0"/>
              <a:t> and improving "Live Script" to a company called "Sun Micro Systems" [ was popular at that time with their language called JAVA]. </a:t>
            </a:r>
          </a:p>
          <a:p>
            <a:pPr marL="285750" indent="-285750">
              <a:buFontTx/>
              <a:buChar char="-"/>
            </a:pPr>
            <a:r>
              <a:rPr lang="en-US" dirty="0"/>
              <a:t>Hence </a:t>
            </a:r>
            <a:r>
              <a:rPr lang="en-US" dirty="0" err="1"/>
              <a:t>SunMicro</a:t>
            </a:r>
            <a:r>
              <a:rPr lang="en-US" dirty="0"/>
              <a:t> Systems re-named the script as "JavaScript".	</a:t>
            </a:r>
          </a:p>
          <a:p>
            <a:pPr marL="285750" indent="-285750">
              <a:buFontTx/>
              <a:buChar char="-"/>
            </a:pPr>
            <a:endParaRPr lang="en-US" dirty="0"/>
          </a:p>
          <a:p>
            <a:pPr marL="285750" indent="-285750">
              <a:buFontTx/>
              <a:buChar char="-"/>
            </a:pPr>
            <a:r>
              <a:rPr lang="en-US" dirty="0"/>
              <a:t>JavaScript - Designed by Brendan </a:t>
            </a:r>
            <a:r>
              <a:rPr lang="en-US" dirty="0" err="1"/>
              <a:t>Eich</a:t>
            </a:r>
            <a:r>
              <a:rPr lang="en-US" dirty="0"/>
              <a:t>	</a:t>
            </a:r>
          </a:p>
          <a:p>
            <a:pPr marL="285750" indent="-285750">
              <a:buFontTx/>
              <a:buChar char="-"/>
            </a:pPr>
            <a:r>
              <a:rPr lang="en-US" dirty="0" err="1"/>
              <a:t>Maintianed</a:t>
            </a:r>
            <a:r>
              <a:rPr lang="en-US" dirty="0"/>
              <a:t> by </a:t>
            </a:r>
            <a:r>
              <a:rPr lang="en-US" dirty="0" err="1"/>
              <a:t>SunMicro</a:t>
            </a:r>
            <a:r>
              <a:rPr lang="en-US" dirty="0"/>
              <a:t>		  </a:t>
            </a:r>
          </a:p>
          <a:p>
            <a:pPr marL="285750" indent="-285750">
              <a:buFontTx/>
              <a:buChar char="-"/>
            </a:pPr>
            <a:endParaRPr lang="en-US" dirty="0"/>
          </a:p>
          <a:p>
            <a:pPr marL="285750" indent="-285750">
              <a:buFontTx/>
              <a:buChar char="-"/>
            </a:pPr>
            <a:r>
              <a:rPr lang="en-US" dirty="0"/>
              <a:t>Standards of ECMA- 1998 Microsoft </a:t>
            </a:r>
            <a:r>
              <a:rPr lang="en-US" dirty="0" err="1"/>
              <a:t>releated</a:t>
            </a:r>
            <a:endParaRPr lang="en-US" dirty="0"/>
          </a:p>
          <a:p>
            <a:pPr marL="285750" indent="-285750">
              <a:buFontTx/>
              <a:buChar char="-"/>
            </a:pPr>
            <a:r>
              <a:rPr lang="en-US" dirty="0"/>
              <a:t>ECMA -- </a:t>
            </a:r>
            <a:r>
              <a:rPr lang="en-US" b="0" i="0" dirty="0">
                <a:solidFill>
                  <a:srgbClr val="202124"/>
                </a:solidFill>
                <a:effectLst/>
                <a:latin typeface="arial" panose="020B0604020202020204" pitchFamily="34" charset="0"/>
              </a:rPr>
              <a:t>European Computer Manufacturers Association</a:t>
            </a:r>
            <a:endParaRPr lang="en-US" dirty="0"/>
          </a:p>
          <a:p>
            <a:pPr marL="285750" indent="-285750">
              <a:buFontTx/>
              <a:buChar char="-"/>
            </a:pPr>
            <a:endParaRPr lang="en-US" dirty="0"/>
          </a:p>
          <a:p>
            <a:pPr marL="285750" indent="-285750">
              <a:buFontTx/>
              <a:buChar char="-"/>
            </a:pPr>
            <a:r>
              <a:rPr lang="en-US" dirty="0"/>
              <a:t> OS - Windows - 98 free browser "Internet Explorer".	Uses   : HTML	Client : JavaScript- 2001     Netscape stopped its services and handed over JavaScript to ECMA.        </a:t>
            </a:r>
          </a:p>
          <a:p>
            <a:pPr marL="285750" indent="-285750">
              <a:buFontTx/>
              <a:buChar char="-"/>
            </a:pPr>
            <a:r>
              <a:rPr lang="en-US" dirty="0"/>
              <a:t>  Every Browser started </a:t>
            </a:r>
            <a:r>
              <a:rPr lang="en-US" dirty="0" err="1"/>
              <a:t>extention</a:t>
            </a:r>
            <a:r>
              <a:rPr lang="en-US" dirty="0"/>
              <a:t> of JavaScript by its Own. </a:t>
            </a:r>
          </a:p>
          <a:p>
            <a:pPr marL="285750" indent="-285750">
              <a:buFontTx/>
              <a:buChar char="-"/>
            </a:pPr>
            <a:r>
              <a:rPr lang="en-US" dirty="0"/>
              <a:t> This leads to "Browser Incompatibility“</a:t>
            </a:r>
          </a:p>
          <a:p>
            <a:r>
              <a:rPr lang="en-US" dirty="0"/>
              <a:t>-   2006 John </a:t>
            </a:r>
            <a:r>
              <a:rPr lang="en-US" dirty="0" err="1"/>
              <a:t>Resig</a:t>
            </a:r>
            <a:r>
              <a:rPr lang="en-US" dirty="0"/>
              <a:t>  introduced a library for JavaScript to reduce compatibility issues, which is known as "</a:t>
            </a:r>
            <a:r>
              <a:rPr lang="en-US" dirty="0" err="1"/>
              <a:t>JQuery</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25813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5C363-C7DE-4013-82DA-A0DB22EE05AF}"/>
              </a:ext>
            </a:extLst>
          </p:cNvPr>
          <p:cNvSpPr txBox="1"/>
          <p:nvPr/>
        </p:nvSpPr>
        <p:spPr>
          <a:xfrm>
            <a:off x="0" y="198783"/>
            <a:ext cx="12192000" cy="6186309"/>
          </a:xfrm>
          <a:prstGeom prst="rect">
            <a:avLst/>
          </a:prstGeom>
          <a:noFill/>
        </p:spPr>
        <p:txBody>
          <a:bodyPr wrap="square" rtlCol="0">
            <a:spAutoFit/>
          </a:bodyPr>
          <a:lstStyle/>
          <a:p>
            <a:r>
              <a:rPr lang="en-US" dirty="0"/>
              <a:t> What are the issues with JavaScript and </a:t>
            </a:r>
            <a:r>
              <a:rPr lang="en-US" dirty="0" err="1"/>
              <a:t>JQuery</a:t>
            </a:r>
            <a:r>
              <a:rPr lang="en-US" dirty="0"/>
              <a:t>? </a:t>
            </a:r>
          </a:p>
          <a:p>
            <a:endParaRPr lang="en-US" dirty="0"/>
          </a:p>
          <a:p>
            <a:r>
              <a:rPr lang="en-US" dirty="0"/>
              <a:t>   Why they are not good for SPA and Progressive Apps?</a:t>
            </a:r>
          </a:p>
          <a:p>
            <a:r>
              <a:rPr lang="en-US" dirty="0"/>
              <a:t> - JavaScript and </a:t>
            </a:r>
            <a:r>
              <a:rPr lang="en-US" dirty="0" err="1"/>
              <a:t>JQuery</a:t>
            </a:r>
            <a:r>
              <a:rPr lang="en-US" dirty="0"/>
              <a:t> uses lot of DOM manipulations.	</a:t>
            </a:r>
          </a:p>
          <a:p>
            <a:r>
              <a:rPr lang="en-US" dirty="0"/>
              <a:t> - Lot of references </a:t>
            </a:r>
          </a:p>
          <a:p>
            <a:r>
              <a:rPr lang="en-US" dirty="0"/>
              <a:t> - Lot of coding  </a:t>
            </a:r>
          </a:p>
          <a:p>
            <a:r>
              <a:rPr lang="en-US" dirty="0"/>
              <a:t> - Navigation Issues   [history object - back, forward, go()]   [location object - reload]</a:t>
            </a:r>
          </a:p>
          <a:p>
            <a:r>
              <a:rPr lang="en-US" dirty="0"/>
              <a:t> - Data Binding   [How data is accessed and </a:t>
            </a:r>
            <a:r>
              <a:rPr lang="en-US" dirty="0" err="1"/>
              <a:t>binded</a:t>
            </a:r>
            <a:r>
              <a:rPr lang="en-US" dirty="0"/>
              <a:t> to UI]   [lot of references and events are required] - Heavy Application </a:t>
            </a:r>
          </a:p>
          <a:p>
            <a:r>
              <a:rPr lang="en-US" dirty="0"/>
              <a:t>- JavaScript is a language and </a:t>
            </a:r>
            <a:r>
              <a:rPr lang="en-US" dirty="0" err="1"/>
              <a:t>JQuery</a:t>
            </a:r>
            <a:r>
              <a:rPr lang="en-US" dirty="0"/>
              <a:t> is a Library And a library or language can't control the application flow.</a:t>
            </a:r>
          </a:p>
          <a:p>
            <a:r>
              <a:rPr lang="en-US" dirty="0"/>
              <a:t> They are just responsible for building application but not controlling the flow of application.   [Application can't control its own flow, it depends on lot of events].	</a:t>
            </a:r>
          </a:p>
          <a:p>
            <a:r>
              <a:rPr lang="en-US" dirty="0"/>
              <a:t>What is Solution?- Better use a Framework - Framework comprises of language and library which allows to build application and also to control the application flow.</a:t>
            </a:r>
          </a:p>
          <a:p>
            <a:endParaRPr lang="en-US" dirty="0"/>
          </a:p>
          <a:p>
            <a:r>
              <a:rPr lang="en-US" dirty="0"/>
              <a:t>Java	Spring, Hib</a:t>
            </a:r>
          </a:p>
          <a:p>
            <a:r>
              <a:rPr lang="en-US" dirty="0"/>
              <a:t>.NET	ASP.NET, MVC</a:t>
            </a:r>
          </a:p>
          <a:p>
            <a:r>
              <a:rPr lang="en-US" dirty="0"/>
              <a:t>PHP	Cake PHP, Code Igniter</a:t>
            </a:r>
          </a:p>
          <a:p>
            <a:r>
              <a:rPr lang="en-US" dirty="0"/>
              <a:t>Python	Django, Flask, Grok</a:t>
            </a:r>
          </a:p>
          <a:p>
            <a:r>
              <a:rPr lang="en-US" dirty="0"/>
              <a:t>JavaScript  Angular JS, Knockout JS, </a:t>
            </a:r>
            <a:r>
              <a:rPr lang="en-US" dirty="0" err="1"/>
              <a:t>BackBone</a:t>
            </a:r>
            <a:r>
              <a:rPr lang="en-US" dirty="0"/>
              <a:t> Js	</a:t>
            </a:r>
          </a:p>
          <a:p>
            <a:r>
              <a:rPr lang="en-US" dirty="0"/>
              <a:t>  Ember JS, SPINE, Vue JS etc..</a:t>
            </a:r>
          </a:p>
        </p:txBody>
      </p:sp>
    </p:spTree>
    <p:extLst>
      <p:ext uri="{BB962C8B-B14F-4D97-AF65-F5344CB8AC3E}">
        <p14:creationId xmlns:p14="http://schemas.microsoft.com/office/powerpoint/2010/main" val="3451969550"/>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2888</TotalTime>
  <Words>3278</Words>
  <Application>Microsoft Office PowerPoint</Application>
  <PresentationFormat>Widescreen</PresentationFormat>
  <Paragraphs>360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-apple-system</vt:lpstr>
      <vt:lpstr>Arial</vt:lpstr>
      <vt:lpstr>Corbel</vt:lpstr>
      <vt:lpstr>SketchLinesVTI</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dc:title>
  <dc:creator>vamsi sundara</dc:creator>
  <cp:lastModifiedBy>vamsi sundara</cp:lastModifiedBy>
  <cp:revision>71</cp:revision>
  <dcterms:created xsi:type="dcterms:W3CDTF">2021-02-10T05:34:49Z</dcterms:created>
  <dcterms:modified xsi:type="dcterms:W3CDTF">2021-04-27T01:44:41Z</dcterms:modified>
</cp:coreProperties>
</file>