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5" r:id="rId6"/>
    <p:sldId id="260" r:id="rId7"/>
    <p:sldId id="261" r:id="rId8"/>
    <p:sldId id="262" r:id="rId9"/>
    <p:sldId id="263" r:id="rId10"/>
    <p:sldId id="264" r:id="rId11"/>
    <p:sldId id="265" r:id="rId12"/>
    <p:sldId id="266" r:id="rId13"/>
    <p:sldId id="296" r:id="rId14"/>
    <p:sldId id="297" r:id="rId15"/>
    <p:sldId id="298" r:id="rId16"/>
    <p:sldId id="294" r:id="rId17"/>
    <p:sldId id="295" r:id="rId18"/>
    <p:sldId id="267" r:id="rId19"/>
    <p:sldId id="287" r:id="rId20"/>
    <p:sldId id="288" r:id="rId21"/>
    <p:sldId id="289" r:id="rId22"/>
    <p:sldId id="290" r:id="rId23"/>
    <p:sldId id="291" r:id="rId24"/>
    <p:sldId id="292" r:id="rId25"/>
    <p:sldId id="293" r:id="rId26"/>
    <p:sldId id="268" r:id="rId27"/>
    <p:sldId id="269" r:id="rId28"/>
    <p:sldId id="270" r:id="rId29"/>
    <p:sldId id="286"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2D3D2-B460-4903-BAFF-13429BD688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A67A5E-0944-4265-894F-E94E75522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B873EB-660C-42AD-B947-CC35D0D91850}"/>
              </a:ext>
            </a:extLst>
          </p:cNvPr>
          <p:cNvSpPr>
            <a:spLocks noGrp="1"/>
          </p:cNvSpPr>
          <p:nvPr>
            <p:ph type="dt" sz="half" idx="10"/>
          </p:nvPr>
        </p:nvSpPr>
        <p:spPr/>
        <p:txBody>
          <a:bodyPr/>
          <a:lstStyle/>
          <a:p>
            <a:fld id="{94BBDA8A-BC1F-4DFD-949F-2D9E52DEBB17}" type="datetimeFigureOut">
              <a:rPr lang="en-US" smtClean="0"/>
              <a:t>4/27/2021</a:t>
            </a:fld>
            <a:endParaRPr lang="en-US"/>
          </a:p>
        </p:txBody>
      </p:sp>
      <p:sp>
        <p:nvSpPr>
          <p:cNvPr id="5" name="Footer Placeholder 4">
            <a:extLst>
              <a:ext uri="{FF2B5EF4-FFF2-40B4-BE49-F238E27FC236}">
                <a16:creationId xmlns:a16="http://schemas.microsoft.com/office/drawing/2014/main" id="{701EF598-58F2-4B94-9D23-1B3D13574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C3EFA-E011-4ADF-812A-A81536850812}"/>
              </a:ext>
            </a:extLst>
          </p:cNvPr>
          <p:cNvSpPr>
            <a:spLocks noGrp="1"/>
          </p:cNvSpPr>
          <p:nvPr>
            <p:ph type="sldNum" sz="quarter" idx="12"/>
          </p:nvPr>
        </p:nvSpPr>
        <p:spPr/>
        <p:txBody>
          <a:bodyPr/>
          <a:lstStyle/>
          <a:p>
            <a:fld id="{C1791D40-EC4B-41F1-840E-FF48BCE8DF4C}" type="slidenum">
              <a:rPr lang="en-US" smtClean="0"/>
              <a:t>‹#›</a:t>
            </a:fld>
            <a:endParaRPr lang="en-US"/>
          </a:p>
        </p:txBody>
      </p:sp>
    </p:spTree>
    <p:extLst>
      <p:ext uri="{BB962C8B-B14F-4D97-AF65-F5344CB8AC3E}">
        <p14:creationId xmlns:p14="http://schemas.microsoft.com/office/powerpoint/2010/main" val="124519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15FF-0FE3-4B9A-8121-B9E0717A25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B6B769-254F-490A-A6EF-72807BDC3C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068F77-8A63-475B-A441-5F4FE76DEAFC}"/>
              </a:ext>
            </a:extLst>
          </p:cNvPr>
          <p:cNvSpPr>
            <a:spLocks noGrp="1"/>
          </p:cNvSpPr>
          <p:nvPr>
            <p:ph type="dt" sz="half" idx="10"/>
          </p:nvPr>
        </p:nvSpPr>
        <p:spPr/>
        <p:txBody>
          <a:bodyPr/>
          <a:lstStyle/>
          <a:p>
            <a:fld id="{94BBDA8A-BC1F-4DFD-949F-2D9E52DEBB17}" type="datetimeFigureOut">
              <a:rPr lang="en-US" smtClean="0"/>
              <a:t>4/27/2021</a:t>
            </a:fld>
            <a:endParaRPr lang="en-US"/>
          </a:p>
        </p:txBody>
      </p:sp>
      <p:sp>
        <p:nvSpPr>
          <p:cNvPr id="5" name="Footer Placeholder 4">
            <a:extLst>
              <a:ext uri="{FF2B5EF4-FFF2-40B4-BE49-F238E27FC236}">
                <a16:creationId xmlns:a16="http://schemas.microsoft.com/office/drawing/2014/main" id="{68EB83E2-2006-4049-B842-1792456E7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44183-3072-49E7-BAD3-3FFA31F3C3EF}"/>
              </a:ext>
            </a:extLst>
          </p:cNvPr>
          <p:cNvSpPr>
            <a:spLocks noGrp="1"/>
          </p:cNvSpPr>
          <p:nvPr>
            <p:ph type="sldNum" sz="quarter" idx="12"/>
          </p:nvPr>
        </p:nvSpPr>
        <p:spPr/>
        <p:txBody>
          <a:bodyPr/>
          <a:lstStyle/>
          <a:p>
            <a:fld id="{C1791D40-EC4B-41F1-840E-FF48BCE8DF4C}" type="slidenum">
              <a:rPr lang="en-US" smtClean="0"/>
              <a:t>‹#›</a:t>
            </a:fld>
            <a:endParaRPr lang="en-US"/>
          </a:p>
        </p:txBody>
      </p:sp>
    </p:spTree>
    <p:extLst>
      <p:ext uri="{BB962C8B-B14F-4D97-AF65-F5344CB8AC3E}">
        <p14:creationId xmlns:p14="http://schemas.microsoft.com/office/powerpoint/2010/main" val="3765679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59E6B5-03F5-4038-92DA-C6A71D7BA0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6C8E-28EE-49B6-AD54-68D5D07482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30CCCE-A9E3-46F2-9641-402B4FF4009C}"/>
              </a:ext>
            </a:extLst>
          </p:cNvPr>
          <p:cNvSpPr>
            <a:spLocks noGrp="1"/>
          </p:cNvSpPr>
          <p:nvPr>
            <p:ph type="dt" sz="half" idx="10"/>
          </p:nvPr>
        </p:nvSpPr>
        <p:spPr/>
        <p:txBody>
          <a:bodyPr/>
          <a:lstStyle/>
          <a:p>
            <a:fld id="{94BBDA8A-BC1F-4DFD-949F-2D9E52DEBB17}" type="datetimeFigureOut">
              <a:rPr lang="en-US" smtClean="0"/>
              <a:t>4/27/2021</a:t>
            </a:fld>
            <a:endParaRPr lang="en-US"/>
          </a:p>
        </p:txBody>
      </p:sp>
      <p:sp>
        <p:nvSpPr>
          <p:cNvPr id="5" name="Footer Placeholder 4">
            <a:extLst>
              <a:ext uri="{FF2B5EF4-FFF2-40B4-BE49-F238E27FC236}">
                <a16:creationId xmlns:a16="http://schemas.microsoft.com/office/drawing/2014/main" id="{7404E3CB-CA32-453C-BEE2-484C9364FD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6E790B-0BD5-45D4-9E43-CD5B094551F1}"/>
              </a:ext>
            </a:extLst>
          </p:cNvPr>
          <p:cNvSpPr>
            <a:spLocks noGrp="1"/>
          </p:cNvSpPr>
          <p:nvPr>
            <p:ph type="sldNum" sz="quarter" idx="12"/>
          </p:nvPr>
        </p:nvSpPr>
        <p:spPr/>
        <p:txBody>
          <a:bodyPr/>
          <a:lstStyle/>
          <a:p>
            <a:fld id="{C1791D40-EC4B-41F1-840E-FF48BCE8DF4C}" type="slidenum">
              <a:rPr lang="en-US" smtClean="0"/>
              <a:t>‹#›</a:t>
            </a:fld>
            <a:endParaRPr lang="en-US"/>
          </a:p>
        </p:txBody>
      </p:sp>
    </p:spTree>
    <p:extLst>
      <p:ext uri="{BB962C8B-B14F-4D97-AF65-F5344CB8AC3E}">
        <p14:creationId xmlns:p14="http://schemas.microsoft.com/office/powerpoint/2010/main" val="1470384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495B0-43D4-4591-970D-C73A0ED637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459571-0166-43BB-BA5A-6034BEC424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AE831D-8760-4BB7-9BB6-748FC2877952}"/>
              </a:ext>
            </a:extLst>
          </p:cNvPr>
          <p:cNvSpPr>
            <a:spLocks noGrp="1"/>
          </p:cNvSpPr>
          <p:nvPr>
            <p:ph type="dt" sz="half" idx="10"/>
          </p:nvPr>
        </p:nvSpPr>
        <p:spPr/>
        <p:txBody>
          <a:bodyPr/>
          <a:lstStyle/>
          <a:p>
            <a:fld id="{94BBDA8A-BC1F-4DFD-949F-2D9E52DEBB17}" type="datetimeFigureOut">
              <a:rPr lang="en-US" smtClean="0"/>
              <a:t>4/27/2021</a:t>
            </a:fld>
            <a:endParaRPr lang="en-US"/>
          </a:p>
        </p:txBody>
      </p:sp>
      <p:sp>
        <p:nvSpPr>
          <p:cNvPr id="5" name="Footer Placeholder 4">
            <a:extLst>
              <a:ext uri="{FF2B5EF4-FFF2-40B4-BE49-F238E27FC236}">
                <a16:creationId xmlns:a16="http://schemas.microsoft.com/office/drawing/2014/main" id="{86BE15D9-9FF3-4153-9297-3A050D11C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57D055-113D-43B2-9F55-5D0F7739A14F}"/>
              </a:ext>
            </a:extLst>
          </p:cNvPr>
          <p:cNvSpPr>
            <a:spLocks noGrp="1"/>
          </p:cNvSpPr>
          <p:nvPr>
            <p:ph type="sldNum" sz="quarter" idx="12"/>
          </p:nvPr>
        </p:nvSpPr>
        <p:spPr/>
        <p:txBody>
          <a:bodyPr/>
          <a:lstStyle/>
          <a:p>
            <a:fld id="{C1791D40-EC4B-41F1-840E-FF48BCE8DF4C}" type="slidenum">
              <a:rPr lang="en-US" smtClean="0"/>
              <a:t>‹#›</a:t>
            </a:fld>
            <a:endParaRPr lang="en-US"/>
          </a:p>
        </p:txBody>
      </p:sp>
    </p:spTree>
    <p:extLst>
      <p:ext uri="{BB962C8B-B14F-4D97-AF65-F5344CB8AC3E}">
        <p14:creationId xmlns:p14="http://schemas.microsoft.com/office/powerpoint/2010/main" val="3619001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C211-3233-42CF-8492-7903E30810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C67B8C-E714-4841-8490-6F65A0549B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715723-AD1C-4993-83C3-1787396585B7}"/>
              </a:ext>
            </a:extLst>
          </p:cNvPr>
          <p:cNvSpPr>
            <a:spLocks noGrp="1"/>
          </p:cNvSpPr>
          <p:nvPr>
            <p:ph type="dt" sz="half" idx="10"/>
          </p:nvPr>
        </p:nvSpPr>
        <p:spPr/>
        <p:txBody>
          <a:bodyPr/>
          <a:lstStyle/>
          <a:p>
            <a:fld id="{94BBDA8A-BC1F-4DFD-949F-2D9E52DEBB17}" type="datetimeFigureOut">
              <a:rPr lang="en-US" smtClean="0"/>
              <a:t>4/27/2021</a:t>
            </a:fld>
            <a:endParaRPr lang="en-US"/>
          </a:p>
        </p:txBody>
      </p:sp>
      <p:sp>
        <p:nvSpPr>
          <p:cNvPr id="5" name="Footer Placeholder 4">
            <a:extLst>
              <a:ext uri="{FF2B5EF4-FFF2-40B4-BE49-F238E27FC236}">
                <a16:creationId xmlns:a16="http://schemas.microsoft.com/office/drawing/2014/main" id="{7417D69F-4811-49C2-A9AE-D6936EAF6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6739D9-20C0-4B70-A60B-E6F1D3156DAF}"/>
              </a:ext>
            </a:extLst>
          </p:cNvPr>
          <p:cNvSpPr>
            <a:spLocks noGrp="1"/>
          </p:cNvSpPr>
          <p:nvPr>
            <p:ph type="sldNum" sz="quarter" idx="12"/>
          </p:nvPr>
        </p:nvSpPr>
        <p:spPr/>
        <p:txBody>
          <a:bodyPr/>
          <a:lstStyle/>
          <a:p>
            <a:fld id="{C1791D40-EC4B-41F1-840E-FF48BCE8DF4C}" type="slidenum">
              <a:rPr lang="en-US" smtClean="0"/>
              <a:t>‹#›</a:t>
            </a:fld>
            <a:endParaRPr lang="en-US"/>
          </a:p>
        </p:txBody>
      </p:sp>
    </p:spTree>
    <p:extLst>
      <p:ext uri="{BB962C8B-B14F-4D97-AF65-F5344CB8AC3E}">
        <p14:creationId xmlns:p14="http://schemas.microsoft.com/office/powerpoint/2010/main" val="3334086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A148D-3191-4532-9F2B-F97F5B7ECF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61A5D8-1053-4B65-8D50-90C0DE0634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86F50B-02E5-4EC8-A5A7-267F38C534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D53A75-6823-44C0-B494-8B663B4E5E62}"/>
              </a:ext>
            </a:extLst>
          </p:cNvPr>
          <p:cNvSpPr>
            <a:spLocks noGrp="1"/>
          </p:cNvSpPr>
          <p:nvPr>
            <p:ph type="dt" sz="half" idx="10"/>
          </p:nvPr>
        </p:nvSpPr>
        <p:spPr/>
        <p:txBody>
          <a:bodyPr/>
          <a:lstStyle/>
          <a:p>
            <a:fld id="{94BBDA8A-BC1F-4DFD-949F-2D9E52DEBB17}" type="datetimeFigureOut">
              <a:rPr lang="en-US" smtClean="0"/>
              <a:t>4/27/2021</a:t>
            </a:fld>
            <a:endParaRPr lang="en-US"/>
          </a:p>
        </p:txBody>
      </p:sp>
      <p:sp>
        <p:nvSpPr>
          <p:cNvPr id="6" name="Footer Placeholder 5">
            <a:extLst>
              <a:ext uri="{FF2B5EF4-FFF2-40B4-BE49-F238E27FC236}">
                <a16:creationId xmlns:a16="http://schemas.microsoft.com/office/drawing/2014/main" id="{E7E5936E-5BBA-4621-89CC-A9A71C6578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F14B86-8E85-4756-9283-0ED838502C2F}"/>
              </a:ext>
            </a:extLst>
          </p:cNvPr>
          <p:cNvSpPr>
            <a:spLocks noGrp="1"/>
          </p:cNvSpPr>
          <p:nvPr>
            <p:ph type="sldNum" sz="quarter" idx="12"/>
          </p:nvPr>
        </p:nvSpPr>
        <p:spPr/>
        <p:txBody>
          <a:bodyPr/>
          <a:lstStyle/>
          <a:p>
            <a:fld id="{C1791D40-EC4B-41F1-840E-FF48BCE8DF4C}" type="slidenum">
              <a:rPr lang="en-US" smtClean="0"/>
              <a:t>‹#›</a:t>
            </a:fld>
            <a:endParaRPr lang="en-US"/>
          </a:p>
        </p:txBody>
      </p:sp>
    </p:spTree>
    <p:extLst>
      <p:ext uri="{BB962C8B-B14F-4D97-AF65-F5344CB8AC3E}">
        <p14:creationId xmlns:p14="http://schemas.microsoft.com/office/powerpoint/2010/main" val="170259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FA2D1-C178-4DF4-8626-2AA87DF169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3C1261-583E-48DF-8109-E1B3B3DB82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D349C1-FAD7-4C8D-AE9E-86BF0F35CD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1B22BC-BA6F-4464-9201-151EB5AD62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BFDC24-594A-4344-9161-9C3D993F6A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031F54-23CF-4B17-9F85-7267712ECD37}"/>
              </a:ext>
            </a:extLst>
          </p:cNvPr>
          <p:cNvSpPr>
            <a:spLocks noGrp="1"/>
          </p:cNvSpPr>
          <p:nvPr>
            <p:ph type="dt" sz="half" idx="10"/>
          </p:nvPr>
        </p:nvSpPr>
        <p:spPr/>
        <p:txBody>
          <a:bodyPr/>
          <a:lstStyle/>
          <a:p>
            <a:fld id="{94BBDA8A-BC1F-4DFD-949F-2D9E52DEBB17}" type="datetimeFigureOut">
              <a:rPr lang="en-US" smtClean="0"/>
              <a:t>4/27/2021</a:t>
            </a:fld>
            <a:endParaRPr lang="en-US"/>
          </a:p>
        </p:txBody>
      </p:sp>
      <p:sp>
        <p:nvSpPr>
          <p:cNvPr id="8" name="Footer Placeholder 7">
            <a:extLst>
              <a:ext uri="{FF2B5EF4-FFF2-40B4-BE49-F238E27FC236}">
                <a16:creationId xmlns:a16="http://schemas.microsoft.com/office/drawing/2014/main" id="{B4960621-B158-4210-AF95-E38DF438BC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2904AB-25A9-4F75-8BD6-6B6BF6EAF29F}"/>
              </a:ext>
            </a:extLst>
          </p:cNvPr>
          <p:cNvSpPr>
            <a:spLocks noGrp="1"/>
          </p:cNvSpPr>
          <p:nvPr>
            <p:ph type="sldNum" sz="quarter" idx="12"/>
          </p:nvPr>
        </p:nvSpPr>
        <p:spPr/>
        <p:txBody>
          <a:bodyPr/>
          <a:lstStyle/>
          <a:p>
            <a:fld id="{C1791D40-EC4B-41F1-840E-FF48BCE8DF4C}" type="slidenum">
              <a:rPr lang="en-US" smtClean="0"/>
              <a:t>‹#›</a:t>
            </a:fld>
            <a:endParaRPr lang="en-US"/>
          </a:p>
        </p:txBody>
      </p:sp>
    </p:spTree>
    <p:extLst>
      <p:ext uri="{BB962C8B-B14F-4D97-AF65-F5344CB8AC3E}">
        <p14:creationId xmlns:p14="http://schemas.microsoft.com/office/powerpoint/2010/main" val="2328892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CBAA1-7A16-4E38-BFB1-BB5EC015B7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B3B1FF-A440-490F-8D44-B3B773CB6B0C}"/>
              </a:ext>
            </a:extLst>
          </p:cNvPr>
          <p:cNvSpPr>
            <a:spLocks noGrp="1"/>
          </p:cNvSpPr>
          <p:nvPr>
            <p:ph type="dt" sz="half" idx="10"/>
          </p:nvPr>
        </p:nvSpPr>
        <p:spPr/>
        <p:txBody>
          <a:bodyPr/>
          <a:lstStyle/>
          <a:p>
            <a:fld id="{94BBDA8A-BC1F-4DFD-949F-2D9E52DEBB17}" type="datetimeFigureOut">
              <a:rPr lang="en-US" smtClean="0"/>
              <a:t>4/27/2021</a:t>
            </a:fld>
            <a:endParaRPr lang="en-US"/>
          </a:p>
        </p:txBody>
      </p:sp>
      <p:sp>
        <p:nvSpPr>
          <p:cNvPr id="4" name="Footer Placeholder 3">
            <a:extLst>
              <a:ext uri="{FF2B5EF4-FFF2-40B4-BE49-F238E27FC236}">
                <a16:creationId xmlns:a16="http://schemas.microsoft.com/office/drawing/2014/main" id="{0D3B78A1-9543-4D86-9266-3C0E5590C7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066090-D2EA-448C-B0AC-2292FAB68A66}"/>
              </a:ext>
            </a:extLst>
          </p:cNvPr>
          <p:cNvSpPr>
            <a:spLocks noGrp="1"/>
          </p:cNvSpPr>
          <p:nvPr>
            <p:ph type="sldNum" sz="quarter" idx="12"/>
          </p:nvPr>
        </p:nvSpPr>
        <p:spPr/>
        <p:txBody>
          <a:bodyPr/>
          <a:lstStyle/>
          <a:p>
            <a:fld id="{C1791D40-EC4B-41F1-840E-FF48BCE8DF4C}" type="slidenum">
              <a:rPr lang="en-US" smtClean="0"/>
              <a:t>‹#›</a:t>
            </a:fld>
            <a:endParaRPr lang="en-US"/>
          </a:p>
        </p:txBody>
      </p:sp>
    </p:spTree>
    <p:extLst>
      <p:ext uri="{BB962C8B-B14F-4D97-AF65-F5344CB8AC3E}">
        <p14:creationId xmlns:p14="http://schemas.microsoft.com/office/powerpoint/2010/main" val="2672532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7F8C8E-60BB-4B45-8355-EAF86E6C8719}"/>
              </a:ext>
            </a:extLst>
          </p:cNvPr>
          <p:cNvSpPr>
            <a:spLocks noGrp="1"/>
          </p:cNvSpPr>
          <p:nvPr>
            <p:ph type="dt" sz="half" idx="10"/>
          </p:nvPr>
        </p:nvSpPr>
        <p:spPr/>
        <p:txBody>
          <a:bodyPr/>
          <a:lstStyle/>
          <a:p>
            <a:fld id="{94BBDA8A-BC1F-4DFD-949F-2D9E52DEBB17}" type="datetimeFigureOut">
              <a:rPr lang="en-US" smtClean="0"/>
              <a:t>4/27/2021</a:t>
            </a:fld>
            <a:endParaRPr lang="en-US"/>
          </a:p>
        </p:txBody>
      </p:sp>
      <p:sp>
        <p:nvSpPr>
          <p:cNvPr id="3" name="Footer Placeholder 2">
            <a:extLst>
              <a:ext uri="{FF2B5EF4-FFF2-40B4-BE49-F238E27FC236}">
                <a16:creationId xmlns:a16="http://schemas.microsoft.com/office/drawing/2014/main" id="{0D5E1C80-CAF8-4739-979B-BFEDFAFE36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A20E5F-9E70-4605-8ACF-00CE3DEFABA4}"/>
              </a:ext>
            </a:extLst>
          </p:cNvPr>
          <p:cNvSpPr>
            <a:spLocks noGrp="1"/>
          </p:cNvSpPr>
          <p:nvPr>
            <p:ph type="sldNum" sz="quarter" idx="12"/>
          </p:nvPr>
        </p:nvSpPr>
        <p:spPr/>
        <p:txBody>
          <a:bodyPr/>
          <a:lstStyle/>
          <a:p>
            <a:fld id="{C1791D40-EC4B-41F1-840E-FF48BCE8DF4C}" type="slidenum">
              <a:rPr lang="en-US" smtClean="0"/>
              <a:t>‹#›</a:t>
            </a:fld>
            <a:endParaRPr lang="en-US"/>
          </a:p>
        </p:txBody>
      </p:sp>
    </p:spTree>
    <p:extLst>
      <p:ext uri="{BB962C8B-B14F-4D97-AF65-F5344CB8AC3E}">
        <p14:creationId xmlns:p14="http://schemas.microsoft.com/office/powerpoint/2010/main" val="2671587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8A263-A36C-4433-A42E-873940EEB4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EBCA84-5D9F-49CE-A2E5-A959282AE6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7AC0D4-C04A-4369-BA20-E4579E9167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5B1013-3279-4153-AF90-07B0BFBE020B}"/>
              </a:ext>
            </a:extLst>
          </p:cNvPr>
          <p:cNvSpPr>
            <a:spLocks noGrp="1"/>
          </p:cNvSpPr>
          <p:nvPr>
            <p:ph type="dt" sz="half" idx="10"/>
          </p:nvPr>
        </p:nvSpPr>
        <p:spPr/>
        <p:txBody>
          <a:bodyPr/>
          <a:lstStyle/>
          <a:p>
            <a:fld id="{94BBDA8A-BC1F-4DFD-949F-2D9E52DEBB17}" type="datetimeFigureOut">
              <a:rPr lang="en-US" smtClean="0"/>
              <a:t>4/27/2021</a:t>
            </a:fld>
            <a:endParaRPr lang="en-US"/>
          </a:p>
        </p:txBody>
      </p:sp>
      <p:sp>
        <p:nvSpPr>
          <p:cNvPr id="6" name="Footer Placeholder 5">
            <a:extLst>
              <a:ext uri="{FF2B5EF4-FFF2-40B4-BE49-F238E27FC236}">
                <a16:creationId xmlns:a16="http://schemas.microsoft.com/office/drawing/2014/main" id="{69B4C591-5CA9-42CD-9904-3955F72C6E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0AACA1-19C6-4584-ADAC-2292E98E4E81}"/>
              </a:ext>
            </a:extLst>
          </p:cNvPr>
          <p:cNvSpPr>
            <a:spLocks noGrp="1"/>
          </p:cNvSpPr>
          <p:nvPr>
            <p:ph type="sldNum" sz="quarter" idx="12"/>
          </p:nvPr>
        </p:nvSpPr>
        <p:spPr/>
        <p:txBody>
          <a:bodyPr/>
          <a:lstStyle/>
          <a:p>
            <a:fld id="{C1791D40-EC4B-41F1-840E-FF48BCE8DF4C}" type="slidenum">
              <a:rPr lang="en-US" smtClean="0"/>
              <a:t>‹#›</a:t>
            </a:fld>
            <a:endParaRPr lang="en-US"/>
          </a:p>
        </p:txBody>
      </p:sp>
    </p:spTree>
    <p:extLst>
      <p:ext uri="{BB962C8B-B14F-4D97-AF65-F5344CB8AC3E}">
        <p14:creationId xmlns:p14="http://schemas.microsoft.com/office/powerpoint/2010/main" val="110413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9237-CD46-48BB-9C03-683D363479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BCD23D-AF95-4800-A194-136087E023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FF1FA1-6291-4EAD-90AE-0858E6A054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E42D9D-4A5E-4457-8991-38CC4E621F98}"/>
              </a:ext>
            </a:extLst>
          </p:cNvPr>
          <p:cNvSpPr>
            <a:spLocks noGrp="1"/>
          </p:cNvSpPr>
          <p:nvPr>
            <p:ph type="dt" sz="half" idx="10"/>
          </p:nvPr>
        </p:nvSpPr>
        <p:spPr/>
        <p:txBody>
          <a:bodyPr/>
          <a:lstStyle/>
          <a:p>
            <a:fld id="{94BBDA8A-BC1F-4DFD-949F-2D9E52DEBB17}" type="datetimeFigureOut">
              <a:rPr lang="en-US" smtClean="0"/>
              <a:t>4/27/2021</a:t>
            </a:fld>
            <a:endParaRPr lang="en-US"/>
          </a:p>
        </p:txBody>
      </p:sp>
      <p:sp>
        <p:nvSpPr>
          <p:cNvPr id="6" name="Footer Placeholder 5">
            <a:extLst>
              <a:ext uri="{FF2B5EF4-FFF2-40B4-BE49-F238E27FC236}">
                <a16:creationId xmlns:a16="http://schemas.microsoft.com/office/drawing/2014/main" id="{8DC720FE-2F6C-4BDB-B8F7-F7A7024597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8B72C6-8AD1-4832-A3F2-0E5E75C7C953}"/>
              </a:ext>
            </a:extLst>
          </p:cNvPr>
          <p:cNvSpPr>
            <a:spLocks noGrp="1"/>
          </p:cNvSpPr>
          <p:nvPr>
            <p:ph type="sldNum" sz="quarter" idx="12"/>
          </p:nvPr>
        </p:nvSpPr>
        <p:spPr/>
        <p:txBody>
          <a:bodyPr/>
          <a:lstStyle/>
          <a:p>
            <a:fld id="{C1791D40-EC4B-41F1-840E-FF48BCE8DF4C}" type="slidenum">
              <a:rPr lang="en-US" smtClean="0"/>
              <a:t>‹#›</a:t>
            </a:fld>
            <a:endParaRPr lang="en-US"/>
          </a:p>
        </p:txBody>
      </p:sp>
    </p:spTree>
    <p:extLst>
      <p:ext uri="{BB962C8B-B14F-4D97-AF65-F5344CB8AC3E}">
        <p14:creationId xmlns:p14="http://schemas.microsoft.com/office/powerpoint/2010/main" val="2425634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656D7B-F977-42F1-8980-32A75443FC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5D8BE7-518E-4294-9A22-550B16B7FD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32931C-BFF5-4791-AFC5-829417F80A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BBDA8A-BC1F-4DFD-949F-2D9E52DEBB17}" type="datetimeFigureOut">
              <a:rPr lang="en-US" smtClean="0"/>
              <a:t>4/27/2021</a:t>
            </a:fld>
            <a:endParaRPr lang="en-US"/>
          </a:p>
        </p:txBody>
      </p:sp>
      <p:sp>
        <p:nvSpPr>
          <p:cNvPr id="5" name="Footer Placeholder 4">
            <a:extLst>
              <a:ext uri="{FF2B5EF4-FFF2-40B4-BE49-F238E27FC236}">
                <a16:creationId xmlns:a16="http://schemas.microsoft.com/office/drawing/2014/main" id="{A7CDF038-B99F-4160-9A37-930020229C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473D80-7B8D-4260-9129-87CA9CDC0A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791D40-EC4B-41F1-840E-FF48BCE8DF4C}" type="slidenum">
              <a:rPr lang="en-US" smtClean="0"/>
              <a:t>‹#›</a:t>
            </a:fld>
            <a:endParaRPr lang="en-US"/>
          </a:p>
        </p:txBody>
      </p:sp>
    </p:spTree>
    <p:extLst>
      <p:ext uri="{BB962C8B-B14F-4D97-AF65-F5344CB8AC3E}">
        <p14:creationId xmlns:p14="http://schemas.microsoft.com/office/powerpoint/2010/main" val="4292376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B071-EB10-4681-8068-9D28FA15D57A}"/>
              </a:ext>
            </a:extLst>
          </p:cNvPr>
          <p:cNvSpPr>
            <a:spLocks noGrp="1"/>
          </p:cNvSpPr>
          <p:nvPr>
            <p:ph type="ctrTitle"/>
          </p:nvPr>
        </p:nvSpPr>
        <p:spPr/>
        <p:txBody>
          <a:bodyPr/>
          <a:lstStyle/>
          <a:p>
            <a:r>
              <a:rPr lang="en-US" dirty="0"/>
              <a:t>Threads</a:t>
            </a:r>
          </a:p>
        </p:txBody>
      </p:sp>
      <p:sp>
        <p:nvSpPr>
          <p:cNvPr id="3" name="Subtitle 2">
            <a:extLst>
              <a:ext uri="{FF2B5EF4-FFF2-40B4-BE49-F238E27FC236}">
                <a16:creationId xmlns:a16="http://schemas.microsoft.com/office/drawing/2014/main" id="{9084D396-0C0C-4A11-A98A-14DE67A6F87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91265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744DB6-F691-44FF-9F94-357B13F8DBA1}"/>
              </a:ext>
            </a:extLst>
          </p:cNvPr>
          <p:cNvSpPr txBox="1"/>
          <p:nvPr/>
        </p:nvSpPr>
        <p:spPr>
          <a:xfrm>
            <a:off x="0" y="0"/>
            <a:ext cx="12192000" cy="6186309"/>
          </a:xfrm>
          <a:prstGeom prst="rect">
            <a:avLst/>
          </a:prstGeom>
          <a:noFill/>
        </p:spPr>
        <p:txBody>
          <a:bodyPr wrap="square" rtlCol="0">
            <a:spAutoFit/>
          </a:bodyPr>
          <a:lstStyle/>
          <a:p>
            <a:r>
              <a:rPr lang="en-US" dirty="0"/>
              <a:t>If it is a different task we need to take another object but it is same task  we will take the same object</a:t>
            </a:r>
          </a:p>
          <a:p>
            <a:endParaRPr lang="en-US" dirty="0"/>
          </a:p>
          <a:p>
            <a:r>
              <a:rPr lang="en-US" dirty="0"/>
              <a:t>Let us think that only one birth is available and 2 passengers are asking for that berth. </a:t>
            </a:r>
          </a:p>
          <a:p>
            <a:endParaRPr lang="en-US" dirty="0"/>
          </a:p>
          <a:p>
            <a:r>
              <a:rPr lang="en-US" dirty="0"/>
              <a:t>In reservation  counter number 1, the clerk has sent request to server to allot that berth to that passenger.</a:t>
            </a:r>
          </a:p>
          <a:p>
            <a:endParaRPr lang="en-US" dirty="0"/>
          </a:p>
          <a:p>
            <a:r>
              <a:rPr lang="en-US" dirty="0"/>
              <a:t>In Counter number 2, the second clerk has also sent a request to server to allot the berth to the passenger.</a:t>
            </a:r>
          </a:p>
          <a:p>
            <a:r>
              <a:rPr lang="en-US" dirty="0"/>
              <a:t>Let us what will happen through the example.</a:t>
            </a:r>
          </a:p>
          <a:p>
            <a:endParaRPr lang="en-US" dirty="0"/>
          </a:p>
          <a:p>
            <a:r>
              <a:rPr lang="en-US" dirty="0"/>
              <a:t>From the example Ex6 we observed the output of program is absurd. Same berth is allocated for 2 persons.</a:t>
            </a:r>
          </a:p>
          <a:p>
            <a:endParaRPr lang="en-US" dirty="0"/>
          </a:p>
          <a:p>
            <a:r>
              <a:rPr lang="en-US" dirty="0"/>
              <a:t>So both the threads are acting on the same object </a:t>
            </a:r>
            <a:r>
              <a:rPr lang="en-US" dirty="0" err="1"/>
              <a:t>Simultanously</a:t>
            </a:r>
            <a:r>
              <a:rPr lang="en-US" dirty="0"/>
              <a:t> the result is unreliable</a:t>
            </a:r>
          </a:p>
          <a:p>
            <a:endParaRPr lang="en-US" dirty="0"/>
          </a:p>
          <a:p>
            <a:r>
              <a:rPr lang="en-US" dirty="0"/>
              <a:t>What would be solution to this problem?</a:t>
            </a:r>
          </a:p>
          <a:p>
            <a:endParaRPr lang="en-US" dirty="0"/>
          </a:p>
          <a:p>
            <a:r>
              <a:rPr lang="en-US" dirty="0"/>
              <a:t>Let us keep the second thread t2 wait till the first thread t1 completes and comes out </a:t>
            </a:r>
          </a:p>
          <a:p>
            <a:endParaRPr lang="en-US" dirty="0"/>
          </a:p>
          <a:p>
            <a:r>
              <a:rPr lang="en-US" dirty="0"/>
              <a:t>This means we are preventing the threads to act on the same object simultaneously.</a:t>
            </a:r>
          </a:p>
          <a:p>
            <a:endParaRPr lang="en-US" dirty="0"/>
          </a:p>
          <a:p>
            <a:r>
              <a:rPr lang="en-US" dirty="0"/>
              <a:t>This is called Thread Synchronization or Threads Safe.</a:t>
            </a:r>
          </a:p>
          <a:p>
            <a:endParaRPr lang="en-US" dirty="0"/>
          </a:p>
          <a:p>
            <a:r>
              <a:rPr lang="en-US" dirty="0"/>
              <a:t> </a:t>
            </a:r>
          </a:p>
        </p:txBody>
      </p:sp>
    </p:spTree>
    <p:extLst>
      <p:ext uri="{BB962C8B-B14F-4D97-AF65-F5344CB8AC3E}">
        <p14:creationId xmlns:p14="http://schemas.microsoft.com/office/powerpoint/2010/main" val="1766481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852BE5-0D0F-4832-9A8B-277F4BA24426}"/>
              </a:ext>
            </a:extLst>
          </p:cNvPr>
          <p:cNvSpPr txBox="1"/>
          <p:nvPr/>
        </p:nvSpPr>
        <p:spPr>
          <a:xfrm>
            <a:off x="0" y="152400"/>
            <a:ext cx="12192000" cy="5632311"/>
          </a:xfrm>
          <a:prstGeom prst="rect">
            <a:avLst/>
          </a:prstGeom>
          <a:noFill/>
        </p:spPr>
        <p:txBody>
          <a:bodyPr wrap="square" rtlCol="0">
            <a:spAutoFit/>
          </a:bodyPr>
          <a:lstStyle/>
          <a:p>
            <a:r>
              <a:rPr lang="en-US" dirty="0"/>
              <a:t>Synchronized objects is like a locked object, Locked on by a thread</a:t>
            </a:r>
          </a:p>
          <a:p>
            <a:endParaRPr lang="en-US" dirty="0"/>
          </a:p>
          <a:p>
            <a:r>
              <a:rPr lang="en-US" dirty="0"/>
              <a:t>How can we synchronize the object?</a:t>
            </a:r>
          </a:p>
          <a:p>
            <a:endParaRPr lang="en-US" dirty="0"/>
          </a:p>
          <a:p>
            <a:r>
              <a:rPr lang="en-US" dirty="0"/>
              <a:t>There are 2 different ways to do this </a:t>
            </a:r>
          </a:p>
          <a:p>
            <a:endParaRPr lang="en-US" dirty="0"/>
          </a:p>
          <a:p>
            <a:r>
              <a:rPr lang="en-US" dirty="0"/>
              <a:t>1)Using Synchronized block</a:t>
            </a:r>
          </a:p>
          <a:p>
            <a:r>
              <a:rPr lang="en-US" dirty="0"/>
              <a:t>2)Using Synchronized keyword</a:t>
            </a:r>
          </a:p>
          <a:p>
            <a:endParaRPr lang="en-US" dirty="0"/>
          </a:p>
          <a:p>
            <a:endParaRPr lang="en-US" dirty="0"/>
          </a:p>
          <a:p>
            <a:r>
              <a:rPr lang="en-US" dirty="0"/>
              <a:t>Using Synchronized block: Here , we can embed a group of Statements of the object( inside run() within the synchronized block</a:t>
            </a:r>
          </a:p>
          <a:p>
            <a:endParaRPr lang="en-US" dirty="0"/>
          </a:p>
          <a:p>
            <a:r>
              <a:rPr lang="en-US" dirty="0"/>
              <a:t>The statements inside the synchronized block are all available to only one thread at a time.</a:t>
            </a:r>
          </a:p>
          <a:p>
            <a:endParaRPr lang="en-US" dirty="0"/>
          </a:p>
          <a:p>
            <a:r>
              <a:rPr lang="en-US" dirty="0"/>
              <a:t>They are not available to more than one thread at a time</a:t>
            </a:r>
          </a:p>
          <a:p>
            <a:endParaRPr lang="en-US" dirty="0"/>
          </a:p>
          <a:p>
            <a:endParaRPr lang="en-US" dirty="0"/>
          </a:p>
          <a:p>
            <a:r>
              <a:rPr lang="en-US" dirty="0"/>
              <a:t>Synchronized(object) {</a:t>
            </a:r>
          </a:p>
          <a:p>
            <a:endParaRPr lang="en-US" dirty="0"/>
          </a:p>
          <a:p>
            <a:r>
              <a:rPr lang="en-US" dirty="0"/>
              <a:t>}                                                                              </a:t>
            </a:r>
          </a:p>
        </p:txBody>
      </p:sp>
    </p:spTree>
    <p:extLst>
      <p:ext uri="{BB962C8B-B14F-4D97-AF65-F5344CB8AC3E}">
        <p14:creationId xmlns:p14="http://schemas.microsoft.com/office/powerpoint/2010/main" val="1985009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B0AFB0-3BAE-4ADC-B435-03724BE4C93A}"/>
              </a:ext>
            </a:extLst>
          </p:cNvPr>
          <p:cNvSpPr txBox="1"/>
          <p:nvPr/>
        </p:nvSpPr>
        <p:spPr>
          <a:xfrm>
            <a:off x="0" y="221673"/>
            <a:ext cx="12192000" cy="6186309"/>
          </a:xfrm>
          <a:prstGeom prst="rect">
            <a:avLst/>
          </a:prstGeom>
          <a:noFill/>
        </p:spPr>
        <p:txBody>
          <a:bodyPr wrap="square" rtlCol="0">
            <a:spAutoFit/>
          </a:bodyPr>
          <a:lstStyle/>
          <a:p>
            <a:r>
              <a:rPr lang="en-US" dirty="0"/>
              <a:t>Using the synchronized keyword:  </a:t>
            </a:r>
          </a:p>
          <a:p>
            <a:endParaRPr lang="en-US" dirty="0"/>
          </a:p>
          <a:p>
            <a:r>
              <a:rPr lang="en-US" dirty="0"/>
              <a:t>We can synchronize an entire method by using synchronized keyword.</a:t>
            </a:r>
          </a:p>
          <a:p>
            <a:endParaRPr lang="en-US" dirty="0"/>
          </a:p>
          <a:p>
            <a:r>
              <a:rPr lang="en-US" dirty="0"/>
              <a:t>Syntax :</a:t>
            </a:r>
          </a:p>
          <a:p>
            <a:endParaRPr lang="en-US" dirty="0"/>
          </a:p>
          <a:p>
            <a:r>
              <a:rPr lang="en-US" dirty="0"/>
              <a:t>Synchronized void display() {</a:t>
            </a:r>
          </a:p>
          <a:p>
            <a:r>
              <a:rPr lang="en-US" dirty="0"/>
              <a:t>Statements</a:t>
            </a:r>
          </a:p>
          <a:p>
            <a:endParaRPr lang="en-US" dirty="0"/>
          </a:p>
          <a:p>
            <a:r>
              <a:rPr lang="en-US" dirty="0"/>
              <a:t>}</a:t>
            </a:r>
          </a:p>
          <a:p>
            <a:endParaRPr lang="en-US" dirty="0"/>
          </a:p>
          <a:p>
            <a:r>
              <a:rPr lang="en-US" dirty="0"/>
              <a:t>Now the statements inside the  display() method are not available to more than one thread at a </a:t>
            </a:r>
            <a:r>
              <a:rPr lang="en-US" dirty="0" err="1"/>
              <a:t>time.This</a:t>
            </a:r>
            <a:r>
              <a:rPr lang="en-US" dirty="0"/>
              <a:t> method code is synchronized </a:t>
            </a:r>
          </a:p>
          <a:p>
            <a:endParaRPr lang="en-US" dirty="0"/>
          </a:p>
          <a:p>
            <a:r>
              <a:rPr lang="en-US" b="1" dirty="0"/>
              <a:t>Deadlock </a:t>
            </a:r>
            <a:r>
              <a:rPr lang="en-US" b="1" dirty="0" err="1"/>
              <a:t>Suitation</a:t>
            </a:r>
            <a:r>
              <a:rPr lang="en-US" b="1" dirty="0"/>
              <a:t> </a:t>
            </a:r>
          </a:p>
          <a:p>
            <a:endParaRPr lang="en-US" b="1" dirty="0"/>
          </a:p>
          <a:p>
            <a:r>
              <a:rPr lang="en-US" dirty="0"/>
              <a:t>Even if we synchronize the thread ,there is possibility of other problem “deadlock” let us understand this with an example,</a:t>
            </a:r>
          </a:p>
          <a:p>
            <a:endParaRPr lang="en-US" dirty="0"/>
          </a:p>
          <a:p>
            <a:r>
              <a:rPr lang="en-US" dirty="0"/>
              <a:t>Daily, 1000 of the people book the tickets in train and cancels the tickets also .</a:t>
            </a:r>
          </a:p>
          <a:p>
            <a:endParaRPr lang="en-US" dirty="0"/>
          </a:p>
          <a:p>
            <a:r>
              <a:rPr lang="en-US" dirty="0"/>
              <a:t>There is no specific solution for the problem deadlock .It depend on logic used </a:t>
            </a:r>
          </a:p>
          <a:p>
            <a:endParaRPr lang="en-US" dirty="0"/>
          </a:p>
        </p:txBody>
      </p:sp>
    </p:spTree>
    <p:extLst>
      <p:ext uri="{BB962C8B-B14F-4D97-AF65-F5344CB8AC3E}">
        <p14:creationId xmlns:p14="http://schemas.microsoft.com/office/powerpoint/2010/main" val="2805414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A5345A-7354-4A2D-958A-BA555C954C9E}"/>
              </a:ext>
            </a:extLst>
          </p:cNvPr>
          <p:cNvSpPr txBox="1"/>
          <p:nvPr/>
        </p:nvSpPr>
        <p:spPr>
          <a:xfrm>
            <a:off x="0" y="206062"/>
            <a:ext cx="12192000" cy="6740307"/>
          </a:xfrm>
          <a:prstGeom prst="rect">
            <a:avLst/>
          </a:prstGeom>
          <a:noFill/>
        </p:spPr>
        <p:txBody>
          <a:bodyPr wrap="square" rtlCol="0">
            <a:spAutoFit/>
          </a:bodyPr>
          <a:lstStyle/>
          <a:p>
            <a:r>
              <a:rPr lang="en-US" dirty="0"/>
              <a:t>The programmer will write these two tasks as separate and opposite tasks, and assign different tasks to do this simultaneously.</a:t>
            </a:r>
          </a:p>
          <a:p>
            <a:endParaRPr lang="en-US" dirty="0"/>
          </a:p>
          <a:p>
            <a:r>
              <a:rPr lang="en-US" dirty="0"/>
              <a:t>To book a ticket, the thread will enter the train object to verify that ticket is available or not.</a:t>
            </a:r>
          </a:p>
          <a:p>
            <a:endParaRPr lang="en-US" dirty="0"/>
          </a:p>
          <a:p>
            <a:r>
              <a:rPr lang="en-US" dirty="0"/>
              <a:t>When they is a ticket, it updates the available number of tickets in the train object for this it takes,150 </a:t>
            </a:r>
            <a:r>
              <a:rPr lang="en-US" dirty="0" err="1"/>
              <a:t>ms</a:t>
            </a:r>
            <a:endParaRPr lang="en-US" dirty="0"/>
          </a:p>
          <a:p>
            <a:endParaRPr lang="en-US" dirty="0"/>
          </a:p>
          <a:p>
            <a:r>
              <a:rPr lang="en-US" dirty="0"/>
              <a:t>Then it enter the compartment object. In Compartment object, it should allot the ticket for the passenger and updates its Status to “Reserved” . This means the thread should go through both the train and compartment objects similarly, let us think we a thread has to cancel a ticket ,it  will first enter compartment object, and updates the status of the ticket is Available.</a:t>
            </a:r>
          </a:p>
          <a:p>
            <a:endParaRPr lang="en-US" dirty="0"/>
          </a:p>
          <a:p>
            <a:r>
              <a:rPr lang="en-US" dirty="0"/>
              <a:t>For this it is taking, say 200ms. Then it enter the train object and updates the </a:t>
            </a:r>
            <a:r>
              <a:rPr lang="en-US" dirty="0" err="1"/>
              <a:t>avaible</a:t>
            </a:r>
            <a:r>
              <a:rPr lang="en-US" dirty="0"/>
              <a:t> number of tickets there.</a:t>
            </a:r>
          </a:p>
          <a:p>
            <a:endParaRPr lang="en-US" dirty="0"/>
          </a:p>
          <a:p>
            <a:r>
              <a:rPr lang="en-US" dirty="0"/>
              <a:t>So, This thread should go through both the both the compartments and train objects.</a:t>
            </a:r>
          </a:p>
          <a:p>
            <a:endParaRPr lang="en-US" dirty="0"/>
          </a:p>
          <a:p>
            <a:r>
              <a:rPr lang="en-US" dirty="0"/>
              <a:t>When the “book ticket” is at the train object for 150 </a:t>
            </a:r>
            <a:r>
              <a:rPr lang="en-US" dirty="0" err="1"/>
              <a:t>millsecs</a:t>
            </a:r>
            <a:r>
              <a:rPr lang="en-US" dirty="0"/>
              <a:t>, the “cancel object ” thread will be at compartment object for 200 </a:t>
            </a:r>
            <a:r>
              <a:rPr lang="en-US" dirty="0" err="1"/>
              <a:t>ms</a:t>
            </a:r>
            <a:endParaRPr lang="en-US" dirty="0"/>
          </a:p>
          <a:p>
            <a:endParaRPr lang="en-US" dirty="0"/>
          </a:p>
          <a:p>
            <a:r>
              <a:rPr lang="en-US" dirty="0"/>
              <a:t>Because we are using multiple(more one) threads, we should synchronize them.</a:t>
            </a:r>
          </a:p>
          <a:p>
            <a:endParaRPr lang="en-US" dirty="0"/>
          </a:p>
          <a:p>
            <a:r>
              <a:rPr lang="en-US" dirty="0" err="1"/>
              <a:t>So,the</a:t>
            </a:r>
            <a:r>
              <a:rPr lang="en-US" dirty="0"/>
              <a:t> thread will lock those objects when 150 </a:t>
            </a:r>
            <a:r>
              <a:rPr lang="en-US" dirty="0" err="1"/>
              <a:t>millsecs</a:t>
            </a:r>
            <a:r>
              <a:rPr lang="en-US" dirty="0"/>
              <a:t> time is over, “book ticket” thread tries to come out of the train object and want to lock the compartment object by entering it. At that time it will find that compartment object is already locked by another thread (cancel thread)</a:t>
            </a:r>
          </a:p>
          <a:p>
            <a:r>
              <a:rPr lang="en-US" dirty="0"/>
              <a:t>Hence it will wait.</a:t>
            </a:r>
          </a:p>
          <a:p>
            <a:r>
              <a:rPr lang="en-US" dirty="0"/>
              <a:t> </a:t>
            </a:r>
          </a:p>
        </p:txBody>
      </p:sp>
    </p:spTree>
    <p:extLst>
      <p:ext uri="{BB962C8B-B14F-4D97-AF65-F5344CB8AC3E}">
        <p14:creationId xmlns:p14="http://schemas.microsoft.com/office/powerpoint/2010/main" val="1319708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BA49D4-06DF-4BDE-91A6-25E782055723}"/>
              </a:ext>
            </a:extLst>
          </p:cNvPr>
          <p:cNvSpPr txBox="1"/>
          <p:nvPr/>
        </p:nvSpPr>
        <p:spPr>
          <a:xfrm>
            <a:off x="0" y="154546"/>
            <a:ext cx="12192000" cy="5355312"/>
          </a:xfrm>
          <a:prstGeom prst="rect">
            <a:avLst/>
          </a:prstGeom>
          <a:noFill/>
        </p:spPr>
        <p:txBody>
          <a:bodyPr wrap="square" rtlCol="0">
            <a:spAutoFit/>
          </a:bodyPr>
          <a:lstStyle/>
          <a:p>
            <a:r>
              <a:rPr lang="en-US" dirty="0"/>
              <a:t>“book ticket” thread will wait for compartment object for another 50 </a:t>
            </a:r>
            <a:r>
              <a:rPr lang="en-US" dirty="0" err="1"/>
              <a:t>millisecs</a:t>
            </a:r>
            <a:r>
              <a:rPr lang="en-US" dirty="0"/>
              <a:t>.</a:t>
            </a:r>
          </a:p>
          <a:p>
            <a:endParaRPr lang="en-US" dirty="0"/>
          </a:p>
          <a:p>
            <a:r>
              <a:rPr lang="en-US" dirty="0"/>
              <a:t>After 200 </a:t>
            </a:r>
            <a:r>
              <a:rPr lang="en-US" dirty="0" err="1"/>
              <a:t>millisecs</a:t>
            </a:r>
            <a:r>
              <a:rPr lang="en-US" dirty="0"/>
              <a:t> time is up, “cancel ticket” thread which is in compartment completes it execution and want to enter and lock on train object. But it will find that train object is already  under lock by book ticket thread and hence it will be not </a:t>
            </a:r>
            <a:r>
              <a:rPr lang="en-US" dirty="0" err="1"/>
              <a:t>available.Now</a:t>
            </a:r>
            <a:r>
              <a:rPr lang="en-US" dirty="0"/>
              <a:t> “Cancel ticket” will wait for train object which should unlocked by book ticket.</a:t>
            </a:r>
          </a:p>
          <a:p>
            <a:endParaRPr lang="en-US" dirty="0"/>
          </a:p>
          <a:p>
            <a:r>
              <a:rPr lang="en-US" dirty="0"/>
              <a:t>In this way, “book ticket” thread keeps on waiting for cancel ticket threads to </a:t>
            </a:r>
            <a:r>
              <a:rPr lang="en-US" dirty="0" err="1"/>
              <a:t>unloack</a:t>
            </a:r>
            <a:r>
              <a:rPr lang="en-US" dirty="0"/>
              <a:t> the compartment object and cancel ticket keeps on waiting for book ticket to  unlock the train object.</a:t>
            </a:r>
          </a:p>
          <a:p>
            <a:endParaRPr lang="en-US" dirty="0"/>
          </a:p>
          <a:p>
            <a:r>
              <a:rPr lang="en-US" dirty="0"/>
              <a:t>Each thread is excepting the other thread to unlock the release the object, then only it willing to release it own object </a:t>
            </a:r>
          </a:p>
          <a:p>
            <a:endParaRPr lang="en-US" dirty="0"/>
          </a:p>
          <a:p>
            <a:r>
              <a:rPr lang="en-US" dirty="0"/>
              <a:t>both the threads will wait for ever in this way, suspending any further execution.</a:t>
            </a:r>
          </a:p>
          <a:p>
            <a:endParaRPr lang="en-US" dirty="0"/>
          </a:p>
          <a:p>
            <a:r>
              <a:rPr lang="en-US" dirty="0"/>
              <a:t>This situation is called thread </a:t>
            </a:r>
            <a:r>
              <a:rPr lang="en-US" dirty="0" err="1"/>
              <a:t>deadloack</a:t>
            </a:r>
            <a:r>
              <a:rPr lang="en-US" dirty="0"/>
              <a:t> </a:t>
            </a:r>
          </a:p>
          <a:p>
            <a:endParaRPr lang="en-US" dirty="0"/>
          </a:p>
          <a:p>
            <a:r>
              <a:rPr lang="en-US" dirty="0"/>
              <a:t>when a thread has locked an object and is waiting for another object to be released by another </a:t>
            </a:r>
            <a:r>
              <a:rPr lang="en-US" dirty="0" err="1"/>
              <a:t>thread.and</a:t>
            </a:r>
            <a:r>
              <a:rPr lang="en-US" dirty="0"/>
              <a:t> the other thread is also waiting for the first thread to release the first object .both will threads will continuously waiting for ever this is called thread deadlock</a:t>
            </a:r>
          </a:p>
          <a:p>
            <a:endParaRPr lang="en-US" dirty="0"/>
          </a:p>
        </p:txBody>
      </p:sp>
    </p:spTree>
    <p:extLst>
      <p:ext uri="{BB962C8B-B14F-4D97-AF65-F5344CB8AC3E}">
        <p14:creationId xmlns:p14="http://schemas.microsoft.com/office/powerpoint/2010/main" val="695823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472EDF-4A69-48C3-BBA9-D26FB04BC3E5}"/>
              </a:ext>
            </a:extLst>
          </p:cNvPr>
          <p:cNvSpPr txBox="1"/>
          <p:nvPr/>
        </p:nvSpPr>
        <p:spPr>
          <a:xfrm>
            <a:off x="0" y="180304"/>
            <a:ext cx="12192000" cy="812530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When thread deadlock occur, any further execution is stopped and the program will come to  halt</a:t>
            </a:r>
          </a:p>
          <a:p>
            <a:endParaRPr lang="en-US" dirty="0"/>
          </a:p>
          <a:p>
            <a:endParaRPr lang="en-US" dirty="0"/>
          </a:p>
          <a:p>
            <a:r>
              <a:rPr lang="en-US" dirty="0"/>
              <a:t>                                                   Book ticket</a:t>
            </a:r>
          </a:p>
          <a:p>
            <a:endParaRPr lang="en-US" dirty="0"/>
          </a:p>
          <a:p>
            <a:endParaRPr lang="en-US" dirty="0"/>
          </a:p>
          <a:p>
            <a:endParaRPr lang="en-US" dirty="0"/>
          </a:p>
          <a:p>
            <a:r>
              <a:rPr lang="en-US" dirty="0"/>
              <a:t>                                                                                     150ms</a:t>
            </a:r>
          </a:p>
          <a:p>
            <a:endParaRPr lang="en-US" dirty="0"/>
          </a:p>
          <a:p>
            <a:endParaRPr lang="en-US" dirty="0"/>
          </a:p>
          <a:p>
            <a:endParaRPr lang="en-US" dirty="0"/>
          </a:p>
          <a:p>
            <a:endParaRPr lang="en-US" dirty="0"/>
          </a:p>
          <a:p>
            <a:endParaRPr lang="en-US" dirty="0"/>
          </a:p>
          <a:p>
            <a:r>
              <a:rPr lang="en-US" dirty="0"/>
              <a:t>                                                                                    200ms</a:t>
            </a:r>
          </a:p>
          <a:p>
            <a:endParaRPr lang="en-US" dirty="0"/>
          </a:p>
          <a:p>
            <a:endParaRPr lang="en-US" dirty="0"/>
          </a:p>
          <a:p>
            <a:r>
              <a:rPr lang="en-US" dirty="0"/>
              <a:t>                                                      cancel ticket</a:t>
            </a:r>
          </a:p>
          <a:p>
            <a:endParaRPr lang="en-US" dirty="0"/>
          </a:p>
          <a:p>
            <a:endParaRPr lang="en-US" dirty="0"/>
          </a:p>
          <a:p>
            <a:endParaRPr lang="en-US" dirty="0"/>
          </a:p>
          <a:p>
            <a:endParaRPr lang="en-US" dirty="0"/>
          </a:p>
          <a:p>
            <a:r>
              <a:rPr lang="en-US" dirty="0"/>
              <a:t>Avoid deadlocks in a program</a:t>
            </a:r>
          </a:p>
          <a:p>
            <a:endParaRPr lang="en-US" dirty="0"/>
          </a:p>
          <a:p>
            <a:r>
              <a:rPr lang="en-US" dirty="0"/>
              <a:t>There is no specific solution for the problem of deadlocks.it depends on logic used by the programmer.</a:t>
            </a:r>
          </a:p>
          <a:p>
            <a:endParaRPr lang="en-US" dirty="0"/>
          </a:p>
          <a:p>
            <a:r>
              <a:rPr lang="en-US" dirty="0"/>
              <a:t>The programmer should design his program in such a way, that it does not form any deadlock </a:t>
            </a:r>
          </a:p>
          <a:p>
            <a:endParaRPr lang="en-US" dirty="0"/>
          </a:p>
          <a:p>
            <a:endParaRPr lang="en-US" dirty="0"/>
          </a:p>
          <a:p>
            <a:endParaRPr lang="en-US" dirty="0"/>
          </a:p>
        </p:txBody>
      </p:sp>
      <p:sp>
        <p:nvSpPr>
          <p:cNvPr id="4" name="Rectangle: Rounded Corners 3">
            <a:extLst>
              <a:ext uri="{FF2B5EF4-FFF2-40B4-BE49-F238E27FC236}">
                <a16:creationId xmlns:a16="http://schemas.microsoft.com/office/drawing/2014/main" id="{926F3E2C-179A-4007-BCAF-216FD3DB13A2}"/>
              </a:ext>
            </a:extLst>
          </p:cNvPr>
          <p:cNvSpPr/>
          <p:nvPr/>
        </p:nvSpPr>
        <p:spPr>
          <a:xfrm>
            <a:off x="1983346" y="2021983"/>
            <a:ext cx="2459865" cy="9015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a:t>
            </a:r>
          </a:p>
        </p:txBody>
      </p:sp>
      <p:sp>
        <p:nvSpPr>
          <p:cNvPr id="5" name="Rectangle: Rounded Corners 4">
            <a:extLst>
              <a:ext uri="{FF2B5EF4-FFF2-40B4-BE49-F238E27FC236}">
                <a16:creationId xmlns:a16="http://schemas.microsoft.com/office/drawing/2014/main" id="{A54D4B21-884F-4B70-BCA1-EC95D8B60E6B}"/>
              </a:ext>
            </a:extLst>
          </p:cNvPr>
          <p:cNvSpPr/>
          <p:nvPr/>
        </p:nvSpPr>
        <p:spPr>
          <a:xfrm>
            <a:off x="1983346" y="3483736"/>
            <a:ext cx="2459865" cy="9015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compartment</a:t>
            </a:r>
          </a:p>
        </p:txBody>
      </p:sp>
      <p:cxnSp>
        <p:nvCxnSpPr>
          <p:cNvPr id="7" name="Straight Arrow Connector 6">
            <a:extLst>
              <a:ext uri="{FF2B5EF4-FFF2-40B4-BE49-F238E27FC236}">
                <a16:creationId xmlns:a16="http://schemas.microsoft.com/office/drawing/2014/main" id="{615F8E00-99B8-4AFC-A2B6-F75320F25EB5}"/>
              </a:ext>
            </a:extLst>
          </p:cNvPr>
          <p:cNvCxnSpPr/>
          <p:nvPr/>
        </p:nvCxnSpPr>
        <p:spPr>
          <a:xfrm>
            <a:off x="2691685" y="914400"/>
            <a:ext cx="0" cy="1403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89C2FBE-0DC1-460D-A414-ACCF94CDA33C}"/>
              </a:ext>
            </a:extLst>
          </p:cNvPr>
          <p:cNvCxnSpPr/>
          <p:nvPr/>
        </p:nvCxnSpPr>
        <p:spPr>
          <a:xfrm flipV="1">
            <a:off x="2871989" y="4095482"/>
            <a:ext cx="0" cy="1378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542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92473-3B7C-4634-BA84-4D434782A2B8}"/>
              </a:ext>
            </a:extLst>
          </p:cNvPr>
          <p:cNvSpPr txBox="1"/>
          <p:nvPr/>
        </p:nvSpPr>
        <p:spPr>
          <a:xfrm>
            <a:off x="0" y="-369332"/>
            <a:ext cx="12192000" cy="369332"/>
          </a:xfrm>
          <a:prstGeom prst="rect">
            <a:avLst/>
          </a:prstGeom>
          <a:noFill/>
        </p:spPr>
        <p:txBody>
          <a:bodyPr wrap="square" rtlCol="0">
            <a:spAutoFit/>
          </a:bodyPr>
          <a:lstStyle/>
          <a:p>
            <a:r>
              <a:rPr lang="en-US" b="1" dirty="0"/>
              <a:t>Thread Communication</a:t>
            </a:r>
          </a:p>
        </p:txBody>
      </p:sp>
      <p:sp>
        <p:nvSpPr>
          <p:cNvPr id="3" name="TextBox 2">
            <a:extLst>
              <a:ext uri="{FF2B5EF4-FFF2-40B4-BE49-F238E27FC236}">
                <a16:creationId xmlns:a16="http://schemas.microsoft.com/office/drawing/2014/main" id="{20CEE3E7-4929-4079-A967-A2E16DB83E78}"/>
              </a:ext>
            </a:extLst>
          </p:cNvPr>
          <p:cNvSpPr txBox="1"/>
          <p:nvPr/>
        </p:nvSpPr>
        <p:spPr>
          <a:xfrm>
            <a:off x="0" y="0"/>
            <a:ext cx="12192000" cy="7848302"/>
          </a:xfrm>
          <a:prstGeom prst="rect">
            <a:avLst/>
          </a:prstGeom>
          <a:noFill/>
        </p:spPr>
        <p:txBody>
          <a:bodyPr wrap="square" rtlCol="0">
            <a:spAutoFit/>
          </a:bodyPr>
          <a:lstStyle/>
          <a:p>
            <a:r>
              <a:rPr lang="en-US" dirty="0"/>
              <a:t>In Some Cases 2 or 3 threads need to communicate with each other.</a:t>
            </a:r>
          </a:p>
          <a:p>
            <a:endParaRPr lang="en-US" dirty="0"/>
          </a:p>
          <a:p>
            <a:r>
              <a:rPr lang="en-US" dirty="0"/>
              <a:t>A consumer is waiting producer data to produce the data.</a:t>
            </a:r>
          </a:p>
          <a:p>
            <a:endParaRPr lang="en-US" dirty="0"/>
          </a:p>
          <a:p>
            <a:r>
              <a:rPr lang="en-US" dirty="0"/>
              <a:t>Once producer completes the production of the data Then consumer thread should take the data and use it</a:t>
            </a:r>
          </a:p>
          <a:p>
            <a:endParaRPr lang="en-US" dirty="0"/>
          </a:p>
          <a:p>
            <a:r>
              <a:rPr lang="en-US" dirty="0"/>
              <a:t>Here we use the  Boolean variable </a:t>
            </a:r>
            <a:r>
              <a:rPr lang="en-US" dirty="0" err="1"/>
              <a:t>dataprodover</a:t>
            </a:r>
            <a:r>
              <a:rPr lang="en-US" dirty="0"/>
              <a:t> for conditions</a:t>
            </a:r>
          </a:p>
          <a:p>
            <a:endParaRPr lang="en-US" dirty="0"/>
          </a:p>
          <a:p>
            <a:r>
              <a:rPr lang="en-US" dirty="0"/>
              <a:t>Drawback of this program</a:t>
            </a:r>
          </a:p>
          <a:p>
            <a:r>
              <a:rPr lang="en-US" dirty="0"/>
              <a:t>This is not the efficient way of communication.</a:t>
            </a:r>
          </a:p>
          <a:p>
            <a:endParaRPr lang="en-US" dirty="0"/>
          </a:p>
          <a:p>
            <a:r>
              <a:rPr lang="en-US" dirty="0"/>
              <a:t>Consumer will check the </a:t>
            </a:r>
            <a:r>
              <a:rPr lang="en-US" dirty="0" err="1"/>
              <a:t>dataprodover</a:t>
            </a:r>
            <a:r>
              <a:rPr lang="en-US" dirty="0"/>
              <a:t> at some point and find its </a:t>
            </a:r>
            <a:r>
              <a:rPr lang="en-US" dirty="0" err="1"/>
              <a:t>false.then</a:t>
            </a:r>
            <a:r>
              <a:rPr lang="en-US" dirty="0"/>
              <a:t> it need to wait for 10millisecs(It will sleep 10 </a:t>
            </a:r>
            <a:r>
              <a:rPr lang="en-US" dirty="0" err="1"/>
              <a:t>ms</a:t>
            </a:r>
            <a:r>
              <a:rPr lang="en-US" dirty="0"/>
              <a:t>)</a:t>
            </a:r>
          </a:p>
          <a:p>
            <a:endParaRPr lang="en-US" dirty="0"/>
          </a:p>
          <a:p>
            <a:r>
              <a:rPr lang="en-US" dirty="0"/>
              <a:t>Then only it finds </a:t>
            </a:r>
            <a:r>
              <a:rPr lang="en-US" dirty="0" err="1"/>
              <a:t>dataprodover</a:t>
            </a:r>
            <a:r>
              <a:rPr lang="en-US" dirty="0"/>
              <a:t> is true.</a:t>
            </a:r>
          </a:p>
          <a:p>
            <a:endParaRPr lang="en-US" dirty="0"/>
          </a:p>
          <a:p>
            <a:r>
              <a:rPr lang="en-US" dirty="0"/>
              <a:t>So there will be time delay of  1 to 9 </a:t>
            </a:r>
            <a:r>
              <a:rPr lang="en-US" dirty="0" err="1"/>
              <a:t>ms</a:t>
            </a:r>
            <a:r>
              <a:rPr lang="en-US" dirty="0"/>
              <a:t> to receive the data </a:t>
            </a:r>
          </a:p>
          <a:p>
            <a:endParaRPr lang="en-US" dirty="0"/>
          </a:p>
          <a:p>
            <a:r>
              <a:rPr lang="en-US" dirty="0"/>
              <a:t>How to improve the efficiency between the 2 threads ?</a:t>
            </a:r>
          </a:p>
          <a:p>
            <a:endParaRPr lang="en-US" dirty="0"/>
          </a:p>
          <a:p>
            <a:r>
              <a:rPr lang="en-US" dirty="0" err="1"/>
              <a:t>Java.lang.object</a:t>
            </a:r>
            <a:r>
              <a:rPr lang="en-US" dirty="0"/>
              <a:t> class provides 3 methods for this purpose</a:t>
            </a:r>
          </a:p>
          <a:p>
            <a:r>
              <a:rPr lang="en-US" dirty="0"/>
              <a:t>1)</a:t>
            </a:r>
            <a:r>
              <a:rPr lang="en-US" dirty="0" err="1"/>
              <a:t>obj.notify</a:t>
            </a:r>
            <a:r>
              <a:rPr lang="en-US" dirty="0"/>
              <a:t>()</a:t>
            </a:r>
          </a:p>
          <a:p>
            <a:r>
              <a:rPr lang="en-US" dirty="0"/>
              <a:t>2)</a:t>
            </a:r>
            <a:r>
              <a:rPr lang="en-US" dirty="0" err="1"/>
              <a:t>obj.notifyall</a:t>
            </a:r>
            <a:r>
              <a:rPr lang="en-US" dirty="0"/>
              <a:t>()</a:t>
            </a:r>
          </a:p>
          <a:p>
            <a:r>
              <a:rPr lang="en-US" dirty="0"/>
              <a:t>3)</a:t>
            </a:r>
            <a:r>
              <a:rPr lang="en-US" dirty="0" err="1"/>
              <a:t>obj.wait</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65298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5CEC24-A6F7-4CD3-A0D5-91738CA0D226}"/>
              </a:ext>
            </a:extLst>
          </p:cNvPr>
          <p:cNvSpPr txBox="1"/>
          <p:nvPr/>
        </p:nvSpPr>
        <p:spPr>
          <a:xfrm>
            <a:off x="0" y="0"/>
            <a:ext cx="12192000" cy="1754326"/>
          </a:xfrm>
          <a:prstGeom prst="rect">
            <a:avLst/>
          </a:prstGeom>
          <a:noFill/>
        </p:spPr>
        <p:txBody>
          <a:bodyPr wrap="square" rtlCol="0">
            <a:spAutoFit/>
          </a:bodyPr>
          <a:lstStyle/>
          <a:p>
            <a:r>
              <a:rPr lang="en-US" dirty="0" err="1"/>
              <a:t>Obj.notify</a:t>
            </a:r>
            <a:r>
              <a:rPr lang="en-US" dirty="0"/>
              <a:t>() : This method releases an object(obj) and send the notification to a waiting thread that the object is available</a:t>
            </a:r>
          </a:p>
          <a:p>
            <a:endParaRPr lang="en-US" dirty="0"/>
          </a:p>
          <a:p>
            <a:r>
              <a:rPr lang="en-US" dirty="0" err="1"/>
              <a:t>Obj.notifyAll</a:t>
            </a:r>
            <a:r>
              <a:rPr lang="en-US" dirty="0"/>
              <a:t>() : This method is useful to send the notification to all waiting threads at once that the obj is available.</a:t>
            </a:r>
          </a:p>
          <a:p>
            <a:endParaRPr lang="en-US" dirty="0"/>
          </a:p>
          <a:p>
            <a:r>
              <a:rPr lang="en-US" dirty="0" err="1"/>
              <a:t>Obj.wait</a:t>
            </a:r>
            <a:r>
              <a:rPr lang="en-US" dirty="0"/>
              <a:t>() : This method makes the thread wait for the object(obj) till it will receive a </a:t>
            </a:r>
            <a:r>
              <a:rPr lang="en-US" dirty="0" err="1"/>
              <a:t>notication</a:t>
            </a:r>
            <a:r>
              <a:rPr lang="en-US" dirty="0"/>
              <a:t> immediately after the data production </a:t>
            </a:r>
            <a:r>
              <a:rPr lang="en-US"/>
              <a:t>is over </a:t>
            </a:r>
          </a:p>
        </p:txBody>
      </p:sp>
    </p:spTree>
    <p:extLst>
      <p:ext uri="{BB962C8B-B14F-4D97-AF65-F5344CB8AC3E}">
        <p14:creationId xmlns:p14="http://schemas.microsoft.com/office/powerpoint/2010/main" val="3413314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FBB9E-FDA8-44A4-9CD7-A6A6179F31EA}"/>
              </a:ext>
            </a:extLst>
          </p:cNvPr>
          <p:cNvSpPr txBox="1"/>
          <p:nvPr/>
        </p:nvSpPr>
        <p:spPr>
          <a:xfrm>
            <a:off x="0" y="96982"/>
            <a:ext cx="12192000" cy="6186309"/>
          </a:xfrm>
          <a:prstGeom prst="rect">
            <a:avLst/>
          </a:prstGeom>
          <a:noFill/>
        </p:spPr>
        <p:txBody>
          <a:bodyPr wrap="square" rtlCol="0">
            <a:spAutoFit/>
          </a:bodyPr>
          <a:lstStyle/>
          <a:p>
            <a:r>
              <a:rPr lang="en-US" b="1" dirty="0"/>
              <a:t>Thread class methods</a:t>
            </a:r>
          </a:p>
          <a:p>
            <a:endParaRPr lang="en-US" dirty="0"/>
          </a:p>
          <a:p>
            <a:r>
              <a:rPr lang="en-US" dirty="0"/>
              <a:t>The important methods of the thread </a:t>
            </a:r>
            <a:r>
              <a:rPr lang="en-US" dirty="0" err="1"/>
              <a:t>clases</a:t>
            </a:r>
            <a:r>
              <a:rPr lang="en-US" dirty="0"/>
              <a:t> </a:t>
            </a:r>
          </a:p>
          <a:p>
            <a:endParaRPr lang="en-US" dirty="0"/>
          </a:p>
          <a:p>
            <a:r>
              <a:rPr lang="en-US" dirty="0"/>
              <a:t>Thread t =  </a:t>
            </a:r>
            <a:r>
              <a:rPr lang="en-US" dirty="0" err="1"/>
              <a:t>Thread.currentState</a:t>
            </a:r>
            <a:r>
              <a:rPr lang="en-US" dirty="0"/>
              <a:t>()</a:t>
            </a:r>
          </a:p>
          <a:p>
            <a:endParaRPr lang="en-US" dirty="0"/>
          </a:p>
          <a:p>
            <a:r>
              <a:rPr lang="en-US" dirty="0"/>
              <a:t>To know the currently running thread</a:t>
            </a:r>
          </a:p>
          <a:p>
            <a:endParaRPr lang="en-US" dirty="0"/>
          </a:p>
          <a:p>
            <a:r>
              <a:rPr lang="en-US" dirty="0"/>
              <a:t> </a:t>
            </a:r>
            <a:r>
              <a:rPr lang="en-US" dirty="0" err="1"/>
              <a:t>t.start</a:t>
            </a:r>
            <a:r>
              <a:rPr lang="en-US" dirty="0"/>
              <a:t>() – to start the thread</a:t>
            </a:r>
          </a:p>
          <a:p>
            <a:endParaRPr lang="en-US" dirty="0"/>
          </a:p>
          <a:p>
            <a:r>
              <a:rPr lang="en-US" dirty="0" err="1"/>
              <a:t>Thread.sleep</a:t>
            </a:r>
            <a:r>
              <a:rPr lang="en-US" dirty="0"/>
              <a:t>(milliseconds); to stop execution for specified amount of time</a:t>
            </a:r>
          </a:p>
          <a:p>
            <a:endParaRPr lang="en-US" dirty="0"/>
          </a:p>
          <a:p>
            <a:r>
              <a:rPr lang="en-US" dirty="0"/>
              <a:t>String name = </a:t>
            </a:r>
            <a:r>
              <a:rPr lang="en-US" dirty="0" err="1"/>
              <a:t>t.getname</a:t>
            </a:r>
            <a:r>
              <a:rPr lang="en-US" dirty="0"/>
              <a:t>() // to get the name of the object</a:t>
            </a:r>
          </a:p>
          <a:p>
            <a:endParaRPr lang="en-US" dirty="0"/>
          </a:p>
          <a:p>
            <a:r>
              <a:rPr lang="en-US" dirty="0"/>
              <a:t> </a:t>
            </a:r>
            <a:r>
              <a:rPr lang="en-US" dirty="0" err="1"/>
              <a:t>t.setname</a:t>
            </a:r>
            <a:r>
              <a:rPr lang="en-US" dirty="0"/>
              <a:t>(“new name”) // to set the new name</a:t>
            </a:r>
          </a:p>
          <a:p>
            <a:endParaRPr lang="en-US" dirty="0"/>
          </a:p>
          <a:p>
            <a:r>
              <a:rPr lang="en-US" dirty="0"/>
              <a:t>Int </a:t>
            </a:r>
            <a:r>
              <a:rPr lang="en-US" dirty="0" err="1"/>
              <a:t>priority_no</a:t>
            </a:r>
            <a:r>
              <a:rPr lang="en-US" dirty="0"/>
              <a:t>  = </a:t>
            </a:r>
            <a:r>
              <a:rPr lang="en-US" dirty="0" err="1"/>
              <a:t>t.getPriority</a:t>
            </a:r>
            <a:r>
              <a:rPr lang="en-US" dirty="0"/>
              <a:t>()  // to get the priority of the thread.</a:t>
            </a:r>
          </a:p>
          <a:p>
            <a:endParaRPr lang="en-US" dirty="0"/>
          </a:p>
          <a:p>
            <a:r>
              <a:rPr lang="en-US" dirty="0" err="1"/>
              <a:t>t.setpriority</a:t>
            </a:r>
            <a:r>
              <a:rPr lang="en-US" dirty="0"/>
              <a:t>() // to set priority</a:t>
            </a:r>
          </a:p>
          <a:p>
            <a:endParaRPr lang="en-US" dirty="0"/>
          </a:p>
          <a:p>
            <a:r>
              <a:rPr lang="en-US" dirty="0" err="1"/>
              <a:t>t.isalive</a:t>
            </a:r>
            <a:r>
              <a:rPr lang="en-US" dirty="0"/>
              <a:t>() ; to test whether is alive or not  </a:t>
            </a:r>
          </a:p>
          <a:p>
            <a:r>
              <a:rPr lang="en-US" dirty="0"/>
              <a:t> </a:t>
            </a:r>
          </a:p>
        </p:txBody>
      </p:sp>
    </p:spTree>
    <p:extLst>
      <p:ext uri="{BB962C8B-B14F-4D97-AF65-F5344CB8AC3E}">
        <p14:creationId xmlns:p14="http://schemas.microsoft.com/office/powerpoint/2010/main" val="1295935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3DE35C-4D32-4D61-ADF6-EF9AB6E373CB}"/>
              </a:ext>
            </a:extLst>
          </p:cNvPr>
          <p:cNvSpPr txBox="1"/>
          <p:nvPr/>
        </p:nvSpPr>
        <p:spPr>
          <a:xfrm>
            <a:off x="0" y="152400"/>
            <a:ext cx="12039600" cy="6463308"/>
          </a:xfrm>
          <a:prstGeom prst="rect">
            <a:avLst/>
          </a:prstGeom>
          <a:noFill/>
        </p:spPr>
        <p:txBody>
          <a:bodyPr wrap="square" rtlCol="0">
            <a:spAutoFit/>
          </a:bodyPr>
          <a:lstStyle/>
          <a:p>
            <a:r>
              <a:rPr lang="en-US" b="1" dirty="0"/>
              <a:t>Thread Priorities:</a:t>
            </a:r>
          </a:p>
          <a:p>
            <a:r>
              <a:rPr lang="en-US" dirty="0"/>
              <a:t>When the threads are created and started, A “Thread Scheduler” program in JVM will load them into memory and Execute them.</a:t>
            </a:r>
          </a:p>
          <a:p>
            <a:endParaRPr lang="en-US" dirty="0"/>
          </a:p>
          <a:p>
            <a:r>
              <a:rPr lang="en-US" dirty="0"/>
              <a:t>This scheduler allot more JVM time to those threads which are having the higher priorities.</a:t>
            </a:r>
          </a:p>
          <a:p>
            <a:endParaRPr lang="en-US" dirty="0"/>
          </a:p>
          <a:p>
            <a:r>
              <a:rPr lang="en-US" dirty="0"/>
              <a:t>The priority number of the thread will change from 1 to 10.</a:t>
            </a:r>
          </a:p>
          <a:p>
            <a:r>
              <a:rPr lang="en-US" dirty="0"/>
              <a:t>The minimum priority (shown by </a:t>
            </a:r>
            <a:r>
              <a:rPr lang="en-US" dirty="0" err="1"/>
              <a:t>thread.MIN_PRIORITY</a:t>
            </a:r>
            <a:r>
              <a:rPr lang="en-US" dirty="0"/>
              <a:t>) of a thread is 1, and the maximum priority (</a:t>
            </a:r>
            <a:r>
              <a:rPr lang="en-US" dirty="0" err="1"/>
              <a:t>thread.MAX_PRIORITY</a:t>
            </a:r>
            <a:r>
              <a:rPr lang="en-US" dirty="0"/>
              <a:t>) IS 10</a:t>
            </a:r>
          </a:p>
          <a:p>
            <a:endParaRPr lang="en-US" dirty="0"/>
          </a:p>
          <a:p>
            <a:r>
              <a:rPr lang="en-US" dirty="0"/>
              <a:t>The normal priority (</a:t>
            </a:r>
            <a:r>
              <a:rPr lang="en-US" dirty="0" err="1"/>
              <a:t>thread.NORM_PRIORITY</a:t>
            </a:r>
            <a:r>
              <a:rPr lang="en-US" dirty="0"/>
              <a:t>) of the thread is 5 </a:t>
            </a:r>
          </a:p>
          <a:p>
            <a:endParaRPr lang="en-US" dirty="0"/>
          </a:p>
          <a:p>
            <a:r>
              <a:rPr lang="en-US" dirty="0"/>
              <a:t>The default priority of thread when it is created is 5</a:t>
            </a:r>
          </a:p>
          <a:p>
            <a:endParaRPr lang="en-US" b="1" dirty="0"/>
          </a:p>
          <a:p>
            <a:r>
              <a:rPr lang="en-US" b="1" dirty="0"/>
              <a:t>Thread Group:</a:t>
            </a:r>
          </a:p>
          <a:p>
            <a:endParaRPr lang="en-US" b="1" dirty="0"/>
          </a:p>
          <a:p>
            <a:r>
              <a:rPr lang="en-US" dirty="0"/>
              <a:t>A thread group represents several threads as a single group. The main advantage of taking several threads as a group is that by using a single method, we will be able to control all the threads in the group.</a:t>
            </a:r>
          </a:p>
          <a:p>
            <a:endParaRPr lang="en-US" dirty="0"/>
          </a:p>
          <a:p>
            <a:pPr marL="285750" indent="-285750">
              <a:buFontTx/>
              <a:buChar char="-"/>
            </a:pPr>
            <a:r>
              <a:rPr lang="en-US" dirty="0"/>
              <a:t>To create a thread group, we should simply create an object to </a:t>
            </a:r>
            <a:r>
              <a:rPr lang="en-US" dirty="0" err="1"/>
              <a:t>ThreadGroup</a:t>
            </a:r>
            <a:r>
              <a:rPr lang="en-US" dirty="0"/>
              <a:t> class as </a:t>
            </a:r>
          </a:p>
          <a:p>
            <a:pPr marL="285750" indent="-285750">
              <a:buFontTx/>
              <a:buChar char="-"/>
            </a:pPr>
            <a:endParaRPr lang="en-US" dirty="0"/>
          </a:p>
          <a:p>
            <a:pPr marL="742950" lvl="1" indent="-285750">
              <a:buFontTx/>
              <a:buChar char="-"/>
            </a:pPr>
            <a:r>
              <a:rPr lang="en-US" dirty="0" err="1"/>
              <a:t>TheadGroup</a:t>
            </a:r>
            <a:r>
              <a:rPr lang="en-US" dirty="0"/>
              <a:t> </a:t>
            </a:r>
            <a:r>
              <a:rPr lang="en-US" dirty="0" err="1"/>
              <a:t>tg</a:t>
            </a:r>
            <a:r>
              <a:rPr lang="en-US" dirty="0"/>
              <a:t> = new </a:t>
            </a:r>
            <a:r>
              <a:rPr lang="en-US" dirty="0" err="1"/>
              <a:t>TheadGroup</a:t>
            </a:r>
            <a:r>
              <a:rPr lang="en-US" dirty="0"/>
              <a:t>(“</a:t>
            </a:r>
            <a:r>
              <a:rPr lang="en-US" dirty="0" err="1"/>
              <a:t>groupname</a:t>
            </a:r>
            <a:r>
              <a:rPr lang="en-US" dirty="0"/>
              <a:t>”);</a:t>
            </a:r>
          </a:p>
          <a:p>
            <a:endParaRPr lang="en-US" b="1" dirty="0"/>
          </a:p>
        </p:txBody>
      </p:sp>
    </p:spTree>
    <p:extLst>
      <p:ext uri="{BB962C8B-B14F-4D97-AF65-F5344CB8AC3E}">
        <p14:creationId xmlns:p14="http://schemas.microsoft.com/office/powerpoint/2010/main" val="3182347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F70CA3-AF3C-4858-AB79-4A2900FEA659}"/>
              </a:ext>
            </a:extLst>
          </p:cNvPr>
          <p:cNvSpPr txBox="1"/>
          <p:nvPr/>
        </p:nvSpPr>
        <p:spPr>
          <a:xfrm>
            <a:off x="0" y="193183"/>
            <a:ext cx="12192000" cy="7294305"/>
          </a:xfrm>
          <a:prstGeom prst="rect">
            <a:avLst/>
          </a:prstGeom>
          <a:noFill/>
        </p:spPr>
        <p:txBody>
          <a:bodyPr wrap="square" rtlCol="0">
            <a:spAutoFit/>
          </a:bodyPr>
          <a:lstStyle/>
          <a:p>
            <a:r>
              <a:rPr lang="en-US" b="1" dirty="0"/>
              <a:t>Threads</a:t>
            </a:r>
          </a:p>
          <a:p>
            <a:endParaRPr lang="en-US" dirty="0"/>
          </a:p>
          <a:p>
            <a:r>
              <a:rPr lang="en-US" dirty="0"/>
              <a:t>A thread represents a separate path of execution of group of statements.</a:t>
            </a:r>
          </a:p>
          <a:p>
            <a:endParaRPr lang="en-US" dirty="0"/>
          </a:p>
          <a:p>
            <a:r>
              <a:rPr lang="en-US" dirty="0"/>
              <a:t>In a java </a:t>
            </a:r>
            <a:r>
              <a:rPr lang="en-US" dirty="0" err="1"/>
              <a:t>program,if</a:t>
            </a:r>
            <a:r>
              <a:rPr lang="en-US" dirty="0"/>
              <a:t> we write a group of statements, then these statements are executed by JVM one by one.</a:t>
            </a:r>
          </a:p>
          <a:p>
            <a:endParaRPr lang="en-US" dirty="0"/>
          </a:p>
          <a:p>
            <a:r>
              <a:rPr lang="en-US" dirty="0"/>
              <a:t>This Execution is called Thread because JVM uses a thread to executes these statements.</a:t>
            </a:r>
          </a:p>
          <a:p>
            <a:endParaRPr lang="en-US" dirty="0"/>
          </a:p>
          <a:p>
            <a:r>
              <a:rPr lang="en-US" dirty="0"/>
              <a:t>This means  that in a every java </a:t>
            </a:r>
            <a:r>
              <a:rPr lang="en-US" dirty="0" err="1"/>
              <a:t>program,they</a:t>
            </a:r>
            <a:r>
              <a:rPr lang="en-US" dirty="0"/>
              <a:t> is always a thread running internally. This thread is used by </a:t>
            </a:r>
            <a:r>
              <a:rPr lang="en-US" dirty="0" err="1"/>
              <a:t>jvm</a:t>
            </a:r>
            <a:r>
              <a:rPr lang="en-US" dirty="0"/>
              <a:t> to execute the program statement. </a:t>
            </a:r>
          </a:p>
          <a:p>
            <a:endParaRPr lang="en-US" dirty="0"/>
          </a:p>
          <a:p>
            <a:r>
              <a:rPr lang="en-US" dirty="0"/>
              <a:t>From the first example we observed that </a:t>
            </a:r>
          </a:p>
          <a:p>
            <a:endParaRPr lang="en-US" dirty="0"/>
          </a:p>
          <a:p>
            <a:r>
              <a:rPr lang="en-US" dirty="0" err="1"/>
              <a:t>CurrentThread</a:t>
            </a:r>
            <a:r>
              <a:rPr lang="en-US" dirty="0"/>
              <a:t>() – is a static method in Thread class</a:t>
            </a:r>
          </a:p>
          <a:p>
            <a:endParaRPr lang="en-US" dirty="0"/>
          </a:p>
          <a:p>
            <a:r>
              <a:rPr lang="en-US" dirty="0" err="1"/>
              <a:t>Thread.currentThread</a:t>
            </a:r>
            <a:r>
              <a:rPr lang="en-US" dirty="0"/>
              <a:t>()  -- This method gave an object t of thread class.</a:t>
            </a:r>
          </a:p>
          <a:p>
            <a:endParaRPr lang="en-US" dirty="0"/>
          </a:p>
          <a:p>
            <a:r>
              <a:rPr lang="en-US" dirty="0"/>
              <a:t>Thread t = </a:t>
            </a:r>
            <a:r>
              <a:rPr lang="en-US" dirty="0" err="1"/>
              <a:t>Thread.currentThread</a:t>
            </a:r>
            <a:r>
              <a:rPr lang="en-US" dirty="0"/>
              <a:t>();</a:t>
            </a:r>
          </a:p>
          <a:p>
            <a:endParaRPr lang="en-US" dirty="0"/>
          </a:p>
          <a:p>
            <a:r>
              <a:rPr lang="en-US" dirty="0"/>
              <a:t>Here t is displayed as Thread[main,5,main]</a:t>
            </a:r>
          </a:p>
          <a:p>
            <a:endParaRPr lang="en-US" b="1" dirty="0"/>
          </a:p>
          <a:p>
            <a:r>
              <a:rPr lang="en-US" b="1" dirty="0"/>
              <a:t>Thread – it indicates that “t” is a </a:t>
            </a:r>
            <a:r>
              <a:rPr lang="en-US" b="1" dirty="0" err="1"/>
              <a:t>Threadclassobject</a:t>
            </a:r>
            <a:endParaRPr lang="en-US" b="1" dirty="0"/>
          </a:p>
          <a:p>
            <a:endParaRPr lang="en-US" b="1" dirty="0"/>
          </a:p>
          <a:p>
            <a:r>
              <a:rPr lang="en-US" dirty="0"/>
              <a:t>First Main indicates the name of the thread running the current code.</a:t>
            </a:r>
          </a:p>
          <a:p>
            <a:r>
              <a:rPr lang="en-US" dirty="0"/>
              <a:t> </a:t>
            </a:r>
          </a:p>
          <a:p>
            <a:endParaRPr lang="en-US" dirty="0"/>
          </a:p>
        </p:txBody>
      </p:sp>
    </p:spTree>
    <p:extLst>
      <p:ext uri="{BB962C8B-B14F-4D97-AF65-F5344CB8AC3E}">
        <p14:creationId xmlns:p14="http://schemas.microsoft.com/office/powerpoint/2010/main" val="1993605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EA724F-4968-45E9-B4BC-EFB7ACA3F0E1}"/>
              </a:ext>
            </a:extLst>
          </p:cNvPr>
          <p:cNvSpPr txBox="1"/>
          <p:nvPr/>
        </p:nvSpPr>
        <p:spPr>
          <a:xfrm>
            <a:off x="0" y="138545"/>
            <a:ext cx="12192000" cy="5909310"/>
          </a:xfrm>
          <a:prstGeom prst="rect">
            <a:avLst/>
          </a:prstGeom>
          <a:noFill/>
        </p:spPr>
        <p:txBody>
          <a:bodyPr wrap="square" rtlCol="0">
            <a:spAutoFit/>
          </a:bodyPr>
          <a:lstStyle/>
          <a:p>
            <a:r>
              <a:rPr lang="en-US" dirty="0"/>
              <a:t>Here, </a:t>
            </a:r>
            <a:r>
              <a:rPr lang="en-US" dirty="0" err="1"/>
              <a:t>Tg</a:t>
            </a:r>
            <a:r>
              <a:rPr lang="en-US" dirty="0"/>
              <a:t> is thread group object, and </a:t>
            </a:r>
            <a:r>
              <a:rPr lang="en-US" dirty="0" err="1"/>
              <a:t>groupname</a:t>
            </a:r>
            <a:r>
              <a:rPr lang="en-US" dirty="0"/>
              <a:t> is its name</a:t>
            </a:r>
          </a:p>
          <a:p>
            <a:endParaRPr lang="en-US" dirty="0"/>
          </a:p>
          <a:p>
            <a:r>
              <a:rPr lang="en-US" dirty="0"/>
              <a:t>To add a thread to this group (</a:t>
            </a:r>
            <a:r>
              <a:rPr lang="en-US" dirty="0" err="1"/>
              <a:t>tg</a:t>
            </a:r>
            <a:r>
              <a:rPr lang="en-US" dirty="0"/>
              <a:t>)</a:t>
            </a:r>
          </a:p>
          <a:p>
            <a:endParaRPr lang="en-US" dirty="0"/>
          </a:p>
          <a:p>
            <a:r>
              <a:rPr lang="en-US" dirty="0"/>
              <a:t>Thread t1 = new Thread(tg,</a:t>
            </a:r>
            <a:r>
              <a:rPr lang="en-US" dirty="0" err="1"/>
              <a:t>targetobj</a:t>
            </a:r>
            <a:r>
              <a:rPr lang="en-US" dirty="0"/>
              <a:t>,”</a:t>
            </a:r>
            <a:r>
              <a:rPr lang="en-US" dirty="0" err="1"/>
              <a:t>threadname</a:t>
            </a:r>
            <a:r>
              <a:rPr lang="en-US" dirty="0"/>
              <a:t>”);</a:t>
            </a:r>
          </a:p>
          <a:p>
            <a:endParaRPr lang="en-US" dirty="0"/>
          </a:p>
          <a:p>
            <a:r>
              <a:rPr lang="en-US" dirty="0"/>
              <a:t>Here t1  thread is created and added to the thread group </a:t>
            </a:r>
            <a:r>
              <a:rPr lang="en-US" dirty="0" err="1"/>
              <a:t>tg.This</a:t>
            </a:r>
            <a:r>
              <a:rPr lang="en-US" dirty="0"/>
              <a:t> thread acts on </a:t>
            </a:r>
            <a:r>
              <a:rPr lang="en-US" dirty="0" err="1"/>
              <a:t>targetobj</a:t>
            </a:r>
            <a:r>
              <a:rPr lang="en-US" dirty="0"/>
              <a:t> which is the target object for the thread </a:t>
            </a:r>
          </a:p>
          <a:p>
            <a:endParaRPr lang="en-US" dirty="0"/>
          </a:p>
          <a:p>
            <a:r>
              <a:rPr lang="en-US" dirty="0" err="1"/>
              <a:t>Threadname</a:t>
            </a:r>
            <a:r>
              <a:rPr lang="en-US" dirty="0"/>
              <a:t> represents the name of the thread t1.</a:t>
            </a:r>
          </a:p>
          <a:p>
            <a:endParaRPr lang="en-US" dirty="0"/>
          </a:p>
          <a:p>
            <a:r>
              <a:rPr lang="en-US" dirty="0"/>
              <a:t>- To  add another thread tg1 to this </a:t>
            </a:r>
            <a:r>
              <a:rPr lang="en-US" dirty="0" err="1"/>
              <a:t>threadgroup</a:t>
            </a:r>
            <a:r>
              <a:rPr lang="en-US" dirty="0"/>
              <a:t> (</a:t>
            </a:r>
            <a:r>
              <a:rPr lang="en-US" dirty="0" err="1"/>
              <a:t>tg</a:t>
            </a:r>
            <a:r>
              <a:rPr lang="en-US" dirty="0"/>
              <a:t>)</a:t>
            </a:r>
          </a:p>
          <a:p>
            <a:endParaRPr lang="en-US" dirty="0"/>
          </a:p>
          <a:p>
            <a:r>
              <a:rPr lang="en-US" dirty="0" err="1"/>
              <a:t>ThreadGroup</a:t>
            </a:r>
            <a:r>
              <a:rPr lang="en-US" dirty="0"/>
              <a:t> tg1 = new </a:t>
            </a:r>
            <a:r>
              <a:rPr lang="en-US" dirty="0" err="1"/>
              <a:t>ThreadGroup</a:t>
            </a:r>
            <a:r>
              <a:rPr lang="en-US" dirty="0"/>
              <a:t>(</a:t>
            </a:r>
            <a:r>
              <a:rPr lang="en-US" dirty="0" err="1"/>
              <a:t>tg</a:t>
            </a:r>
            <a:r>
              <a:rPr lang="en-US" dirty="0"/>
              <a:t>,”</a:t>
            </a:r>
            <a:r>
              <a:rPr lang="en-US" dirty="0" err="1"/>
              <a:t>groupname</a:t>
            </a:r>
            <a:r>
              <a:rPr lang="en-US" dirty="0"/>
              <a:t>”);</a:t>
            </a:r>
          </a:p>
          <a:p>
            <a:endParaRPr lang="en-US" dirty="0"/>
          </a:p>
          <a:p>
            <a:r>
              <a:rPr lang="en-US" dirty="0"/>
              <a:t>Here we are creating and adding the </a:t>
            </a:r>
            <a:r>
              <a:rPr lang="en-US" dirty="0" err="1"/>
              <a:t>threadgroup</a:t>
            </a:r>
            <a:r>
              <a:rPr lang="en-US" dirty="0"/>
              <a:t> tg1 to the </a:t>
            </a:r>
            <a:r>
              <a:rPr lang="en-US" dirty="0" err="1"/>
              <a:t>thead</a:t>
            </a:r>
            <a:r>
              <a:rPr lang="en-US" dirty="0"/>
              <a:t> group </a:t>
            </a:r>
            <a:r>
              <a:rPr lang="en-US" dirty="0" err="1"/>
              <a:t>tg</a:t>
            </a:r>
            <a:r>
              <a:rPr lang="en-US" dirty="0"/>
              <a:t>.</a:t>
            </a:r>
          </a:p>
          <a:p>
            <a:r>
              <a:rPr lang="en-US" dirty="0"/>
              <a:t>The name of the added thread group is represented by the </a:t>
            </a:r>
            <a:r>
              <a:rPr lang="en-US" dirty="0" err="1"/>
              <a:t>groupname</a:t>
            </a:r>
            <a:endParaRPr lang="en-US" dirty="0"/>
          </a:p>
          <a:p>
            <a:endParaRPr lang="en-US" dirty="0"/>
          </a:p>
          <a:p>
            <a:r>
              <a:rPr lang="en-US" dirty="0"/>
              <a:t>To know the parent of the thread or a </a:t>
            </a:r>
            <a:r>
              <a:rPr lang="en-US" dirty="0" err="1"/>
              <a:t>threadgroup</a:t>
            </a:r>
            <a:r>
              <a:rPr lang="en-US" dirty="0"/>
              <a:t>, we can use </a:t>
            </a:r>
            <a:r>
              <a:rPr lang="en-US" dirty="0" err="1"/>
              <a:t>getparent</a:t>
            </a:r>
            <a:r>
              <a:rPr lang="en-US" dirty="0"/>
              <a:t>() method.</a:t>
            </a:r>
          </a:p>
          <a:p>
            <a:r>
              <a:rPr lang="en-US" dirty="0" err="1"/>
              <a:t>Tg.getParent</a:t>
            </a:r>
            <a:r>
              <a:rPr lang="en-US" dirty="0"/>
              <a:t>();</a:t>
            </a:r>
          </a:p>
          <a:p>
            <a:endParaRPr lang="en-US" dirty="0"/>
          </a:p>
          <a:p>
            <a:endParaRPr lang="en-US" dirty="0"/>
          </a:p>
        </p:txBody>
      </p:sp>
    </p:spTree>
    <p:extLst>
      <p:ext uri="{BB962C8B-B14F-4D97-AF65-F5344CB8AC3E}">
        <p14:creationId xmlns:p14="http://schemas.microsoft.com/office/powerpoint/2010/main" val="1423099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8B004C-0E9D-4B9D-B89D-C45ABE44AFAE}"/>
              </a:ext>
            </a:extLst>
          </p:cNvPr>
          <p:cNvSpPr txBox="1"/>
          <p:nvPr/>
        </p:nvSpPr>
        <p:spPr>
          <a:xfrm>
            <a:off x="0" y="124691"/>
            <a:ext cx="12192000" cy="6740307"/>
          </a:xfrm>
          <a:prstGeom prst="rect">
            <a:avLst/>
          </a:prstGeom>
          <a:noFill/>
        </p:spPr>
        <p:txBody>
          <a:bodyPr wrap="square" rtlCol="0">
            <a:spAutoFit/>
          </a:bodyPr>
          <a:lstStyle/>
          <a:p>
            <a:r>
              <a:rPr lang="en-US" dirty="0"/>
              <a:t>This method returns the </a:t>
            </a:r>
            <a:r>
              <a:rPr lang="en-US" dirty="0" err="1"/>
              <a:t>ThreadGroup</a:t>
            </a:r>
            <a:r>
              <a:rPr lang="en-US" dirty="0"/>
              <a:t> object which is the parent of </a:t>
            </a:r>
            <a:r>
              <a:rPr lang="en-US" dirty="0" err="1"/>
              <a:t>tg</a:t>
            </a:r>
            <a:endParaRPr lang="en-US" dirty="0"/>
          </a:p>
          <a:p>
            <a:endParaRPr lang="en-US" dirty="0"/>
          </a:p>
          <a:p>
            <a:r>
              <a:rPr lang="en-US" dirty="0"/>
              <a:t>To know the parent </a:t>
            </a:r>
            <a:r>
              <a:rPr lang="en-US" dirty="0" err="1"/>
              <a:t>threadgroup</a:t>
            </a:r>
            <a:r>
              <a:rPr lang="en-US" dirty="0"/>
              <a:t> of thread, we can use :</a:t>
            </a:r>
          </a:p>
          <a:p>
            <a:endParaRPr lang="en-US" dirty="0"/>
          </a:p>
          <a:p>
            <a:r>
              <a:rPr lang="en-US" dirty="0"/>
              <a:t> 	</a:t>
            </a:r>
            <a:r>
              <a:rPr lang="en-US" dirty="0" err="1"/>
              <a:t>t.getThreadGroup</a:t>
            </a:r>
            <a:r>
              <a:rPr lang="en-US" dirty="0"/>
              <a:t>();</a:t>
            </a:r>
          </a:p>
          <a:p>
            <a:endParaRPr lang="en-US" dirty="0"/>
          </a:p>
          <a:p>
            <a:r>
              <a:rPr lang="en-US" dirty="0"/>
              <a:t>This returns the </a:t>
            </a:r>
            <a:r>
              <a:rPr lang="en-US" dirty="0" err="1"/>
              <a:t>ThreadGroup</a:t>
            </a:r>
            <a:r>
              <a:rPr lang="en-US" dirty="0"/>
              <a:t> object which is the parent of </a:t>
            </a:r>
            <a:r>
              <a:rPr lang="en-US" dirty="0" err="1"/>
              <a:t>tg</a:t>
            </a:r>
            <a:r>
              <a:rPr lang="en-US" dirty="0"/>
              <a:t>.</a:t>
            </a:r>
          </a:p>
          <a:p>
            <a:endParaRPr lang="en-US" dirty="0"/>
          </a:p>
          <a:p>
            <a:r>
              <a:rPr lang="en-US" dirty="0"/>
              <a:t>To know the number of threads actively running in an thread group :</a:t>
            </a:r>
          </a:p>
          <a:p>
            <a:r>
              <a:rPr lang="en-US" dirty="0"/>
              <a:t>	</a:t>
            </a:r>
            <a:r>
              <a:rPr lang="en-US" dirty="0" err="1"/>
              <a:t>Tg.activeCount</a:t>
            </a:r>
            <a:r>
              <a:rPr lang="en-US" dirty="0"/>
              <a:t>();</a:t>
            </a:r>
          </a:p>
          <a:p>
            <a:endParaRPr lang="en-US" dirty="0"/>
          </a:p>
          <a:p>
            <a:r>
              <a:rPr lang="en-US" dirty="0"/>
              <a:t>This method returns an integer number that gives the number of threads in </a:t>
            </a:r>
            <a:r>
              <a:rPr lang="en-US" dirty="0" err="1"/>
              <a:t>tg</a:t>
            </a:r>
            <a:r>
              <a:rPr lang="en-US" dirty="0"/>
              <a:t> which are currently running in memory.</a:t>
            </a:r>
          </a:p>
          <a:p>
            <a:endParaRPr lang="en-US" dirty="0"/>
          </a:p>
          <a:p>
            <a:pPr marL="285750" indent="-285750">
              <a:buFontTx/>
              <a:buChar char="-"/>
            </a:pPr>
            <a:r>
              <a:rPr lang="en-US" dirty="0"/>
              <a:t>To change the maximum priority of the thread group </a:t>
            </a:r>
            <a:r>
              <a:rPr lang="en-US" dirty="0" err="1"/>
              <a:t>tg</a:t>
            </a:r>
            <a:r>
              <a:rPr lang="en-US" dirty="0"/>
              <a:t>:</a:t>
            </a:r>
          </a:p>
          <a:p>
            <a:pPr marL="285750" indent="-285750">
              <a:buFontTx/>
              <a:buChar char="-"/>
            </a:pPr>
            <a:endParaRPr lang="en-US" dirty="0"/>
          </a:p>
          <a:p>
            <a:r>
              <a:rPr lang="en-US" dirty="0"/>
              <a:t>  	</a:t>
            </a:r>
            <a:r>
              <a:rPr lang="en-US" dirty="0" err="1"/>
              <a:t>tg.setMaxPriority</a:t>
            </a:r>
            <a:r>
              <a:rPr lang="en-US" dirty="0"/>
              <a:t>();</a:t>
            </a:r>
          </a:p>
          <a:p>
            <a:endParaRPr lang="en-US" dirty="0"/>
          </a:p>
          <a:p>
            <a:r>
              <a:rPr lang="en-US" dirty="0"/>
              <a:t>Normally the maximum </a:t>
            </a:r>
            <a:r>
              <a:rPr lang="en-US" dirty="0" err="1"/>
              <a:t>prioriry</a:t>
            </a:r>
            <a:r>
              <a:rPr lang="en-US" dirty="0"/>
              <a:t> of the </a:t>
            </a:r>
            <a:r>
              <a:rPr lang="en-US" dirty="0" err="1"/>
              <a:t>threadGroup</a:t>
            </a:r>
            <a:r>
              <a:rPr lang="en-US" dirty="0"/>
              <a:t> is 10.but this method can set it as any other number between 1 and 10.</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80911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538185-372B-4C9F-98A3-F2689B56DA13}"/>
              </a:ext>
            </a:extLst>
          </p:cNvPr>
          <p:cNvSpPr txBox="1"/>
          <p:nvPr/>
        </p:nvSpPr>
        <p:spPr>
          <a:xfrm>
            <a:off x="0" y="0"/>
            <a:ext cx="12192000" cy="5909310"/>
          </a:xfrm>
          <a:prstGeom prst="rect">
            <a:avLst/>
          </a:prstGeom>
          <a:noFill/>
        </p:spPr>
        <p:txBody>
          <a:bodyPr wrap="square" rtlCol="0">
            <a:spAutoFit/>
          </a:bodyPr>
          <a:lstStyle/>
          <a:p>
            <a:r>
              <a:rPr lang="en-US" b="1" dirty="0"/>
              <a:t>Daemon threads : </a:t>
            </a:r>
          </a:p>
          <a:p>
            <a:endParaRPr lang="en-US" b="1" dirty="0"/>
          </a:p>
          <a:p>
            <a:r>
              <a:rPr lang="en-US" b="1" dirty="0"/>
              <a:t>Some times, a thread has to be continuously execute with out any interruption to provide the services to other threads Such threads are called Daemon thread</a:t>
            </a:r>
          </a:p>
          <a:p>
            <a:endParaRPr lang="en-US" b="1" dirty="0"/>
          </a:p>
          <a:p>
            <a:r>
              <a:rPr lang="en-US" b="1" dirty="0"/>
              <a:t>For Example oracle.exe is a program(thread) that continuously execute in an computer when the system is switched on, it also starts running and will terminate only when the </a:t>
            </a:r>
            <a:r>
              <a:rPr lang="en-US" b="1" dirty="0" err="1"/>
              <a:t>syster</a:t>
            </a:r>
            <a:r>
              <a:rPr lang="en-US" b="1" dirty="0"/>
              <a:t> is off</a:t>
            </a:r>
          </a:p>
          <a:p>
            <a:endParaRPr lang="en-US" b="1" dirty="0"/>
          </a:p>
          <a:p>
            <a:r>
              <a:rPr lang="en-US" b="1" dirty="0"/>
              <a:t>Any other threads like </a:t>
            </a:r>
            <a:r>
              <a:rPr lang="en-US" b="1" dirty="0" err="1"/>
              <a:t>sqlplus</a:t>
            </a:r>
            <a:r>
              <a:rPr lang="en-US" b="1" dirty="0"/>
              <a:t> can communicate with it to store or retrieve data.</a:t>
            </a:r>
          </a:p>
          <a:p>
            <a:endParaRPr lang="en-US" b="1" dirty="0"/>
          </a:p>
          <a:p>
            <a:r>
              <a:rPr lang="en-US" b="1" dirty="0" err="1"/>
              <a:t>Deemon</a:t>
            </a:r>
            <a:r>
              <a:rPr lang="en-US" b="1" dirty="0"/>
              <a:t> thread is service providers for other threads or object.it generally provides a background processing</a:t>
            </a:r>
          </a:p>
          <a:p>
            <a:endParaRPr lang="en-US" b="1" dirty="0"/>
          </a:p>
          <a:p>
            <a:r>
              <a:rPr lang="en-US" b="1" dirty="0"/>
              <a:t>To make a thread t as a daemon thread, we can use </a:t>
            </a:r>
            <a:r>
              <a:rPr lang="en-US" b="1" dirty="0" err="1"/>
              <a:t>setDaemon</a:t>
            </a:r>
            <a:r>
              <a:rPr lang="en-US" b="1" dirty="0"/>
              <a:t>() method as :</a:t>
            </a:r>
          </a:p>
          <a:p>
            <a:endParaRPr lang="en-US" b="1" dirty="0"/>
          </a:p>
          <a:p>
            <a:r>
              <a:rPr lang="en-US" b="1" dirty="0"/>
              <a:t>	</a:t>
            </a:r>
            <a:r>
              <a:rPr lang="en-US" b="1" dirty="0" err="1"/>
              <a:t>t.setDaemon</a:t>
            </a:r>
            <a:r>
              <a:rPr lang="en-US" b="1" dirty="0"/>
              <a:t>();</a:t>
            </a:r>
          </a:p>
          <a:p>
            <a:endParaRPr lang="en-US" b="1" dirty="0"/>
          </a:p>
          <a:p>
            <a:r>
              <a:rPr lang="en-US" b="1" dirty="0"/>
              <a:t>To know that thread is </a:t>
            </a:r>
            <a:r>
              <a:rPr lang="en-US" b="1" dirty="0" err="1"/>
              <a:t>deamon</a:t>
            </a:r>
            <a:r>
              <a:rPr lang="en-US" b="1" dirty="0"/>
              <a:t> or not,     </a:t>
            </a:r>
            <a:r>
              <a:rPr lang="en-US" b="1" dirty="0" err="1"/>
              <a:t>isDaemon</a:t>
            </a:r>
            <a:r>
              <a:rPr lang="en-US" b="1" dirty="0"/>
              <a:t>() method is useful</a:t>
            </a:r>
          </a:p>
          <a:p>
            <a:endParaRPr lang="en-US" b="1" dirty="0"/>
          </a:p>
          <a:p>
            <a:r>
              <a:rPr lang="en-US" b="1" dirty="0"/>
              <a:t>	Boolean x = </a:t>
            </a:r>
            <a:r>
              <a:rPr lang="en-US" b="1" dirty="0" err="1"/>
              <a:t>t.isdeamon</a:t>
            </a:r>
            <a:r>
              <a:rPr lang="en-US" b="1" dirty="0"/>
              <a:t>();</a:t>
            </a:r>
          </a:p>
          <a:p>
            <a:endParaRPr lang="en-US" b="1" dirty="0"/>
          </a:p>
          <a:p>
            <a:r>
              <a:rPr lang="en-US" b="1" dirty="0"/>
              <a:t>If </a:t>
            </a:r>
            <a:r>
              <a:rPr lang="en-US" b="1" dirty="0" err="1"/>
              <a:t>isDeamon</a:t>
            </a:r>
            <a:r>
              <a:rPr lang="en-US" b="1" dirty="0"/>
              <a:t> return </a:t>
            </a:r>
            <a:r>
              <a:rPr lang="en-US" b="1" dirty="0" err="1"/>
              <a:t>true,then</a:t>
            </a:r>
            <a:r>
              <a:rPr lang="en-US" b="1" dirty="0"/>
              <a:t> the thread t is the </a:t>
            </a:r>
            <a:r>
              <a:rPr lang="en-US" b="1" dirty="0" err="1"/>
              <a:t>deamon</a:t>
            </a:r>
            <a:r>
              <a:rPr lang="en-US" b="1" dirty="0"/>
              <a:t> </a:t>
            </a:r>
            <a:r>
              <a:rPr lang="en-US" b="1" dirty="0" err="1"/>
              <a:t>thread,otherwise</a:t>
            </a:r>
            <a:r>
              <a:rPr lang="en-US" b="1" dirty="0"/>
              <a:t> not </a:t>
            </a:r>
          </a:p>
        </p:txBody>
      </p:sp>
    </p:spTree>
    <p:extLst>
      <p:ext uri="{BB962C8B-B14F-4D97-AF65-F5344CB8AC3E}">
        <p14:creationId xmlns:p14="http://schemas.microsoft.com/office/powerpoint/2010/main" val="231115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257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5765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4135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D96FF0-F210-43A5-8C9D-B32D894DC9B4}"/>
              </a:ext>
            </a:extLst>
          </p:cNvPr>
          <p:cNvSpPr txBox="1"/>
          <p:nvPr/>
        </p:nvSpPr>
        <p:spPr>
          <a:xfrm>
            <a:off x="0" y="124691"/>
            <a:ext cx="12192000" cy="9787295"/>
          </a:xfrm>
          <a:prstGeom prst="rect">
            <a:avLst/>
          </a:prstGeom>
          <a:noFill/>
        </p:spPr>
        <p:txBody>
          <a:bodyPr wrap="square" rtlCol="0">
            <a:spAutoFit/>
          </a:bodyPr>
          <a:lstStyle/>
          <a:p>
            <a:r>
              <a:rPr lang="en-US" dirty="0"/>
              <a:t>Thread Life cycle:  Since from the birth of thread to till the death of the thread , Thread exist in different  states which are collectively called ‘Thread Life cycle’   </a:t>
            </a:r>
          </a:p>
          <a:p>
            <a:endParaRPr lang="en-US" dirty="0"/>
          </a:p>
          <a:p>
            <a:endParaRPr lang="en-US" dirty="0"/>
          </a:p>
          <a:p>
            <a:endParaRPr lang="en-US" dirty="0"/>
          </a:p>
          <a:p>
            <a:endParaRPr lang="en-US" dirty="0"/>
          </a:p>
          <a:p>
            <a:r>
              <a:rPr lang="en-US" dirty="0"/>
              <a:t>                                                  Start</a:t>
            </a:r>
          </a:p>
          <a:p>
            <a:r>
              <a:rPr lang="en-US" dirty="0"/>
              <a:t>                                                                                                                                                            sleep(),wait()</a:t>
            </a:r>
          </a:p>
          <a:p>
            <a:endParaRPr lang="en-US" dirty="0"/>
          </a:p>
          <a:p>
            <a:endParaRPr lang="en-US" dirty="0"/>
          </a:p>
          <a:p>
            <a:r>
              <a:rPr lang="en-US" dirty="0"/>
              <a:t>                                                                                                             comes out of run method</a:t>
            </a:r>
          </a:p>
          <a:p>
            <a:endParaRPr lang="en-US" dirty="0"/>
          </a:p>
          <a:p>
            <a:endParaRPr lang="en-US" dirty="0"/>
          </a:p>
          <a:p>
            <a:endParaRPr lang="en-US" dirty="0"/>
          </a:p>
          <a:p>
            <a:endParaRPr lang="en-US" dirty="0"/>
          </a:p>
          <a:p>
            <a:r>
              <a:rPr lang="en-US" dirty="0"/>
              <a:t>A Thread is created using new Thread() statement and executed by Start(). The thread enters Runnable State and when Sleep()or </a:t>
            </a:r>
          </a:p>
          <a:p>
            <a:r>
              <a:rPr lang="en-US" dirty="0"/>
              <a:t>Wait() methods are used or when the thread is blocked on input and </a:t>
            </a:r>
            <a:r>
              <a:rPr lang="en-US" dirty="0" err="1"/>
              <a:t>output,It</a:t>
            </a:r>
            <a:r>
              <a:rPr lang="en-US" dirty="0"/>
              <a:t> then goes into “not runnable” State.</a:t>
            </a:r>
          </a:p>
          <a:p>
            <a:endParaRPr lang="en-US" dirty="0"/>
          </a:p>
          <a:p>
            <a:r>
              <a:rPr lang="en-US" dirty="0"/>
              <a:t>For “non Runnable State”, The thread will come back to  runnable state and continue running the Statements.</a:t>
            </a:r>
          </a:p>
          <a:p>
            <a:endParaRPr lang="en-US" dirty="0"/>
          </a:p>
          <a:p>
            <a:r>
              <a:rPr lang="en-US" dirty="0"/>
              <a:t>The Thread dies when it comes  out of Run().</a:t>
            </a:r>
          </a:p>
          <a:p>
            <a:endParaRPr lang="en-US" dirty="0"/>
          </a:p>
          <a:p>
            <a:r>
              <a:rPr lang="en-US" dirty="0"/>
              <a:t>These State </a:t>
            </a:r>
            <a:r>
              <a:rPr lang="en-US" dirty="0" err="1"/>
              <a:t>Transations</a:t>
            </a:r>
            <a:r>
              <a:rPr lang="en-US" dirty="0"/>
              <a:t> of a thread are called Life Cycle of the thread.</a:t>
            </a:r>
          </a:p>
          <a:p>
            <a:r>
              <a:rPr lang="en-US" dirty="0"/>
              <a:t>A Thread may be occasionally blocked on input and output device where it is excepting some input/output from the user.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t>
            </a:r>
          </a:p>
          <a:p>
            <a:r>
              <a:rPr lang="en-US" dirty="0"/>
              <a:t>.</a:t>
            </a:r>
          </a:p>
        </p:txBody>
      </p:sp>
      <p:sp>
        <p:nvSpPr>
          <p:cNvPr id="3" name="Rectangle: Rounded Corners 2">
            <a:extLst>
              <a:ext uri="{FF2B5EF4-FFF2-40B4-BE49-F238E27FC236}">
                <a16:creationId xmlns:a16="http://schemas.microsoft.com/office/drawing/2014/main" id="{6CED3C17-87DC-4302-BEAC-9D00AA22C36E}"/>
              </a:ext>
            </a:extLst>
          </p:cNvPr>
          <p:cNvSpPr/>
          <p:nvPr/>
        </p:nvSpPr>
        <p:spPr>
          <a:xfrm>
            <a:off x="3374264" y="1300429"/>
            <a:ext cx="4443212" cy="11980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Oval 3">
            <a:extLst>
              <a:ext uri="{FF2B5EF4-FFF2-40B4-BE49-F238E27FC236}">
                <a16:creationId xmlns:a16="http://schemas.microsoft.com/office/drawing/2014/main" id="{B2B2FB96-59A1-41F8-8C37-6ED4BD6508FF}"/>
              </a:ext>
            </a:extLst>
          </p:cNvPr>
          <p:cNvSpPr/>
          <p:nvPr/>
        </p:nvSpPr>
        <p:spPr>
          <a:xfrm>
            <a:off x="1184855" y="1361263"/>
            <a:ext cx="1429555" cy="8757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New Thread</a:t>
            </a:r>
          </a:p>
        </p:txBody>
      </p:sp>
      <p:sp>
        <p:nvSpPr>
          <p:cNvPr id="5" name="Oval 4">
            <a:extLst>
              <a:ext uri="{FF2B5EF4-FFF2-40B4-BE49-F238E27FC236}">
                <a16:creationId xmlns:a16="http://schemas.microsoft.com/office/drawing/2014/main" id="{223D8FCA-E51F-425D-BD9C-CBF7C3A901C8}"/>
              </a:ext>
            </a:extLst>
          </p:cNvPr>
          <p:cNvSpPr/>
          <p:nvPr/>
        </p:nvSpPr>
        <p:spPr>
          <a:xfrm>
            <a:off x="9283521" y="1441135"/>
            <a:ext cx="1723624" cy="8757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Not Runnable</a:t>
            </a:r>
          </a:p>
        </p:txBody>
      </p:sp>
      <p:sp>
        <p:nvSpPr>
          <p:cNvPr id="6" name="Oval 5">
            <a:extLst>
              <a:ext uri="{FF2B5EF4-FFF2-40B4-BE49-F238E27FC236}">
                <a16:creationId xmlns:a16="http://schemas.microsoft.com/office/drawing/2014/main" id="{4B862154-6626-4336-AE21-2EC72740CC15}"/>
              </a:ext>
            </a:extLst>
          </p:cNvPr>
          <p:cNvSpPr/>
          <p:nvPr/>
        </p:nvSpPr>
        <p:spPr>
          <a:xfrm>
            <a:off x="4662152" y="3368105"/>
            <a:ext cx="1931830" cy="8757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Dead</a:t>
            </a:r>
          </a:p>
        </p:txBody>
      </p:sp>
      <p:sp>
        <p:nvSpPr>
          <p:cNvPr id="7" name="Rectangle 6">
            <a:extLst>
              <a:ext uri="{FF2B5EF4-FFF2-40B4-BE49-F238E27FC236}">
                <a16:creationId xmlns:a16="http://schemas.microsoft.com/office/drawing/2014/main" id="{5497C7B4-3B2B-47A7-AD12-136AD93BA023}"/>
              </a:ext>
            </a:extLst>
          </p:cNvPr>
          <p:cNvSpPr/>
          <p:nvPr/>
        </p:nvSpPr>
        <p:spPr>
          <a:xfrm>
            <a:off x="3979572" y="1620140"/>
            <a:ext cx="3296991" cy="616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Runnable</a:t>
            </a:r>
          </a:p>
        </p:txBody>
      </p:sp>
      <p:cxnSp>
        <p:nvCxnSpPr>
          <p:cNvPr id="9" name="Straight Arrow Connector 8">
            <a:extLst>
              <a:ext uri="{FF2B5EF4-FFF2-40B4-BE49-F238E27FC236}">
                <a16:creationId xmlns:a16="http://schemas.microsoft.com/office/drawing/2014/main" id="{156D6D29-12B9-4D55-8F25-8F36C47C5966}"/>
              </a:ext>
            </a:extLst>
          </p:cNvPr>
          <p:cNvCxnSpPr/>
          <p:nvPr/>
        </p:nvCxnSpPr>
        <p:spPr>
          <a:xfrm>
            <a:off x="2614410" y="1879017"/>
            <a:ext cx="6568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50F4FFC-83E9-4F2E-9BAD-87BC1E93EEFB}"/>
              </a:ext>
            </a:extLst>
          </p:cNvPr>
          <p:cNvCxnSpPr>
            <a:cxnSpLocks/>
          </p:cNvCxnSpPr>
          <p:nvPr/>
        </p:nvCxnSpPr>
        <p:spPr>
          <a:xfrm flipH="1">
            <a:off x="7902262" y="2006110"/>
            <a:ext cx="13501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245C6FD-FF8A-454D-999F-1240F5B66926}"/>
              </a:ext>
            </a:extLst>
          </p:cNvPr>
          <p:cNvCxnSpPr/>
          <p:nvPr/>
        </p:nvCxnSpPr>
        <p:spPr>
          <a:xfrm>
            <a:off x="7933386" y="1749380"/>
            <a:ext cx="13501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1E76FB4-689B-4159-B799-9C064FBB2858}"/>
              </a:ext>
            </a:extLst>
          </p:cNvPr>
          <p:cNvCxnSpPr>
            <a:cxnSpLocks/>
          </p:cNvCxnSpPr>
          <p:nvPr/>
        </p:nvCxnSpPr>
        <p:spPr>
          <a:xfrm>
            <a:off x="5690316" y="2498501"/>
            <a:ext cx="0" cy="798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351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ADC18C-C9BD-4215-9B0C-30218BC4EB76}"/>
              </a:ext>
            </a:extLst>
          </p:cNvPr>
          <p:cNvSpPr txBox="1"/>
          <p:nvPr/>
        </p:nvSpPr>
        <p:spPr>
          <a:xfrm>
            <a:off x="0" y="90152"/>
            <a:ext cx="12192000" cy="11172289"/>
          </a:xfrm>
          <a:prstGeom prst="rect">
            <a:avLst/>
          </a:prstGeom>
          <a:noFill/>
        </p:spPr>
        <p:txBody>
          <a:bodyPr wrap="square" rtlCol="0">
            <a:spAutoFit/>
          </a:bodyPr>
          <a:lstStyle/>
          <a:p>
            <a:r>
              <a:rPr lang="en-US" dirty="0"/>
              <a:t>The thread would be on non runnable states till the user provide required input or </a:t>
            </a:r>
            <a:r>
              <a:rPr lang="en-US" dirty="0" err="1"/>
              <a:t>output.After</a:t>
            </a:r>
            <a:r>
              <a:rPr lang="en-US" dirty="0"/>
              <a:t> coming out from non runnable </a:t>
            </a:r>
            <a:r>
              <a:rPr lang="en-US" dirty="0" err="1"/>
              <a:t>State,Again</a:t>
            </a:r>
            <a:r>
              <a:rPr lang="en-US" dirty="0"/>
              <a:t> the Thread comes back to normal State</a:t>
            </a:r>
          </a:p>
          <a:p>
            <a:endParaRPr lang="en-US" dirty="0"/>
          </a:p>
          <a:p>
            <a:endParaRPr lang="en-US" dirty="0"/>
          </a:p>
          <a:p>
            <a:r>
              <a:rPr lang="en-US" b="1" dirty="0"/>
              <a:t>Thread pools</a:t>
            </a:r>
          </a:p>
          <a:p>
            <a:endParaRPr lang="en-US" dirty="0"/>
          </a:p>
          <a:p>
            <a:r>
              <a:rPr lang="en-US" dirty="0"/>
              <a:t>A Thread pool can be imagined as a group of threads which are ready to perform the given tasks.</a:t>
            </a:r>
          </a:p>
          <a:p>
            <a:endParaRPr lang="en-US" dirty="0"/>
          </a:p>
          <a:p>
            <a:r>
              <a:rPr lang="en-US" dirty="0" err="1"/>
              <a:t>Thus,A</a:t>
            </a:r>
            <a:r>
              <a:rPr lang="en-US" dirty="0"/>
              <a:t> thread pool may contain one or more </a:t>
            </a:r>
            <a:r>
              <a:rPr lang="en-US" dirty="0" err="1"/>
              <a:t>threads.These</a:t>
            </a:r>
            <a:r>
              <a:rPr lang="en-US" dirty="0"/>
              <a:t> threads are some times called Worker Threads. </a:t>
            </a:r>
          </a:p>
          <a:p>
            <a:r>
              <a:rPr lang="en-US" dirty="0"/>
              <a:t>Difference between the Thread group and Thread pool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p:txBody>
      </p:sp>
      <p:graphicFrame>
        <p:nvGraphicFramePr>
          <p:cNvPr id="5" name="Table 5">
            <a:extLst>
              <a:ext uri="{FF2B5EF4-FFF2-40B4-BE49-F238E27FC236}">
                <a16:creationId xmlns:a16="http://schemas.microsoft.com/office/drawing/2014/main" id="{6102B707-BC42-4624-96E5-B3309714BAC8}"/>
              </a:ext>
            </a:extLst>
          </p:cNvPr>
          <p:cNvGraphicFramePr>
            <a:graphicFrameLocks noGrp="1"/>
          </p:cNvGraphicFramePr>
          <p:nvPr>
            <p:extLst>
              <p:ext uri="{D42A27DB-BD31-4B8C-83A1-F6EECF244321}">
                <p14:modId xmlns:p14="http://schemas.microsoft.com/office/powerpoint/2010/main" val="477208995"/>
              </p:ext>
            </p:extLst>
          </p:nvPr>
        </p:nvGraphicFramePr>
        <p:xfrm>
          <a:off x="212035" y="2579890"/>
          <a:ext cx="11979965" cy="6363039"/>
        </p:xfrm>
        <a:graphic>
          <a:graphicData uri="http://schemas.openxmlformats.org/drawingml/2006/table">
            <a:tbl>
              <a:tblPr firstRow="1" bandRow="1">
                <a:tableStyleId>{5C22544A-7EE6-4342-B048-85BDC9FD1C3A}</a:tableStyleId>
              </a:tblPr>
              <a:tblGrid>
                <a:gridCol w="9156657">
                  <a:extLst>
                    <a:ext uri="{9D8B030D-6E8A-4147-A177-3AD203B41FA5}">
                      <a16:colId xmlns:a16="http://schemas.microsoft.com/office/drawing/2014/main" val="1853217856"/>
                    </a:ext>
                  </a:extLst>
                </a:gridCol>
                <a:gridCol w="2823308">
                  <a:extLst>
                    <a:ext uri="{9D8B030D-6E8A-4147-A177-3AD203B41FA5}">
                      <a16:colId xmlns:a16="http://schemas.microsoft.com/office/drawing/2014/main" val="425088265"/>
                    </a:ext>
                  </a:extLst>
                </a:gridCol>
              </a:tblGrid>
              <a:tr h="1791039">
                <a:tc>
                  <a:txBody>
                    <a:bodyPr/>
                    <a:lstStyle/>
                    <a:p>
                      <a:r>
                        <a:rPr lang="en-US" dirty="0"/>
                        <a:t>                      Thread Group</a:t>
                      </a:r>
                    </a:p>
                  </a:txBody>
                  <a:tcPr/>
                </a:tc>
                <a:tc>
                  <a:txBody>
                    <a:bodyPr/>
                    <a:lstStyle/>
                    <a:p>
                      <a:r>
                        <a:rPr lang="en-US" dirty="0"/>
                        <a:t>           Thread Pool</a:t>
                      </a:r>
                    </a:p>
                  </a:txBody>
                  <a:tcPr/>
                </a:tc>
                <a:extLst>
                  <a:ext uri="{0D108BD9-81ED-4DB2-BD59-A6C34878D82A}">
                    <a16:rowId xmlns:a16="http://schemas.microsoft.com/office/drawing/2014/main" val="3307540469"/>
                  </a:ext>
                </a:extLst>
              </a:tr>
              <a:tr h="907038">
                <a:tc>
                  <a:txBody>
                    <a:bodyPr/>
                    <a:lstStyle/>
                    <a:p>
                      <a:r>
                        <a:rPr lang="en-US" dirty="0"/>
                        <a:t>1)A thread group is a class that contains 1  or more threads or other thread Group</a:t>
                      </a:r>
                    </a:p>
                  </a:txBody>
                  <a:tcPr/>
                </a:tc>
                <a:tc>
                  <a:txBody>
                    <a:bodyPr/>
                    <a:lstStyle/>
                    <a:p>
                      <a:r>
                        <a:rPr lang="en-US" dirty="0"/>
                        <a:t>A thread pool is a concept that represents a group of already created threads</a:t>
                      </a:r>
                    </a:p>
                  </a:txBody>
                  <a:tcPr/>
                </a:tc>
                <a:extLst>
                  <a:ext uri="{0D108BD9-81ED-4DB2-BD59-A6C34878D82A}">
                    <a16:rowId xmlns:a16="http://schemas.microsoft.com/office/drawing/2014/main" val="17357831"/>
                  </a:ext>
                </a:extLst>
              </a:tr>
              <a:tr h="907038">
                <a:tc>
                  <a:txBody>
                    <a:bodyPr/>
                    <a:lstStyle/>
                    <a:p>
                      <a:r>
                        <a:rPr lang="en-US" dirty="0"/>
                        <a:t>2)Every thread in the thread group can handle the different task without coordinating with other threads</a:t>
                      </a:r>
                    </a:p>
                  </a:txBody>
                  <a:tcPr/>
                </a:tc>
                <a:tc>
                  <a:txBody>
                    <a:bodyPr/>
                    <a:lstStyle/>
                    <a:p>
                      <a:r>
                        <a:rPr lang="en-US" dirty="0"/>
                        <a:t>Threads in the thread pool perform a tasks with good coordination </a:t>
                      </a:r>
                    </a:p>
                  </a:txBody>
                  <a:tcPr/>
                </a:tc>
                <a:extLst>
                  <a:ext uri="{0D108BD9-81ED-4DB2-BD59-A6C34878D82A}">
                    <a16:rowId xmlns:a16="http://schemas.microsoft.com/office/drawing/2014/main" val="2525826960"/>
                  </a:ext>
                </a:extLst>
              </a:tr>
              <a:tr h="907038">
                <a:tc>
                  <a:txBody>
                    <a:bodyPr/>
                    <a:lstStyle/>
                    <a:p>
                      <a:r>
                        <a:rPr lang="en-US" dirty="0"/>
                        <a:t>3)A Programmer should create a thread per task</a:t>
                      </a:r>
                    </a:p>
                  </a:txBody>
                  <a:tcPr/>
                </a:tc>
                <a:tc>
                  <a:txBody>
                    <a:bodyPr/>
                    <a:lstStyle/>
                    <a:p>
                      <a:r>
                        <a:rPr lang="en-US" dirty="0"/>
                        <a:t>The fixed number of threads in the pool will take care of all the tasks</a:t>
                      </a:r>
                    </a:p>
                  </a:txBody>
                  <a:tcPr/>
                </a:tc>
                <a:extLst>
                  <a:ext uri="{0D108BD9-81ED-4DB2-BD59-A6C34878D82A}">
                    <a16:rowId xmlns:a16="http://schemas.microsoft.com/office/drawing/2014/main" val="2970445682"/>
                  </a:ext>
                </a:extLst>
              </a:tr>
              <a:tr h="1451260">
                <a:tc>
                  <a:txBody>
                    <a:bodyPr/>
                    <a:lstStyle/>
                    <a:p>
                      <a:r>
                        <a:rPr lang="en-US" dirty="0"/>
                        <a:t>4)Each thread will use the system </a:t>
                      </a:r>
                      <a:r>
                        <a:rPr lang="en-US" dirty="0" err="1"/>
                        <a:t>resourses</a:t>
                      </a:r>
                      <a:r>
                        <a:rPr lang="en-US" dirty="0"/>
                        <a:t> separately hence, they are chances of high load on </a:t>
                      </a:r>
                      <a:r>
                        <a:rPr lang="en-US" dirty="0" err="1"/>
                        <a:t>cpu</a:t>
                      </a:r>
                      <a:r>
                        <a:rPr lang="en-US" dirty="0"/>
                        <a:t> and memory crashes</a:t>
                      </a:r>
                    </a:p>
                  </a:txBody>
                  <a:tcPr/>
                </a:tc>
                <a:tc>
                  <a:txBody>
                    <a:bodyPr/>
                    <a:lstStyle/>
                    <a:p>
                      <a:r>
                        <a:rPr lang="en-US" dirty="0"/>
                        <a:t>All the threads in the thread pool uses the only limited </a:t>
                      </a:r>
                      <a:r>
                        <a:rPr lang="en-US" dirty="0" err="1"/>
                        <a:t>resourses</a:t>
                      </a:r>
                      <a:r>
                        <a:rPr lang="en-US" dirty="0"/>
                        <a:t> which don’t create high load on </a:t>
                      </a:r>
                      <a:r>
                        <a:rPr lang="en-US" dirty="0" err="1"/>
                        <a:t>cpu</a:t>
                      </a:r>
                      <a:r>
                        <a:rPr lang="en-US" dirty="0"/>
                        <a:t> or memory crashes</a:t>
                      </a:r>
                    </a:p>
                  </a:txBody>
                  <a:tcPr/>
                </a:tc>
                <a:extLst>
                  <a:ext uri="{0D108BD9-81ED-4DB2-BD59-A6C34878D82A}">
                    <a16:rowId xmlns:a16="http://schemas.microsoft.com/office/drawing/2014/main" val="2268065777"/>
                  </a:ext>
                </a:extLst>
              </a:tr>
              <a:tr h="362815">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74853050"/>
                  </a:ext>
                </a:extLst>
              </a:tr>
            </a:tbl>
          </a:graphicData>
        </a:graphic>
      </p:graphicFrame>
    </p:spTree>
    <p:extLst>
      <p:ext uri="{BB962C8B-B14F-4D97-AF65-F5344CB8AC3E}">
        <p14:creationId xmlns:p14="http://schemas.microsoft.com/office/powerpoint/2010/main" val="404965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0083FA-A7EB-48A9-BDE0-DA0088679D34}"/>
              </a:ext>
            </a:extLst>
          </p:cNvPr>
          <p:cNvSpPr txBox="1"/>
          <p:nvPr/>
        </p:nvSpPr>
        <p:spPr>
          <a:xfrm>
            <a:off x="0" y="92765"/>
            <a:ext cx="12192000" cy="6186309"/>
          </a:xfrm>
          <a:prstGeom prst="rect">
            <a:avLst/>
          </a:prstGeom>
          <a:noFill/>
        </p:spPr>
        <p:txBody>
          <a:bodyPr wrap="square" rtlCol="0">
            <a:spAutoFit/>
          </a:bodyPr>
          <a:lstStyle/>
          <a:p>
            <a:r>
              <a:rPr lang="en-US" b="1" dirty="0"/>
              <a:t>Origin of </a:t>
            </a:r>
            <a:r>
              <a:rPr lang="en-US" b="1" dirty="0" err="1"/>
              <a:t>theard</a:t>
            </a:r>
            <a:r>
              <a:rPr lang="en-US" b="1" dirty="0"/>
              <a:t> pool:</a:t>
            </a:r>
          </a:p>
          <a:p>
            <a:endParaRPr lang="en-US" dirty="0"/>
          </a:p>
          <a:p>
            <a:r>
              <a:rPr lang="en-US" dirty="0"/>
              <a:t>One way to perform multi task simultaneously is to create multiple threads and use one threads per task.</a:t>
            </a:r>
          </a:p>
          <a:p>
            <a:endParaRPr lang="en-US" dirty="0"/>
          </a:p>
          <a:p>
            <a:r>
              <a:rPr lang="en-US" dirty="0"/>
              <a:t>Thus the programmer is excepting 4 </a:t>
            </a:r>
            <a:r>
              <a:rPr lang="en-US" dirty="0" err="1"/>
              <a:t>tasks,He</a:t>
            </a:r>
            <a:r>
              <a:rPr lang="en-US" dirty="0"/>
              <a:t> can create 4 threads and attach them to 4 tasks In this </a:t>
            </a:r>
            <a:r>
              <a:rPr lang="en-US" dirty="0" err="1"/>
              <a:t>case,Every</a:t>
            </a:r>
            <a:r>
              <a:rPr lang="en-US" dirty="0"/>
              <a:t> time a task arise,</a:t>
            </a:r>
          </a:p>
          <a:p>
            <a:endParaRPr lang="en-US" dirty="0"/>
          </a:p>
          <a:p>
            <a:r>
              <a:rPr lang="en-US" dirty="0"/>
              <a:t>JVM should first create a new thread.</a:t>
            </a:r>
          </a:p>
          <a:p>
            <a:endParaRPr lang="en-US" dirty="0"/>
          </a:p>
          <a:p>
            <a:r>
              <a:rPr lang="en-US" dirty="0"/>
              <a:t>The new thread will take the some memory and time of the JVM</a:t>
            </a:r>
          </a:p>
          <a:p>
            <a:endParaRPr lang="en-US" dirty="0"/>
          </a:p>
          <a:p>
            <a:r>
              <a:rPr lang="en-US" dirty="0"/>
              <a:t>Once the task is over, JVM should free the memory and </a:t>
            </a:r>
            <a:r>
              <a:rPr lang="en-US" dirty="0" err="1"/>
              <a:t>detroy</a:t>
            </a:r>
            <a:r>
              <a:rPr lang="en-US" dirty="0"/>
              <a:t> the thread.</a:t>
            </a:r>
          </a:p>
          <a:p>
            <a:endParaRPr lang="en-US" dirty="0"/>
          </a:p>
          <a:p>
            <a:r>
              <a:rPr lang="en-US" dirty="0"/>
              <a:t>It means over head (every time new thread creation)involved in this process.</a:t>
            </a:r>
          </a:p>
          <a:p>
            <a:endParaRPr lang="en-US" dirty="0"/>
          </a:p>
          <a:p>
            <a:r>
              <a:rPr lang="en-US" dirty="0"/>
              <a:t>Thus creating several threads will decrease the performance of the software</a:t>
            </a:r>
          </a:p>
          <a:p>
            <a:endParaRPr lang="en-US" dirty="0"/>
          </a:p>
          <a:p>
            <a:r>
              <a:rPr lang="en-US" dirty="0"/>
              <a:t>Thus JVM may not be able to create several threads beyond certain limit. Another Problem is that when more and more threads created, There may be problem like ‘insufficient memory , Thread pools offers solution to these problems</a:t>
            </a:r>
          </a:p>
          <a:p>
            <a:endParaRPr lang="en-US" dirty="0"/>
          </a:p>
          <a:p>
            <a:r>
              <a:rPr lang="en-US" dirty="0"/>
              <a:t>In case of thread pool, programmer creates a group of threads which execute the task at a time. </a:t>
            </a:r>
          </a:p>
          <a:p>
            <a:endParaRPr lang="en-US" dirty="0"/>
          </a:p>
          <a:p>
            <a:r>
              <a:rPr lang="en-US" dirty="0"/>
              <a:t>The threads in the thread pool are reused again and again </a:t>
            </a:r>
          </a:p>
        </p:txBody>
      </p:sp>
    </p:spTree>
    <p:extLst>
      <p:ext uri="{BB962C8B-B14F-4D97-AF65-F5344CB8AC3E}">
        <p14:creationId xmlns:p14="http://schemas.microsoft.com/office/powerpoint/2010/main" val="628718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BF7DC4-B651-4EAC-B0EE-1166317A05A4}"/>
              </a:ext>
            </a:extLst>
          </p:cNvPr>
          <p:cNvSpPr txBox="1"/>
          <p:nvPr/>
        </p:nvSpPr>
        <p:spPr>
          <a:xfrm>
            <a:off x="0" y="0"/>
            <a:ext cx="12629321" cy="8125301"/>
          </a:xfrm>
          <a:prstGeom prst="rect">
            <a:avLst/>
          </a:prstGeom>
          <a:noFill/>
        </p:spPr>
        <p:txBody>
          <a:bodyPr wrap="square" rtlCol="0">
            <a:spAutoFit/>
          </a:bodyPr>
          <a:lstStyle/>
          <a:p>
            <a:r>
              <a:rPr lang="en-US" b="1" dirty="0"/>
              <a:t>Interview Question:</a:t>
            </a:r>
          </a:p>
          <a:p>
            <a:endParaRPr lang="en-US" b="1" dirty="0"/>
          </a:p>
          <a:p>
            <a:r>
              <a:rPr lang="en-US" b="1" dirty="0"/>
              <a:t>Advantages of thread pool </a:t>
            </a:r>
          </a:p>
          <a:p>
            <a:endParaRPr lang="en-US" b="1" dirty="0"/>
          </a:p>
          <a:p>
            <a:r>
              <a:rPr lang="en-US" b="1" dirty="0"/>
              <a:t>1)Thread pool are useful to reduce the overhead involved in creation of new thread every time  a task is to be handled.</a:t>
            </a:r>
          </a:p>
          <a:p>
            <a:endParaRPr lang="en-US" b="1" dirty="0"/>
          </a:p>
          <a:p>
            <a:r>
              <a:rPr lang="en-US" b="1" dirty="0"/>
              <a:t>2)Thus they improve the response time of the server</a:t>
            </a:r>
          </a:p>
          <a:p>
            <a:endParaRPr lang="en-US" b="1" dirty="0"/>
          </a:p>
          <a:p>
            <a:r>
              <a:rPr lang="en-US" b="1" dirty="0"/>
              <a:t>2) Every thread pool will restrict the number of threads, Hence the maximum limit of the number of threads allowed for the </a:t>
            </a:r>
            <a:r>
              <a:rPr lang="en-US" b="1" dirty="0" err="1"/>
              <a:t>jvm</a:t>
            </a:r>
            <a:r>
              <a:rPr lang="en-US" b="1" dirty="0"/>
              <a:t> will not be crossed.</a:t>
            </a:r>
          </a:p>
          <a:p>
            <a:r>
              <a:rPr lang="en-US" b="1" dirty="0"/>
              <a:t>3)Thread pools Eliminates the problems related to over usage of memory.</a:t>
            </a:r>
          </a:p>
          <a:p>
            <a:r>
              <a:rPr lang="en-US" b="1" dirty="0"/>
              <a:t>4) Once the thread pool is created the programmer need not manage the threads in the thread pool, He will be freed to concentrate on business logic </a:t>
            </a:r>
          </a:p>
          <a:p>
            <a:endParaRPr lang="en-US" b="1" dirty="0"/>
          </a:p>
          <a:p>
            <a:r>
              <a:rPr lang="en-US" b="1" dirty="0"/>
              <a:t>Types of thread pools :</a:t>
            </a:r>
          </a:p>
          <a:p>
            <a:endParaRPr lang="en-US" b="1" dirty="0"/>
          </a:p>
          <a:p>
            <a:r>
              <a:rPr lang="en-US" b="1" dirty="0" err="1"/>
              <a:t>Java.util.concurrent</a:t>
            </a:r>
            <a:r>
              <a:rPr lang="en-US" b="1" dirty="0"/>
              <a:t> package provides the an interface by the name Executor and Sub interface </a:t>
            </a:r>
            <a:r>
              <a:rPr lang="en-US" b="1" dirty="0" err="1"/>
              <a:t>ExecutorService</a:t>
            </a:r>
            <a:endParaRPr lang="en-US" b="1" dirty="0"/>
          </a:p>
          <a:p>
            <a:endParaRPr lang="en-US" b="1" dirty="0"/>
          </a:p>
          <a:p>
            <a:r>
              <a:rPr lang="en-US" b="1" dirty="0"/>
              <a:t>The methods of these interfaces are implemented in the class Executor </a:t>
            </a:r>
          </a:p>
          <a:p>
            <a:endParaRPr lang="en-US" b="1" dirty="0"/>
          </a:p>
          <a:p>
            <a:r>
              <a:rPr lang="en-US" b="1" dirty="0"/>
              <a:t>Using different methods , it is possible to create different types of thread pools.</a:t>
            </a:r>
          </a:p>
          <a:p>
            <a:endParaRPr lang="en-US" b="1" dirty="0"/>
          </a:p>
          <a:p>
            <a:r>
              <a:rPr lang="en-US" b="1" dirty="0"/>
              <a:t> </a:t>
            </a:r>
          </a:p>
          <a:p>
            <a:endParaRPr lang="en-US" b="1" dirty="0"/>
          </a:p>
          <a:p>
            <a:endParaRPr lang="en-US" b="1" dirty="0"/>
          </a:p>
          <a:p>
            <a:endParaRPr lang="en-US" b="1" dirty="0"/>
          </a:p>
          <a:p>
            <a:endParaRPr lang="en-US" b="1" dirty="0"/>
          </a:p>
          <a:p>
            <a:endParaRPr lang="en-US" b="1" dirty="0"/>
          </a:p>
          <a:p>
            <a:endParaRPr lang="en-US" b="1" dirty="0"/>
          </a:p>
        </p:txBody>
      </p:sp>
    </p:spTree>
    <p:extLst>
      <p:ext uri="{BB962C8B-B14F-4D97-AF65-F5344CB8AC3E}">
        <p14:creationId xmlns:p14="http://schemas.microsoft.com/office/powerpoint/2010/main" val="3167532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B8C8CC-ABB4-4927-AF12-257D6B2707BD}"/>
              </a:ext>
            </a:extLst>
          </p:cNvPr>
          <p:cNvSpPr txBox="1"/>
          <p:nvPr/>
        </p:nvSpPr>
        <p:spPr>
          <a:xfrm>
            <a:off x="0" y="128789"/>
            <a:ext cx="12192000" cy="10895290"/>
          </a:xfrm>
          <a:prstGeom prst="rect">
            <a:avLst/>
          </a:prstGeom>
          <a:noFill/>
        </p:spPr>
        <p:txBody>
          <a:bodyPr wrap="square" rtlCol="0">
            <a:spAutoFit/>
          </a:bodyPr>
          <a:lstStyle/>
          <a:p>
            <a:r>
              <a:rPr lang="en-US" dirty="0"/>
              <a:t>Every thread is having priority between 1 to 10 </a:t>
            </a:r>
          </a:p>
          <a:p>
            <a:endParaRPr lang="en-US" dirty="0"/>
          </a:p>
          <a:p>
            <a:r>
              <a:rPr lang="en-US" dirty="0"/>
              <a:t>Here 5 indicates the priority of the thread.</a:t>
            </a:r>
          </a:p>
          <a:p>
            <a:endParaRPr lang="en-US" dirty="0"/>
          </a:p>
          <a:p>
            <a:r>
              <a:rPr lang="en-US" dirty="0"/>
              <a:t>1 is minimum priority and 10 is max priority </a:t>
            </a:r>
          </a:p>
          <a:p>
            <a:endParaRPr lang="en-US" dirty="0"/>
          </a:p>
          <a:p>
            <a:r>
              <a:rPr lang="en-US" dirty="0"/>
              <a:t>Priority number of the thread is more it is given more preference while execution by </a:t>
            </a:r>
            <a:r>
              <a:rPr lang="en-US" dirty="0" err="1"/>
              <a:t>jvm</a:t>
            </a:r>
            <a:r>
              <a:rPr lang="en-US" dirty="0"/>
              <a:t>.</a:t>
            </a:r>
          </a:p>
          <a:p>
            <a:endParaRPr lang="en-US" dirty="0"/>
          </a:p>
          <a:p>
            <a:r>
              <a:rPr lang="en-US" dirty="0"/>
              <a:t>Here last main indicates the thread group name to which the thread belong</a:t>
            </a:r>
          </a:p>
          <a:p>
            <a:endParaRPr lang="en-US" dirty="0"/>
          </a:p>
          <a:p>
            <a:r>
              <a:rPr lang="en-US" dirty="0"/>
              <a:t>The main thread belongs to main thread group</a:t>
            </a:r>
          </a:p>
          <a:p>
            <a:endParaRPr lang="en-US" dirty="0"/>
          </a:p>
          <a:p>
            <a:r>
              <a:rPr lang="en-US" dirty="0"/>
              <a:t>The example program indicates when we write any program in java, JVM internally uses a thread called main thread to run the statements of program. This thread is responsible for executing our statements .</a:t>
            </a:r>
          </a:p>
          <a:p>
            <a:endParaRPr lang="en-US" dirty="0"/>
          </a:p>
          <a:p>
            <a:r>
              <a:rPr lang="en-US" dirty="0"/>
              <a:t>A thread represents an execution of a statements. So the way of the statements that are executed are of 2 types</a:t>
            </a:r>
          </a:p>
          <a:p>
            <a:endParaRPr lang="en-US" dirty="0"/>
          </a:p>
          <a:p>
            <a:pPr marL="342900" indent="-342900">
              <a:buAutoNum type="arabicPeriod"/>
            </a:pPr>
            <a:r>
              <a:rPr lang="en-US" dirty="0"/>
              <a:t>Single tasking</a:t>
            </a:r>
          </a:p>
          <a:p>
            <a:pPr marL="342900" indent="-342900">
              <a:buAutoNum type="arabicPeriod" startAt="2"/>
            </a:pPr>
            <a:r>
              <a:rPr lang="en-US" dirty="0"/>
              <a:t>Multi tasking.</a:t>
            </a:r>
          </a:p>
          <a:p>
            <a:endParaRPr lang="en-US" dirty="0"/>
          </a:p>
          <a:p>
            <a:r>
              <a:rPr lang="en-US" dirty="0"/>
              <a:t>A task means doing some calculation or processing etc.</a:t>
            </a:r>
          </a:p>
          <a:p>
            <a:endParaRPr lang="en-US" dirty="0"/>
          </a:p>
          <a:p>
            <a:r>
              <a:rPr lang="en-US" dirty="0"/>
              <a:t>Generally, a task involves execution of the group of statements.</a:t>
            </a:r>
          </a:p>
          <a:p>
            <a:r>
              <a:rPr lang="en-US" dirty="0"/>
              <a:t>In single task environment only one task is given to the processor at a time.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606287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7CDA75-696B-46B6-A342-E430ACB55434}"/>
              </a:ext>
            </a:extLst>
          </p:cNvPr>
          <p:cNvSpPr txBox="1"/>
          <p:nvPr/>
        </p:nvSpPr>
        <p:spPr>
          <a:xfrm>
            <a:off x="0" y="141668"/>
            <a:ext cx="12192000" cy="5078313"/>
          </a:xfrm>
          <a:prstGeom prst="rect">
            <a:avLst/>
          </a:prstGeom>
          <a:noFill/>
        </p:spPr>
        <p:txBody>
          <a:bodyPr wrap="square" rtlCol="0">
            <a:spAutoFit/>
          </a:bodyPr>
          <a:lstStyle/>
          <a:p>
            <a:r>
              <a:rPr lang="en-US" b="1" dirty="0"/>
              <a:t>Single Thread Executor</a:t>
            </a:r>
            <a:r>
              <a:rPr lang="en-US" dirty="0"/>
              <a:t>:  This is the thread pool that contain only one </a:t>
            </a:r>
            <a:r>
              <a:rPr lang="en-US" dirty="0" err="1"/>
              <a:t>thread.when</a:t>
            </a:r>
            <a:r>
              <a:rPr lang="en-US" dirty="0"/>
              <a:t> several task are given, The thread will execute one by one sequential.</a:t>
            </a:r>
          </a:p>
          <a:p>
            <a:endParaRPr lang="en-US" dirty="0"/>
          </a:p>
          <a:p>
            <a:r>
              <a:rPr lang="en-US" dirty="0"/>
              <a:t>The method to create single thread executor is </a:t>
            </a:r>
            <a:r>
              <a:rPr lang="en-US" dirty="0" err="1"/>
              <a:t>Executor.newSingleThreadExecutor</a:t>
            </a:r>
            <a:r>
              <a:rPr lang="en-US" dirty="0"/>
              <a:t>().</a:t>
            </a:r>
          </a:p>
          <a:p>
            <a:endParaRPr lang="en-US" dirty="0"/>
          </a:p>
          <a:p>
            <a:r>
              <a:rPr lang="en-US" b="1" dirty="0"/>
              <a:t>Cached Thread Pool </a:t>
            </a:r>
            <a:r>
              <a:rPr lang="en-US" dirty="0"/>
              <a:t>: This is the thread pool with several </a:t>
            </a:r>
            <a:r>
              <a:rPr lang="en-US" dirty="0" err="1"/>
              <a:t>threads.When</a:t>
            </a:r>
            <a:r>
              <a:rPr lang="en-US" dirty="0"/>
              <a:t> the tasks are coming continuously, Thread will execute simultaneously. The thread which is kept in memory are reused for the new </a:t>
            </a:r>
            <a:r>
              <a:rPr lang="en-US" dirty="0" err="1"/>
              <a:t>tasks.When</a:t>
            </a:r>
            <a:r>
              <a:rPr lang="en-US" dirty="0"/>
              <a:t> an old thread is not used for 60 sec it will removed from the </a:t>
            </a:r>
            <a:r>
              <a:rPr lang="en-US" dirty="0" err="1"/>
              <a:t>pool.The</a:t>
            </a:r>
            <a:r>
              <a:rPr lang="en-US" dirty="0"/>
              <a:t> method to create this type of pool  is </a:t>
            </a:r>
            <a:r>
              <a:rPr lang="en-US" dirty="0" err="1"/>
              <a:t>Executors.newcacheThreadpool</a:t>
            </a:r>
            <a:r>
              <a:rPr lang="en-US" dirty="0"/>
              <a:t>().</a:t>
            </a:r>
          </a:p>
          <a:p>
            <a:r>
              <a:rPr lang="en-US" b="1" dirty="0"/>
              <a:t>Fixed Thread pool </a:t>
            </a:r>
            <a:r>
              <a:rPr lang="en-US" dirty="0"/>
              <a:t>: This is the thread pool with fixed number of the threads Each thread will execute one task at a time  when the  task is completed ,it will execute </a:t>
            </a:r>
            <a:r>
              <a:rPr lang="en-US" dirty="0" err="1"/>
              <a:t>next.To</a:t>
            </a:r>
            <a:r>
              <a:rPr lang="en-US" dirty="0"/>
              <a:t> create the fixed thread pool we should use the method </a:t>
            </a:r>
            <a:r>
              <a:rPr lang="en-US" dirty="0" err="1"/>
              <a:t>Executor.fixedthread</a:t>
            </a:r>
            <a:r>
              <a:rPr lang="en-US" dirty="0"/>
              <a:t>() .</a:t>
            </a:r>
          </a:p>
          <a:p>
            <a:r>
              <a:rPr lang="en-US" b="1" dirty="0"/>
              <a:t>Scheduled thread pool </a:t>
            </a:r>
            <a:r>
              <a:rPr lang="en-US" dirty="0"/>
              <a:t>: In this pool there will be a group of </a:t>
            </a:r>
            <a:r>
              <a:rPr lang="en-US" dirty="0" err="1"/>
              <a:t>threads.There</a:t>
            </a:r>
            <a:r>
              <a:rPr lang="en-US" dirty="0"/>
              <a:t> are aimed at executing the tasks in future after a given  time </a:t>
            </a:r>
            <a:r>
              <a:rPr lang="en-US" dirty="0" err="1"/>
              <a:t>delay.Some</a:t>
            </a:r>
            <a:r>
              <a:rPr lang="en-US" dirty="0"/>
              <a:t> threads may run the tasks while some may sit idle for a specific period of time. We can use the method </a:t>
            </a:r>
            <a:r>
              <a:rPr lang="en-US" dirty="0" err="1"/>
              <a:t>Executors.newscheduleThreadpool</a:t>
            </a:r>
            <a:r>
              <a:rPr lang="en-US" dirty="0"/>
              <a:t>() to create this type of </a:t>
            </a:r>
            <a:r>
              <a:rPr lang="en-US" dirty="0" err="1"/>
              <a:t>threadpool</a:t>
            </a:r>
            <a:r>
              <a:rPr lang="en-US" dirty="0"/>
              <a:t>.</a:t>
            </a:r>
          </a:p>
          <a:p>
            <a:r>
              <a:rPr lang="en-US" b="1" dirty="0"/>
              <a:t>Single thread scheduled thread pool </a:t>
            </a:r>
            <a:r>
              <a:rPr lang="en-US" dirty="0"/>
              <a:t>: This is a schedule thread pool with only one thread.it means there will be only one thread to execute the task in </a:t>
            </a:r>
            <a:r>
              <a:rPr lang="en-US" dirty="0" err="1"/>
              <a:t>future.The</a:t>
            </a:r>
            <a:r>
              <a:rPr lang="en-US" dirty="0"/>
              <a:t> method to use is </a:t>
            </a:r>
            <a:r>
              <a:rPr lang="en-US" dirty="0" err="1"/>
              <a:t>Executor.newSingleThreadScheduleExecutor</a:t>
            </a:r>
            <a:r>
              <a:rPr lang="en-US" dirty="0"/>
              <a:t>(). </a:t>
            </a:r>
          </a:p>
          <a:p>
            <a:endParaRPr lang="en-US" dirty="0"/>
          </a:p>
          <a:p>
            <a:r>
              <a:rPr lang="en-US" dirty="0"/>
              <a:t>                                                                                                                                                                                              </a:t>
            </a:r>
          </a:p>
          <a:p>
            <a:r>
              <a:rPr lang="en-US" dirty="0"/>
              <a:t>                                                       </a:t>
            </a:r>
          </a:p>
        </p:txBody>
      </p:sp>
    </p:spTree>
    <p:extLst>
      <p:ext uri="{BB962C8B-B14F-4D97-AF65-F5344CB8AC3E}">
        <p14:creationId xmlns:p14="http://schemas.microsoft.com/office/powerpoint/2010/main" val="1347985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D491FB-B401-4596-AD91-A658CEA1FD23}"/>
              </a:ext>
            </a:extLst>
          </p:cNvPr>
          <p:cNvSpPr txBox="1"/>
          <p:nvPr/>
        </p:nvSpPr>
        <p:spPr>
          <a:xfrm>
            <a:off x="0" y="96982"/>
            <a:ext cx="12192000" cy="12003286"/>
          </a:xfrm>
          <a:prstGeom prst="rect">
            <a:avLst/>
          </a:prstGeom>
          <a:noFill/>
        </p:spPr>
        <p:txBody>
          <a:bodyPr wrap="square" rtlCol="0">
            <a:spAutoFit/>
          </a:bodyPr>
          <a:lstStyle/>
          <a:p>
            <a:r>
              <a:rPr lang="en-US" dirty="0"/>
              <a:t>We are creating Fixed thread pool with size 2 as:</a:t>
            </a:r>
          </a:p>
          <a:p>
            <a:endParaRPr lang="en-US" dirty="0"/>
          </a:p>
          <a:p>
            <a:r>
              <a:rPr lang="en-US" dirty="0" err="1"/>
              <a:t>Executorservice</a:t>
            </a:r>
            <a:r>
              <a:rPr lang="en-US" dirty="0"/>
              <a:t> es = </a:t>
            </a:r>
            <a:r>
              <a:rPr lang="en-US" dirty="0" err="1"/>
              <a:t>executor.newfixedthreadpool</a:t>
            </a:r>
            <a:r>
              <a:rPr lang="en-US" dirty="0"/>
              <a:t>[2];</a:t>
            </a:r>
          </a:p>
          <a:p>
            <a:endParaRPr lang="en-US" dirty="0"/>
          </a:p>
          <a:p>
            <a:r>
              <a:rPr lang="en-US" dirty="0"/>
              <a:t>The method </a:t>
            </a:r>
            <a:r>
              <a:rPr lang="en-US" dirty="0" err="1"/>
              <a:t>newfixedthreadpool</a:t>
            </a:r>
            <a:r>
              <a:rPr lang="en-US" dirty="0"/>
              <a:t>[] returns an object that represents the fixed thread pool.</a:t>
            </a:r>
          </a:p>
          <a:p>
            <a:endParaRPr lang="en-US" dirty="0"/>
          </a:p>
          <a:p>
            <a:r>
              <a:rPr lang="en-US" dirty="0" err="1"/>
              <a:t>Executorservice</a:t>
            </a:r>
            <a:r>
              <a:rPr lang="en-US" dirty="0"/>
              <a:t> interface reference es is used to refer to this pool.</a:t>
            </a:r>
          </a:p>
          <a:p>
            <a:endParaRPr lang="en-US" dirty="0"/>
          </a:p>
          <a:p>
            <a:r>
              <a:rPr lang="en-US" dirty="0"/>
              <a:t>Tasks t[] = new tasks[4];</a:t>
            </a:r>
          </a:p>
          <a:p>
            <a:endParaRPr lang="en-US" dirty="0"/>
          </a:p>
          <a:p>
            <a:r>
              <a:rPr lang="en-US" dirty="0"/>
              <a:t>Tasks is class name that represents the tasks to perform this class should implement Runnable interface and should override public void run().Then only the threads in the pool can execute the code in the run().</a:t>
            </a:r>
          </a:p>
          <a:p>
            <a:endParaRPr lang="en-US" dirty="0"/>
          </a:p>
          <a:p>
            <a:r>
              <a:rPr lang="en-US" dirty="0"/>
              <a:t>Class tasks implements Runnable {</a:t>
            </a:r>
          </a:p>
          <a:p>
            <a:r>
              <a:rPr lang="en-US" dirty="0"/>
              <a:t>Public void run(){</a:t>
            </a:r>
          </a:p>
          <a:p>
            <a:r>
              <a:rPr lang="en-US" dirty="0"/>
              <a:t>Code </a:t>
            </a:r>
            <a:r>
              <a:rPr lang="en-US" dirty="0" err="1"/>
              <a:t>releated</a:t>
            </a:r>
            <a:r>
              <a:rPr lang="en-US" dirty="0"/>
              <a:t> to performing a task</a:t>
            </a:r>
          </a:p>
          <a:p>
            <a:r>
              <a:rPr lang="en-US" dirty="0"/>
              <a:t>}</a:t>
            </a:r>
          </a:p>
          <a:p>
            <a:r>
              <a:rPr lang="en-US" dirty="0"/>
              <a:t>}</a:t>
            </a:r>
          </a:p>
          <a:p>
            <a:endParaRPr lang="en-US" dirty="0"/>
          </a:p>
          <a:p>
            <a:r>
              <a:rPr lang="en-US" dirty="0"/>
              <a:t>Now , the objects of tasks class represents the actual tasks to be performed</a:t>
            </a:r>
          </a:p>
          <a:p>
            <a:endParaRPr lang="en-US" dirty="0"/>
          </a:p>
          <a:p>
            <a:r>
              <a:rPr lang="en-US" dirty="0"/>
              <a:t>T[1] = new Tasks(</a:t>
            </a:r>
            <a:r>
              <a:rPr lang="en-US" dirty="0" err="1"/>
              <a:t>i</a:t>
            </a:r>
            <a:r>
              <a:rPr lang="en-US" dirty="0"/>
              <a:t>);</a:t>
            </a:r>
          </a:p>
          <a:p>
            <a:endParaRPr lang="en-US" dirty="0"/>
          </a:p>
          <a:p>
            <a:r>
              <a:rPr lang="en-US" dirty="0" err="1"/>
              <a:t>es.execute</a:t>
            </a:r>
            <a:r>
              <a:rPr lang="en-US" dirty="0"/>
              <a:t>(t[1]); // executing the task  </a:t>
            </a:r>
            <a:r>
              <a:rPr lang="en-US" dirty="0" err="1"/>
              <a:t>es.shutdown</a:t>
            </a:r>
            <a:r>
              <a:rPr lang="en-US" dirty="0"/>
              <a:t>() //To shut down already closed tasks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3530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6830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1961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7339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5161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2230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3266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8831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184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5E3FCA-ECB3-4388-84E2-70DA67074ECF}"/>
              </a:ext>
            </a:extLst>
          </p:cNvPr>
          <p:cNvSpPr txBox="1"/>
          <p:nvPr/>
        </p:nvSpPr>
        <p:spPr>
          <a:xfrm>
            <a:off x="0" y="167425"/>
            <a:ext cx="12192000" cy="6186309"/>
          </a:xfrm>
          <a:prstGeom prst="rect">
            <a:avLst/>
          </a:prstGeom>
          <a:noFill/>
        </p:spPr>
        <p:txBody>
          <a:bodyPr wrap="square" rtlCol="0">
            <a:spAutoFit/>
          </a:bodyPr>
          <a:lstStyle/>
          <a:p>
            <a:r>
              <a:rPr lang="en-US" dirty="0"/>
              <a:t>To use the processor time in an optimum way we can give it as a several jobs at a way. This is called multi tasking.</a:t>
            </a:r>
          </a:p>
          <a:p>
            <a:endParaRPr lang="en-US" dirty="0"/>
          </a:p>
          <a:p>
            <a:r>
              <a:rPr lang="en-US" dirty="0"/>
              <a:t>The main advantage of multi tasking is to use the processor time in a better way</a:t>
            </a:r>
          </a:p>
          <a:p>
            <a:endParaRPr lang="en-US" dirty="0"/>
          </a:p>
          <a:p>
            <a:r>
              <a:rPr lang="en-US" dirty="0"/>
              <a:t>Multi tasking cant be the a real phenomenon with this single processor systems.</a:t>
            </a:r>
          </a:p>
          <a:p>
            <a:endParaRPr lang="en-US" dirty="0"/>
          </a:p>
          <a:p>
            <a:r>
              <a:rPr lang="en-US" dirty="0"/>
              <a:t>If u really want to achieve the multi tasking, we need the computers with multiple processors.</a:t>
            </a:r>
          </a:p>
          <a:p>
            <a:endParaRPr lang="en-US" dirty="0"/>
          </a:p>
          <a:p>
            <a:r>
              <a:rPr lang="en-US" dirty="0"/>
              <a:t>Multi tasking is of 2 types . They are</a:t>
            </a:r>
          </a:p>
          <a:p>
            <a:endParaRPr lang="en-US" dirty="0"/>
          </a:p>
          <a:p>
            <a:pPr marL="285750" indent="-285750">
              <a:buFont typeface="Arial" panose="020B0604020202020204" pitchFamily="34" charset="0"/>
              <a:buChar char="•"/>
            </a:pPr>
            <a:r>
              <a:rPr lang="en-US" dirty="0"/>
              <a:t>Process based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Thread based </a:t>
            </a:r>
          </a:p>
          <a:p>
            <a:endParaRPr lang="en-US" dirty="0"/>
          </a:p>
          <a:p>
            <a:r>
              <a:rPr lang="en-US" dirty="0"/>
              <a:t>In process based multi tasking,, several programs are executed at a time by the micro processor.</a:t>
            </a:r>
          </a:p>
          <a:p>
            <a:endParaRPr lang="en-US" dirty="0"/>
          </a:p>
          <a:p>
            <a:r>
              <a:rPr lang="en-US" dirty="0"/>
              <a:t> In thread based multi tasking, several parts of the same program are executed at the same time by the micro processor.</a:t>
            </a:r>
          </a:p>
          <a:p>
            <a:endParaRPr lang="en-US" dirty="0"/>
          </a:p>
          <a:p>
            <a:br>
              <a:rPr lang="en-US" dirty="0"/>
            </a:br>
            <a:endParaRPr lang="en-US" dirty="0"/>
          </a:p>
          <a:p>
            <a:endParaRPr lang="en-US" dirty="0"/>
          </a:p>
          <a:p>
            <a:r>
              <a:rPr lang="en-US" dirty="0"/>
              <a:t>\</a:t>
            </a:r>
          </a:p>
        </p:txBody>
      </p:sp>
    </p:spTree>
    <p:extLst>
      <p:ext uri="{BB962C8B-B14F-4D97-AF65-F5344CB8AC3E}">
        <p14:creationId xmlns:p14="http://schemas.microsoft.com/office/powerpoint/2010/main" val="37183719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4802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20347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4243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0356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84C5FB-6934-41DD-80CB-C3CC2D27B578}"/>
              </a:ext>
            </a:extLst>
          </p:cNvPr>
          <p:cNvSpPr txBox="1"/>
          <p:nvPr/>
        </p:nvSpPr>
        <p:spPr>
          <a:xfrm>
            <a:off x="0" y="128789"/>
            <a:ext cx="12192000" cy="4247317"/>
          </a:xfrm>
          <a:prstGeom prst="rect">
            <a:avLst/>
          </a:prstGeom>
          <a:noFill/>
        </p:spPr>
        <p:txBody>
          <a:bodyPr wrap="square" rtlCol="0">
            <a:spAutoFit/>
          </a:bodyPr>
          <a:lstStyle/>
          <a:p>
            <a:r>
              <a:rPr lang="en-US" dirty="0"/>
              <a:t>Each thread can be imagined as an individual process that execute separate set of statements</a:t>
            </a:r>
          </a:p>
          <a:p>
            <a:endParaRPr lang="en-US" dirty="0"/>
          </a:p>
          <a:p>
            <a:r>
              <a:rPr lang="en-US" dirty="0"/>
              <a:t>Thread is called as a light weight. Because, it utilizes minimum resource of a system. This means, it takes less processor time and less memory.</a:t>
            </a:r>
          </a:p>
          <a:p>
            <a:endParaRPr lang="en-US" dirty="0"/>
          </a:p>
          <a:p>
            <a:r>
              <a:rPr lang="en-US" b="1" dirty="0"/>
              <a:t>Uses of thread </a:t>
            </a:r>
            <a:r>
              <a:rPr lang="en-US" dirty="0"/>
              <a:t>:</a:t>
            </a:r>
          </a:p>
          <a:p>
            <a:endParaRPr lang="en-US" dirty="0"/>
          </a:p>
          <a:p>
            <a:r>
              <a:rPr lang="en-US" dirty="0"/>
              <a:t>Threads can be used for the multiple purposes. Some of the uses of thread are</a:t>
            </a:r>
          </a:p>
          <a:p>
            <a:endParaRPr lang="en-US" dirty="0"/>
          </a:p>
          <a:p>
            <a:pPr marL="285750" indent="-285750">
              <a:buFont typeface="Arial" panose="020B0604020202020204" pitchFamily="34" charset="0"/>
              <a:buChar char="•"/>
            </a:pPr>
            <a:r>
              <a:rPr lang="en-US" dirty="0"/>
              <a:t>Threads are mainly used in server side program to serve needs of the multiple clients on a network or internet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 internet, a server machine has to cater the need of thousands of clients at a time. For this purpose , if we use threads in the server they can do various jobs at the time, thus they can handle several clients.</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454612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EB4CD6-B039-48C2-A8AD-7E57220ED9AE}"/>
              </a:ext>
            </a:extLst>
          </p:cNvPr>
          <p:cNvSpPr txBox="1"/>
          <p:nvPr/>
        </p:nvSpPr>
        <p:spPr>
          <a:xfrm>
            <a:off x="0" y="0"/>
            <a:ext cx="12192000" cy="8402300"/>
          </a:xfrm>
          <a:prstGeom prst="rect">
            <a:avLst/>
          </a:prstGeom>
          <a:noFill/>
        </p:spPr>
        <p:txBody>
          <a:bodyPr wrap="square" rtlCol="0">
            <a:spAutoFit/>
          </a:bodyPr>
          <a:lstStyle/>
          <a:p>
            <a:r>
              <a:rPr lang="en-US" b="1" dirty="0"/>
              <a:t>Creating a thread and running it</a:t>
            </a:r>
          </a:p>
          <a:p>
            <a:endParaRPr lang="en-US" dirty="0"/>
          </a:p>
          <a:p>
            <a:r>
              <a:rPr lang="en-US" dirty="0"/>
              <a:t>We know in java program there is a main thread available already</a:t>
            </a:r>
          </a:p>
          <a:p>
            <a:endParaRPr lang="en-US" dirty="0"/>
          </a:p>
          <a:p>
            <a:r>
              <a:rPr lang="en-US" dirty="0"/>
              <a:t>We can also create our own threads in a program</a:t>
            </a:r>
          </a:p>
          <a:p>
            <a:endParaRPr lang="en-US" dirty="0"/>
          </a:p>
          <a:p>
            <a:r>
              <a:rPr lang="en-US" dirty="0"/>
              <a:t>Following are the steps</a:t>
            </a:r>
          </a:p>
          <a:p>
            <a:endParaRPr lang="en-US" dirty="0"/>
          </a:p>
          <a:p>
            <a:r>
              <a:rPr lang="en-US" dirty="0"/>
              <a:t>  class </a:t>
            </a:r>
            <a:r>
              <a:rPr lang="en-US" dirty="0" err="1"/>
              <a:t>myclass</a:t>
            </a:r>
            <a:r>
              <a:rPr lang="en-US" dirty="0"/>
              <a:t> extends Thread or class </a:t>
            </a:r>
            <a:r>
              <a:rPr lang="en-US" dirty="0" err="1"/>
              <a:t>myclass</a:t>
            </a:r>
            <a:r>
              <a:rPr lang="en-US" dirty="0"/>
              <a:t> implements Runnable</a:t>
            </a:r>
          </a:p>
          <a:p>
            <a:endParaRPr lang="en-US" dirty="0"/>
          </a:p>
          <a:p>
            <a:r>
              <a:rPr lang="en-US" dirty="0"/>
              <a:t>Both the thread class and Runnable interface are found in the </a:t>
            </a:r>
            <a:r>
              <a:rPr lang="en-US" dirty="0" err="1"/>
              <a:t>java.lang</a:t>
            </a:r>
            <a:r>
              <a:rPr lang="en-US" dirty="0"/>
              <a:t> </a:t>
            </a:r>
            <a:r>
              <a:rPr lang="en-US" dirty="0" err="1"/>
              <a:t>pacakage</a:t>
            </a:r>
            <a:endParaRPr lang="en-US" dirty="0"/>
          </a:p>
          <a:p>
            <a:endParaRPr lang="en-US" dirty="0"/>
          </a:p>
          <a:p>
            <a:r>
              <a:rPr lang="en-US" dirty="0"/>
              <a:t>In this class we need to write the run() method</a:t>
            </a:r>
          </a:p>
          <a:p>
            <a:endParaRPr lang="en-US" dirty="0"/>
          </a:p>
          <a:p>
            <a:r>
              <a:rPr lang="en-US" dirty="0"/>
              <a:t>Public void run(){</a:t>
            </a:r>
          </a:p>
          <a:p>
            <a:endParaRPr lang="en-US" dirty="0"/>
          </a:p>
          <a:p>
            <a:r>
              <a:rPr lang="en-US" dirty="0"/>
              <a:t>Statements;</a:t>
            </a:r>
          </a:p>
          <a:p>
            <a:endParaRPr lang="en-US" dirty="0"/>
          </a:p>
          <a:p>
            <a:r>
              <a:rPr lang="en-US" dirty="0"/>
              <a:t>};</a:t>
            </a:r>
          </a:p>
          <a:p>
            <a:endParaRPr lang="en-US" dirty="0"/>
          </a:p>
          <a:p>
            <a:r>
              <a:rPr lang="en-US" dirty="0"/>
              <a:t>By default run() is recognized and executed by thread</a:t>
            </a:r>
          </a:p>
          <a:p>
            <a:endParaRPr lang="en-US" dirty="0"/>
          </a:p>
          <a:p>
            <a:r>
              <a:rPr lang="en-US" dirty="0"/>
              <a:t>Thread t = new Thread(obj);</a:t>
            </a:r>
          </a:p>
          <a:p>
            <a:endParaRPr lang="en-US" dirty="0"/>
          </a:p>
          <a:p>
            <a:r>
              <a:rPr lang="en-US" dirty="0"/>
              <a:t>To Start a thread </a:t>
            </a:r>
            <a:r>
              <a:rPr lang="en-US" dirty="0" err="1"/>
              <a:t>t.start</a:t>
            </a:r>
            <a:r>
              <a:rPr lang="en-US" dirty="0"/>
              <a:t>();</a:t>
            </a:r>
          </a:p>
          <a:p>
            <a:endParaRPr lang="en-US" dirty="0"/>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4361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54C883-AD0C-4FAB-9D58-84C50EDFB87B}"/>
              </a:ext>
            </a:extLst>
          </p:cNvPr>
          <p:cNvSpPr txBox="1"/>
          <p:nvPr/>
        </p:nvSpPr>
        <p:spPr>
          <a:xfrm>
            <a:off x="0" y="0"/>
            <a:ext cx="12192000" cy="6740307"/>
          </a:xfrm>
          <a:prstGeom prst="rect">
            <a:avLst/>
          </a:prstGeom>
          <a:noFill/>
        </p:spPr>
        <p:txBody>
          <a:bodyPr wrap="square" rtlCol="0">
            <a:spAutoFit/>
          </a:bodyPr>
          <a:lstStyle/>
          <a:p>
            <a:r>
              <a:rPr lang="en-US" dirty="0"/>
              <a:t>Termination of thread()</a:t>
            </a:r>
          </a:p>
          <a:p>
            <a:endParaRPr lang="en-US" dirty="0"/>
          </a:p>
          <a:p>
            <a:r>
              <a:rPr lang="en-US" dirty="0"/>
              <a:t>Basically if we press  Ctrl + C from keyboard leads to  abnormally program terminating Entire program is terminated </a:t>
            </a:r>
          </a:p>
          <a:p>
            <a:endParaRPr lang="en-US" dirty="0"/>
          </a:p>
          <a:p>
            <a:r>
              <a:rPr lang="en-US" dirty="0"/>
              <a:t>abnormally program terminating may cause data loss and leads to un reliable results</a:t>
            </a:r>
          </a:p>
          <a:p>
            <a:endParaRPr lang="en-US" dirty="0"/>
          </a:p>
          <a:p>
            <a:r>
              <a:rPr lang="en-US" dirty="0"/>
              <a:t>A Thread will be terminate automatically when  it comes out of run() method </a:t>
            </a:r>
          </a:p>
          <a:p>
            <a:endParaRPr lang="en-US" dirty="0"/>
          </a:p>
          <a:p>
            <a:r>
              <a:rPr lang="en-US" dirty="0"/>
              <a:t>To terminate the thread on own following steps need to be loaded</a:t>
            </a:r>
          </a:p>
          <a:p>
            <a:endParaRPr lang="en-US" dirty="0"/>
          </a:p>
          <a:p>
            <a:r>
              <a:rPr lang="en-US" dirty="0"/>
              <a:t>Create a Boolean type variable and initialize it to false</a:t>
            </a:r>
          </a:p>
          <a:p>
            <a:endParaRPr lang="en-US" dirty="0"/>
          </a:p>
          <a:p>
            <a:r>
              <a:rPr lang="en-US" dirty="0"/>
              <a:t>Boolean stop = false;</a:t>
            </a:r>
          </a:p>
          <a:p>
            <a:endParaRPr lang="en-US" dirty="0"/>
          </a:p>
          <a:p>
            <a:r>
              <a:rPr lang="en-US" dirty="0"/>
              <a:t>When ever we want to terminate the thread we need to variable true.</a:t>
            </a:r>
          </a:p>
          <a:p>
            <a:endParaRPr lang="en-US" dirty="0"/>
          </a:p>
          <a:p>
            <a:r>
              <a:rPr lang="en-US" dirty="0"/>
              <a:t>Public void run(){</a:t>
            </a:r>
          </a:p>
          <a:p>
            <a:endParaRPr lang="en-US" dirty="0"/>
          </a:p>
          <a:p>
            <a:r>
              <a:rPr lang="en-US" dirty="0"/>
              <a:t>If(Stop ==true) return;</a:t>
            </a:r>
          </a:p>
          <a:p>
            <a:endParaRPr lang="en-US" dirty="0"/>
          </a:p>
          <a:p>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3693183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E3DF06-26E1-4EE7-8138-5ACB19008566}"/>
              </a:ext>
            </a:extLst>
          </p:cNvPr>
          <p:cNvSpPr txBox="1"/>
          <p:nvPr/>
        </p:nvSpPr>
        <p:spPr>
          <a:xfrm>
            <a:off x="0" y="166255"/>
            <a:ext cx="12192000" cy="7848302"/>
          </a:xfrm>
          <a:prstGeom prst="rect">
            <a:avLst/>
          </a:prstGeom>
          <a:noFill/>
        </p:spPr>
        <p:txBody>
          <a:bodyPr wrap="square" rtlCol="0">
            <a:spAutoFit/>
          </a:bodyPr>
          <a:lstStyle/>
          <a:p>
            <a:r>
              <a:rPr lang="en-US" dirty="0"/>
              <a:t>Single Tasking using a thread</a:t>
            </a:r>
          </a:p>
          <a:p>
            <a:endParaRPr lang="en-US" dirty="0"/>
          </a:p>
          <a:p>
            <a:r>
              <a:rPr lang="en-US" dirty="0"/>
              <a:t>A thread can be employed to execute one task at a time </a:t>
            </a:r>
          </a:p>
          <a:p>
            <a:r>
              <a:rPr lang="en-US" dirty="0"/>
              <a:t>Suppose there are 3 tasks to be executed We can create a thread and pass the 3 tasks one by one to the thread.</a:t>
            </a:r>
          </a:p>
          <a:p>
            <a:r>
              <a:rPr lang="en-US" dirty="0"/>
              <a:t>For this purpose We write all these tasks in separately in separate methods</a:t>
            </a:r>
          </a:p>
          <a:p>
            <a:r>
              <a:rPr lang="en-US" dirty="0"/>
              <a:t>Task1(),task2(),Task3()</a:t>
            </a:r>
          </a:p>
          <a:p>
            <a:endParaRPr lang="en-US" dirty="0"/>
          </a:p>
          <a:p>
            <a:r>
              <a:rPr lang="en-US" dirty="0"/>
              <a:t>These method are called from the run()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15033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4BF188-6B52-467D-8C45-8E98C6AC5C41}"/>
              </a:ext>
            </a:extLst>
          </p:cNvPr>
          <p:cNvSpPr txBox="1"/>
          <p:nvPr/>
        </p:nvSpPr>
        <p:spPr>
          <a:xfrm>
            <a:off x="0" y="166255"/>
            <a:ext cx="12192000" cy="7294305"/>
          </a:xfrm>
          <a:prstGeom prst="rect">
            <a:avLst/>
          </a:prstGeom>
          <a:noFill/>
        </p:spPr>
        <p:txBody>
          <a:bodyPr wrap="square" rtlCol="0">
            <a:spAutoFit/>
          </a:bodyPr>
          <a:lstStyle/>
          <a:p>
            <a:r>
              <a:rPr lang="en-US" b="1" dirty="0"/>
              <a:t>Multi Tasking using Threads </a:t>
            </a:r>
          </a:p>
          <a:p>
            <a:endParaRPr lang="en-US" dirty="0"/>
          </a:p>
          <a:p>
            <a:r>
              <a:rPr lang="en-US" dirty="0"/>
              <a:t>In multi tasking , several  tasks are executed at a time.</a:t>
            </a:r>
          </a:p>
          <a:p>
            <a:endParaRPr lang="en-US" dirty="0"/>
          </a:p>
          <a:p>
            <a:r>
              <a:rPr lang="en-US" dirty="0"/>
              <a:t>For this purpose, we need more than one thread for example, to perform two tasks we can take 2 threads and attach them to tasks Those tasks are simultaneously executed by two threads.</a:t>
            </a:r>
          </a:p>
          <a:p>
            <a:endParaRPr lang="en-US" dirty="0"/>
          </a:p>
          <a:p>
            <a:r>
              <a:rPr lang="en-US" dirty="0"/>
              <a:t>Using more than one thread is called multitasking.</a:t>
            </a:r>
          </a:p>
          <a:p>
            <a:endParaRPr lang="en-US" dirty="0"/>
          </a:p>
          <a:p>
            <a:r>
              <a:rPr lang="en-US" dirty="0"/>
              <a:t>Here we use sleep() method it’s a static method which is used to suspend execution of the thread for milli seconds.  </a:t>
            </a:r>
          </a:p>
          <a:p>
            <a:endParaRPr lang="en-US" dirty="0"/>
          </a:p>
          <a:p>
            <a:r>
              <a:rPr lang="en-US" b="1" dirty="0"/>
              <a:t>Multiple Threads Acting on single object</a:t>
            </a:r>
          </a:p>
          <a:p>
            <a:endParaRPr lang="en-US" b="1" dirty="0"/>
          </a:p>
          <a:p>
            <a:r>
              <a:rPr lang="en-US" b="1" dirty="0"/>
              <a:t>In </a:t>
            </a:r>
            <a:r>
              <a:rPr lang="en-US" dirty="0"/>
              <a:t>the previous example, we have used 2 threads on the two objects of same class</a:t>
            </a:r>
          </a:p>
          <a:p>
            <a:endParaRPr lang="en-US" dirty="0"/>
          </a:p>
          <a:p>
            <a:r>
              <a:rPr lang="en-US" dirty="0"/>
              <a:t>It is also possible to use 2 or more threads on a single object.</a:t>
            </a:r>
          </a:p>
          <a:p>
            <a:endParaRPr lang="en-US" dirty="0"/>
          </a:p>
          <a:p>
            <a:r>
              <a:rPr lang="en-US" dirty="0"/>
              <a:t>But in this case Sometimes we will get unreliable results.</a:t>
            </a:r>
          </a:p>
          <a:p>
            <a:endParaRPr lang="en-US" dirty="0"/>
          </a:p>
          <a:p>
            <a:r>
              <a:rPr lang="en-US" dirty="0"/>
              <a:t>Scenario : - </a:t>
            </a:r>
          </a:p>
          <a:p>
            <a:endParaRPr lang="en-US" dirty="0"/>
          </a:p>
          <a:p>
            <a:r>
              <a:rPr lang="en-US" dirty="0"/>
              <a:t>Why 2 threads need to share same object(same run())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85076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3686</TotalTime>
  <Words>4104</Words>
  <Application>Microsoft Office PowerPoint</Application>
  <PresentationFormat>Widescreen</PresentationFormat>
  <Paragraphs>633</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Threads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vamsi sundara</dc:creator>
  <cp:lastModifiedBy>vamsi sundara</cp:lastModifiedBy>
  <cp:revision>226</cp:revision>
  <dcterms:created xsi:type="dcterms:W3CDTF">2021-04-16T10:53:07Z</dcterms:created>
  <dcterms:modified xsi:type="dcterms:W3CDTF">2021-04-27T02:55:40Z</dcterms:modified>
</cp:coreProperties>
</file>