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829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32643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772691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94700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10348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42222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551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108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3860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581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182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682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6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973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39202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6552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4/7/2021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94734218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8"/>
            <a:ext cx="6253317" cy="1719978"/>
          </a:xfrm>
        </p:spPr>
        <p:txBody>
          <a:bodyPr>
            <a:normAutofit/>
          </a:bodyPr>
          <a:lstStyle/>
          <a:p>
            <a:r>
              <a:rPr lang="en-US" sz="4400" dirty="0"/>
              <a:t>Exception Handling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1005840"/>
            <a:ext cx="6269347" cy="4688397"/>
          </a:xfrm>
        </p:spPr>
        <p:txBody>
          <a:bodyPr>
            <a:normAutofit/>
          </a:bodyPr>
          <a:lstStyle/>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2AB35C-84A5-49AD-B885-EFB8723B879F}"/>
              </a:ext>
            </a:extLst>
          </p:cNvPr>
          <p:cNvSpPr txBox="1"/>
          <p:nvPr/>
        </p:nvSpPr>
        <p:spPr>
          <a:xfrm>
            <a:off x="0" y="0"/>
            <a:ext cx="12192000" cy="5632311"/>
          </a:xfrm>
          <a:prstGeom prst="rect">
            <a:avLst/>
          </a:prstGeom>
          <a:noFill/>
        </p:spPr>
        <p:txBody>
          <a:bodyPr wrap="square" rtlCol="0">
            <a:spAutoFit/>
          </a:bodyPr>
          <a:lstStyle/>
          <a:p>
            <a:pPr marL="285750" indent="-285750">
              <a:buFontTx/>
              <a:buChar char="-"/>
            </a:pPr>
            <a:r>
              <a:rPr lang="en-US" dirty="0">
                <a:latin typeface="Abadi Extra Light" panose="020B0204020104020204" pitchFamily="34" charset="0"/>
              </a:rPr>
              <a:t>From the previous discussion , we can conclude that:</a:t>
            </a:r>
          </a:p>
          <a:p>
            <a:endParaRPr lang="en-US" dirty="0">
              <a:latin typeface="Abadi Extra Light" panose="020B0204020104020204" pitchFamily="34" charset="0"/>
            </a:endParaRPr>
          </a:p>
          <a:p>
            <a:pPr marL="742950" lvl="1" indent="-285750">
              <a:buFontTx/>
              <a:buChar char="-"/>
            </a:pPr>
            <a:r>
              <a:rPr lang="en-US" dirty="0">
                <a:latin typeface="Abadi Extra Light" panose="020B0204020104020204" pitchFamily="34" charset="0"/>
              </a:rPr>
              <a:t>An exception can be handled by using try, catch , finally blocks.</a:t>
            </a:r>
          </a:p>
          <a:p>
            <a:pPr lvl="1"/>
            <a:endParaRPr lang="en-US" dirty="0">
              <a:latin typeface="Abadi Extra Light" panose="020B0204020104020204" pitchFamily="34" charset="0"/>
            </a:endParaRPr>
          </a:p>
          <a:p>
            <a:pPr marL="742950" lvl="1" indent="-285750">
              <a:buFontTx/>
              <a:buChar char="-"/>
            </a:pPr>
            <a:r>
              <a:rPr lang="en-US" dirty="0">
                <a:latin typeface="Abadi Extra Light" panose="020B0204020104020204" pitchFamily="34" charset="0"/>
              </a:rPr>
              <a:t>It is possible to handle the multiple exceptions using multiple catch blocks.</a:t>
            </a:r>
          </a:p>
          <a:p>
            <a:pPr lvl="1"/>
            <a:endParaRPr lang="en-US" dirty="0">
              <a:latin typeface="Abadi Extra Light" panose="020B0204020104020204" pitchFamily="34" charset="0"/>
            </a:endParaRPr>
          </a:p>
          <a:p>
            <a:pPr marL="742950" lvl="1" indent="-285750">
              <a:buFontTx/>
              <a:buChar char="-"/>
            </a:pPr>
            <a:r>
              <a:rPr lang="en-US" dirty="0">
                <a:latin typeface="Abadi Extra Light" panose="020B0204020104020204" pitchFamily="34" charset="0"/>
              </a:rPr>
              <a:t>A single catch block can also be used to catch multiple exceptions using the or (|) symbol.</a:t>
            </a:r>
          </a:p>
          <a:p>
            <a:pPr marL="742950" lvl="1" indent="-285750">
              <a:buFontTx/>
              <a:buChar char="-"/>
            </a:pPr>
            <a:endParaRPr lang="en-US" dirty="0">
              <a:latin typeface="Abadi Extra Light" panose="020B0204020104020204" pitchFamily="34" charset="0"/>
            </a:endParaRPr>
          </a:p>
          <a:p>
            <a:pPr marL="742950" lvl="1" indent="-285750">
              <a:buFontTx/>
              <a:buChar char="-"/>
            </a:pPr>
            <a:r>
              <a:rPr lang="en-US" dirty="0">
                <a:latin typeface="Abadi Extra Light" panose="020B0204020104020204" pitchFamily="34" charset="0"/>
              </a:rPr>
              <a:t>Even though there is possibility of  several exceptions in try block, at a tie only one exception will be raised.</a:t>
            </a:r>
          </a:p>
          <a:p>
            <a:pPr marL="742950" lvl="1" indent="-285750">
              <a:buFontTx/>
              <a:buChar char="-"/>
            </a:pPr>
            <a:endParaRPr lang="en-US" dirty="0">
              <a:latin typeface="Abadi Extra Light" panose="020B0204020104020204" pitchFamily="34" charset="0"/>
            </a:endParaRPr>
          </a:p>
          <a:p>
            <a:pPr marL="742950" lvl="1" indent="-285750">
              <a:buFontTx/>
              <a:buChar char="-"/>
            </a:pPr>
            <a:r>
              <a:rPr lang="en-US" dirty="0">
                <a:latin typeface="Abadi Extra Light" panose="020B0204020104020204" pitchFamily="34" charset="0"/>
              </a:rPr>
              <a:t>A single try block can be followed by several catch blocks.</a:t>
            </a:r>
          </a:p>
          <a:p>
            <a:pPr marL="742950" lvl="1" indent="-285750">
              <a:buFontTx/>
              <a:buChar char="-"/>
            </a:pPr>
            <a:endParaRPr lang="en-US" dirty="0">
              <a:latin typeface="Abadi Extra Light" panose="020B0204020104020204" pitchFamily="34" charset="0"/>
            </a:endParaRPr>
          </a:p>
          <a:p>
            <a:pPr marL="742950" lvl="1" indent="-285750">
              <a:buFontTx/>
              <a:buChar char="-"/>
            </a:pPr>
            <a:r>
              <a:rPr lang="en-US" dirty="0">
                <a:latin typeface="Abadi Extra Light" panose="020B0204020104020204" pitchFamily="34" charset="0"/>
              </a:rPr>
              <a:t>We cannot write a catch without a try block, but we can write a try without any catch block.</a:t>
            </a:r>
          </a:p>
          <a:p>
            <a:pPr marL="742950" lvl="1" indent="-285750">
              <a:buFontTx/>
              <a:buChar char="-"/>
            </a:pPr>
            <a:endParaRPr lang="en-US" dirty="0">
              <a:latin typeface="Abadi Extra Light" panose="020B0204020104020204" pitchFamily="34" charset="0"/>
            </a:endParaRPr>
          </a:p>
          <a:p>
            <a:pPr marL="742950" lvl="1" indent="-285750">
              <a:buFontTx/>
              <a:buChar char="-"/>
            </a:pPr>
            <a:r>
              <a:rPr lang="en-US" dirty="0">
                <a:latin typeface="Abadi Extra Light" panose="020B0204020104020204" pitchFamily="34" charset="0"/>
              </a:rPr>
              <a:t>It is not possible to inset some statements between try and catch.</a:t>
            </a:r>
          </a:p>
          <a:p>
            <a:pPr marL="742950" lvl="1" indent="-285750">
              <a:buFontTx/>
              <a:buChar char="-"/>
            </a:pPr>
            <a:endParaRPr lang="en-US" dirty="0">
              <a:latin typeface="Abadi Extra Light" panose="020B0204020104020204" pitchFamily="34" charset="0"/>
            </a:endParaRPr>
          </a:p>
          <a:p>
            <a:pPr marL="742950" lvl="1" indent="-285750">
              <a:buFontTx/>
              <a:buChar char="-"/>
            </a:pPr>
            <a:r>
              <a:rPr lang="en-US" dirty="0">
                <a:latin typeface="Abadi Extra Light" panose="020B0204020104020204" pitchFamily="34" charset="0"/>
              </a:rPr>
              <a:t>It is possible to write a try block within another try. They are called nested try blocks.</a:t>
            </a:r>
          </a:p>
          <a:p>
            <a:pPr marL="742950" lvl="1" indent="-285750">
              <a:buFontTx/>
              <a:buChar char="-"/>
            </a:pPr>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p>
        </p:txBody>
      </p:sp>
    </p:spTree>
    <p:extLst>
      <p:ext uri="{BB962C8B-B14F-4D97-AF65-F5344CB8AC3E}">
        <p14:creationId xmlns:p14="http://schemas.microsoft.com/office/powerpoint/2010/main" val="898805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005CB1-42C6-43AA-8040-BBD237719144}"/>
              </a:ext>
            </a:extLst>
          </p:cNvPr>
          <p:cNvSpPr txBox="1"/>
          <p:nvPr/>
        </p:nvSpPr>
        <p:spPr>
          <a:xfrm>
            <a:off x="117566" y="209006"/>
            <a:ext cx="12074434" cy="5909310"/>
          </a:xfrm>
          <a:prstGeom prst="rect">
            <a:avLst/>
          </a:prstGeom>
          <a:noFill/>
        </p:spPr>
        <p:txBody>
          <a:bodyPr wrap="square" rtlCol="0">
            <a:spAutoFit/>
          </a:bodyPr>
          <a:lstStyle/>
          <a:p>
            <a:r>
              <a:rPr lang="en-US" dirty="0"/>
              <a:t>Throws Clause:</a:t>
            </a:r>
          </a:p>
          <a:p>
            <a:endParaRPr lang="en-US" dirty="0"/>
          </a:p>
          <a:p>
            <a:r>
              <a:rPr lang="en-US" dirty="0"/>
              <a:t>  -  </a:t>
            </a:r>
            <a:r>
              <a:rPr lang="en-US" dirty="0">
                <a:latin typeface="Abadi Extra Light" panose="020B0204020104020204" pitchFamily="34" charset="0"/>
              </a:rPr>
              <a:t>Even if a programmer is handling the runtime exceptions, java compiler will not give any error related to runtime exceptions.</a:t>
            </a:r>
          </a:p>
          <a:p>
            <a:endParaRPr lang="en-US" dirty="0">
              <a:latin typeface="Abadi Extra Light" panose="020B0204020104020204" pitchFamily="34" charset="0"/>
            </a:endParaRPr>
          </a:p>
          <a:p>
            <a:r>
              <a:rPr lang="en-US" dirty="0">
                <a:latin typeface="Abadi Extra Light" panose="020B0204020104020204" pitchFamily="34" charset="0"/>
              </a:rPr>
              <a:t>  -   But, the rule is that the programmer should handle checked exceptions.</a:t>
            </a:r>
          </a:p>
          <a:p>
            <a:endParaRPr lang="en-US" dirty="0">
              <a:latin typeface="Abadi Extra Light" panose="020B0204020104020204" pitchFamily="34" charset="0"/>
            </a:endParaRPr>
          </a:p>
          <a:p>
            <a:r>
              <a:rPr lang="en-US" dirty="0">
                <a:latin typeface="Abadi Extra Light" panose="020B0204020104020204" pitchFamily="34" charset="0"/>
              </a:rPr>
              <a:t>  -   In case, the programmer doesn’t want to handle the checked exceptions, he should throw out of the throws clause. Otherwise there will be error flagged by Java Compiler.</a:t>
            </a:r>
          </a:p>
          <a:p>
            <a:endParaRPr lang="en-US" dirty="0">
              <a:latin typeface="Abadi Extra Light" panose="020B0204020104020204" pitchFamily="34" charset="0"/>
            </a:endParaRPr>
          </a:p>
          <a:p>
            <a:r>
              <a:rPr lang="en-US" dirty="0">
                <a:latin typeface="Abadi Extra Light" panose="020B0204020104020204" pitchFamily="34" charset="0"/>
              </a:rPr>
              <a:t>  -   Since we have seen, we are not handling the exception , it is not the robust program. This means, if the exception happens, the </a:t>
            </a:r>
          </a:p>
          <a:p>
            <a:r>
              <a:rPr lang="en-US" dirty="0">
                <a:latin typeface="Abadi Extra Light" panose="020B0204020104020204" pitchFamily="34" charset="0"/>
              </a:rPr>
              <a:t> program go for abnormal termination</a:t>
            </a:r>
          </a:p>
          <a:p>
            <a:endParaRPr lang="en-US" dirty="0">
              <a:latin typeface="Abadi Extra Light" panose="020B0204020104020204" pitchFamily="34" charset="0"/>
            </a:endParaRPr>
          </a:p>
          <a:p>
            <a:r>
              <a:rPr lang="en-US" dirty="0">
                <a:latin typeface="Abadi Extra Light" panose="020B0204020104020204" pitchFamily="34" charset="0"/>
              </a:rPr>
              <a:t>  -   We are using throws clause to throw out an exception without handling it, from a method.</a:t>
            </a:r>
          </a:p>
          <a:p>
            <a:endParaRPr lang="en-US" dirty="0">
              <a:latin typeface="Abadi Extra Light" panose="020B0204020104020204" pitchFamily="34" charset="0"/>
            </a:endParaRPr>
          </a:p>
          <a:p>
            <a:r>
              <a:rPr lang="en-US" dirty="0"/>
              <a:t>Throw Clause:</a:t>
            </a:r>
          </a:p>
          <a:p>
            <a:r>
              <a:rPr lang="en-US" dirty="0"/>
              <a:t> </a:t>
            </a:r>
          </a:p>
          <a:p>
            <a:r>
              <a:rPr lang="en-US" dirty="0"/>
              <a:t>  -</a:t>
            </a:r>
            <a:r>
              <a:rPr lang="en-US" dirty="0">
                <a:latin typeface="Abadi Extra Light" panose="020B0204020104020204" pitchFamily="34" charset="0"/>
              </a:rPr>
              <a:t> There is also throw statement available in java to throw an exception explicitly and catch it.</a:t>
            </a:r>
            <a:endParaRPr lang="en-US" dirty="0"/>
          </a:p>
          <a:p>
            <a:r>
              <a:rPr lang="en-US" dirty="0">
                <a:latin typeface="Abadi Extra Light" panose="020B0204020104020204" pitchFamily="34" charset="0"/>
              </a:rPr>
              <a:t>	</a:t>
            </a:r>
          </a:p>
          <a:p>
            <a:r>
              <a:rPr lang="en-US" dirty="0">
                <a:latin typeface="Abadi Extra Light" panose="020B0204020104020204" pitchFamily="34" charset="0"/>
              </a:rPr>
              <a:t>  -  we use throw to throw out an exception object and handle it.</a:t>
            </a:r>
          </a:p>
          <a:p>
            <a:endParaRPr lang="en-US" dirty="0">
              <a:latin typeface="Abadi Extra Light" panose="020B0204020104020204" pitchFamily="34" charset="0"/>
            </a:endParaRPr>
          </a:p>
          <a:p>
            <a:r>
              <a:rPr lang="en-US" dirty="0">
                <a:latin typeface="Abadi Extra Light" panose="020B0204020104020204" pitchFamily="34" charset="0"/>
              </a:rPr>
              <a:t>  -  This activity is useful in software development in following ways:</a:t>
            </a:r>
            <a:endParaRPr lang="en-US" dirty="0"/>
          </a:p>
        </p:txBody>
      </p:sp>
    </p:spTree>
    <p:extLst>
      <p:ext uri="{BB962C8B-B14F-4D97-AF65-F5344CB8AC3E}">
        <p14:creationId xmlns:p14="http://schemas.microsoft.com/office/powerpoint/2010/main" val="1503573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D19A62-54BA-4858-A527-8AB44A067E88}"/>
              </a:ext>
            </a:extLst>
          </p:cNvPr>
          <p:cNvSpPr txBox="1"/>
          <p:nvPr/>
        </p:nvSpPr>
        <p:spPr>
          <a:xfrm>
            <a:off x="0" y="0"/>
            <a:ext cx="11978640" cy="5909310"/>
          </a:xfrm>
          <a:prstGeom prst="rect">
            <a:avLst/>
          </a:prstGeom>
          <a:noFill/>
        </p:spPr>
        <p:txBody>
          <a:bodyPr wrap="square" rtlCol="0">
            <a:spAutoFit/>
          </a:bodyPr>
          <a:lstStyle/>
          <a:p>
            <a:r>
              <a:rPr lang="en-US" dirty="0"/>
              <a:t>	 </a:t>
            </a:r>
            <a:r>
              <a:rPr lang="en-US" dirty="0">
                <a:latin typeface="Abadi Extra Light" panose="020B0204020104020204" pitchFamily="34" charset="0"/>
              </a:rPr>
              <a:t>1. throw clause is used in software testing to test weather a program is handling all the exceptions claimed by the programmer.</a:t>
            </a:r>
          </a:p>
          <a:p>
            <a:endParaRPr lang="en-US" dirty="0">
              <a:latin typeface="Abadi Extra Light" panose="020B0204020104020204" pitchFamily="34" charset="0"/>
            </a:endParaRPr>
          </a:p>
          <a:p>
            <a:r>
              <a:rPr lang="en-US" dirty="0">
                <a:latin typeface="Abadi Extra Light" panose="020B0204020104020204" pitchFamily="34" charset="0"/>
              </a:rPr>
              <a:t> 	2. throw clause can be used to throw user defined exceptions.</a:t>
            </a:r>
          </a:p>
          <a:p>
            <a:endParaRPr lang="en-US" dirty="0">
              <a:latin typeface="Abadi Extra Light" panose="020B0204020104020204" pitchFamily="34" charset="0"/>
            </a:endParaRPr>
          </a:p>
          <a:p>
            <a:pPr marL="285750" indent="-285750">
              <a:buFontTx/>
              <a:buChar char="-"/>
            </a:pPr>
            <a:r>
              <a:rPr lang="en-US" b="1" dirty="0">
                <a:latin typeface="Abadi Extra Light" panose="020B0204020104020204" pitchFamily="34" charset="0"/>
              </a:rPr>
              <a:t>Type of Exceptions:</a:t>
            </a:r>
          </a:p>
          <a:p>
            <a:endParaRPr lang="en-US" b="1" dirty="0">
              <a:latin typeface="Abadi Extra Light" panose="020B0204020104020204" pitchFamily="34" charset="0"/>
            </a:endParaRPr>
          </a:p>
          <a:p>
            <a:r>
              <a:rPr lang="en-US" b="1" dirty="0">
                <a:latin typeface="Abadi Extra Light" panose="020B0204020104020204" pitchFamily="34" charset="0"/>
              </a:rPr>
              <a:t>  </a:t>
            </a:r>
            <a:r>
              <a:rPr lang="en-US" dirty="0">
                <a:latin typeface="Abadi Extra Light" panose="020B0204020104020204" pitchFamily="34" charset="0"/>
              </a:rPr>
              <a:t>Exceptions re classified into 2 types. They are:</a:t>
            </a:r>
          </a:p>
          <a:p>
            <a:endParaRPr lang="en-US" dirty="0">
              <a:latin typeface="Abadi Extra Light" panose="020B0204020104020204" pitchFamily="34" charset="0"/>
            </a:endParaRPr>
          </a:p>
          <a:p>
            <a:r>
              <a:rPr lang="en-US" b="1" dirty="0">
                <a:latin typeface="Abadi Extra Light" panose="020B0204020104020204" pitchFamily="34" charset="0"/>
              </a:rPr>
              <a:t>   </a:t>
            </a:r>
            <a:r>
              <a:rPr lang="en-US" dirty="0">
                <a:latin typeface="Abadi Extra Light" panose="020B0204020104020204" pitchFamily="34" charset="0"/>
              </a:rPr>
              <a:t>1. built in exceptions</a:t>
            </a:r>
          </a:p>
          <a:p>
            <a:r>
              <a:rPr lang="en-US" dirty="0">
                <a:latin typeface="Abadi Extra Light" panose="020B0204020104020204" pitchFamily="34" charset="0"/>
              </a:rPr>
              <a:t>   2. user defined exceptions</a:t>
            </a:r>
          </a:p>
          <a:p>
            <a:r>
              <a:rPr lang="en-US" dirty="0">
                <a:latin typeface="Abadi Extra Light" panose="020B0204020104020204" pitchFamily="34" charset="0"/>
              </a:rPr>
              <a:t> </a:t>
            </a:r>
          </a:p>
          <a:p>
            <a:r>
              <a:rPr lang="en-US" dirty="0">
                <a:latin typeface="Abadi Extra Light" panose="020B0204020104020204" pitchFamily="34" charset="0"/>
              </a:rPr>
              <a:t>	1. Built in exceptions : </a:t>
            </a:r>
          </a:p>
          <a:p>
            <a:r>
              <a:rPr lang="en-US" dirty="0">
                <a:latin typeface="Abadi Extra Light" panose="020B0204020104020204" pitchFamily="34" charset="0"/>
              </a:rPr>
              <a:t>		- These are the exceptions already available in java.</a:t>
            </a:r>
          </a:p>
          <a:p>
            <a:endParaRPr lang="en-US" dirty="0">
              <a:latin typeface="Abadi Extra Light" panose="020B0204020104020204" pitchFamily="34" charset="0"/>
            </a:endParaRPr>
          </a:p>
          <a:p>
            <a:r>
              <a:rPr lang="en-US" dirty="0">
                <a:latin typeface="Abadi Extra Light" panose="020B0204020104020204" pitchFamily="34" charset="0"/>
              </a:rPr>
              <a:t>		- These exceptions are suitable to explain certain error situations.</a:t>
            </a:r>
          </a:p>
          <a:p>
            <a:endParaRPr lang="en-US" dirty="0">
              <a:latin typeface="Abadi Extra Light" panose="020B0204020104020204" pitchFamily="34" charset="0"/>
            </a:endParaRPr>
          </a:p>
          <a:p>
            <a:r>
              <a:rPr lang="en-US" dirty="0">
                <a:latin typeface="Abadi Extra Light" panose="020B0204020104020204" pitchFamily="34" charset="0"/>
              </a:rPr>
              <a:t>   Below picture explains you about the different built in exceptions available.</a:t>
            </a: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b="1" dirty="0"/>
          </a:p>
        </p:txBody>
      </p:sp>
    </p:spTree>
    <p:extLst>
      <p:ext uri="{BB962C8B-B14F-4D97-AF65-F5344CB8AC3E}">
        <p14:creationId xmlns:p14="http://schemas.microsoft.com/office/powerpoint/2010/main" val="1981522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7752B1-EBB5-44D9-99E6-E5397D96BA75}"/>
              </a:ext>
            </a:extLst>
          </p:cNvPr>
          <p:cNvSpPr txBox="1"/>
          <p:nvPr/>
        </p:nvSpPr>
        <p:spPr>
          <a:xfrm>
            <a:off x="0" y="222069"/>
            <a:ext cx="12192000" cy="7571303"/>
          </a:xfrm>
          <a:prstGeom prst="rect">
            <a:avLst/>
          </a:prstGeom>
          <a:noFill/>
        </p:spPr>
        <p:txBody>
          <a:bodyPr wrap="square" rtlCol="0">
            <a:spAutoFit/>
          </a:bodyPr>
          <a:lstStyle/>
          <a:p>
            <a:r>
              <a:rPr lang="en-US" dirty="0"/>
              <a:t>  	2. </a:t>
            </a:r>
            <a:r>
              <a:rPr lang="en-US" b="1" dirty="0">
                <a:latin typeface="Abadi Extra Light" panose="020B0204020104020204" pitchFamily="34" charset="0"/>
              </a:rPr>
              <a:t>user defined exceptions:</a:t>
            </a:r>
          </a:p>
          <a:p>
            <a:endParaRPr lang="en-US" b="1" dirty="0">
              <a:latin typeface="Abadi Extra Light" panose="020B0204020104020204" pitchFamily="34" charset="0"/>
            </a:endParaRPr>
          </a:p>
          <a:p>
            <a:r>
              <a:rPr lang="en-US" b="1" dirty="0">
                <a:latin typeface="Abadi Extra Light" panose="020B0204020104020204" pitchFamily="34" charset="0"/>
              </a:rPr>
              <a:t>         - </a:t>
            </a:r>
            <a:r>
              <a:rPr lang="en-US" dirty="0">
                <a:latin typeface="Abadi Extra Light" panose="020B0204020104020204" pitchFamily="34" charset="0"/>
              </a:rPr>
              <a:t>Sometimes, built in exceptions in java are not suitable to describe certain situations.</a:t>
            </a:r>
          </a:p>
          <a:p>
            <a:endParaRPr lang="en-US" dirty="0">
              <a:latin typeface="Abadi Extra Light" panose="020B0204020104020204" pitchFamily="34" charset="0"/>
            </a:endParaRPr>
          </a:p>
          <a:p>
            <a:r>
              <a:rPr lang="en-US" dirty="0">
                <a:latin typeface="Abadi Extra Light" panose="020B0204020104020204" pitchFamily="34" charset="0"/>
              </a:rPr>
              <a:t>	  - In such cases, like built in exceptions, the user can also create his own exceptions which are called user defined exceptions</a:t>
            </a:r>
          </a:p>
          <a:p>
            <a:endParaRPr lang="en-US" dirty="0">
              <a:latin typeface="Abadi Extra Light" panose="020B0204020104020204" pitchFamily="34" charset="0"/>
            </a:endParaRPr>
          </a:p>
          <a:p>
            <a:r>
              <a:rPr lang="en-US" dirty="0">
                <a:latin typeface="Abadi Extra Light" panose="020B0204020104020204" pitchFamily="34" charset="0"/>
              </a:rPr>
              <a:t>	  - The following steps are followed in creation of user defined exceptions:</a:t>
            </a:r>
          </a:p>
          <a:p>
            <a:endParaRPr lang="en-US" dirty="0">
              <a:latin typeface="Abadi Extra Light" panose="020B0204020104020204" pitchFamily="34" charset="0"/>
            </a:endParaRPr>
          </a:p>
          <a:p>
            <a:r>
              <a:rPr lang="en-US" dirty="0">
                <a:latin typeface="Abadi Extra Light" panose="020B0204020104020204" pitchFamily="34" charset="0"/>
              </a:rPr>
              <a:t>              *  The user should create an exception class as a subclass to exception class. Since all exceptions are subclasses of exception class, the user should also make his class a subclass to it. This is done as:</a:t>
            </a:r>
          </a:p>
          <a:p>
            <a:r>
              <a:rPr lang="en-US" dirty="0">
                <a:latin typeface="Abadi Extra Light" panose="020B0204020104020204" pitchFamily="34" charset="0"/>
              </a:rPr>
              <a:t>                 Class </a:t>
            </a:r>
            <a:r>
              <a:rPr lang="en-US" dirty="0" err="1">
                <a:latin typeface="Abadi Extra Light" panose="020B0204020104020204" pitchFamily="34" charset="0"/>
              </a:rPr>
              <a:t>MyException</a:t>
            </a:r>
            <a:r>
              <a:rPr lang="en-US" dirty="0">
                <a:latin typeface="Abadi Extra Light" panose="020B0204020104020204" pitchFamily="34" charset="0"/>
              </a:rPr>
              <a:t> extends Exception</a:t>
            </a:r>
          </a:p>
          <a:p>
            <a:endParaRPr lang="en-US" dirty="0">
              <a:latin typeface="Abadi Extra Light" panose="020B0204020104020204" pitchFamily="34" charset="0"/>
            </a:endParaRPr>
          </a:p>
          <a:p>
            <a:r>
              <a:rPr lang="en-US" dirty="0">
                <a:latin typeface="Abadi Extra Light" panose="020B0204020104020204" pitchFamily="34" charset="0"/>
              </a:rPr>
              <a:t>	     *   The user can write a default constructor  in his own exception class. He can use it, in case he does not want to store any exception details. If the user does not want to create an empty object to his exception class, he can eliminate writing default constructor.</a:t>
            </a:r>
          </a:p>
          <a:p>
            <a:r>
              <a:rPr lang="en-US" dirty="0">
                <a:latin typeface="Abadi Extra Light" panose="020B0204020104020204" pitchFamily="34" charset="0"/>
              </a:rPr>
              <a:t>       			</a:t>
            </a:r>
            <a:r>
              <a:rPr lang="en-US" dirty="0" err="1">
                <a:latin typeface="Abadi Extra Light" panose="020B0204020104020204" pitchFamily="34" charset="0"/>
              </a:rPr>
              <a:t>MyException</a:t>
            </a:r>
            <a:r>
              <a:rPr lang="en-US" dirty="0">
                <a:latin typeface="Abadi Extra Light" panose="020B0204020104020204" pitchFamily="34" charset="0"/>
              </a:rPr>
              <a:t>() []</a:t>
            </a:r>
          </a:p>
          <a:p>
            <a:r>
              <a:rPr lang="en-US" dirty="0">
                <a:latin typeface="Abadi Extra Light" panose="020B0204020104020204" pitchFamily="34" charset="0"/>
              </a:rPr>
              <a:t>	    </a:t>
            </a:r>
          </a:p>
          <a:p>
            <a:r>
              <a:rPr lang="en-US" dirty="0">
                <a:latin typeface="Abadi Extra Light" panose="020B0204020104020204" pitchFamily="34" charset="0"/>
              </a:rPr>
              <a:t>	    *    The user can create a parameterized constructor with a string as a parameter. He can use this to store exception details. He can call super class ( Exception ) constructor from this and send the string there.</a:t>
            </a:r>
          </a:p>
          <a:p>
            <a:r>
              <a:rPr lang="en-US" dirty="0">
                <a:latin typeface="Abadi Extra Light" panose="020B0204020104020204" pitchFamily="34" charset="0"/>
              </a:rPr>
              <a:t>		</a:t>
            </a:r>
            <a:r>
              <a:rPr lang="en-US" dirty="0" err="1">
                <a:latin typeface="Abadi Extra Light" panose="020B0204020104020204" pitchFamily="34" charset="0"/>
              </a:rPr>
              <a:t>MyException</a:t>
            </a:r>
            <a:r>
              <a:rPr lang="en-US" dirty="0">
                <a:latin typeface="Abadi Extra Light" panose="020B0204020104020204" pitchFamily="34" charset="0"/>
              </a:rPr>
              <a:t>(string str)</a:t>
            </a:r>
          </a:p>
          <a:p>
            <a:r>
              <a:rPr lang="en-US" dirty="0">
                <a:latin typeface="Abadi Extra Light" panose="020B0204020104020204" pitchFamily="34" charset="0"/>
              </a:rPr>
              <a:t>		{</a:t>
            </a:r>
          </a:p>
          <a:p>
            <a:r>
              <a:rPr lang="en-US" dirty="0">
                <a:latin typeface="Abadi Extra Light" panose="020B0204020104020204" pitchFamily="34" charset="0"/>
              </a:rPr>
              <a:t>			super(str);     // call Exception class constructor and store str there.</a:t>
            </a:r>
          </a:p>
          <a:p>
            <a:r>
              <a:rPr lang="en-US" dirty="0">
                <a:latin typeface="Abadi Extra Light" panose="020B0204020104020204" pitchFamily="34" charset="0"/>
              </a:rPr>
              <a:t>		}</a:t>
            </a:r>
          </a:p>
          <a:p>
            <a:r>
              <a:rPr lang="en-US" dirty="0">
                <a:latin typeface="Abadi Extra Light" panose="020B0204020104020204" pitchFamily="34" charset="0"/>
              </a:rPr>
              <a:t>        </a:t>
            </a:r>
          </a:p>
          <a:p>
            <a:endParaRPr lang="en-US" dirty="0">
              <a:latin typeface="Abadi Extra Light" panose="020B0204020104020204" pitchFamily="34" charset="0"/>
            </a:endParaRPr>
          </a:p>
          <a:p>
            <a:endParaRPr lang="en-US" dirty="0">
              <a:latin typeface="Abadi Extra Light" panose="020B0204020104020204" pitchFamily="34" charset="0"/>
            </a:endParaRPr>
          </a:p>
        </p:txBody>
      </p:sp>
    </p:spTree>
    <p:extLst>
      <p:ext uri="{BB962C8B-B14F-4D97-AF65-F5344CB8AC3E}">
        <p14:creationId xmlns:p14="http://schemas.microsoft.com/office/powerpoint/2010/main" val="1101084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FF752A-A40D-4168-866F-190E052028EA}"/>
              </a:ext>
            </a:extLst>
          </p:cNvPr>
          <p:cNvSpPr txBox="1"/>
          <p:nvPr/>
        </p:nvSpPr>
        <p:spPr>
          <a:xfrm>
            <a:off x="117566" y="195943"/>
            <a:ext cx="12074434" cy="5632311"/>
          </a:xfrm>
          <a:prstGeom prst="rect">
            <a:avLst/>
          </a:prstGeom>
          <a:noFill/>
        </p:spPr>
        <p:txBody>
          <a:bodyPr wrap="square" rtlCol="0">
            <a:spAutoFit/>
          </a:bodyPr>
          <a:lstStyle/>
          <a:p>
            <a:r>
              <a:rPr lang="en-US" dirty="0"/>
              <a:t>		* </a:t>
            </a:r>
            <a:r>
              <a:rPr lang="en-US" dirty="0">
                <a:latin typeface="Abadi Extra Light" panose="020B0204020104020204" pitchFamily="34" charset="0"/>
              </a:rPr>
              <a:t>When the user wants to raise his own exception, he should create an object to his exception class and throw it using clause, as:</a:t>
            </a:r>
          </a:p>
          <a:p>
            <a:r>
              <a:rPr lang="en-US" dirty="0">
                <a:latin typeface="Abadi Extra Light" panose="020B0204020104020204" pitchFamily="34" charset="0"/>
              </a:rPr>
              <a:t>	</a:t>
            </a:r>
            <a:r>
              <a:rPr lang="en-US" dirty="0" err="1">
                <a:latin typeface="Abadi Extra Light" panose="020B0204020104020204" pitchFamily="34" charset="0"/>
              </a:rPr>
              <a:t>MyException</a:t>
            </a:r>
            <a:r>
              <a:rPr lang="en-US" dirty="0">
                <a:latin typeface="Abadi Extra Light" panose="020B0204020104020204" pitchFamily="34" charset="0"/>
              </a:rPr>
              <a:t>  me= new </a:t>
            </a:r>
            <a:r>
              <a:rPr lang="en-US" dirty="0" err="1">
                <a:latin typeface="Abadi Extra Light" panose="020B0204020104020204" pitchFamily="34" charset="0"/>
              </a:rPr>
              <a:t>MyException</a:t>
            </a:r>
            <a:r>
              <a:rPr lang="en-US" dirty="0">
                <a:latin typeface="Abadi Extra Light" panose="020B0204020104020204" pitchFamily="34" charset="0"/>
              </a:rPr>
              <a:t>(“Exception details”);</a:t>
            </a:r>
          </a:p>
          <a:p>
            <a:r>
              <a:rPr lang="en-US" dirty="0">
                <a:latin typeface="Abadi Extra Light" panose="020B0204020104020204" pitchFamily="34" charset="0"/>
              </a:rPr>
              <a:t>	throw me;</a:t>
            </a:r>
          </a:p>
          <a:p>
            <a:endParaRPr lang="en-US" dirty="0">
              <a:latin typeface="Abadi Extra Light" panose="020B0204020104020204" pitchFamily="34" charset="0"/>
            </a:endParaRPr>
          </a:p>
          <a:p>
            <a:r>
              <a:rPr lang="en-US" dirty="0">
                <a:latin typeface="Abadi Extra Light" panose="020B0204020104020204" pitchFamily="34" charset="0"/>
              </a:rPr>
              <a:t>	-</a:t>
            </a:r>
            <a:r>
              <a:rPr lang="en-US" b="1" dirty="0">
                <a:latin typeface="Abadi Extra Light" panose="020B0204020104020204" pitchFamily="34" charset="0"/>
              </a:rPr>
              <a:t>Re-throwing an Exception:</a:t>
            </a:r>
          </a:p>
          <a:p>
            <a:endParaRPr lang="en-US" b="1" dirty="0">
              <a:latin typeface="Abadi Extra Light" panose="020B0204020104020204" pitchFamily="34" charset="0"/>
            </a:endParaRPr>
          </a:p>
          <a:p>
            <a:r>
              <a:rPr lang="en-US" b="1" dirty="0">
                <a:latin typeface="Abadi Extra Light" panose="020B0204020104020204" pitchFamily="34" charset="0"/>
              </a:rPr>
              <a:t> -  </a:t>
            </a:r>
            <a:r>
              <a:rPr lang="en-US" dirty="0">
                <a:latin typeface="Abadi Extra Light" panose="020B0204020104020204" pitchFamily="34" charset="0"/>
              </a:rPr>
              <a:t>When an exception occurs in a try block, it is caught by a catch block.</a:t>
            </a:r>
          </a:p>
          <a:p>
            <a:endParaRPr lang="en-US" dirty="0">
              <a:latin typeface="Abadi Extra Light" panose="020B0204020104020204" pitchFamily="34" charset="0"/>
            </a:endParaRPr>
          </a:p>
          <a:p>
            <a:r>
              <a:rPr lang="en-US" dirty="0">
                <a:latin typeface="Abadi Extra Light" panose="020B0204020104020204" pitchFamily="34" charset="0"/>
              </a:rPr>
              <a:t> -  This means that the thrown exception is available to the catch block.</a:t>
            </a:r>
          </a:p>
          <a:p>
            <a:endParaRPr lang="en-US" dirty="0">
              <a:latin typeface="Abadi Extra Light" panose="020B0204020104020204" pitchFamily="34" charset="0"/>
            </a:endParaRPr>
          </a:p>
          <a:p>
            <a:r>
              <a:rPr lang="en-US" dirty="0">
                <a:latin typeface="Abadi Extra Light" panose="020B0204020104020204" pitchFamily="34" charset="0"/>
              </a:rPr>
              <a:t> -   The following code shows how to re-throw the same exception out from the catch block:</a:t>
            </a:r>
          </a:p>
          <a:p>
            <a:r>
              <a:rPr lang="en-US" dirty="0">
                <a:latin typeface="Abadi Extra Light" panose="020B0204020104020204" pitchFamily="34" charset="0"/>
              </a:rPr>
              <a:t>		try{</a:t>
            </a:r>
          </a:p>
          <a:p>
            <a:r>
              <a:rPr lang="en-US" dirty="0">
                <a:latin typeface="Abadi Extra Light" panose="020B0204020104020204" pitchFamily="34" charset="0"/>
              </a:rPr>
              <a:t>		Throws exception;</a:t>
            </a:r>
          </a:p>
          <a:p>
            <a:r>
              <a:rPr lang="en-US" dirty="0">
                <a:latin typeface="Abadi Extra Light" panose="020B0204020104020204" pitchFamily="34" charset="0"/>
              </a:rPr>
              <a:t>		   }</a:t>
            </a:r>
          </a:p>
          <a:p>
            <a:r>
              <a:rPr lang="en-US" dirty="0">
                <a:latin typeface="Abadi Extra Light" panose="020B0204020104020204" pitchFamily="34" charset="0"/>
              </a:rPr>
              <a:t>		catch(Exception obj)</a:t>
            </a:r>
          </a:p>
          <a:p>
            <a:r>
              <a:rPr lang="en-US" dirty="0">
                <a:latin typeface="Abadi Extra Light" panose="020B0204020104020204" pitchFamily="34" charset="0"/>
              </a:rPr>
              <a:t>		{</a:t>
            </a:r>
          </a:p>
          <a:p>
            <a:r>
              <a:rPr lang="en-US" dirty="0">
                <a:latin typeface="Abadi Extra Light" panose="020B0204020104020204" pitchFamily="34" charset="0"/>
              </a:rPr>
              <a:t>		Throw exception;   //re-throw the exception out</a:t>
            </a:r>
          </a:p>
          <a:p>
            <a:r>
              <a:rPr lang="en-US" dirty="0">
                <a:latin typeface="Abadi Extra Light" panose="020B0204020104020204" pitchFamily="34" charset="0"/>
              </a:rPr>
              <a:t>		}</a:t>
            </a:r>
          </a:p>
          <a:p>
            <a:endParaRPr lang="en-US" dirty="0">
              <a:latin typeface="Abadi Extra Light" panose="020B0204020104020204" pitchFamily="34" charset="0"/>
            </a:endParaRPr>
          </a:p>
        </p:txBody>
      </p:sp>
    </p:spTree>
    <p:extLst>
      <p:ext uri="{BB962C8B-B14F-4D97-AF65-F5344CB8AC3E}">
        <p14:creationId xmlns:p14="http://schemas.microsoft.com/office/powerpoint/2010/main" val="1266797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952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628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259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309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10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D48D5A7-AA2A-42BB-AC3D-A40013265247}"/>
              </a:ext>
            </a:extLst>
          </p:cNvPr>
          <p:cNvSpPr txBox="1"/>
          <p:nvPr/>
        </p:nvSpPr>
        <p:spPr>
          <a:xfrm>
            <a:off x="0" y="269192"/>
            <a:ext cx="12096206" cy="8125301"/>
          </a:xfrm>
          <a:prstGeom prst="rect">
            <a:avLst/>
          </a:prstGeom>
          <a:noFill/>
        </p:spPr>
        <p:txBody>
          <a:bodyPr wrap="square" rtlCol="0">
            <a:spAutoFit/>
          </a:bodyPr>
          <a:lstStyle/>
          <a:p>
            <a:pPr marL="285750" indent="-285750">
              <a:buFontTx/>
              <a:buChar char="-"/>
            </a:pPr>
            <a:r>
              <a:rPr lang="en-US" dirty="0">
                <a:latin typeface="Abadi Extra Light" panose="020B0604020202020204" pitchFamily="34" charset="0"/>
              </a:rPr>
              <a:t>Software engineers may also commit several errors while designing the project or while developing the code. These errors are called ‘bugs’.</a:t>
            </a:r>
          </a:p>
          <a:p>
            <a:pPr marL="285750" indent="-285750">
              <a:buFontTx/>
              <a:buChar char="-"/>
            </a:pPr>
            <a:r>
              <a:rPr lang="en-US" dirty="0">
                <a:latin typeface="Abadi Extra Light" panose="020B0604020202020204" pitchFamily="34" charset="0"/>
              </a:rPr>
              <a:t>The processes of removing bugs is called ‘debugging’.</a:t>
            </a:r>
          </a:p>
          <a:p>
            <a:pPr marL="285750" indent="-285750">
              <a:buFontTx/>
              <a:buChar char="-"/>
            </a:pPr>
            <a:endParaRPr lang="en-US" dirty="0">
              <a:latin typeface="Abadi Extra Light" panose="020B0604020202020204" pitchFamily="34" charset="0"/>
            </a:endParaRPr>
          </a:p>
          <a:p>
            <a:pPr marL="285750" indent="-285750">
              <a:buFontTx/>
              <a:buChar char="-"/>
            </a:pPr>
            <a:r>
              <a:rPr lang="en-US" dirty="0">
                <a:latin typeface="Abadi Extra Light" panose="020B0604020202020204" pitchFamily="34" charset="0"/>
              </a:rPr>
              <a:t>Errors in Java Program:</a:t>
            </a:r>
          </a:p>
          <a:p>
            <a:pPr marL="285750" indent="-285750">
              <a:buFontTx/>
              <a:buChar char="-"/>
            </a:pPr>
            <a:endParaRPr lang="en-US" dirty="0">
              <a:latin typeface="Abadi Extra Light" panose="020B0604020202020204" pitchFamily="34" charset="0"/>
            </a:endParaRPr>
          </a:p>
          <a:p>
            <a:pPr marL="285750" indent="-285750">
              <a:buFontTx/>
              <a:buChar char="-"/>
            </a:pPr>
            <a:r>
              <a:rPr lang="en-US" dirty="0">
                <a:latin typeface="Abadi Extra Light" panose="020B0604020202020204" pitchFamily="34" charset="0"/>
              </a:rPr>
              <a:t>Basically, there are 3 types of errors in any type of java program:</a:t>
            </a:r>
          </a:p>
          <a:p>
            <a:r>
              <a:rPr lang="en-US" dirty="0">
                <a:latin typeface="Abadi Extra Light" panose="020B0604020202020204" pitchFamily="34" charset="0"/>
              </a:rPr>
              <a:t>        	1. compile  time errors </a:t>
            </a:r>
          </a:p>
          <a:p>
            <a:r>
              <a:rPr lang="en-US" dirty="0">
                <a:latin typeface="Abadi Extra Light" panose="020B0604020202020204" pitchFamily="34" charset="0"/>
              </a:rPr>
              <a:t>   		2. Run time errors</a:t>
            </a:r>
          </a:p>
          <a:p>
            <a:r>
              <a:rPr lang="en-US" dirty="0">
                <a:latin typeface="Abadi Extra Light" panose="020B0604020202020204" pitchFamily="34" charset="0"/>
              </a:rPr>
              <a:t>     		3. logical errors</a:t>
            </a:r>
          </a:p>
          <a:p>
            <a:pPr marL="285750" indent="-285750">
              <a:buFontTx/>
              <a:buChar char="-"/>
            </a:pPr>
            <a:endParaRPr lang="en-US" dirty="0">
              <a:latin typeface="Abadi Extra Light" panose="020B0604020202020204" pitchFamily="34" charset="0"/>
            </a:endParaRPr>
          </a:p>
          <a:p>
            <a:pPr marL="285750" indent="-285750">
              <a:buFontTx/>
              <a:buChar char="-"/>
            </a:pPr>
            <a:r>
              <a:rPr lang="en-US" b="1" dirty="0">
                <a:latin typeface="Abadi Extra Light" panose="020B0604020202020204" pitchFamily="34" charset="0"/>
              </a:rPr>
              <a:t>Compile time errors:</a:t>
            </a:r>
          </a:p>
          <a:p>
            <a:pPr marL="285750" indent="-285750">
              <a:buFontTx/>
              <a:buChar char="-"/>
            </a:pPr>
            <a:r>
              <a:rPr lang="en-US" dirty="0">
                <a:latin typeface="Abadi Extra Light" panose="020B0604020202020204" pitchFamily="34" charset="0"/>
              </a:rPr>
              <a:t>These are the syntactical errors found in the code, due to which a program fails to compile.</a:t>
            </a:r>
          </a:p>
          <a:p>
            <a:r>
              <a:rPr lang="en-US" dirty="0">
                <a:latin typeface="Abadi Extra Light" panose="020B0604020202020204" pitchFamily="34" charset="0"/>
              </a:rPr>
              <a:t>  	 for ex: forgetting  semi colon.</a:t>
            </a:r>
          </a:p>
          <a:p>
            <a:pPr marL="285750" indent="-285750">
              <a:buFontTx/>
              <a:buChar char="-"/>
            </a:pPr>
            <a:r>
              <a:rPr lang="en-US" dirty="0">
                <a:latin typeface="Abadi Extra Light" panose="020B0604020202020204" pitchFamily="34" charset="0"/>
              </a:rPr>
              <a:t>Writing a statement without  proper syntax  leads to a compile time error.</a:t>
            </a:r>
          </a:p>
          <a:p>
            <a:pPr marL="285750" indent="-285750">
              <a:buFontTx/>
              <a:buChar char="-"/>
            </a:pPr>
            <a:r>
              <a:rPr lang="en-US" dirty="0">
                <a:latin typeface="Abadi Extra Light" panose="020B0604020202020204" pitchFamily="34" charset="0"/>
              </a:rPr>
              <a:t>Java compiler will be detecting and correcting the compile time errors as it displays the list of errors with the line numbers with the description.</a:t>
            </a:r>
          </a:p>
          <a:p>
            <a:pPr marL="285750" indent="-285750">
              <a:buFontTx/>
              <a:buChar char="-"/>
            </a:pPr>
            <a:endParaRPr lang="en-US" dirty="0">
              <a:latin typeface="Abadi Extra Light" panose="020B0604020202020204" pitchFamily="34" charset="0"/>
            </a:endParaRPr>
          </a:p>
          <a:p>
            <a:pPr marL="285750" indent="-285750">
              <a:buFontTx/>
              <a:buChar char="-"/>
            </a:pPr>
            <a:r>
              <a:rPr lang="en-US" b="1" dirty="0">
                <a:latin typeface="Abadi Extra Light" panose="020B0604020202020204" pitchFamily="34" charset="0"/>
              </a:rPr>
              <a:t>Run time errors:</a:t>
            </a:r>
          </a:p>
          <a:p>
            <a:pPr marL="285750" indent="-285750">
              <a:buFontTx/>
              <a:buChar char="-"/>
            </a:pPr>
            <a:endParaRPr lang="en-US" b="1" dirty="0">
              <a:latin typeface="Abadi Extra Light" panose="020B0604020202020204" pitchFamily="34" charset="0"/>
            </a:endParaRPr>
          </a:p>
          <a:p>
            <a:pPr marL="285750" indent="-285750">
              <a:buFontTx/>
              <a:buChar char="-"/>
            </a:pPr>
            <a:r>
              <a:rPr lang="en-US" dirty="0">
                <a:latin typeface="Abadi Extra Light" panose="020B0604020202020204" pitchFamily="34" charset="0"/>
              </a:rPr>
              <a:t>These errors represent the inefficiency of the computer system to execute the Particular system.</a:t>
            </a:r>
          </a:p>
          <a:p>
            <a:pPr marL="285750" indent="-285750">
              <a:buFontTx/>
              <a:buChar char="-"/>
            </a:pPr>
            <a:r>
              <a:rPr lang="en-US" dirty="0">
                <a:latin typeface="Abadi Extra Light" panose="020B0604020202020204" pitchFamily="34" charset="0"/>
              </a:rPr>
              <a:t>These errors will come under runtime errors</a:t>
            </a:r>
          </a:p>
          <a:p>
            <a:pPr marL="285750" indent="-285750">
              <a:buFontTx/>
              <a:buChar char="-"/>
            </a:pPr>
            <a:r>
              <a:rPr lang="en-US" dirty="0">
                <a:latin typeface="Abadi Extra Light" panose="020B0604020202020204" pitchFamily="34" charset="0"/>
              </a:rPr>
              <a:t>Run time errors re not detected by java compiler. They are detected by JVM.</a:t>
            </a:r>
          </a:p>
          <a:p>
            <a:pPr marL="285750" indent="-285750">
              <a:buFontTx/>
              <a:buChar char="-"/>
            </a:pPr>
            <a:endParaRPr lang="en-US" dirty="0">
              <a:latin typeface="Abadi Extra Light" panose="020B0604020202020204" pitchFamily="34" charset="0"/>
            </a:endParaRPr>
          </a:p>
          <a:p>
            <a:pPr marL="285750" indent="-285750">
              <a:buFontTx/>
              <a:buChar char="-"/>
            </a:pPr>
            <a:endParaRPr lang="en-US" dirty="0">
              <a:latin typeface="Abadi Extra Light" panose="020B0604020202020204" pitchFamily="34" charset="0"/>
            </a:endParaRPr>
          </a:p>
          <a:p>
            <a:pPr marL="285750" indent="-285750">
              <a:buFontTx/>
              <a:buChar char="-"/>
            </a:pPr>
            <a:endParaRPr lang="en-US" dirty="0">
              <a:latin typeface="Abadi Extra Light" panose="020B0604020202020204" pitchFamily="34" charset="0"/>
            </a:endParaRPr>
          </a:p>
          <a:p>
            <a:pPr marL="285750" indent="-285750">
              <a:buFontTx/>
              <a:buChar char="-"/>
            </a:pPr>
            <a:endParaRPr lang="en-US" dirty="0">
              <a:latin typeface="Abadi Extra Light" panose="020B0604020202020204" pitchFamily="34" charset="0"/>
            </a:endParaRPr>
          </a:p>
          <a:p>
            <a:pPr marL="285750" indent="-285750">
              <a:buFontTx/>
              <a:buChar char="-"/>
            </a:pPr>
            <a:endParaRPr lang="en-US" dirty="0">
              <a:latin typeface="Abadi Extra Light" panose="020B0604020202020204" pitchFamily="34" charset="0"/>
            </a:endParaRPr>
          </a:p>
          <a:p>
            <a:pPr marL="285750" indent="-285750">
              <a:buFontTx/>
              <a:buChar char="-"/>
            </a:pPr>
            <a:endParaRPr lang="en-US" dirty="0">
              <a:latin typeface="Abadi Extra Light" panose="020B0604020202020204" pitchFamily="34" charset="0"/>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190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21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DDBABD-8549-4600-B48E-D3C514B8F856}"/>
              </a:ext>
            </a:extLst>
          </p:cNvPr>
          <p:cNvSpPr txBox="1"/>
          <p:nvPr/>
        </p:nvSpPr>
        <p:spPr>
          <a:xfrm>
            <a:off x="0" y="111034"/>
            <a:ext cx="12192000" cy="5355312"/>
          </a:xfrm>
          <a:prstGeom prst="rect">
            <a:avLst/>
          </a:prstGeom>
          <a:noFill/>
        </p:spPr>
        <p:txBody>
          <a:bodyPr wrap="square" rtlCol="0">
            <a:spAutoFit/>
          </a:bodyPr>
          <a:lstStyle/>
          <a:p>
            <a:pPr marL="285750" indent="-285750">
              <a:buFontTx/>
              <a:buChar char="-"/>
            </a:pPr>
            <a:r>
              <a:rPr lang="en-US" dirty="0"/>
              <a:t>Logical Errors:</a:t>
            </a:r>
          </a:p>
          <a:p>
            <a:endParaRPr lang="en-US" dirty="0"/>
          </a:p>
          <a:p>
            <a:pPr marL="285750" indent="-285750">
              <a:buFontTx/>
              <a:buChar char="-"/>
            </a:pPr>
            <a:r>
              <a:rPr lang="en-US" dirty="0">
                <a:latin typeface="Abadi Extra Light" panose="020B0204020104020204" pitchFamily="34" charset="0"/>
              </a:rPr>
              <a:t>These errors depicts flaws in the logic of the program. The programmers might be using the wrong formula or the design of the program itself is wrong.</a:t>
            </a:r>
          </a:p>
          <a:p>
            <a:pPr marL="285750" indent="-285750">
              <a:buFontTx/>
              <a:buChar char="-"/>
            </a:pPr>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Logical errors are not detected either by Java compiler or JVM.</a:t>
            </a:r>
          </a:p>
          <a:p>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Programmer is solely responsible for it.</a:t>
            </a:r>
          </a:p>
          <a:p>
            <a:pPr marL="285750" indent="-285750">
              <a:buFontTx/>
              <a:buChar char="-"/>
            </a:pPr>
            <a:endParaRPr lang="en-US" b="1" dirty="0">
              <a:latin typeface="Abadi Extra Light" panose="020B0204020104020204" pitchFamily="34" charset="0"/>
            </a:endParaRPr>
          </a:p>
          <a:p>
            <a:pPr marL="285750" indent="-285750">
              <a:buFontTx/>
              <a:buChar char="-"/>
            </a:pPr>
            <a:r>
              <a:rPr lang="en-US" b="1" dirty="0">
                <a:latin typeface="Abadi Extra Light" panose="020B0204020104020204" pitchFamily="34" charset="0"/>
              </a:rPr>
              <a:t>Exceptions in Java:</a:t>
            </a:r>
          </a:p>
          <a:p>
            <a:endParaRPr lang="en-US" b="1"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Exception Handling in Java is one of the powerful mechanism to handle the runtime errors so that normal flow of the application can be maintained.</a:t>
            </a:r>
          </a:p>
          <a:p>
            <a:pPr marL="285750" indent="-285750">
              <a:buFontTx/>
              <a:buChar char="-"/>
            </a:pPr>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Exception is  an abnormal condition.</a:t>
            </a:r>
          </a:p>
          <a:p>
            <a:pPr marL="285750" indent="-285750">
              <a:buFontTx/>
              <a:buChar char="-"/>
            </a:pPr>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The core advantage of exception handling is to maintain the normal flow of the application. An exception normally disrupts the normal flow of the application that is why we use exception handling.</a:t>
            </a:r>
          </a:p>
          <a:p>
            <a:pPr marL="285750" indent="-285750">
              <a:buFontTx/>
              <a:buChar char="-"/>
            </a:pPr>
            <a:endParaRPr lang="en-US" dirty="0">
              <a:latin typeface="Abadi Extra Light" panose="020B0204020104020204" pitchFamily="34" charset="0"/>
            </a:endParaRPr>
          </a:p>
        </p:txBody>
      </p:sp>
    </p:spTree>
    <p:extLst>
      <p:ext uri="{BB962C8B-B14F-4D97-AF65-F5344CB8AC3E}">
        <p14:creationId xmlns:p14="http://schemas.microsoft.com/office/powerpoint/2010/main" val="213615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E2FF83-086B-4E9F-9065-537A94E3EBF0}"/>
              </a:ext>
            </a:extLst>
          </p:cNvPr>
          <p:cNvSpPr txBox="1"/>
          <p:nvPr/>
        </p:nvSpPr>
        <p:spPr>
          <a:xfrm>
            <a:off x="0" y="195942"/>
            <a:ext cx="12192000" cy="6186309"/>
          </a:xfrm>
          <a:prstGeom prst="rect">
            <a:avLst/>
          </a:prstGeom>
          <a:noFill/>
        </p:spPr>
        <p:txBody>
          <a:bodyPr wrap="square" rtlCol="0">
            <a:spAutoFit/>
          </a:bodyPr>
          <a:lstStyle/>
          <a:p>
            <a:pPr marL="285750" indent="-285750">
              <a:buFontTx/>
              <a:buChar char="-"/>
            </a:pPr>
            <a:r>
              <a:rPr lang="en-US" dirty="0">
                <a:latin typeface="Abadi Extra Light" panose="020B0204020104020204" pitchFamily="34" charset="0"/>
              </a:rPr>
              <a:t>Basically, Exception is a run time error.</a:t>
            </a:r>
          </a:p>
          <a:p>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Can’t I call compile time error as an exception?  The answer is No. They comes under ‘Errors’.</a:t>
            </a:r>
          </a:p>
          <a:p>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All the exceptions occurs only at Run time. but Some exceptions are detected at Compile time.</a:t>
            </a:r>
          </a:p>
          <a:p>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The exception that are checked at compile time by Java Compiler is called the ‘Checked Exceptions’.</a:t>
            </a:r>
          </a:p>
          <a:p>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While the Exceptions that are checked by the JVM’s is called the ‘Unchecked Exceptions’.</a:t>
            </a:r>
          </a:p>
          <a:p>
            <a:pPr marL="285750" indent="-285750">
              <a:buFontTx/>
              <a:buChar char="-"/>
            </a:pPr>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Unchecked exceptions and Errors are considered as unrecoverable and the programmer can’t do anything when Occur,</a:t>
            </a:r>
          </a:p>
          <a:p>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The programmer can write a Java program with unchecked exception and errors and can compile the program.</a:t>
            </a:r>
          </a:p>
          <a:p>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He can see their effect only when he runs the program.</a:t>
            </a:r>
          </a:p>
          <a:p>
            <a:pPr marL="285750" indent="-285750">
              <a:buFontTx/>
              <a:buChar char="-"/>
            </a:pPr>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For Checked Exceptions, the programmer  should either handle them or throw them without handling them.</a:t>
            </a:r>
          </a:p>
          <a:p>
            <a:pPr marL="285750" indent="-285750">
              <a:buFontTx/>
              <a:buChar char="-"/>
            </a:pPr>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The java compiler will remind him of them.</a:t>
            </a:r>
          </a:p>
          <a:p>
            <a:endParaRPr lang="en-US" dirty="0">
              <a:latin typeface="Abadi Extra Light" panose="020B0204020104020204" pitchFamily="34" charset="0"/>
            </a:endParaRPr>
          </a:p>
          <a:p>
            <a:pPr marL="285750" indent="-285750">
              <a:buFontTx/>
              <a:buChar char="-"/>
            </a:pPr>
            <a:endParaRPr lang="en-US" dirty="0">
              <a:latin typeface="Abadi Extra Light" panose="020B0204020104020204" pitchFamily="34" charset="0"/>
            </a:endParaRPr>
          </a:p>
          <a:p>
            <a:pPr marL="285750" indent="-285750">
              <a:buFontTx/>
              <a:buChar char="-"/>
            </a:pPr>
            <a:endParaRPr lang="en-US" dirty="0">
              <a:latin typeface="Abadi Extra Light" panose="020B0204020104020204" pitchFamily="34" charset="0"/>
            </a:endParaRPr>
          </a:p>
        </p:txBody>
      </p:sp>
    </p:spTree>
    <p:extLst>
      <p:ext uri="{BB962C8B-B14F-4D97-AF65-F5344CB8AC3E}">
        <p14:creationId xmlns:p14="http://schemas.microsoft.com/office/powerpoint/2010/main" val="11116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05657-D73C-4213-BFD4-B3DB83D49077}"/>
              </a:ext>
            </a:extLst>
          </p:cNvPr>
          <p:cNvSpPr txBox="1"/>
          <p:nvPr/>
        </p:nvSpPr>
        <p:spPr>
          <a:xfrm>
            <a:off x="0" y="65314"/>
            <a:ext cx="12192000" cy="7017306"/>
          </a:xfrm>
          <a:prstGeom prst="rect">
            <a:avLst/>
          </a:prstGeom>
          <a:noFill/>
        </p:spPr>
        <p:txBody>
          <a:bodyPr wrap="square" rtlCol="0">
            <a:spAutoFit/>
          </a:bodyPr>
          <a:lstStyle/>
          <a:p>
            <a:r>
              <a:rPr lang="en-US" dirty="0"/>
              <a:t> public static void main (String </a:t>
            </a:r>
            <a:r>
              <a:rPr lang="en-US" dirty="0" err="1"/>
              <a:t>args</a:t>
            </a:r>
            <a:r>
              <a:rPr lang="en-US" dirty="0"/>
              <a:t>[]) throws </a:t>
            </a:r>
            <a:r>
              <a:rPr lang="en-US" dirty="0" err="1"/>
              <a:t>IOException</a:t>
            </a:r>
            <a:endParaRPr lang="en-US" dirty="0"/>
          </a:p>
          <a:p>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Here, </a:t>
            </a:r>
            <a:r>
              <a:rPr lang="en-US" dirty="0" err="1">
                <a:latin typeface="Abadi Extra Light" panose="020B0204020104020204" pitchFamily="34" charset="0"/>
              </a:rPr>
              <a:t>IOException</a:t>
            </a:r>
            <a:r>
              <a:rPr lang="en-US" dirty="0">
                <a:latin typeface="Abadi Extra Light" panose="020B0204020104020204" pitchFamily="34" charset="0"/>
              </a:rPr>
              <a:t> is the checked Exception. The programmer will throw them out of the main method without handling it using ‘throws clause’.</a:t>
            </a:r>
          </a:p>
          <a:p>
            <a:pPr marL="285750" indent="-285750">
              <a:buFontTx/>
              <a:buChar char="-"/>
            </a:pPr>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If you don’t handle or don’t throw exception out of main method, Compiler will give the error.</a:t>
            </a:r>
          </a:p>
          <a:p>
            <a:pPr marL="285750" indent="-285750">
              <a:buFontTx/>
              <a:buChar char="-"/>
            </a:pPr>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All exceptions are declared as classes in Java. Of course, everything is class in Java.</a:t>
            </a:r>
          </a:p>
          <a:p>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Even errors are represented by the classes.</a:t>
            </a:r>
          </a:p>
          <a:p>
            <a:pPr marL="285750" indent="-285750">
              <a:buFontTx/>
              <a:buChar char="-"/>
            </a:pPr>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                                                                 </a:t>
            </a:r>
            <a:r>
              <a:rPr lang="en-US" dirty="0" err="1">
                <a:latin typeface="Abadi Extra Light" panose="020B0204020104020204" pitchFamily="34" charset="0"/>
              </a:rPr>
              <a:t>java.lang</a:t>
            </a:r>
            <a:endParaRPr lang="en-US" dirty="0">
              <a:latin typeface="Abadi Extra Light" panose="020B0204020104020204" pitchFamily="34" charset="0"/>
            </a:endParaRPr>
          </a:p>
          <a:p>
            <a:pPr marL="285750" indent="-285750">
              <a:buFontTx/>
              <a:buChar char="-"/>
            </a:pPr>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                                                                      </a:t>
            </a:r>
          </a:p>
          <a:p>
            <a:pPr marL="285750" indent="-285750">
              <a:buFontTx/>
              <a:buChar char="-"/>
            </a:pPr>
            <a:r>
              <a:rPr lang="en-US" dirty="0">
                <a:latin typeface="Abadi Extra Light" panose="020B0204020104020204" pitchFamily="34" charset="0"/>
              </a:rPr>
              <a:t>                                                               Throwable</a:t>
            </a:r>
          </a:p>
          <a:p>
            <a:pPr marL="285750" indent="-285750">
              <a:buFontTx/>
              <a:buChar char="-"/>
            </a:pPr>
            <a:r>
              <a:rPr lang="en-US" dirty="0">
                <a:latin typeface="Abadi Extra Light" panose="020B0204020104020204" pitchFamily="34" charset="0"/>
              </a:rPr>
              <a:t>                                                                      </a:t>
            </a:r>
          </a:p>
          <a:p>
            <a:pPr marL="285750" indent="-285750">
              <a:buFontTx/>
              <a:buChar char="-"/>
            </a:pPr>
            <a:r>
              <a:rPr lang="en-US" dirty="0">
                <a:latin typeface="Abadi Extra Light" panose="020B0204020104020204" pitchFamily="34" charset="0"/>
              </a:rPr>
              <a:t>                                          Error                                       Exceptions</a:t>
            </a:r>
          </a:p>
          <a:p>
            <a:pPr marL="285750" indent="-285750">
              <a:buFontTx/>
              <a:buChar char="-"/>
            </a:pPr>
            <a:r>
              <a:rPr lang="en-US" dirty="0">
                <a:latin typeface="Abadi Extra Light" panose="020B0204020104020204" pitchFamily="34" charset="0"/>
              </a:rPr>
              <a:t>                                                                                              </a:t>
            </a:r>
          </a:p>
          <a:p>
            <a:pPr marL="285750" indent="-285750">
              <a:buFontTx/>
              <a:buChar char="-"/>
            </a:pPr>
            <a:r>
              <a:rPr lang="en-US" dirty="0">
                <a:latin typeface="Abadi Extra Light" panose="020B0204020104020204" pitchFamily="34" charset="0"/>
              </a:rPr>
              <a:t>                                        </a:t>
            </a:r>
          </a:p>
          <a:p>
            <a:pPr marL="285750" indent="-285750">
              <a:buFontTx/>
              <a:buChar char="-"/>
            </a:pPr>
            <a:r>
              <a:rPr lang="en-US" dirty="0">
                <a:latin typeface="Abadi Extra Light" panose="020B0204020104020204" pitchFamily="34" charset="0"/>
              </a:rPr>
              <a:t>                                                                                                                       </a:t>
            </a:r>
          </a:p>
          <a:p>
            <a:pPr marL="285750" indent="-285750">
              <a:buFontTx/>
              <a:buChar char="-"/>
            </a:pPr>
            <a:r>
              <a:rPr lang="en-US" dirty="0">
                <a:latin typeface="Abadi Extra Light" panose="020B0204020104020204" pitchFamily="34" charset="0"/>
              </a:rPr>
              <a:t>                                    All Errors                          Runtime                     other Exception</a:t>
            </a:r>
          </a:p>
          <a:p>
            <a:pPr marL="285750" indent="-285750">
              <a:buFontTx/>
              <a:buChar char="-"/>
            </a:pPr>
            <a:endParaRPr lang="en-US" dirty="0">
              <a:latin typeface="Abadi Extra Light" panose="020B0204020104020204" pitchFamily="34" charset="0"/>
            </a:endParaRPr>
          </a:p>
          <a:p>
            <a:pPr marL="285750" indent="-285750">
              <a:buFontTx/>
              <a:buChar char="-"/>
            </a:pPr>
            <a:endParaRPr lang="en-US" dirty="0">
              <a:latin typeface="Abadi Extra Light" panose="020B0204020104020204" pitchFamily="34" charset="0"/>
            </a:endParaRPr>
          </a:p>
          <a:p>
            <a:pPr marL="285750" indent="-285750">
              <a:buFontTx/>
              <a:buChar char="-"/>
            </a:pPr>
            <a:endParaRPr lang="en-US" dirty="0">
              <a:latin typeface="Abadi Extra Light" panose="020B0204020104020204" pitchFamily="34" charset="0"/>
            </a:endParaRPr>
          </a:p>
          <a:p>
            <a:pPr marL="285750" indent="-285750">
              <a:buFontTx/>
              <a:buChar char="-"/>
            </a:pPr>
            <a:endParaRPr lang="en-US" dirty="0">
              <a:latin typeface="Abadi Extra Light" panose="020B0204020104020204" pitchFamily="34" charset="0"/>
            </a:endParaRPr>
          </a:p>
        </p:txBody>
      </p:sp>
      <p:cxnSp>
        <p:nvCxnSpPr>
          <p:cNvPr id="6" name="Straight Connector 5">
            <a:extLst>
              <a:ext uri="{FF2B5EF4-FFF2-40B4-BE49-F238E27FC236}">
                <a16:creationId xmlns:a16="http://schemas.microsoft.com/office/drawing/2014/main" id="{DE4D6583-7B5A-4D0A-A70A-192DFF0CC676}"/>
              </a:ext>
            </a:extLst>
          </p:cNvPr>
          <p:cNvCxnSpPr>
            <a:cxnSpLocks/>
          </p:cNvCxnSpPr>
          <p:nvPr/>
        </p:nvCxnSpPr>
        <p:spPr>
          <a:xfrm>
            <a:off x="4859383" y="3429000"/>
            <a:ext cx="0" cy="463731"/>
          </a:xfrm>
          <a:prstGeom prst="line">
            <a:avLst/>
          </a:prstGeom>
        </p:spPr>
        <p:style>
          <a:lnRef idx="1">
            <a:schemeClr val="accent1"/>
          </a:lnRef>
          <a:fillRef idx="0">
            <a:schemeClr val="accent1"/>
          </a:fillRef>
          <a:effectRef idx="0">
            <a:schemeClr val="accent1"/>
          </a:effectRef>
          <a:fontRef idx="minor">
            <a:schemeClr val="tx1"/>
          </a:fontRef>
        </p:style>
      </p:cxnSp>
      <p:sp>
        <p:nvSpPr>
          <p:cNvPr id="7" name="Arrow: Left-Right-Up 6">
            <a:extLst>
              <a:ext uri="{FF2B5EF4-FFF2-40B4-BE49-F238E27FC236}">
                <a16:creationId xmlns:a16="http://schemas.microsoft.com/office/drawing/2014/main" id="{9D36FFC7-5741-4552-92B1-FCF0F837D69E}"/>
              </a:ext>
            </a:extLst>
          </p:cNvPr>
          <p:cNvSpPr/>
          <p:nvPr/>
        </p:nvSpPr>
        <p:spPr>
          <a:xfrm>
            <a:off x="4010303" y="4336868"/>
            <a:ext cx="1685102" cy="438320"/>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6B700D8-DCAB-4038-8EA9-506430DEF649}"/>
              </a:ext>
            </a:extLst>
          </p:cNvPr>
          <p:cNvCxnSpPr/>
          <p:nvPr/>
        </p:nvCxnSpPr>
        <p:spPr>
          <a:xfrm>
            <a:off x="3278777" y="4885509"/>
            <a:ext cx="0" cy="326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0726E2-E61F-4ADF-B91F-F97422A44F45}"/>
              </a:ext>
            </a:extLst>
          </p:cNvPr>
          <p:cNvCxnSpPr>
            <a:cxnSpLocks/>
          </p:cNvCxnSpPr>
          <p:nvPr/>
        </p:nvCxnSpPr>
        <p:spPr>
          <a:xfrm flipH="1">
            <a:off x="2899954" y="5252987"/>
            <a:ext cx="8360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6DE7D5-2647-47B1-8044-ADBFB1292DDB}"/>
              </a:ext>
            </a:extLst>
          </p:cNvPr>
          <p:cNvCxnSpPr/>
          <p:nvPr/>
        </p:nvCxnSpPr>
        <p:spPr>
          <a:xfrm>
            <a:off x="2899954" y="5252987"/>
            <a:ext cx="0" cy="326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BAF80A-CD28-497A-8B5C-A46F3FD0FD65}"/>
              </a:ext>
            </a:extLst>
          </p:cNvPr>
          <p:cNvCxnSpPr/>
          <p:nvPr/>
        </p:nvCxnSpPr>
        <p:spPr>
          <a:xfrm>
            <a:off x="3278777" y="5252987"/>
            <a:ext cx="0" cy="326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346259-750F-4CB7-A040-0DC9B6AAA842}"/>
              </a:ext>
            </a:extLst>
          </p:cNvPr>
          <p:cNvCxnSpPr/>
          <p:nvPr/>
        </p:nvCxnSpPr>
        <p:spPr>
          <a:xfrm>
            <a:off x="3735977" y="5212080"/>
            <a:ext cx="0" cy="326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9DBAFBA-4CAE-4FBF-8669-861B07A89611}"/>
              </a:ext>
            </a:extLst>
          </p:cNvPr>
          <p:cNvCxnSpPr/>
          <p:nvPr/>
        </p:nvCxnSpPr>
        <p:spPr>
          <a:xfrm>
            <a:off x="6422572" y="4775188"/>
            <a:ext cx="0" cy="326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3995B2-9E5C-4848-AA13-E1E5320B7453}"/>
              </a:ext>
            </a:extLst>
          </p:cNvPr>
          <p:cNvCxnSpPr>
            <a:cxnSpLocks/>
          </p:cNvCxnSpPr>
          <p:nvPr/>
        </p:nvCxnSpPr>
        <p:spPr>
          <a:xfrm flipH="1">
            <a:off x="5527765" y="5212080"/>
            <a:ext cx="21488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324D4E-9BE1-4E40-B067-77D1F73A1912}"/>
              </a:ext>
            </a:extLst>
          </p:cNvPr>
          <p:cNvCxnSpPr>
            <a:cxnSpLocks/>
          </p:cNvCxnSpPr>
          <p:nvPr/>
        </p:nvCxnSpPr>
        <p:spPr>
          <a:xfrm>
            <a:off x="5011783" y="3581400"/>
            <a:ext cx="0" cy="463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534BA5E-70E4-4170-8F35-B22D83D056F1}"/>
              </a:ext>
            </a:extLst>
          </p:cNvPr>
          <p:cNvCxnSpPr>
            <a:cxnSpLocks/>
          </p:cNvCxnSpPr>
          <p:nvPr/>
        </p:nvCxnSpPr>
        <p:spPr>
          <a:xfrm>
            <a:off x="5527765" y="5143499"/>
            <a:ext cx="0" cy="463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3BD669C-8386-4D8C-BFE4-3658B49917D4}"/>
              </a:ext>
            </a:extLst>
          </p:cNvPr>
          <p:cNvCxnSpPr>
            <a:cxnSpLocks/>
          </p:cNvCxnSpPr>
          <p:nvPr/>
        </p:nvCxnSpPr>
        <p:spPr>
          <a:xfrm flipV="1">
            <a:off x="7620001" y="5252987"/>
            <a:ext cx="0" cy="3959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4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93E58C-8A0E-4521-A8AD-33956D122518}"/>
              </a:ext>
            </a:extLst>
          </p:cNvPr>
          <p:cNvSpPr txBox="1"/>
          <p:nvPr/>
        </p:nvSpPr>
        <p:spPr>
          <a:xfrm>
            <a:off x="0" y="209006"/>
            <a:ext cx="12192000" cy="6463308"/>
          </a:xfrm>
          <a:prstGeom prst="rect">
            <a:avLst/>
          </a:prstGeom>
          <a:noFill/>
        </p:spPr>
        <p:txBody>
          <a:bodyPr wrap="square" rtlCol="0">
            <a:spAutoFit/>
          </a:bodyPr>
          <a:lstStyle/>
          <a:p>
            <a:r>
              <a:rPr lang="en-US" dirty="0"/>
              <a:t>-  </a:t>
            </a:r>
            <a:r>
              <a:rPr lang="en-US" dirty="0">
                <a:latin typeface="Abadi Extra Light" panose="020B0204020104020204" pitchFamily="34" charset="0"/>
              </a:rPr>
              <a:t>Throwable is a class that represents all errors and exceptions which may occur in java.</a:t>
            </a:r>
          </a:p>
          <a:p>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Exception is a super class of all the exceptions in java.</a:t>
            </a:r>
          </a:p>
          <a:p>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What is the difference between Exception and error in Java?</a:t>
            </a:r>
          </a:p>
          <a:p>
            <a:r>
              <a:rPr lang="en-US" dirty="0">
                <a:latin typeface="Abadi Extra Light" panose="020B0204020104020204" pitchFamily="34" charset="0"/>
              </a:rPr>
              <a:t>     Exception is an Error, which can be handled. It means, when an Exception happens, programmer can do something to avoid any harm.</a:t>
            </a:r>
          </a:p>
          <a:p>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Error is an error which can’t be handled.</a:t>
            </a:r>
          </a:p>
          <a:p>
            <a:pPr marL="285750" indent="-285750">
              <a:buFontTx/>
              <a:buChar char="-"/>
            </a:pPr>
            <a:endParaRPr lang="en-US" dirty="0">
              <a:latin typeface="Abadi Extra Light" panose="020B0204020104020204" pitchFamily="34" charset="0"/>
            </a:endParaRPr>
          </a:p>
          <a:p>
            <a:pPr marL="285750" indent="-285750">
              <a:buFontTx/>
              <a:buChar char="-"/>
            </a:pPr>
            <a:r>
              <a:rPr lang="en-US" b="1" dirty="0">
                <a:latin typeface="Abadi Extra Light" panose="020B0204020104020204" pitchFamily="34" charset="0"/>
              </a:rPr>
              <a:t>Exception Handling:</a:t>
            </a:r>
          </a:p>
          <a:p>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Int a=0;</a:t>
            </a:r>
          </a:p>
          <a:p>
            <a:pPr marL="285750" indent="-285750">
              <a:buFontTx/>
              <a:buChar char="-"/>
            </a:pPr>
            <a:r>
              <a:rPr lang="en-US" dirty="0">
                <a:latin typeface="Abadi Extra Light" panose="020B0204020104020204" pitchFamily="34" charset="0"/>
              </a:rPr>
              <a:t>Int n;</a:t>
            </a:r>
          </a:p>
          <a:p>
            <a:pPr marL="285750" indent="-285750">
              <a:buFontTx/>
              <a:buChar char="-"/>
            </a:pPr>
            <a:r>
              <a:rPr lang="en-US" dirty="0">
                <a:latin typeface="Abadi Extra Light" panose="020B0204020104020204" pitchFamily="34" charset="0"/>
              </a:rPr>
              <a:t>n = 35/a  // because of this statement the value can’t be stored in any variable.</a:t>
            </a:r>
          </a:p>
          <a:p>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So, there will be an exception at runtime in the above statement. So JVM will throw the exception details and terminates the program abnormally.</a:t>
            </a:r>
          </a:p>
          <a:p>
            <a:endParaRPr lang="en-US" dirty="0">
              <a:latin typeface="Abadi Extra Light" panose="020B0204020104020204" pitchFamily="34" charset="0"/>
            </a:endParaRPr>
          </a:p>
          <a:p>
            <a:r>
              <a:rPr lang="en-US" dirty="0">
                <a:latin typeface="Abadi Extra Light" panose="020B0204020104020204" pitchFamily="34" charset="0"/>
              </a:rPr>
              <a:t>-   Therefore, we need to handle these type of exceptions. Handling these type of exceptions is called ‘Exception Handling’.</a:t>
            </a:r>
          </a:p>
          <a:p>
            <a:pPr marL="285750" indent="-285750">
              <a:buFontTx/>
              <a:buChar char="-"/>
            </a:pPr>
            <a:endParaRPr lang="en-US" dirty="0">
              <a:latin typeface="Abadi Extra Light" panose="020B0204020104020204" pitchFamily="34" charset="0"/>
            </a:endParaRPr>
          </a:p>
          <a:p>
            <a:pPr marL="285750" indent="-285750">
              <a:buFontTx/>
              <a:buChar char="-"/>
            </a:pPr>
            <a:endParaRPr lang="en-US" dirty="0">
              <a:latin typeface="Abadi Extra Light" panose="020B0204020104020204" pitchFamily="34" charset="0"/>
            </a:endParaRPr>
          </a:p>
          <a:p>
            <a:pPr marL="285750" indent="-285750">
              <a:buFontTx/>
              <a:buChar char="-"/>
            </a:pPr>
            <a:endParaRPr lang="en-US" dirty="0">
              <a:latin typeface="Abadi Extra Light" panose="020B0204020104020204" pitchFamily="34" charset="0"/>
            </a:endParaRPr>
          </a:p>
        </p:txBody>
      </p:sp>
    </p:spTree>
    <p:extLst>
      <p:ext uri="{BB962C8B-B14F-4D97-AF65-F5344CB8AC3E}">
        <p14:creationId xmlns:p14="http://schemas.microsoft.com/office/powerpoint/2010/main" val="2231261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898B12-BDFB-4A6E-9F48-3C34121F1E5C}"/>
              </a:ext>
            </a:extLst>
          </p:cNvPr>
          <p:cNvSpPr txBox="1"/>
          <p:nvPr/>
        </p:nvSpPr>
        <p:spPr>
          <a:xfrm>
            <a:off x="195943" y="248194"/>
            <a:ext cx="11769634" cy="6186309"/>
          </a:xfrm>
          <a:prstGeom prst="rect">
            <a:avLst/>
          </a:prstGeom>
          <a:noFill/>
        </p:spPr>
        <p:txBody>
          <a:bodyPr wrap="square" rtlCol="0">
            <a:spAutoFit/>
          </a:bodyPr>
          <a:lstStyle/>
          <a:p>
            <a:pPr marL="285750" indent="-285750">
              <a:buFontTx/>
              <a:buChar char="-"/>
            </a:pPr>
            <a:r>
              <a:rPr lang="en-US" dirty="0">
                <a:latin typeface="Abadi Extra Light" panose="020B0204020104020204" pitchFamily="34" charset="0"/>
              </a:rPr>
              <a:t>When there is an exception, user data my be corrupted. </a:t>
            </a:r>
          </a:p>
          <a:p>
            <a:endParaRPr lang="en-US" dirty="0">
              <a:latin typeface="Abadi Extra Light" panose="020B0204020104020204" pitchFamily="34" charset="0"/>
            </a:endParaRPr>
          </a:p>
          <a:p>
            <a:pPr marL="285750" indent="-285750">
              <a:buFontTx/>
              <a:buChar char="-"/>
            </a:pPr>
            <a:r>
              <a:rPr lang="en-US" dirty="0">
                <a:latin typeface="Abadi Extra Light" panose="020B0204020104020204" pitchFamily="34" charset="0"/>
              </a:rPr>
              <a:t>So, he should perform following 3 steps.</a:t>
            </a:r>
          </a:p>
          <a:p>
            <a:endParaRPr lang="en-US" dirty="0">
              <a:latin typeface="Abadi Extra Light" panose="020B0204020104020204" pitchFamily="34" charset="0"/>
            </a:endParaRPr>
          </a:p>
          <a:p>
            <a:pPr marL="285750" indent="-285750">
              <a:buFontTx/>
              <a:buChar char="-"/>
            </a:pPr>
            <a:r>
              <a:rPr lang="en-US" b="1" dirty="0">
                <a:latin typeface="Abadi Extra Light" panose="020B0204020104020204" pitchFamily="34" charset="0"/>
              </a:rPr>
              <a:t>Step 1</a:t>
            </a:r>
            <a:r>
              <a:rPr lang="en-US" dirty="0">
                <a:latin typeface="Abadi Extra Light" panose="020B0204020104020204" pitchFamily="34" charset="0"/>
              </a:rPr>
              <a:t>: </a:t>
            </a:r>
          </a:p>
          <a:p>
            <a:endParaRPr lang="en-US" dirty="0">
              <a:latin typeface="Abadi Extra Light" panose="020B0204020104020204" pitchFamily="34" charset="0"/>
            </a:endParaRPr>
          </a:p>
          <a:p>
            <a:r>
              <a:rPr lang="en-US" dirty="0">
                <a:latin typeface="Abadi Extra Light" panose="020B0204020104020204" pitchFamily="34" charset="0"/>
              </a:rPr>
              <a:t>	- Programmer should observe statements in program where there may be possibilities of exceptions.</a:t>
            </a:r>
          </a:p>
          <a:p>
            <a:endParaRPr lang="en-US" dirty="0">
              <a:latin typeface="Abadi Extra Light" panose="020B0204020104020204" pitchFamily="34" charset="0"/>
            </a:endParaRPr>
          </a:p>
          <a:p>
            <a:r>
              <a:rPr lang="en-US" dirty="0">
                <a:latin typeface="Abadi Extra Light" panose="020B0204020104020204" pitchFamily="34" charset="0"/>
              </a:rPr>
              <a:t>	- Such statements should Written inside the try block.</a:t>
            </a:r>
          </a:p>
          <a:p>
            <a:endParaRPr lang="en-US" dirty="0">
              <a:latin typeface="Abadi Extra Light" panose="020B0204020104020204" pitchFamily="34" charset="0"/>
            </a:endParaRPr>
          </a:p>
          <a:p>
            <a:r>
              <a:rPr lang="en-US" dirty="0">
                <a:latin typeface="Abadi Extra Light" panose="020B0204020104020204" pitchFamily="34" charset="0"/>
              </a:rPr>
              <a:t>	- When JVM understands that there is an exception , it stores an exception details in an exception stack and then jumps to the catch block.</a:t>
            </a:r>
          </a:p>
          <a:p>
            <a:endParaRPr lang="en-US" dirty="0">
              <a:latin typeface="Abadi Extra Light" panose="020B0204020104020204" pitchFamily="34" charset="0"/>
            </a:endParaRPr>
          </a:p>
          <a:p>
            <a:r>
              <a:rPr lang="en-US" b="1" dirty="0">
                <a:latin typeface="Abadi Extra Light" panose="020B0204020104020204" pitchFamily="34" charset="0"/>
              </a:rPr>
              <a:t> Syntax: 	</a:t>
            </a:r>
          </a:p>
          <a:p>
            <a:r>
              <a:rPr lang="en-US" b="1" dirty="0">
                <a:latin typeface="Abadi Extra Light" panose="020B0204020104020204" pitchFamily="34" charset="0"/>
              </a:rPr>
              <a:t>		try{</a:t>
            </a:r>
          </a:p>
          <a:p>
            <a:r>
              <a:rPr lang="en-US" b="1" dirty="0">
                <a:latin typeface="Abadi Extra Light" panose="020B0204020104020204" pitchFamily="34" charset="0"/>
              </a:rPr>
              <a:t>		Statements;</a:t>
            </a:r>
          </a:p>
          <a:p>
            <a:r>
              <a:rPr lang="en-US" b="1" dirty="0">
                <a:latin typeface="Abadi Extra Light" panose="020B0204020104020204" pitchFamily="34" charset="0"/>
              </a:rPr>
              <a:t>		   }	</a:t>
            </a:r>
          </a:p>
          <a:p>
            <a:endParaRPr lang="en-US" b="1" dirty="0">
              <a:latin typeface="Abadi Extra Light" panose="020B0204020104020204" pitchFamily="34" charset="0"/>
            </a:endParaRPr>
          </a:p>
          <a:p>
            <a:r>
              <a:rPr lang="en-US" dirty="0">
                <a:latin typeface="Abadi Extra Light" panose="020B0204020104020204" pitchFamily="34" charset="0"/>
              </a:rPr>
              <a:t> -    </a:t>
            </a:r>
            <a:r>
              <a:rPr lang="en-US" b="1" dirty="0">
                <a:latin typeface="Abadi Extra Light" panose="020B0204020104020204" pitchFamily="34" charset="0"/>
              </a:rPr>
              <a:t>Step 2:</a:t>
            </a:r>
          </a:p>
          <a:p>
            <a:endParaRPr lang="en-US" b="1" dirty="0">
              <a:latin typeface="Abadi Extra Light" panose="020B0204020104020204" pitchFamily="34" charset="0"/>
            </a:endParaRPr>
          </a:p>
          <a:p>
            <a:r>
              <a:rPr lang="en-US" dirty="0">
                <a:latin typeface="Abadi Extra Light" panose="020B0204020104020204" pitchFamily="34" charset="0"/>
              </a:rPr>
              <a:t>	- The programmer should write the catch block where he should display the exception details to the user.</a:t>
            </a:r>
          </a:p>
          <a:p>
            <a:endParaRPr lang="en-US" dirty="0">
              <a:latin typeface="Abadi Extra Light" panose="020B0204020104020204" pitchFamily="34" charset="0"/>
            </a:endParaRPr>
          </a:p>
        </p:txBody>
      </p:sp>
    </p:spTree>
    <p:extLst>
      <p:ext uri="{BB962C8B-B14F-4D97-AF65-F5344CB8AC3E}">
        <p14:creationId xmlns:p14="http://schemas.microsoft.com/office/powerpoint/2010/main" val="33336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903A2F-18FC-43B4-95D2-D01C7F9C2548}"/>
              </a:ext>
            </a:extLst>
          </p:cNvPr>
          <p:cNvSpPr txBox="1"/>
          <p:nvPr/>
        </p:nvSpPr>
        <p:spPr>
          <a:xfrm>
            <a:off x="0" y="91440"/>
            <a:ext cx="12192000" cy="13111282"/>
          </a:xfrm>
          <a:prstGeom prst="rect">
            <a:avLst/>
          </a:prstGeom>
          <a:noFill/>
        </p:spPr>
        <p:txBody>
          <a:bodyPr wrap="square">
            <a:spAutoFit/>
          </a:bodyPr>
          <a:lstStyle/>
          <a:p>
            <a:r>
              <a:rPr lang="en-US" b="1" dirty="0">
                <a:latin typeface="Abadi Extra Light" panose="020B0204020104020204" pitchFamily="34" charset="0"/>
              </a:rPr>
              <a:t>	Syntax:</a:t>
            </a:r>
          </a:p>
          <a:p>
            <a:r>
              <a:rPr lang="en-US" dirty="0">
                <a:latin typeface="Abadi Extra Light" panose="020B0204020104020204" pitchFamily="34" charset="0"/>
              </a:rPr>
              <a:t>		catch(</a:t>
            </a:r>
            <a:r>
              <a:rPr lang="en-US" dirty="0" err="1">
                <a:latin typeface="Abadi Extra Light" panose="020B0204020104020204" pitchFamily="34" charset="0"/>
              </a:rPr>
              <a:t>ExceptionClass</a:t>
            </a:r>
            <a:r>
              <a:rPr lang="en-US" dirty="0">
                <a:latin typeface="Abadi Extra Light" panose="020B0204020104020204" pitchFamily="34" charset="0"/>
              </a:rPr>
              <a:t> ref)</a:t>
            </a:r>
          </a:p>
          <a:p>
            <a:r>
              <a:rPr lang="en-US" dirty="0">
                <a:latin typeface="Abadi Extra Light" panose="020B0204020104020204" pitchFamily="34" charset="0"/>
              </a:rPr>
              <a:t>		{</a:t>
            </a:r>
          </a:p>
          <a:p>
            <a:r>
              <a:rPr lang="en-US" dirty="0">
                <a:latin typeface="Abadi Extra Light" panose="020B0204020104020204" pitchFamily="34" charset="0"/>
              </a:rPr>
              <a:t>		Statements;</a:t>
            </a:r>
          </a:p>
          <a:p>
            <a:r>
              <a:rPr lang="en-US" dirty="0">
                <a:latin typeface="Abadi Extra Light" panose="020B0204020104020204" pitchFamily="34" charset="0"/>
              </a:rPr>
              <a:t>		}</a:t>
            </a:r>
          </a:p>
          <a:p>
            <a:endParaRPr lang="en-US" dirty="0">
              <a:latin typeface="Abadi Extra Light" panose="020B0204020104020204" pitchFamily="34" charset="0"/>
            </a:endParaRPr>
          </a:p>
          <a:p>
            <a:r>
              <a:rPr lang="en-US" dirty="0">
                <a:latin typeface="Abadi Extra Light" panose="020B0204020104020204" pitchFamily="34" charset="0"/>
              </a:rPr>
              <a:t> 	-  The reference above is automatically adjusted to refer to the exception stack, where the details of exception are available.</a:t>
            </a:r>
          </a:p>
          <a:p>
            <a:endParaRPr lang="en-US" dirty="0">
              <a:latin typeface="Abadi Extra Light" panose="020B0204020104020204" pitchFamily="34" charset="0"/>
            </a:endParaRPr>
          </a:p>
          <a:p>
            <a:r>
              <a:rPr lang="en-US" dirty="0">
                <a:latin typeface="Abadi Extra Light" panose="020B0204020104020204" pitchFamily="34" charset="0"/>
              </a:rPr>
              <a:t> 	-  To print the exception details we will using following ways:</a:t>
            </a:r>
          </a:p>
          <a:p>
            <a:r>
              <a:rPr lang="en-US" dirty="0">
                <a:latin typeface="Abadi Extra Light" panose="020B0204020104020204" pitchFamily="34" charset="0"/>
              </a:rPr>
              <a:t>      </a:t>
            </a:r>
          </a:p>
          <a:p>
            <a:r>
              <a:rPr lang="en-US" dirty="0">
                <a:latin typeface="Abadi Extra Light" panose="020B0204020104020204" pitchFamily="34" charset="0"/>
              </a:rPr>
              <a:t>		- using print() or </a:t>
            </a:r>
            <a:r>
              <a:rPr lang="en-US" dirty="0" err="1">
                <a:latin typeface="Abadi Extra Light" panose="020B0204020104020204" pitchFamily="34" charset="0"/>
              </a:rPr>
              <a:t>println</a:t>
            </a:r>
            <a:r>
              <a:rPr lang="en-US" dirty="0">
                <a:latin typeface="Abadi Extra Light" panose="020B0204020104020204" pitchFamily="34" charset="0"/>
              </a:rPr>
              <a:t>() methods, such as </a:t>
            </a:r>
            <a:r>
              <a:rPr lang="en-US" dirty="0" err="1">
                <a:latin typeface="Abadi Extra Light" panose="020B0204020104020204" pitchFamily="34" charset="0"/>
              </a:rPr>
              <a:t>System.out.println</a:t>
            </a:r>
            <a:r>
              <a:rPr lang="en-US" dirty="0">
                <a:latin typeface="Abadi Extra Light" panose="020B0204020104020204" pitchFamily="34" charset="0"/>
              </a:rPr>
              <a:t>(ref);</a:t>
            </a:r>
          </a:p>
          <a:p>
            <a:endParaRPr lang="en-US" dirty="0">
              <a:latin typeface="Abadi Extra Light" panose="020B0204020104020204" pitchFamily="34" charset="0"/>
            </a:endParaRPr>
          </a:p>
          <a:p>
            <a:r>
              <a:rPr lang="en-US" dirty="0">
                <a:latin typeface="Abadi Extra Light" panose="020B0204020104020204" pitchFamily="34" charset="0"/>
              </a:rPr>
              <a:t>		- using </a:t>
            </a:r>
            <a:r>
              <a:rPr lang="en-US" dirty="0" err="1">
                <a:latin typeface="Abadi Extra Light" panose="020B0204020104020204" pitchFamily="34" charset="0"/>
              </a:rPr>
              <a:t>printStackTrace</a:t>
            </a:r>
            <a:r>
              <a:rPr lang="en-US" dirty="0">
                <a:latin typeface="Abadi Extra Light" panose="020B0204020104020204" pitchFamily="34" charset="0"/>
              </a:rPr>
              <a:t>() method of throwable class witch fetches the exception details from the exception stack and display them.</a:t>
            </a:r>
          </a:p>
          <a:p>
            <a:endParaRPr lang="en-US" dirty="0">
              <a:latin typeface="Abadi Extra Light" panose="020B0204020104020204" pitchFamily="34" charset="0"/>
            </a:endParaRPr>
          </a:p>
          <a:p>
            <a:r>
              <a:rPr lang="en-US" dirty="0">
                <a:latin typeface="Abadi Extra Light" panose="020B0204020104020204" pitchFamily="34" charset="0"/>
              </a:rPr>
              <a:t>	-  </a:t>
            </a:r>
            <a:r>
              <a:rPr lang="en-US" b="1" dirty="0">
                <a:latin typeface="Abadi Extra Light" panose="020B0204020104020204" pitchFamily="34" charset="0"/>
              </a:rPr>
              <a:t>Step 3:</a:t>
            </a:r>
          </a:p>
          <a:p>
            <a:endParaRPr lang="en-US" b="1" dirty="0">
              <a:latin typeface="Abadi Extra Light" panose="020B0204020104020204" pitchFamily="34" charset="0"/>
            </a:endParaRPr>
          </a:p>
          <a:p>
            <a:r>
              <a:rPr lang="en-US" b="1" dirty="0">
                <a:latin typeface="Abadi Extra Light" panose="020B0204020104020204" pitchFamily="34" charset="0"/>
              </a:rPr>
              <a:t>           - Using finally block: </a:t>
            </a:r>
          </a:p>
          <a:p>
            <a:r>
              <a:rPr lang="en-US" b="1" dirty="0">
                <a:latin typeface="Abadi Extra Light" panose="020B0204020104020204" pitchFamily="34" charset="0"/>
              </a:rPr>
              <a:t>			- </a:t>
            </a:r>
            <a:r>
              <a:rPr lang="en-US" dirty="0">
                <a:latin typeface="Abadi Extra Light" panose="020B0204020104020204" pitchFamily="34" charset="0"/>
              </a:rPr>
              <a:t>The specialty of finally block is that the statements of finally block will be executed irrespective of whether there is n exception or not.</a:t>
            </a:r>
          </a:p>
          <a:p>
            <a:endParaRPr lang="en-US" dirty="0">
              <a:latin typeface="Abadi Extra Light" panose="020B0204020104020204" pitchFamily="34" charset="0"/>
            </a:endParaRPr>
          </a:p>
          <a:p>
            <a:r>
              <a:rPr lang="en-US" dirty="0">
                <a:latin typeface="Abadi Extra Light" panose="020B0204020104020204" pitchFamily="34" charset="0"/>
              </a:rPr>
              <a:t>			- This block will be executed mostly to close the files or terminate the running threads.</a:t>
            </a:r>
          </a:p>
          <a:p>
            <a:endParaRPr lang="en-US" dirty="0">
              <a:latin typeface="Abadi Extra Light" panose="020B0204020104020204" pitchFamily="34" charset="0"/>
            </a:endParaRPr>
          </a:p>
          <a:p>
            <a:r>
              <a:rPr lang="en-US" dirty="0">
                <a:latin typeface="Abadi Extra Light" panose="020B0204020104020204" pitchFamily="34" charset="0"/>
              </a:rPr>
              <a:t>			-  Performing the above tasks is called an Exception handling.</a:t>
            </a:r>
          </a:p>
          <a:p>
            <a:r>
              <a:rPr lang="en-US" dirty="0">
                <a:latin typeface="Abadi Extra Light" panose="020B0204020104020204" pitchFamily="34" charset="0"/>
              </a:rPr>
              <a:t>	</a:t>
            </a:r>
          </a:p>
          <a:p>
            <a:endParaRPr lang="en-US" dirty="0">
              <a:latin typeface="Abadi Extra Light" panose="020B0204020104020204" pitchFamily="34" charset="0"/>
            </a:endParaRPr>
          </a:p>
          <a:p>
            <a:r>
              <a:rPr lang="en-US" dirty="0">
                <a:latin typeface="Abadi Extra Light" panose="020B0204020104020204" pitchFamily="34" charset="0"/>
              </a:rPr>
              <a:t>   </a:t>
            </a: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endParaRPr lang="en-US" dirty="0">
              <a:latin typeface="Abadi Extra Light" panose="020B0204020104020204" pitchFamily="34" charset="0"/>
            </a:endParaRPr>
          </a:p>
          <a:p>
            <a:r>
              <a:rPr lang="en-US" dirty="0">
                <a:latin typeface="Abadi Extra Light" panose="020B0204020104020204" pitchFamily="34" charset="0"/>
              </a:rPr>
              <a:t>	 </a:t>
            </a:r>
            <a:endParaRPr lang="en-US" dirty="0"/>
          </a:p>
        </p:txBody>
      </p:sp>
    </p:spTree>
    <p:extLst>
      <p:ext uri="{BB962C8B-B14F-4D97-AF65-F5344CB8AC3E}">
        <p14:creationId xmlns:p14="http://schemas.microsoft.com/office/powerpoint/2010/main" val="416291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BE82EF-8BB5-476D-BDC8-3406AFEAF65E}"/>
              </a:ext>
            </a:extLst>
          </p:cNvPr>
          <p:cNvSpPr txBox="1"/>
          <p:nvPr/>
        </p:nvSpPr>
        <p:spPr>
          <a:xfrm>
            <a:off x="0" y="1"/>
            <a:ext cx="12192000" cy="7017306"/>
          </a:xfrm>
          <a:prstGeom prst="rect">
            <a:avLst/>
          </a:prstGeom>
          <a:noFill/>
        </p:spPr>
        <p:txBody>
          <a:bodyPr wrap="square">
            <a:spAutoFit/>
          </a:bodyPr>
          <a:lstStyle/>
          <a:p>
            <a:pPr lvl="1"/>
            <a:r>
              <a:rPr lang="en-US" b="1" dirty="0">
                <a:latin typeface="Abadi Extra Light" panose="020B0204020104020204" pitchFamily="34" charset="0"/>
              </a:rPr>
              <a:t>Syntax: </a:t>
            </a:r>
          </a:p>
          <a:p>
            <a:r>
              <a:rPr lang="en-US" dirty="0">
                <a:latin typeface="Abadi Extra Light" panose="020B0204020104020204" pitchFamily="34" charset="0"/>
              </a:rPr>
              <a:t>		finally{</a:t>
            </a:r>
          </a:p>
          <a:p>
            <a:r>
              <a:rPr lang="en-US" dirty="0">
                <a:latin typeface="Abadi Extra Light" panose="020B0204020104020204" pitchFamily="34" charset="0"/>
              </a:rPr>
              <a:t>		    statements;</a:t>
            </a:r>
          </a:p>
          <a:p>
            <a:r>
              <a:rPr lang="en-US" dirty="0">
                <a:latin typeface="Abadi Extra Light" panose="020B0204020104020204" pitchFamily="34" charset="0"/>
              </a:rPr>
              <a:t>			}</a:t>
            </a:r>
          </a:p>
          <a:p>
            <a:endParaRPr lang="en-US" dirty="0">
              <a:latin typeface="Abadi Extra Light" panose="020B0204020104020204" pitchFamily="34" charset="0"/>
            </a:endParaRPr>
          </a:p>
          <a:p>
            <a:r>
              <a:rPr lang="en-US" dirty="0">
                <a:latin typeface="Abadi Extra Light" panose="020B0204020104020204" pitchFamily="34" charset="0"/>
              </a:rPr>
              <a:t>  -  </a:t>
            </a:r>
            <a:r>
              <a:rPr lang="en-US" b="1" dirty="0">
                <a:latin typeface="Abadi Extra Light" panose="020B0204020104020204" pitchFamily="34" charset="0"/>
              </a:rPr>
              <a:t>Handling multiple exceptions:</a:t>
            </a:r>
          </a:p>
          <a:p>
            <a:r>
              <a:rPr lang="en-US" b="1" dirty="0">
                <a:latin typeface="Abadi Extra Light" panose="020B0204020104020204" pitchFamily="34" charset="0"/>
              </a:rPr>
              <a:t>	</a:t>
            </a:r>
          </a:p>
          <a:p>
            <a:r>
              <a:rPr lang="en-US" b="1" dirty="0">
                <a:latin typeface="Abadi Extra Light" panose="020B0204020104020204" pitchFamily="34" charset="0"/>
              </a:rPr>
              <a:t>	- </a:t>
            </a:r>
            <a:r>
              <a:rPr lang="en-US" dirty="0">
                <a:latin typeface="Abadi Extra Light" panose="020B0204020104020204" pitchFamily="34" charset="0"/>
              </a:rPr>
              <a:t>Most of the times there is a possibility of more than one exception present in a program.</a:t>
            </a:r>
          </a:p>
          <a:p>
            <a:endParaRPr lang="en-US" dirty="0">
              <a:latin typeface="Abadi Extra Light" panose="020B0204020104020204" pitchFamily="34" charset="0"/>
            </a:endParaRPr>
          </a:p>
          <a:p>
            <a:r>
              <a:rPr lang="en-US" dirty="0">
                <a:latin typeface="Abadi Extra Light" panose="020B0204020104020204" pitchFamily="34" charset="0"/>
              </a:rPr>
              <a:t>	- In this case, the programmer should write multiple catch blocks to handle each of them.</a:t>
            </a:r>
          </a:p>
          <a:p>
            <a:endParaRPr lang="en-US" dirty="0">
              <a:latin typeface="Abadi Extra Light" panose="020B0204020104020204" pitchFamily="34" charset="0"/>
            </a:endParaRPr>
          </a:p>
          <a:p>
            <a:r>
              <a:rPr lang="en-US" dirty="0">
                <a:latin typeface="Abadi Extra Light" panose="020B0204020104020204" pitchFamily="34" charset="0"/>
              </a:rPr>
              <a:t>	</a:t>
            </a:r>
            <a:r>
              <a:rPr lang="en-US" b="1" dirty="0">
                <a:latin typeface="Abadi Extra Light" panose="020B0204020104020204" pitchFamily="34" charset="0"/>
              </a:rPr>
              <a:t>Example:</a:t>
            </a:r>
          </a:p>
          <a:p>
            <a:r>
              <a:rPr lang="en-US" b="1" dirty="0">
                <a:latin typeface="Abadi Extra Light" panose="020B0204020104020204" pitchFamily="34" charset="0"/>
              </a:rPr>
              <a:t>	</a:t>
            </a:r>
          </a:p>
          <a:p>
            <a:r>
              <a:rPr lang="en-US" b="1" dirty="0">
                <a:latin typeface="Abadi Extra Light" panose="020B0204020104020204" pitchFamily="34" charset="0"/>
              </a:rPr>
              <a:t>Catch(</a:t>
            </a:r>
            <a:r>
              <a:rPr lang="en-US" b="1" dirty="0" err="1">
                <a:latin typeface="Abadi Extra Light" panose="020B0204020104020204" pitchFamily="34" charset="0"/>
              </a:rPr>
              <a:t>ArthimticException</a:t>
            </a:r>
            <a:r>
              <a:rPr lang="en-US" b="1" dirty="0">
                <a:latin typeface="Abadi Extra Light" panose="020B0204020104020204" pitchFamily="34" charset="0"/>
              </a:rPr>
              <a:t> </a:t>
            </a:r>
            <a:r>
              <a:rPr lang="en-US" b="1" dirty="0" err="1">
                <a:latin typeface="Abadi Extra Light" panose="020B0204020104020204" pitchFamily="34" charset="0"/>
              </a:rPr>
              <a:t>Ar</a:t>
            </a:r>
            <a:r>
              <a:rPr lang="en-US" b="1" dirty="0">
                <a:latin typeface="Abadi Extra Light" panose="020B0204020104020204" pitchFamily="34" charset="0"/>
              </a:rPr>
              <a:t>){</a:t>
            </a:r>
          </a:p>
          <a:p>
            <a:endParaRPr lang="en-US" b="1" dirty="0">
              <a:latin typeface="Abadi Extra Light" panose="020B0204020104020204" pitchFamily="34" charset="0"/>
            </a:endParaRPr>
          </a:p>
          <a:p>
            <a:endParaRPr lang="en-US" b="1" dirty="0">
              <a:latin typeface="Abadi Extra Light" panose="020B0204020104020204" pitchFamily="34" charset="0"/>
            </a:endParaRPr>
          </a:p>
          <a:p>
            <a:endParaRPr lang="en-US" b="1" dirty="0">
              <a:latin typeface="Abadi Extra Light" panose="020B0204020104020204" pitchFamily="34" charset="0"/>
            </a:endParaRPr>
          </a:p>
          <a:p>
            <a:endParaRPr lang="en-US" b="1" dirty="0">
              <a:latin typeface="Abadi Extra Light" panose="020B0204020104020204" pitchFamily="34" charset="0"/>
            </a:endParaRPr>
          </a:p>
          <a:p>
            <a:endParaRPr lang="en-US" b="1" dirty="0">
              <a:latin typeface="Abadi Extra Light" panose="020B0204020104020204" pitchFamily="34" charset="0"/>
            </a:endParaRPr>
          </a:p>
          <a:p>
            <a:r>
              <a:rPr lang="en-US" b="1" dirty="0">
                <a:latin typeface="Abadi Extra Light" panose="020B0204020104020204" pitchFamily="34" charset="0"/>
              </a:rPr>
              <a:t>}</a:t>
            </a:r>
          </a:p>
          <a:p>
            <a:r>
              <a:rPr lang="en-US" b="1" dirty="0">
                <a:latin typeface="Abadi Extra Light" panose="020B0204020104020204" pitchFamily="34" charset="0"/>
              </a:rPr>
              <a:t>Catch (</a:t>
            </a:r>
            <a:r>
              <a:rPr lang="en-US" b="1" dirty="0" err="1">
                <a:latin typeface="Abadi Extra Light" panose="020B0204020104020204" pitchFamily="34" charset="0"/>
              </a:rPr>
              <a:t>ArrayoutofboundException</a:t>
            </a:r>
            <a:r>
              <a:rPr lang="en-US" b="1" dirty="0">
                <a:latin typeface="Abadi Extra Light" panose="020B0204020104020204" pitchFamily="34" charset="0"/>
              </a:rPr>
              <a:t> </a:t>
            </a:r>
            <a:r>
              <a:rPr lang="en-US" b="1" dirty="0" err="1">
                <a:latin typeface="Abadi Extra Light" panose="020B0204020104020204" pitchFamily="34" charset="0"/>
              </a:rPr>
              <a:t>aie</a:t>
            </a:r>
            <a:r>
              <a:rPr lang="en-US" b="1" dirty="0">
                <a:latin typeface="Abadi Extra Light" panose="020B0204020104020204" pitchFamily="34" charset="0"/>
              </a:rPr>
              <a:t>){</a:t>
            </a:r>
          </a:p>
          <a:p>
            <a:endParaRPr lang="en-US" b="1" dirty="0">
              <a:latin typeface="Abadi Extra Light" panose="020B0204020104020204" pitchFamily="34" charset="0"/>
            </a:endParaRPr>
          </a:p>
          <a:p>
            <a:r>
              <a:rPr lang="en-US" b="1" dirty="0">
                <a:latin typeface="Abadi Extra Light" panose="020B0204020104020204" pitchFamily="34" charset="0"/>
              </a:rPr>
              <a:t>}</a:t>
            </a:r>
          </a:p>
          <a:p>
            <a:endParaRPr lang="en-US" b="1" dirty="0">
              <a:latin typeface="Abadi Extra Light" panose="020B0204020104020204" pitchFamily="34" charset="0"/>
            </a:endParaRPr>
          </a:p>
          <a:p>
            <a:r>
              <a:rPr lang="en-US" b="1" dirty="0">
                <a:latin typeface="Abadi Extra Light" panose="020B0204020104020204" pitchFamily="34" charset="0"/>
              </a:rPr>
              <a:t>Catch (</a:t>
            </a:r>
            <a:r>
              <a:rPr lang="en-US" b="1" dirty="0" err="1">
                <a:latin typeface="Abadi Extra Light" panose="020B0204020104020204" pitchFamily="34" charset="0"/>
              </a:rPr>
              <a:t>arthimatic</a:t>
            </a:r>
            <a:r>
              <a:rPr lang="en-US" b="1" dirty="0">
                <a:latin typeface="Abadi Extra Light" panose="020B0204020104020204" pitchFamily="34" charset="0"/>
              </a:rPr>
              <a:t> Exception | </a:t>
            </a:r>
            <a:r>
              <a:rPr lang="en-US" b="1" dirty="0" err="1">
                <a:latin typeface="Abadi Extra Light" panose="020B0204020104020204" pitchFamily="34" charset="0"/>
              </a:rPr>
              <a:t>Arrayoutofbound</a:t>
            </a:r>
            <a:r>
              <a:rPr lang="en-US" b="1" dirty="0">
                <a:latin typeface="Abadi Extra Light" panose="020B0204020104020204" pitchFamily="34" charset="0"/>
              </a:rPr>
              <a:t> obj)</a:t>
            </a:r>
          </a:p>
        </p:txBody>
      </p:sp>
    </p:spTree>
    <p:extLst>
      <p:ext uri="{BB962C8B-B14F-4D97-AF65-F5344CB8AC3E}">
        <p14:creationId xmlns:p14="http://schemas.microsoft.com/office/powerpoint/2010/main" val="8294426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274</TotalTime>
  <Words>1944</Words>
  <Application>Microsoft Office PowerPoint</Application>
  <PresentationFormat>Widescreen</PresentationFormat>
  <Paragraphs>285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Abadi Extra Light</vt:lpstr>
      <vt:lpstr>Arial</vt:lpstr>
      <vt:lpstr>Trebuchet MS</vt:lpstr>
      <vt:lpstr>Wingdings 3</vt:lpstr>
      <vt:lpstr>Facet</vt:lpstr>
      <vt:lpstr>Exception Handling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vamsi sundara</dc:creator>
  <cp:lastModifiedBy>vamsi sundara</cp:lastModifiedBy>
  <cp:revision>46</cp:revision>
  <dcterms:created xsi:type="dcterms:W3CDTF">2021-04-06T16:04:09Z</dcterms:created>
  <dcterms:modified xsi:type="dcterms:W3CDTF">2021-04-06T21:35:03Z</dcterms:modified>
</cp:coreProperties>
</file>