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7" r:id="rId19"/>
    <p:sldId id="258" r:id="rId20"/>
    <p:sldId id="276" r:id="rId21"/>
    <p:sldId id="2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i sundara" initials="vs" lastIdx="1" clrIdx="0">
    <p:extLst>
      <p:ext uri="{19B8F6BF-5375-455C-9EA6-DF929625EA0E}">
        <p15:presenceInfo xmlns:p15="http://schemas.microsoft.com/office/powerpoint/2012/main" userId="5b5bbf006bd59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86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73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5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8B9A-BD19-4C2A-9336-280312A26A2B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Vamsisandeep.sundar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F5D-297E-4FBE-AD7A-564FC903C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HTML Training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E378-58FD-424C-8F29-3D754148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651471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C79BF-A224-4745-AB20-31E7CEEC192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lowercase attributes: attribute names and the attribute values are case insensitive</a:t>
            </a:r>
          </a:p>
          <a:p>
            <a:endParaRPr lang="en-US" dirty="0"/>
          </a:p>
          <a:p>
            <a:r>
              <a:rPr lang="en-US" dirty="0"/>
              <a:t>However, the world wide web </a:t>
            </a:r>
            <a:r>
              <a:rPr lang="en-US" dirty="0" err="1"/>
              <a:t>consoraum</a:t>
            </a:r>
            <a:r>
              <a:rPr lang="en-US" dirty="0"/>
              <a:t>(w3c) recommends lowercase attributes/attribute values in their html 4 </a:t>
            </a:r>
          </a:p>
          <a:p>
            <a:endParaRPr lang="en-US" dirty="0"/>
          </a:p>
          <a:p>
            <a:r>
              <a:rPr lang="en-US" dirty="0"/>
              <a:t>Newer versions of (x) html will demands lower case attributes.</a:t>
            </a:r>
          </a:p>
          <a:p>
            <a:endParaRPr lang="en-US" dirty="0"/>
          </a:p>
          <a:p>
            <a:r>
              <a:rPr lang="en-US" dirty="0"/>
              <a:t>What do I need to create html ?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Computer</a:t>
            </a:r>
          </a:p>
          <a:p>
            <a:pPr marL="342900" indent="-342900">
              <a:buAutoNum type="arabicParenR"/>
            </a:pPr>
            <a:r>
              <a:rPr lang="en-US" dirty="0"/>
              <a:t>Text or html editor</a:t>
            </a:r>
          </a:p>
          <a:p>
            <a:r>
              <a:rPr lang="en-US" dirty="0"/>
              <a:t>a)Adobe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/>
              <a:t>b)</a:t>
            </a:r>
            <a:r>
              <a:rPr lang="en-US" dirty="0" err="1"/>
              <a:t>cMonkey,coffiecup</a:t>
            </a:r>
            <a:r>
              <a:rPr lang="en-US" dirty="0"/>
              <a:t>(windows ) and </a:t>
            </a:r>
            <a:r>
              <a:rPr lang="en-US" dirty="0" err="1"/>
              <a:t>textpad</a:t>
            </a:r>
            <a:r>
              <a:rPr lang="en-US" dirty="0"/>
              <a:t>(windows)</a:t>
            </a:r>
          </a:p>
          <a:p>
            <a:r>
              <a:rPr lang="en-US" dirty="0"/>
              <a:t>c)Notepad for windows</a:t>
            </a:r>
          </a:p>
          <a:p>
            <a:r>
              <a:rPr lang="en-US" dirty="0"/>
              <a:t>d)PICO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e)Simple text/text editor/text wrangler(MAC)</a:t>
            </a:r>
          </a:p>
          <a:p>
            <a:r>
              <a:rPr lang="en-US" dirty="0"/>
              <a:t>3)Web browser</a:t>
            </a:r>
          </a:p>
          <a:p>
            <a:r>
              <a:rPr lang="en-US" dirty="0"/>
              <a:t>a)</a:t>
            </a:r>
            <a:r>
              <a:rPr lang="en-US" dirty="0" err="1"/>
              <a:t>IE,Forefox,chrome,opera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I need to be online ?</a:t>
            </a:r>
          </a:p>
          <a:p>
            <a:endParaRPr lang="en-US" dirty="0"/>
          </a:p>
          <a:p>
            <a:r>
              <a:rPr lang="en-US" dirty="0"/>
              <a:t>No, You </a:t>
            </a:r>
            <a:r>
              <a:rPr lang="en-US" dirty="0" err="1"/>
              <a:t>donot</a:t>
            </a:r>
            <a:r>
              <a:rPr lang="en-US" dirty="0"/>
              <a:t> need to be online to create the webpages</a:t>
            </a:r>
          </a:p>
          <a:p>
            <a:endParaRPr lang="en-US" dirty="0"/>
          </a:p>
          <a:p>
            <a:r>
              <a:rPr lang="en-US" dirty="0"/>
              <a:t>You can create webpages only on your local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7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3997C-04C5-454C-9374-1B96306B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1" y="385763"/>
            <a:ext cx="11855599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50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8576B-B684-4656-BBFC-3DF3B918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" y="0"/>
            <a:ext cx="102036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CF34C-3250-49EA-AEE9-5120725F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00026"/>
            <a:ext cx="9867899" cy="6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71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5FF87-097B-4101-AF35-B9A7268F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02489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7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2D4AA-9750-4398-ABB9-583EFBF6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8" y="-790575"/>
            <a:ext cx="8143875" cy="277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266D0-08D2-4E06-989E-2B18F87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913" y="1657350"/>
            <a:ext cx="8058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51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BE6F0-83B2-4886-BD28-84A1D1C2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0"/>
            <a:ext cx="7943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3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232C4-0774-4AC9-9EE8-AB99EC97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4" y="457200"/>
            <a:ext cx="10116274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55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DCB63-6E73-4073-A9D4-0F8BA01D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742"/>
            <a:ext cx="9944100" cy="64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346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65464-D796-40B5-BB08-BD2189DA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4" y="257175"/>
            <a:ext cx="9096374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50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3BF92-1391-4674-91A9-A81EDE31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04837"/>
            <a:ext cx="80867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EDD3E-1202-430D-B5C3-A416B20560D3}"/>
              </a:ext>
            </a:extLst>
          </p:cNvPr>
          <p:cNvSpPr txBox="1"/>
          <p:nvPr/>
        </p:nvSpPr>
        <p:spPr>
          <a:xfrm>
            <a:off x="0" y="0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only needs to go online when you want to publish your web pages to the web</a:t>
            </a:r>
          </a:p>
          <a:p>
            <a:endParaRPr lang="en-US" dirty="0"/>
          </a:p>
          <a:p>
            <a:r>
              <a:rPr lang="en-US" dirty="0"/>
              <a:t>Html documents = web pages</a:t>
            </a:r>
          </a:p>
          <a:p>
            <a:endParaRPr lang="en-US" dirty="0"/>
          </a:p>
          <a:p>
            <a:r>
              <a:rPr lang="en-US" dirty="0"/>
              <a:t>1)Html documents describes the web pages</a:t>
            </a:r>
          </a:p>
          <a:p>
            <a:r>
              <a:rPr lang="en-US" dirty="0"/>
              <a:t>2)Html Documents contains html tags and plain text</a:t>
            </a:r>
          </a:p>
          <a:p>
            <a:r>
              <a:rPr lang="en-US" dirty="0"/>
              <a:t>3) Html Documents are also called as Web pages</a:t>
            </a:r>
          </a:p>
          <a:p>
            <a:endParaRPr lang="en-US" dirty="0"/>
          </a:p>
          <a:p>
            <a:r>
              <a:rPr lang="en-US" dirty="0"/>
              <a:t>.htm or .html file extension ?</a:t>
            </a:r>
          </a:p>
          <a:p>
            <a:endParaRPr lang="en-US" dirty="0"/>
          </a:p>
          <a:p>
            <a:r>
              <a:rPr lang="en-US" dirty="0"/>
              <a:t>When you save the html </a:t>
            </a:r>
            <a:r>
              <a:rPr lang="en-US" dirty="0" err="1"/>
              <a:t>file,We</a:t>
            </a:r>
            <a:r>
              <a:rPr lang="en-US" dirty="0"/>
              <a:t> can use either the .htm or .html file </a:t>
            </a:r>
            <a:r>
              <a:rPr lang="en-US" dirty="0" err="1"/>
              <a:t>extenstion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is no </a:t>
            </a:r>
            <a:r>
              <a:rPr lang="en-US" dirty="0" err="1"/>
              <a:t>difference,it</a:t>
            </a:r>
            <a:r>
              <a:rPr lang="en-US" dirty="0"/>
              <a:t> is entirely </a:t>
            </a:r>
            <a:r>
              <a:rPr lang="en-US" dirty="0" err="1"/>
              <a:t>upto</a:t>
            </a:r>
            <a:r>
              <a:rPr lang="en-US" dirty="0"/>
              <a:t> you </a:t>
            </a:r>
          </a:p>
          <a:p>
            <a:endParaRPr lang="en-US" dirty="0"/>
          </a:p>
          <a:p>
            <a:r>
              <a:rPr lang="en-US" dirty="0"/>
              <a:t>Basic html document structure</a:t>
            </a:r>
          </a:p>
          <a:p>
            <a:endParaRPr lang="en-US" dirty="0"/>
          </a:p>
          <a:p>
            <a:r>
              <a:rPr lang="en-US" dirty="0"/>
              <a:t>The basic structure of all the html documents is simple and should include a following minimum elements or tags.</a:t>
            </a:r>
          </a:p>
          <a:p>
            <a:endParaRPr lang="en-US" dirty="0"/>
          </a:p>
          <a:p>
            <a:r>
              <a:rPr lang="en-US" dirty="0"/>
              <a:t>Doctype</a:t>
            </a:r>
          </a:p>
          <a:p>
            <a:r>
              <a:rPr lang="en-US" dirty="0"/>
              <a:t>&lt;html&gt; main container for HTML Pages</a:t>
            </a:r>
          </a:p>
          <a:p>
            <a:r>
              <a:rPr lang="en-US" dirty="0"/>
              <a:t>&lt;head&gt;The container for page header information</a:t>
            </a:r>
          </a:p>
          <a:p>
            <a:r>
              <a:rPr lang="en-US" dirty="0"/>
              <a:t>&lt;title&gt;the title of this page</a:t>
            </a:r>
          </a:p>
          <a:p>
            <a:r>
              <a:rPr lang="en-US" dirty="0"/>
              <a:t>&lt;body&gt;the main body of the page</a:t>
            </a:r>
          </a:p>
          <a:p>
            <a:r>
              <a:rPr lang="en-US" dirty="0"/>
              <a:t>Remember that before an opening html tag &lt;html&gt; , a html document can contain the optional xml declaration and it should always contains a Doctype declaration indication which version of html it uses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487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EAFBD-32D7-4224-BA3A-0C0AF087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4"/>
            <a:ext cx="7210425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5526F-D6D9-4C78-A908-0E1EA8B8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1876425"/>
            <a:ext cx="80676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69B81-0A10-4BE1-9AAC-FB314B5D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3429000"/>
            <a:ext cx="7962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23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A85EC-AAFF-4912-BA93-9B571145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0"/>
            <a:ext cx="7877175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E33B3-A50F-40B3-BE25-CBF3D868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6063"/>
            <a:ext cx="8086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477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BDC07-7ED1-4DC3-A6BB-42B03D4A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400050"/>
            <a:ext cx="9777412" cy="6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33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5EF5C-A1F0-41CE-A6CF-BF91801C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847725"/>
            <a:ext cx="1017746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05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DFCF6-E747-42E7-8320-C9C9F5D6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903" y="0"/>
            <a:ext cx="1084016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69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FCFE5-2CEF-45B9-A85A-DE6522D6D72B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Strings : Used for storing and </a:t>
            </a:r>
            <a:r>
              <a:rPr lang="en-US" dirty="0" err="1"/>
              <a:t>manuplating</a:t>
            </a:r>
            <a:r>
              <a:rPr lang="en-US" dirty="0"/>
              <a:t> the text</a:t>
            </a:r>
          </a:p>
          <a:p>
            <a:endParaRPr lang="en-US" dirty="0"/>
          </a:p>
          <a:p>
            <a:r>
              <a:rPr lang="en-US" dirty="0"/>
              <a:t>String are in any language group of characters inside the quotes(single or double quotes)</a:t>
            </a:r>
          </a:p>
          <a:p>
            <a:endParaRPr lang="en-US" dirty="0"/>
          </a:p>
          <a:p>
            <a:r>
              <a:rPr lang="en-US" dirty="0"/>
              <a:t>Let Sandeep = “good morning”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sanvik</a:t>
            </a:r>
            <a:r>
              <a:rPr lang="en-US" dirty="0"/>
              <a:t> = ‘good boy’</a:t>
            </a:r>
          </a:p>
          <a:p>
            <a:endParaRPr lang="en-US" dirty="0"/>
          </a:p>
          <a:p>
            <a:r>
              <a:rPr lang="en-US" dirty="0"/>
              <a:t>We can use the quotes inside the string as long as they don't match the quotes surrounding the string</a:t>
            </a:r>
          </a:p>
          <a:p>
            <a:endParaRPr lang="en-US" dirty="0"/>
          </a:p>
          <a:p>
            <a:r>
              <a:rPr lang="en-US" dirty="0"/>
              <a:t>Let Kishore = “Testing the ‘spring’ framework”;  //valid syntax</a:t>
            </a:r>
          </a:p>
          <a:p>
            <a:r>
              <a:rPr lang="en-US" dirty="0"/>
              <a:t>Let ram = ‘Testing the “hibernate” framework’  // valid syntax</a:t>
            </a:r>
          </a:p>
          <a:p>
            <a:endParaRPr lang="en-US" dirty="0"/>
          </a:p>
          <a:p>
            <a:r>
              <a:rPr lang="en-US" dirty="0"/>
              <a:t>Build in properties.</a:t>
            </a:r>
          </a:p>
          <a:p>
            <a:endParaRPr lang="en-US" dirty="0"/>
          </a:p>
          <a:p>
            <a:r>
              <a:rPr lang="en-US" dirty="0"/>
              <a:t>Length – </a:t>
            </a:r>
            <a:r>
              <a:rPr lang="en-US" dirty="0" err="1"/>
              <a:t>string.length</a:t>
            </a:r>
            <a:r>
              <a:rPr lang="en-US" dirty="0"/>
              <a:t> // gives the number of characters in the string.</a:t>
            </a:r>
          </a:p>
          <a:p>
            <a:endParaRPr lang="en-US" dirty="0"/>
          </a:p>
          <a:p>
            <a:r>
              <a:rPr lang="en-US" dirty="0"/>
              <a:t>Escape characters: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must be written within quotes, JavaScript will misunderstand this string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“good morning  “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sandeep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you can do it"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319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153D8-E3A1-479B-B220-4D38617783CE}"/>
              </a:ext>
            </a:extLst>
          </p:cNvPr>
          <p:cNvSpPr txBox="1"/>
          <p:nvPr/>
        </p:nvSpPr>
        <p:spPr>
          <a:xfrm>
            <a:off x="103031" y="90152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string will be chopped to "good morning".</a:t>
            </a:r>
          </a:p>
          <a:p>
            <a:endParaRPr lang="en-US" dirty="0"/>
          </a:p>
          <a:p>
            <a:r>
              <a:rPr lang="en-US" dirty="0"/>
              <a:t>The solution to avoid this problem, is to use the backslash escape character.</a:t>
            </a:r>
          </a:p>
          <a:p>
            <a:endParaRPr lang="en-US" dirty="0"/>
          </a:p>
          <a:p>
            <a:r>
              <a:rPr lang="en-US" dirty="0"/>
              <a:t>The backslash (\) escape character turns special characters into string characters</a:t>
            </a:r>
          </a:p>
          <a:p>
            <a:endParaRPr lang="en-US" dirty="0"/>
          </a:p>
          <a:p>
            <a:r>
              <a:rPr lang="en-US" dirty="0"/>
              <a:t>let text = "good morning \"</a:t>
            </a:r>
            <a:r>
              <a:rPr lang="en-US" dirty="0" err="1"/>
              <a:t>sandeep</a:t>
            </a:r>
            <a:r>
              <a:rPr lang="en-US" dirty="0"/>
              <a:t>\" you can do it.";</a:t>
            </a:r>
          </a:p>
          <a:p>
            <a:endParaRPr lang="en-US" dirty="0"/>
          </a:p>
          <a:p>
            <a:r>
              <a:rPr lang="en-US" dirty="0"/>
              <a:t>let test= ’good morning \’</a:t>
            </a:r>
            <a:r>
              <a:rPr lang="en-US" dirty="0" err="1"/>
              <a:t>sandeep</a:t>
            </a:r>
            <a:r>
              <a:rPr lang="en-US" dirty="0"/>
              <a:t>.’;</a:t>
            </a:r>
          </a:p>
          <a:p>
            <a:endParaRPr lang="en-US" dirty="0"/>
          </a:p>
          <a:p>
            <a:r>
              <a:rPr lang="en-US" dirty="0"/>
              <a:t>let test = "The character \\ is called backslash.";</a:t>
            </a:r>
          </a:p>
          <a:p>
            <a:endParaRPr lang="en-US" dirty="0"/>
          </a:p>
          <a:p>
            <a:r>
              <a:rPr lang="en-US" dirty="0"/>
              <a:t>You can also break up a code line within a text string with a single backslash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\</a:t>
            </a:r>
          </a:p>
          <a:p>
            <a:r>
              <a:rPr lang="en-US" dirty="0" err="1"/>
              <a:t>sandeep</a:t>
            </a:r>
            <a:r>
              <a:rPr lang="en-US" dirty="0"/>
              <a:t>!";</a:t>
            </a:r>
          </a:p>
          <a:p>
            <a:endParaRPr lang="en-US" dirty="0"/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" +</a:t>
            </a:r>
          </a:p>
          <a:p>
            <a:r>
              <a:rPr lang="en-US" dirty="0"/>
              <a:t>"Dolly!";  // best way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45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5E14B-5946-4100-8316-A382F5602F78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Normally, JavaScript strings are primitive values, created from literals: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“</a:t>
            </a:r>
            <a:r>
              <a:rPr lang="en-US" dirty="0" err="1"/>
              <a:t>sanvik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But strings can also be defined as objects with the keyword new: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new String(“</a:t>
            </a:r>
            <a:r>
              <a:rPr lang="en-US" dirty="0" err="1"/>
              <a:t>sandeep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String methods:</a:t>
            </a:r>
          </a:p>
          <a:p>
            <a:endParaRPr lang="en-US" dirty="0"/>
          </a:p>
          <a:p>
            <a:r>
              <a:rPr lang="en-US" dirty="0"/>
              <a:t>String methods help you to work with strings.</a:t>
            </a:r>
          </a:p>
          <a:p>
            <a:endParaRPr lang="en-US" dirty="0"/>
          </a:p>
          <a:p>
            <a:r>
              <a:rPr lang="en-US" dirty="0"/>
              <a:t>with JavaScript, methods and properties are also available to primitive values, because JavaScript treats primitive values as objects when executing methods and properties.</a:t>
            </a:r>
          </a:p>
          <a:p>
            <a:endParaRPr lang="en-US" dirty="0"/>
          </a:p>
          <a:p>
            <a:r>
              <a:rPr lang="en-US" dirty="0"/>
              <a:t>Extracting String Parts</a:t>
            </a:r>
          </a:p>
          <a:p>
            <a:r>
              <a:rPr lang="en-US" dirty="0"/>
              <a:t>There are 3 methods for extracting a part of a string:</a:t>
            </a:r>
          </a:p>
          <a:p>
            <a:endParaRPr lang="en-US" dirty="0"/>
          </a:p>
          <a:p>
            <a:r>
              <a:rPr lang="en-US" dirty="0"/>
              <a:t>slice(start, end)  : slice() extracts a part of a string and returns the extracted part in a new string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 err="1"/>
              <a:t>str.slice</a:t>
            </a:r>
            <a:r>
              <a:rPr lang="en-US" dirty="0"/>
              <a:t>(8,10)</a:t>
            </a:r>
          </a:p>
          <a:p>
            <a:endParaRPr lang="en-US" dirty="0"/>
          </a:p>
          <a:p>
            <a:r>
              <a:rPr lang="en-US" dirty="0"/>
              <a:t>substring(start, end) : JavaScript counts positions from zero. First position is 0.</a:t>
            </a:r>
          </a:p>
          <a:p>
            <a:r>
              <a:rPr lang="en-US" dirty="0"/>
              <a:t>If a parameter is negative, the position is counted from the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5719881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30FEA-11BB-41F7-BE4D-3DE8689CE6AB}"/>
              </a:ext>
            </a:extLst>
          </p:cNvPr>
          <p:cNvSpPr txBox="1"/>
          <p:nvPr/>
        </p:nvSpPr>
        <p:spPr>
          <a:xfrm>
            <a:off x="0" y="115910"/>
            <a:ext cx="12192000" cy="674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95318-440E-4FA3-8941-2CC89A56516C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substring(start, end)</a:t>
            </a:r>
          </a:p>
          <a:p>
            <a:r>
              <a:rPr lang="en-US" dirty="0"/>
              <a:t>substring() is similar to slice().</a:t>
            </a:r>
          </a:p>
          <a:p>
            <a:endParaRPr lang="en-US" dirty="0"/>
          </a:p>
          <a:p>
            <a:r>
              <a:rPr lang="en-US" dirty="0"/>
              <a:t>The difference is that substring() cannot accept negative indexes.</a:t>
            </a:r>
          </a:p>
          <a:p>
            <a:endParaRPr lang="en-US" dirty="0"/>
          </a:p>
          <a:p>
            <a:r>
              <a:rPr lang="en-US" dirty="0" err="1"/>
              <a:t>substr</a:t>
            </a:r>
            <a:r>
              <a:rPr lang="en-US" dirty="0"/>
              <a:t>(start, length)</a:t>
            </a:r>
          </a:p>
          <a:p>
            <a:endParaRPr lang="en-US" dirty="0"/>
          </a:p>
          <a:p>
            <a:r>
              <a:rPr lang="en-US" dirty="0" err="1"/>
              <a:t>substr</a:t>
            </a:r>
            <a:r>
              <a:rPr lang="en-US" dirty="0"/>
              <a:t>() is similar to slice().</a:t>
            </a:r>
          </a:p>
          <a:p>
            <a:endParaRPr lang="en-US" dirty="0"/>
          </a:p>
          <a:p>
            <a:r>
              <a:rPr lang="en-US" dirty="0"/>
              <a:t>The difference is that the second parameter specifies the length of the extracted part.</a:t>
            </a:r>
          </a:p>
          <a:p>
            <a:endParaRPr lang="en-US" dirty="0"/>
          </a:p>
          <a:p>
            <a:r>
              <a:rPr lang="en-US" dirty="0"/>
              <a:t>If the first parameter is negative, the position counts from the end of the string.</a:t>
            </a:r>
          </a:p>
          <a:p>
            <a:endParaRPr lang="en-US" dirty="0"/>
          </a:p>
          <a:p>
            <a:r>
              <a:rPr lang="en-US" dirty="0"/>
              <a:t>Replace()</a:t>
            </a:r>
          </a:p>
          <a:p>
            <a:endParaRPr lang="en-US" dirty="0"/>
          </a:p>
          <a:p>
            <a:r>
              <a:rPr lang="en-US" dirty="0"/>
              <a:t>The replace() method replaces a specified value with another value in a string</a:t>
            </a:r>
          </a:p>
          <a:p>
            <a:endParaRPr lang="en-US" dirty="0"/>
          </a:p>
          <a:p>
            <a:r>
              <a:rPr lang="en-US" dirty="0"/>
              <a:t>let text = “Sandeep is in class!";</a:t>
            </a:r>
          </a:p>
          <a:p>
            <a:r>
              <a:rPr lang="en-US" dirty="0"/>
              <a:t>let </a:t>
            </a:r>
            <a:r>
              <a:rPr lang="en-US" dirty="0" err="1"/>
              <a:t>newText</a:t>
            </a:r>
            <a:r>
              <a:rPr lang="en-US" dirty="0"/>
              <a:t> = </a:t>
            </a:r>
            <a:r>
              <a:rPr lang="en-US" dirty="0" err="1"/>
              <a:t>text.replace</a:t>
            </a:r>
            <a:r>
              <a:rPr lang="en-US" dirty="0"/>
              <a:t>(“</a:t>
            </a:r>
            <a:r>
              <a:rPr lang="en-US" dirty="0" err="1"/>
              <a:t>sandeep</a:t>
            </a:r>
            <a:r>
              <a:rPr lang="en-US" dirty="0"/>
              <a:t>", “</a:t>
            </a:r>
            <a:r>
              <a:rPr lang="en-US" dirty="0" err="1"/>
              <a:t>kishore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the replace() method is case sensitive.</a:t>
            </a:r>
          </a:p>
          <a:p>
            <a:r>
              <a:rPr lang="en-US" dirty="0"/>
              <a:t>To replace case insensitive, use a regular expression with an /</a:t>
            </a:r>
            <a:r>
              <a:rPr lang="en-US" dirty="0" err="1"/>
              <a:t>i</a:t>
            </a:r>
            <a:r>
              <a:rPr lang="en-US" dirty="0"/>
              <a:t> flag </a:t>
            </a:r>
          </a:p>
          <a:p>
            <a:endParaRPr lang="en-US" dirty="0"/>
          </a:p>
          <a:p>
            <a:r>
              <a:rPr lang="en-US" dirty="0"/>
              <a:t>let text = "Please visit </a:t>
            </a:r>
            <a:r>
              <a:rPr lang="en-US" dirty="0" err="1"/>
              <a:t>tcs</a:t>
            </a:r>
            <a:r>
              <a:rPr lang="en-US" dirty="0"/>
              <a:t>";</a:t>
            </a:r>
          </a:p>
          <a:p>
            <a:r>
              <a:rPr lang="en-US" dirty="0"/>
              <a:t>let </a:t>
            </a:r>
            <a:r>
              <a:rPr lang="en-US" dirty="0" err="1"/>
              <a:t>newText</a:t>
            </a:r>
            <a:r>
              <a:rPr lang="en-US" dirty="0"/>
              <a:t> = </a:t>
            </a:r>
            <a:r>
              <a:rPr lang="en-US" dirty="0" err="1"/>
              <a:t>text.replace</a:t>
            </a:r>
            <a:r>
              <a:rPr lang="en-US" dirty="0"/>
              <a:t>(/TCS/</a:t>
            </a:r>
            <a:r>
              <a:rPr lang="en-US" dirty="0" err="1"/>
              <a:t>i</a:t>
            </a:r>
            <a:r>
              <a:rPr lang="en-US" dirty="0"/>
              <a:t>, "</a:t>
            </a:r>
            <a:r>
              <a:rPr lang="en-US" dirty="0" err="1"/>
              <a:t>infosis</a:t>
            </a:r>
            <a:r>
              <a:rPr lang="en-US" dirty="0"/>
              <a:t>");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1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FC30F-7D38-4F8C-AE11-21F597AEF338}"/>
              </a:ext>
            </a:extLst>
          </p:cNvPr>
          <p:cNvSpPr txBox="1"/>
          <p:nvPr/>
        </p:nvSpPr>
        <p:spPr>
          <a:xfrm>
            <a:off x="90152" y="103031"/>
            <a:ext cx="11822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replace all matches, use a regular expression with a /g flag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"Please visit Microsoft and Microsoft!"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text.replace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(/Microsoft/g,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“TCS"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685E9-C0A2-4C78-8E4C-BF4D6245CE4C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DOCTYPES</a:t>
            </a:r>
          </a:p>
          <a:p>
            <a:endParaRPr lang="en-US" dirty="0"/>
          </a:p>
          <a:p>
            <a:r>
              <a:rPr lang="en-US" dirty="0"/>
              <a:t>A doctype declaration refers to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different doctypes </a:t>
            </a:r>
          </a:p>
          <a:p>
            <a:endParaRPr lang="en-US" dirty="0"/>
          </a:p>
          <a:p>
            <a:r>
              <a:rPr lang="en-US" dirty="0"/>
              <a:t>The doctype declaration is not an html tag, it is an instruction to the web browser about the version of the markup language the page is written in </a:t>
            </a:r>
          </a:p>
          <a:p>
            <a:endParaRPr lang="en-US" dirty="0"/>
          </a:p>
          <a:p>
            <a:r>
              <a:rPr lang="en-US" dirty="0"/>
              <a:t>Doctype declaration refers to Document type </a:t>
            </a:r>
            <a:r>
              <a:rPr lang="en-US" dirty="0" err="1"/>
              <a:t>Defination</a:t>
            </a:r>
            <a:r>
              <a:rPr lang="en-US" dirty="0"/>
              <a:t>(</a:t>
            </a:r>
            <a:r>
              <a:rPr lang="en-US" dirty="0" err="1"/>
              <a:t>dtd</a:t>
            </a:r>
            <a:r>
              <a:rPr lang="en-US" dirty="0"/>
              <a:t>) the </a:t>
            </a:r>
            <a:r>
              <a:rPr lang="en-US" dirty="0" err="1"/>
              <a:t>dtd</a:t>
            </a:r>
            <a:r>
              <a:rPr lang="en-US" dirty="0"/>
              <a:t> specifies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596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8192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10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505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57233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4E726-6E6B-4689-8678-1E7A0388B0DC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doctype declaration should be very first thing in a html document, before the &lt;html&gt; tag</a:t>
            </a:r>
          </a:p>
          <a:p>
            <a:endParaRPr lang="en-US" dirty="0"/>
          </a:p>
          <a:p>
            <a:r>
              <a:rPr lang="en-US" dirty="0"/>
              <a:t>Tip: Always  add doctype to the your pages this helps the web browser to renders the page correctly</a:t>
            </a:r>
          </a:p>
          <a:p>
            <a:endParaRPr lang="en-US" dirty="0"/>
          </a:p>
          <a:p>
            <a:r>
              <a:rPr lang="en-US" dirty="0"/>
              <a:t>Html 4.01 Strict : This DTD contains all the html elements and attributes, but does NOT INCLUDE presentation or deprecated elements</a:t>
            </a:r>
          </a:p>
          <a:p>
            <a:endParaRPr lang="en-US" dirty="0"/>
          </a:p>
          <a:p>
            <a:r>
              <a:rPr lang="en-US" dirty="0"/>
              <a:t>Like front and center. Frameset are not allowed.</a:t>
            </a:r>
          </a:p>
          <a:p>
            <a:endParaRPr lang="en-US" dirty="0"/>
          </a:p>
          <a:p>
            <a:r>
              <a:rPr lang="en-US" dirty="0"/>
              <a:t>Html 4.0.1 Transitional</a:t>
            </a:r>
          </a:p>
          <a:p>
            <a:r>
              <a:rPr lang="en-US" dirty="0"/>
              <a:t>This DTD contains all the html elements and </a:t>
            </a:r>
            <a:r>
              <a:rPr lang="en-US" dirty="0" err="1"/>
              <a:t>attributes,Include</a:t>
            </a:r>
            <a:r>
              <a:rPr lang="en-US" dirty="0"/>
              <a:t> presentation or deprecated elements</a:t>
            </a:r>
          </a:p>
          <a:p>
            <a:endParaRPr lang="en-US" dirty="0"/>
          </a:p>
          <a:p>
            <a:r>
              <a:rPr lang="en-US" dirty="0"/>
              <a:t>HTML 4.01 </a:t>
            </a:r>
            <a:r>
              <a:rPr lang="en-US" dirty="0" err="1"/>
              <a:t>FrameSet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This DTD is equal to HTML 4.01 transitional but allows the use of frame set controls</a:t>
            </a:r>
          </a:p>
          <a:p>
            <a:endParaRPr lang="en-US" dirty="0"/>
          </a:p>
          <a:p>
            <a:r>
              <a:rPr lang="en-US" dirty="0"/>
              <a:t>UTF –8 character set: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character in UTF8 can be from 1 to 4 bytes long. UTF-8 can represent any character in the Unicode standard. UTF-8 is backwards compatible with ASCII. UTF-8 is the preferred encoding for e-mail and web pages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Unicode : an international encoding standard for use with different languages and scripts, by which each letter, digit, or symbol is assigned a unique numeric value that applies across different platforms and programs.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1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2E9F1-14F1-4F80-BAA9-D4E98B0107EF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Simple</a:t>
            </a:r>
          </a:p>
          <a:p>
            <a:endParaRPr lang="en-US" dirty="0"/>
          </a:p>
          <a:p>
            <a:r>
              <a:rPr lang="en-US" dirty="0"/>
              <a:t>The Difference Between Unicode and UTF-8</a:t>
            </a:r>
          </a:p>
          <a:p>
            <a:r>
              <a:rPr lang="en-US" dirty="0"/>
              <a:t>Unicode is a character set. UTF-8 is encoding.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Unicode is a list of characters with unique decimal numbers (code points). A = 65, B = 66, C = 67, ....</a:t>
            </a:r>
          </a:p>
          <a:p>
            <a:r>
              <a:rPr lang="en-US" dirty="0"/>
              <a:t>This list of decimal numbers represent the string "hello": 104 101 108 108 111</a:t>
            </a:r>
          </a:p>
          <a:p>
            <a:r>
              <a:rPr lang="en-US" dirty="0"/>
              <a:t>Encoding is how these numbers are translated into binary numbers to be stored in a computer:</a:t>
            </a:r>
          </a:p>
          <a:p>
            <a:r>
              <a:rPr lang="en-US" dirty="0"/>
              <a:t>UTF-8 encoding will store "hello" like this (binary): 01101000 01100101 01101100 01101100  01101111</a:t>
            </a:r>
          </a:p>
          <a:p>
            <a:r>
              <a:rPr lang="en-US" dirty="0"/>
              <a:t>Encoding translates numbers into binary. Character sets translates characters to numbers.</a:t>
            </a:r>
          </a:p>
          <a:p>
            <a:endParaRPr lang="en-US" dirty="0"/>
          </a:p>
          <a:p>
            <a:r>
              <a:rPr lang="en-US" dirty="0"/>
              <a:t>&lt;html&gt; element is the containing element for the whole html document. Each HTML Document should have opening</a:t>
            </a:r>
          </a:p>
          <a:p>
            <a:r>
              <a:rPr lang="en-US" dirty="0"/>
              <a:t>And closing tags</a:t>
            </a:r>
          </a:p>
          <a:p>
            <a:endParaRPr lang="en-US" dirty="0"/>
          </a:p>
          <a:p>
            <a:r>
              <a:rPr lang="en-US" dirty="0"/>
              <a:t>The following two elements appears to be the two direct child elements.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&lt;head&gt; element</a:t>
            </a:r>
          </a:p>
          <a:p>
            <a:endParaRPr lang="en-US" dirty="0"/>
          </a:p>
          <a:p>
            <a:r>
              <a:rPr lang="en-US" dirty="0"/>
              <a:t>It is a just a container element for all other html elements. It should be the first thing to </a:t>
            </a:r>
            <a:r>
              <a:rPr lang="en-US" dirty="0" err="1"/>
              <a:t>apper</a:t>
            </a:r>
            <a:r>
              <a:rPr lang="en-US" dirty="0"/>
              <a:t> after opening &lt;html&gt; tag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D707D-F1AA-41E2-9715-8D518089031A}"/>
              </a:ext>
            </a:extLst>
          </p:cNvPr>
          <p:cNvSpPr txBox="1"/>
          <p:nvPr/>
        </p:nvSpPr>
        <p:spPr>
          <a:xfrm>
            <a:off x="0" y="12878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&lt;head&gt; element should contains a &lt;title&gt; element- indicating the title of the document </a:t>
            </a:r>
          </a:p>
          <a:p>
            <a:endParaRPr lang="en-US" dirty="0"/>
          </a:p>
          <a:p>
            <a:r>
              <a:rPr lang="en-US" dirty="0"/>
              <a:t>&lt;link&gt; tag is used to link to external file such as stylesheet or  script tag</a:t>
            </a:r>
          </a:p>
        </p:txBody>
      </p:sp>
    </p:spTree>
    <p:extLst>
      <p:ext uri="{BB962C8B-B14F-4D97-AF65-F5344CB8AC3E}">
        <p14:creationId xmlns:p14="http://schemas.microsoft.com/office/powerpoint/2010/main" val="119635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79908-4879-4A75-AA90-72BAF14D28CE}"/>
              </a:ext>
            </a:extLst>
          </p:cNvPr>
          <p:cNvSpPr txBox="1"/>
          <p:nvPr/>
        </p:nvSpPr>
        <p:spPr>
          <a:xfrm>
            <a:off x="0" y="141668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 :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an external style sheet, you can change the look of an entire website by changing just one file!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HTML page must include a reference to the external style sheet file inside the &lt;link&gt; element, inside the head section.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 :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="stylesheet"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=“classic.css"&gt;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internal style sheet may be used if one single HTML page has a unique style.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internal style is defined inside the &lt;style&gt; element, inside the head section.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style&gt;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body {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FE9B-C973-4ED3-A7E0-A24F66C966B9}"/>
              </a:ext>
            </a:extLst>
          </p:cNvPr>
          <p:cNvSpPr txBox="1"/>
          <p:nvPr/>
        </p:nvSpPr>
        <p:spPr>
          <a:xfrm>
            <a:off x="0" y="0"/>
            <a:ext cx="1229932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lineCSS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style may be used to apply a unique style for a single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inline styles, add the style attribute to the relevant element. The style attribute can contain any CSS property.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Syntax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:&lt;p style="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color:red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;"&gt;This is a paragraph.&lt;/p&gt;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&lt;pre 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display spaces tabs line breaks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Helpful where spaces and line breaks are important.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&lt;link&gt;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 tag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Links allow users to click their way from page to page(routing)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move seamlessly from one page to another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Here we have another tag and it contain the attribute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- Hypertext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REFerence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Usually we write 1) unvisited link 2) visited link 3) active link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:</a:t>
            </a: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0B3645-82D3-4957-9338-9814D581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36420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16809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8B0A1-BB97-42FA-A02F-B7AAC6B71638}"/>
              </a:ext>
            </a:extLst>
          </p:cNvPr>
          <p:cNvSpPr txBox="1"/>
          <p:nvPr/>
        </p:nvSpPr>
        <p:spPr>
          <a:xfrm>
            <a:off x="1" y="-26894"/>
            <a:ext cx="1657081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Tag : whenever you are submitting some data to server or other page  then we will be using the form tag.</a:t>
            </a:r>
          </a:p>
          <a:p>
            <a:endParaRPr lang="en-US" dirty="0"/>
          </a:p>
          <a:p>
            <a:r>
              <a:rPr lang="en-US" dirty="0"/>
              <a:t>If we have the form tag page will refresh after submit if no form tag is there. They will be no issue but Page will not refresh.</a:t>
            </a:r>
          </a:p>
          <a:p>
            <a:r>
              <a:rPr lang="en-US" b="1" dirty="0"/>
              <a:t>Form validations in JavaScript</a:t>
            </a:r>
          </a:p>
          <a:p>
            <a:endParaRPr lang="en-US" b="1" dirty="0"/>
          </a:p>
          <a:p>
            <a:r>
              <a:rPr lang="en-US" dirty="0"/>
              <a:t>Password validation</a:t>
            </a:r>
          </a:p>
          <a:p>
            <a:r>
              <a:rPr lang="en-US" dirty="0"/>
              <a:t>Name validation</a:t>
            </a:r>
          </a:p>
          <a:p>
            <a:r>
              <a:rPr lang="en-US" dirty="0"/>
              <a:t>Email validation</a:t>
            </a:r>
          </a:p>
          <a:p>
            <a:r>
              <a:rPr lang="en-US" dirty="0"/>
              <a:t>Date Validation</a:t>
            </a:r>
          </a:p>
          <a:p>
            <a:r>
              <a:rPr lang="en-US" dirty="0"/>
              <a:t>Mobile number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 validation 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Password and conform password need to same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Name validation : </a:t>
            </a:r>
          </a:p>
          <a:p>
            <a:endParaRPr lang="en-US" dirty="0"/>
          </a:p>
          <a:p>
            <a:r>
              <a:rPr lang="en-US" dirty="0"/>
              <a:t>For name validation we will take input type as text box.</a:t>
            </a:r>
          </a:p>
          <a:p>
            <a:endParaRPr lang="en-US" dirty="0"/>
          </a:p>
          <a:p>
            <a:r>
              <a:rPr lang="en-US" dirty="0"/>
              <a:t>If we take input type as text we can enter </a:t>
            </a:r>
            <a:r>
              <a:rPr lang="en-US" dirty="0" err="1"/>
              <a:t>Alphabits</a:t>
            </a:r>
            <a:r>
              <a:rPr lang="en-US" dirty="0"/>
              <a:t> ,special </a:t>
            </a:r>
            <a:r>
              <a:rPr lang="en-US" dirty="0" err="1"/>
              <a:t>characters,numbers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the name we need to accept only name and space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ADC7E-04E6-40FF-AFEE-12C7466C6755}"/>
              </a:ext>
            </a:extLst>
          </p:cNvPr>
          <p:cNvSpPr txBox="1"/>
          <p:nvPr/>
        </p:nvSpPr>
        <p:spPr>
          <a:xfrm>
            <a:off x="0" y="355557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 must not be empty or null</a:t>
            </a:r>
          </a:p>
          <a:p>
            <a:endParaRPr lang="en-US" dirty="0"/>
          </a:p>
          <a:p>
            <a:r>
              <a:rPr lang="en-US" dirty="0"/>
              <a:t>Pattern = “condition”</a:t>
            </a:r>
          </a:p>
          <a:p>
            <a:endParaRPr lang="en-US" dirty="0"/>
          </a:p>
          <a:p>
            <a:r>
              <a:rPr lang="en-US" b="1" dirty="0"/>
              <a:t>Email validation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Vamsisandeep.sundara@gmail.com</a:t>
            </a:r>
            <a:endParaRPr lang="en-US" dirty="0"/>
          </a:p>
          <a:p>
            <a:r>
              <a:rPr lang="en-US" dirty="0"/>
              <a:t>@.  -- these two are special chars</a:t>
            </a:r>
          </a:p>
          <a:p>
            <a:r>
              <a:rPr lang="en-US" dirty="0" err="1">
                <a:hlinkClick r:id="rId2"/>
              </a:rPr>
              <a:t>Vamsisandeep.sundara</a:t>
            </a:r>
            <a:r>
              <a:rPr lang="en-US" dirty="0"/>
              <a:t> – </a:t>
            </a:r>
            <a:r>
              <a:rPr lang="en-US" dirty="0" err="1"/>
              <a:t>personalinfo</a:t>
            </a:r>
            <a:endParaRPr lang="en-US" dirty="0"/>
          </a:p>
          <a:p>
            <a:r>
              <a:rPr lang="en-US" dirty="0" err="1"/>
              <a:t>gmail</a:t>
            </a:r>
            <a:r>
              <a:rPr lang="en-US" dirty="0"/>
              <a:t> – domain name.</a:t>
            </a:r>
          </a:p>
          <a:p>
            <a:r>
              <a:rPr lang="en-US" dirty="0"/>
              <a:t>When we keep type as text/name we need to follow this</a:t>
            </a:r>
          </a:p>
          <a:p>
            <a:r>
              <a:rPr lang="en-US" dirty="0"/>
              <a:t>We need to validate based on these 2 parameters</a:t>
            </a:r>
          </a:p>
          <a:p>
            <a:r>
              <a:rPr lang="en-US" dirty="0"/>
              <a:t>@ .</a:t>
            </a:r>
          </a:p>
          <a:p>
            <a:endParaRPr lang="en-US" dirty="0"/>
          </a:p>
          <a:p>
            <a:r>
              <a:rPr lang="en-US" dirty="0" err="1"/>
              <a:t>indexOf</a:t>
            </a:r>
            <a:r>
              <a:rPr lang="en-US" dirty="0"/>
              <a:t>() --- index of particular character</a:t>
            </a:r>
          </a:p>
          <a:p>
            <a:r>
              <a:rPr lang="en-US" dirty="0" err="1"/>
              <a:t>Dotpostion</a:t>
            </a:r>
            <a:r>
              <a:rPr lang="en-US" dirty="0"/>
              <a:t> – in some email we can keep multiple dots. We need to take last . Value.</a:t>
            </a:r>
          </a:p>
          <a:p>
            <a:endParaRPr lang="en-US" dirty="0"/>
          </a:p>
          <a:p>
            <a:r>
              <a:rPr lang="en-US" dirty="0" err="1"/>
              <a:t>Comparisions</a:t>
            </a:r>
            <a:r>
              <a:rPr lang="en-US" dirty="0"/>
              <a:t> conditions :</a:t>
            </a:r>
          </a:p>
          <a:p>
            <a:endParaRPr lang="en-US" dirty="0"/>
          </a:p>
          <a:p>
            <a:r>
              <a:rPr lang="en-US" dirty="0" err="1"/>
              <a:t>Atposition</a:t>
            </a:r>
            <a:r>
              <a:rPr lang="en-US" dirty="0"/>
              <a:t> &lt;1   -- -@ position is </a:t>
            </a:r>
            <a:r>
              <a:rPr lang="en-US" dirty="0" err="1"/>
              <a:t>middlevalue</a:t>
            </a:r>
            <a:r>
              <a:rPr lang="en-US" dirty="0"/>
              <a:t>  So this condition is fails</a:t>
            </a:r>
          </a:p>
          <a:p>
            <a:r>
              <a:rPr lang="en-US" dirty="0" err="1"/>
              <a:t>Dotposition</a:t>
            </a:r>
            <a:r>
              <a:rPr lang="en-US" dirty="0"/>
              <a:t> &lt; atposition+2; between @ and . </a:t>
            </a:r>
            <a:r>
              <a:rPr lang="en-US" dirty="0" err="1"/>
              <a:t>Atleast</a:t>
            </a:r>
            <a:r>
              <a:rPr lang="en-US" dirty="0"/>
              <a:t> we need to have 2 characters.</a:t>
            </a:r>
          </a:p>
          <a:p>
            <a:r>
              <a:rPr lang="en-US" dirty="0"/>
              <a:t>Dotposition+2&gt;=email2.length  -- after dot character we need to have </a:t>
            </a:r>
            <a:r>
              <a:rPr lang="en-US" dirty="0" err="1"/>
              <a:t>atleast</a:t>
            </a:r>
            <a:r>
              <a:rPr lang="en-US" dirty="0"/>
              <a:t> 2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atpositim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EB5ED-6A8E-4A35-8ED1-44F1492358A9}"/>
              </a:ext>
            </a:extLst>
          </p:cNvPr>
          <p:cNvSpPr txBox="1"/>
          <p:nvPr/>
        </p:nvSpPr>
        <p:spPr>
          <a:xfrm>
            <a:off x="0" y="128588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endParaRPr lang="en-US" dirty="0"/>
          </a:p>
          <a:p>
            <a:r>
              <a:rPr lang="en-US" dirty="0"/>
              <a:t>-  It is most widely used language to write Web Pages.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a </a:t>
            </a:r>
            <a:r>
              <a:rPr lang="en-US" dirty="0" err="1"/>
              <a:t>MarkUp</a:t>
            </a:r>
            <a:r>
              <a:rPr lang="en-US" dirty="0"/>
              <a:t> language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browser understandable language.</a:t>
            </a:r>
          </a:p>
          <a:p>
            <a:endParaRPr lang="en-US" dirty="0"/>
          </a:p>
          <a:p>
            <a:r>
              <a:rPr lang="en-US" dirty="0"/>
              <a:t>-  Markup Language describes how the HTML works. With in markup language, you simply markup a text document with tags and that tells the web browser how to structure it to display.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HyperText</a:t>
            </a:r>
            <a:r>
              <a:rPr lang="en-US" dirty="0"/>
              <a:t> Refers to the way in which webpages(Html Documents ) are linked together. When you click a link in a webpage, you are using the hypertext.</a:t>
            </a:r>
          </a:p>
          <a:p>
            <a:endParaRPr lang="en-US" dirty="0"/>
          </a:p>
          <a:p>
            <a:r>
              <a:rPr lang="en-US" dirty="0"/>
              <a:t>All we need to do to use html is to learn what type of markup to use to get the results you want</a:t>
            </a:r>
          </a:p>
          <a:p>
            <a:endParaRPr lang="en-US" dirty="0"/>
          </a:p>
          <a:p>
            <a:r>
              <a:rPr lang="en-US" b="1" dirty="0"/>
              <a:t>Why to learn html</a:t>
            </a:r>
          </a:p>
          <a:p>
            <a:endParaRPr lang="en-US" b="1" dirty="0"/>
          </a:p>
          <a:p>
            <a:r>
              <a:rPr lang="en-US" dirty="0"/>
              <a:t>It is possible to create the web pages without knowing anything  about the html source behind the page</a:t>
            </a:r>
          </a:p>
          <a:p>
            <a:endParaRPr lang="en-US" dirty="0"/>
          </a:p>
          <a:p>
            <a:r>
              <a:rPr lang="en-US" dirty="0"/>
              <a:t>There are excellent editors on the market that will take care of html parts</a:t>
            </a:r>
          </a:p>
          <a:p>
            <a:endParaRPr lang="en-US" dirty="0"/>
          </a:p>
          <a:p>
            <a:r>
              <a:rPr lang="en-US" dirty="0"/>
              <a:t>All you need to do is layout the page</a:t>
            </a:r>
          </a:p>
        </p:txBody>
      </p:sp>
    </p:spTree>
    <p:extLst>
      <p:ext uri="{BB962C8B-B14F-4D97-AF65-F5344CB8AC3E}">
        <p14:creationId xmlns:p14="http://schemas.microsoft.com/office/powerpoint/2010/main" val="134316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1D4BD-BFD4-45B1-A2A4-A7B2ADF7B4B0}"/>
              </a:ext>
            </a:extLst>
          </p:cNvPr>
          <p:cNvSpPr txBox="1"/>
          <p:nvPr/>
        </p:nvSpPr>
        <p:spPr>
          <a:xfrm>
            <a:off x="0" y="0"/>
            <a:ext cx="12591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=“Sandeep.html"&gt;test&lt;/a&gt;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–Target Attribute: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Target attribute tells where to open the linked document.</a:t>
            </a:r>
          </a:p>
          <a:p>
            <a:endParaRPr lang="en-US" dirty="0"/>
          </a:p>
          <a:p>
            <a:r>
              <a:rPr lang="en-US" dirty="0"/>
              <a:t>Four Defined targets: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_blank : New window or tab</a:t>
            </a:r>
          </a:p>
          <a:p>
            <a:pPr marL="342900" indent="-342900">
              <a:buAutoNum type="arabicPeriod"/>
            </a:pPr>
            <a:r>
              <a:rPr lang="en-US" dirty="0"/>
              <a:t>_parent: Parent Window </a:t>
            </a:r>
          </a:p>
          <a:p>
            <a:pPr marL="342900" indent="-342900">
              <a:buAutoNum type="arabicPeriod"/>
            </a:pPr>
            <a:r>
              <a:rPr lang="en-US" dirty="0"/>
              <a:t>_self: same window or tab</a:t>
            </a:r>
          </a:p>
          <a:p>
            <a:pPr marL="342900" indent="-342900">
              <a:buAutoNum type="arabicPeriod"/>
            </a:pPr>
            <a:r>
              <a:rPr lang="en-US" dirty="0"/>
              <a:t>_top : Full browser window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“</a:t>
            </a:r>
            <a:r>
              <a:rPr lang="en-US" dirty="0" err="1"/>
              <a:t>url</a:t>
            </a:r>
            <a:r>
              <a:rPr lang="en-US"/>
              <a:t>” target = “top” &gt;&lt;a&gt;</a:t>
            </a:r>
          </a:p>
        </p:txBody>
      </p:sp>
    </p:spTree>
    <p:extLst>
      <p:ext uri="{BB962C8B-B14F-4D97-AF65-F5344CB8AC3E}">
        <p14:creationId xmlns:p14="http://schemas.microsoft.com/office/powerpoint/2010/main" val="18258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5FD97-2C77-4E87-8D16-7E11EBCF19A5}"/>
              </a:ext>
            </a:extLst>
          </p:cNvPr>
          <p:cNvSpPr txBox="1"/>
          <p:nvPr/>
        </p:nvSpPr>
        <p:spPr>
          <a:xfrm>
            <a:off x="0" y="143691"/>
            <a:ext cx="1203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–Bookmark anchors</a:t>
            </a:r>
          </a:p>
          <a:p>
            <a:endParaRPr lang="en-US" dirty="0"/>
          </a:p>
          <a:p>
            <a:r>
              <a:rPr lang="en-US" dirty="0"/>
              <a:t>To jump to specific section</a:t>
            </a:r>
          </a:p>
          <a:p>
            <a:endParaRPr lang="en-US" dirty="0"/>
          </a:p>
          <a:p>
            <a:r>
              <a:rPr lang="en-US" dirty="0"/>
              <a:t>Two step process</a:t>
            </a:r>
          </a:p>
          <a:p>
            <a:endParaRPr lang="en-US" dirty="0"/>
          </a:p>
          <a:p>
            <a:r>
              <a:rPr lang="en-US" dirty="0"/>
              <a:t>First add id attribute on the target element </a:t>
            </a:r>
          </a:p>
          <a:p>
            <a:endParaRPr lang="en-US" dirty="0"/>
          </a:p>
          <a:p>
            <a:r>
              <a:rPr lang="en-US" dirty="0"/>
              <a:t>Use id value preceded by (#) in </a:t>
            </a:r>
            <a:r>
              <a:rPr lang="en-US" dirty="0" err="1"/>
              <a:t>href</a:t>
            </a:r>
            <a:r>
              <a:rPr lang="en-US" dirty="0"/>
              <a:t> attribute of &lt;a&gt;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FE557-D41A-4E2E-B237-FE5B9CE2668A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Holder:</a:t>
            </a:r>
          </a:p>
          <a:p>
            <a:endParaRPr lang="en-US" dirty="0"/>
          </a:p>
          <a:p>
            <a:r>
              <a:rPr lang="en-US" dirty="0"/>
              <a:t>Used in input and </a:t>
            </a:r>
            <a:r>
              <a:rPr lang="en-US" dirty="0" err="1"/>
              <a:t>textarea</a:t>
            </a:r>
            <a:r>
              <a:rPr lang="en-US" dirty="0"/>
              <a:t> element to provide the hint to the user </a:t>
            </a:r>
          </a:p>
          <a:p>
            <a:endParaRPr lang="en-US" dirty="0"/>
          </a:p>
          <a:p>
            <a:r>
              <a:rPr lang="en-US" dirty="0"/>
              <a:t>Html Formatting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contains several elements for defining text with a special meaning.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Smaller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r>
              <a:rPr lang="en-US" dirty="0"/>
              <a:t>&lt;mark&gt; Highlight the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2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2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2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84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7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95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11598-5CBF-4869-889A-AD1D8D49F638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if you want make it above average in web design, it is strongly recommend that you understand the tags</a:t>
            </a:r>
          </a:p>
          <a:p>
            <a:endParaRPr lang="en-US" dirty="0"/>
          </a:p>
          <a:p>
            <a:r>
              <a:rPr lang="en-US" dirty="0"/>
              <a:t>We are having a lot of html web builder in the market</a:t>
            </a:r>
          </a:p>
          <a:p>
            <a:endParaRPr lang="en-US" dirty="0"/>
          </a:p>
          <a:p>
            <a:r>
              <a:rPr lang="en-US" dirty="0"/>
              <a:t>Ex Web </a:t>
            </a:r>
            <a:r>
              <a:rPr lang="en-US" dirty="0" err="1"/>
              <a:t>press,Grapesjs,silex,mobirise,Bubble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most important benefits are you can use the tags the editor </a:t>
            </a:r>
            <a:r>
              <a:rPr lang="en-US" dirty="0" err="1"/>
              <a:t>doesnot</a:t>
            </a:r>
            <a:r>
              <a:rPr lang="en-US" dirty="0"/>
              <a:t> support </a:t>
            </a:r>
          </a:p>
          <a:p>
            <a:endParaRPr lang="en-US" dirty="0"/>
          </a:p>
          <a:p>
            <a:r>
              <a:rPr lang="en-US" dirty="0"/>
              <a:t>You can read the code of other people’s pages and “borrow” the cool effects</a:t>
            </a:r>
          </a:p>
          <a:p>
            <a:endParaRPr lang="en-US" dirty="0"/>
          </a:p>
          <a:p>
            <a:r>
              <a:rPr lang="en-US" dirty="0"/>
              <a:t>You can do the work yourself when the editor simply refuses to create the effects you want</a:t>
            </a:r>
          </a:p>
          <a:p>
            <a:endParaRPr lang="en-US" dirty="0"/>
          </a:p>
          <a:p>
            <a:r>
              <a:rPr lang="en-US" b="1" dirty="0"/>
              <a:t>Word to know :</a:t>
            </a:r>
          </a:p>
          <a:p>
            <a:endParaRPr lang="en-US" b="1" dirty="0"/>
          </a:p>
          <a:p>
            <a:r>
              <a:rPr lang="en-US" b="1" dirty="0"/>
              <a:t>Tag : </a:t>
            </a:r>
            <a:r>
              <a:rPr lang="en-US" dirty="0"/>
              <a:t>tag is a command the web browser </a:t>
            </a:r>
            <a:r>
              <a:rPr lang="en-US" dirty="0" err="1"/>
              <a:t>interprets.Tag</a:t>
            </a:r>
            <a:r>
              <a:rPr lang="en-US" dirty="0"/>
              <a:t> looks like &lt; tag &gt; tag</a:t>
            </a:r>
          </a:p>
          <a:p>
            <a:endParaRPr lang="en-US" dirty="0"/>
          </a:p>
          <a:p>
            <a:r>
              <a:rPr lang="en-US" dirty="0"/>
              <a:t>&lt;h1&gt; &lt;p&gt; &lt;</a:t>
            </a:r>
            <a:r>
              <a:rPr lang="en-US" dirty="0" err="1"/>
              <a:t>img</a:t>
            </a:r>
            <a:r>
              <a:rPr lang="en-US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Element : A complete tag, having an opening tag and a closing tag</a:t>
            </a:r>
          </a:p>
          <a:p>
            <a:endParaRPr lang="en-US" dirty="0"/>
          </a:p>
          <a:p>
            <a:r>
              <a:rPr lang="en-US" dirty="0"/>
              <a:t>&lt;tag&gt;  --- opening tag</a:t>
            </a:r>
          </a:p>
          <a:p>
            <a:r>
              <a:rPr lang="en-US" dirty="0"/>
              <a:t>&lt;/tag&gt; ---closing tag</a:t>
            </a:r>
          </a:p>
          <a:p>
            <a:endParaRPr lang="en-US" dirty="0"/>
          </a:p>
          <a:p>
            <a:r>
              <a:rPr lang="en-US" dirty="0"/>
              <a:t>Attribute- used to modify the value of the html elements. Elements will often have multiple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70456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7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733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4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6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860D5-C23F-4E75-A76F-437D007296F0}"/>
              </a:ext>
            </a:extLst>
          </p:cNvPr>
          <p:cNvSpPr txBox="1"/>
          <p:nvPr/>
        </p:nvSpPr>
        <p:spPr>
          <a:xfrm>
            <a:off x="0" y="0"/>
            <a:ext cx="12192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Cascading Style Sheet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CSS</a:t>
            </a:r>
          </a:p>
          <a:p>
            <a:endParaRPr lang="en-US" dirty="0"/>
          </a:p>
          <a:p>
            <a:r>
              <a:rPr lang="en-US" dirty="0"/>
              <a:t>CSS Stands for cascading style sheet</a:t>
            </a:r>
          </a:p>
          <a:p>
            <a:r>
              <a:rPr lang="en-US" dirty="0"/>
              <a:t>Styles defines how to display html elements</a:t>
            </a:r>
          </a:p>
          <a:p>
            <a:r>
              <a:rPr lang="en-US" dirty="0"/>
              <a:t>Styles were added to html 4.0 to solve a problem</a:t>
            </a:r>
          </a:p>
          <a:p>
            <a:r>
              <a:rPr lang="en-US" dirty="0"/>
              <a:t>External styles sheet can save a  lot of work</a:t>
            </a:r>
          </a:p>
          <a:p>
            <a:r>
              <a:rPr lang="en-US" dirty="0"/>
              <a:t>External Style sheets are stored in </a:t>
            </a:r>
            <a:r>
              <a:rPr lang="en-US" dirty="0" err="1"/>
              <a:t>css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sz="2000" dirty="0"/>
              <a:t>Styles Solved a big problem</a:t>
            </a:r>
          </a:p>
          <a:p>
            <a:endParaRPr lang="en-US" sz="2000" dirty="0"/>
          </a:p>
          <a:p>
            <a:r>
              <a:rPr lang="en-US" sz="2000" dirty="0"/>
              <a:t>HTML was never intended to contain tags for formatting a document</a:t>
            </a:r>
          </a:p>
          <a:p>
            <a:r>
              <a:rPr lang="en-US" sz="2000" dirty="0"/>
              <a:t>HTML was intended to define the content of a document, like</a:t>
            </a:r>
          </a:p>
          <a:p>
            <a:r>
              <a:rPr lang="en-US" sz="2000" dirty="0"/>
              <a:t>&lt;h1&gt; This is the heading &lt;/h1&gt;</a:t>
            </a:r>
          </a:p>
          <a:p>
            <a:r>
              <a:rPr lang="en-US" sz="2000" dirty="0"/>
              <a:t>&lt;p&gt; This is a paragraph &lt;/p&gt;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tags like &lt;font&gt;,color attributes were added to the HTML 3.2 specification it started a </a:t>
            </a:r>
            <a:r>
              <a:rPr lang="en-US" sz="2000" dirty="0" err="1"/>
              <a:t>nightware</a:t>
            </a:r>
            <a:r>
              <a:rPr lang="en-US" sz="2000" dirty="0"/>
              <a:t> for the web developers. Development of large websites, Where Font and color information were added to every single page, became a long and expensive process.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2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DBCFC-9323-4F48-B945-00244937E06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solve this problem, the world wide Web consortium (W3C) created the CSS</a:t>
            </a:r>
          </a:p>
          <a:p>
            <a:endParaRPr lang="en-US" dirty="0"/>
          </a:p>
          <a:p>
            <a:r>
              <a:rPr lang="en-US" dirty="0"/>
              <a:t>In html 4.0 all the formatting could be removed from the html document, and stored in a separate 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ALL Browsers supports CSS today </a:t>
            </a:r>
          </a:p>
          <a:p>
            <a:endParaRPr lang="en-US" dirty="0"/>
          </a:p>
          <a:p>
            <a:r>
              <a:rPr lang="en-US" dirty="0"/>
              <a:t>CSS SAVES A LOT OF WORK </a:t>
            </a:r>
          </a:p>
          <a:p>
            <a:endParaRPr lang="en-US" dirty="0"/>
          </a:p>
          <a:p>
            <a:r>
              <a:rPr lang="en-US" dirty="0"/>
              <a:t>CSS Defines HOW HTML </a:t>
            </a:r>
            <a:r>
              <a:rPr lang="en-US" dirty="0" err="1"/>
              <a:t>Elment</a:t>
            </a:r>
            <a:r>
              <a:rPr lang="en-US" dirty="0"/>
              <a:t> are to be displayed.</a:t>
            </a:r>
          </a:p>
          <a:p>
            <a:endParaRPr lang="en-US" dirty="0"/>
          </a:p>
          <a:p>
            <a:r>
              <a:rPr lang="en-US" dirty="0"/>
              <a:t>Styles are normally saved in external .</a:t>
            </a:r>
            <a:r>
              <a:rPr lang="en-US" dirty="0" err="1"/>
              <a:t>css</a:t>
            </a:r>
            <a:r>
              <a:rPr lang="en-US" dirty="0"/>
              <a:t> files. External style sheet enables you to change the appearance and layout of the all the pages in a web site, Just by editing one Single file!</a:t>
            </a:r>
          </a:p>
          <a:p>
            <a:endParaRPr lang="en-US" dirty="0"/>
          </a:p>
          <a:p>
            <a:r>
              <a:rPr lang="en-US" dirty="0"/>
              <a:t>CSS Syntax</a:t>
            </a:r>
          </a:p>
          <a:p>
            <a:endParaRPr lang="en-US" dirty="0"/>
          </a:p>
          <a:p>
            <a:r>
              <a:rPr lang="en-US" dirty="0"/>
              <a:t>A CSS rule has two main parts: </a:t>
            </a:r>
          </a:p>
          <a:p>
            <a:endParaRPr lang="en-US" dirty="0"/>
          </a:p>
          <a:p>
            <a:r>
              <a:rPr lang="en-US" dirty="0"/>
              <a:t>A Selector</a:t>
            </a:r>
          </a:p>
          <a:p>
            <a:r>
              <a:rPr lang="en-US" dirty="0"/>
              <a:t>One or more declarations</a:t>
            </a:r>
          </a:p>
          <a:p>
            <a:endParaRPr lang="en-US" dirty="0"/>
          </a:p>
          <a:p>
            <a:r>
              <a:rPr lang="en-US" dirty="0"/>
              <a:t>Selector                           Declaration                        </a:t>
            </a:r>
          </a:p>
          <a:p>
            <a:r>
              <a:rPr lang="en-US" dirty="0"/>
              <a:t>H1                       {</a:t>
            </a:r>
            <a:r>
              <a:rPr lang="en-US" dirty="0" err="1"/>
              <a:t>color:blue</a:t>
            </a:r>
            <a:r>
              <a:rPr lang="en-US" dirty="0"/>
              <a:t>; font-size:12px}</a:t>
            </a:r>
          </a:p>
          <a:p>
            <a:r>
              <a:rPr lang="en-US" dirty="0"/>
              <a:t>                         Property value   Property  value</a:t>
            </a:r>
          </a:p>
        </p:txBody>
      </p:sp>
    </p:spTree>
    <p:extLst>
      <p:ext uri="{BB962C8B-B14F-4D97-AF65-F5344CB8AC3E}">
        <p14:creationId xmlns:p14="http://schemas.microsoft.com/office/powerpoint/2010/main" val="398591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2C9EC-FC39-4784-A112-0AF50D8AD701}"/>
              </a:ext>
            </a:extLst>
          </p:cNvPr>
          <p:cNvSpPr txBox="1"/>
          <p:nvPr/>
        </p:nvSpPr>
        <p:spPr>
          <a:xfrm>
            <a:off x="0" y="10303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selector is normal the html element you want to style</a:t>
            </a:r>
          </a:p>
          <a:p>
            <a:endParaRPr lang="en-US" dirty="0"/>
          </a:p>
          <a:p>
            <a:r>
              <a:rPr lang="en-US" dirty="0"/>
              <a:t>Each declaration consist of a property and value</a:t>
            </a:r>
          </a:p>
          <a:p>
            <a:endParaRPr lang="en-US" dirty="0"/>
          </a:p>
          <a:p>
            <a:r>
              <a:rPr lang="en-US" dirty="0"/>
              <a:t>The property is the style attribute you want to change.</a:t>
            </a:r>
          </a:p>
          <a:p>
            <a:endParaRPr lang="en-US" dirty="0"/>
          </a:p>
          <a:p>
            <a:r>
              <a:rPr lang="en-US" dirty="0"/>
              <a:t>Each property has a value </a:t>
            </a:r>
          </a:p>
          <a:p>
            <a:endParaRPr lang="en-US" dirty="0"/>
          </a:p>
          <a:p>
            <a:r>
              <a:rPr lang="en-US" dirty="0"/>
              <a:t>A CSS comprises of style rules that are interpreted by the browser and then applied to the corresponding elements in your Document.</a:t>
            </a:r>
          </a:p>
          <a:p>
            <a:endParaRPr lang="en-US" dirty="0"/>
          </a:p>
          <a:p>
            <a:r>
              <a:rPr lang="en-US" dirty="0"/>
              <a:t>A style rule is made of 3 parts :</a:t>
            </a:r>
          </a:p>
          <a:p>
            <a:endParaRPr lang="en-US" dirty="0"/>
          </a:p>
          <a:p>
            <a:r>
              <a:rPr lang="en-US" dirty="0"/>
              <a:t>. Selector : A selector is an HTML tag at which style will be applied. This could be any tag like &lt;h1&gt; or &lt;table&gt;</a:t>
            </a:r>
          </a:p>
          <a:p>
            <a:r>
              <a:rPr lang="en-US" dirty="0"/>
              <a:t>. property : A property is a type of attribute of html tag. Put simply, all the html attributes are converted into CSS                   </a:t>
            </a:r>
            <a:r>
              <a:rPr lang="en-US" dirty="0" err="1"/>
              <a:t>pProperties</a:t>
            </a:r>
            <a:r>
              <a:rPr lang="en-US" dirty="0"/>
              <a:t> They could be color or border etc.</a:t>
            </a:r>
          </a:p>
          <a:p>
            <a:r>
              <a:rPr lang="en-US" dirty="0"/>
              <a:t>. Value : Value are assigned to the properties. For </a:t>
            </a:r>
            <a:r>
              <a:rPr lang="en-US" dirty="0" err="1"/>
              <a:t>Eg</a:t>
            </a:r>
            <a:r>
              <a:rPr lang="en-US" dirty="0"/>
              <a:t> Color property can have either Red or #F1F1F1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put </a:t>
            </a:r>
            <a:r>
              <a:rPr lang="en-US" dirty="0" err="1"/>
              <a:t>css</a:t>
            </a:r>
            <a:r>
              <a:rPr lang="en-US" dirty="0"/>
              <a:t> style rule as follows </a:t>
            </a:r>
          </a:p>
          <a:p>
            <a:endParaRPr lang="en-US" dirty="0"/>
          </a:p>
          <a:p>
            <a:r>
              <a:rPr lang="en-US" dirty="0"/>
              <a:t>      Selector {</a:t>
            </a:r>
            <a:r>
              <a:rPr lang="en-US" dirty="0" err="1"/>
              <a:t>property:value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5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12B65-F41E-4CAE-ABEF-C2E0F8586650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you can define the table border as follows </a:t>
            </a:r>
          </a:p>
          <a:p>
            <a:endParaRPr lang="en-US" dirty="0"/>
          </a:p>
          <a:p>
            <a:r>
              <a:rPr lang="en-US" dirty="0"/>
              <a:t>Table {border : 1px solid #C00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Here table is a selector and border is a property and given value 1 px solid; #C00 is the value of property</a:t>
            </a:r>
          </a:p>
          <a:p>
            <a:endParaRPr lang="en-US" dirty="0"/>
          </a:p>
          <a:p>
            <a:r>
              <a:rPr lang="en-US" dirty="0"/>
              <a:t>You can define  the selector in various simple ways based on your comfort. Let me Put these selectors one by one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Type Selectors : This is the same selector we have seen above. Again one more example to give a color to all level 1 headings 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endParaRPr lang="en-US" dirty="0"/>
          </a:p>
          <a:p>
            <a:r>
              <a:rPr lang="en-US" dirty="0"/>
              <a:t>Color:#36CFFF;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Universal selectors : Rather than selecting elements of a specific type, the universal selector quite simply matches the name of any element type:</a:t>
            </a:r>
          </a:p>
          <a:p>
            <a:endParaRPr lang="en-US" dirty="0"/>
          </a:p>
          <a:p>
            <a:r>
              <a:rPr lang="en-US" dirty="0"/>
              <a:t>*{   color: #000000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AFC8B-6CC7-4830-B7D3-6EF97FCE954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rule renders the content of the every element in the document </a:t>
            </a:r>
            <a:r>
              <a:rPr lang="en-US"/>
              <a:t>in blank</a:t>
            </a:r>
          </a:p>
        </p:txBody>
      </p:sp>
    </p:spTree>
    <p:extLst>
      <p:ext uri="{BB962C8B-B14F-4D97-AF65-F5344CB8AC3E}">
        <p14:creationId xmlns:p14="http://schemas.microsoft.com/office/powerpoint/2010/main" val="8723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BFFA-399F-4F81-B87C-6F88455FB4B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Elements :</a:t>
            </a:r>
          </a:p>
          <a:p>
            <a:endParaRPr lang="en-US" b="1" dirty="0"/>
          </a:p>
          <a:p>
            <a:r>
              <a:rPr lang="en-US" b="1" dirty="0"/>
              <a:t>An Html element is everything from the start tag to end tag</a:t>
            </a:r>
          </a:p>
          <a:p>
            <a:r>
              <a:rPr lang="en-US" b="1" dirty="0"/>
              <a:t> Start tag*      Element content         end tag*</a:t>
            </a:r>
          </a:p>
          <a:p>
            <a:r>
              <a:rPr lang="en-US" b="1" dirty="0"/>
              <a:t>&lt;p&gt;               This is the </a:t>
            </a:r>
            <a:r>
              <a:rPr lang="en-US" b="1" dirty="0" err="1"/>
              <a:t>paragragh</a:t>
            </a:r>
            <a:r>
              <a:rPr lang="en-US" b="1" dirty="0"/>
              <a:t>    &lt;/p&gt;      </a:t>
            </a:r>
          </a:p>
          <a:p>
            <a:endParaRPr lang="en-US" b="1" dirty="0"/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 = “default.htm”&gt; This is the link &lt;a&gt;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 </a:t>
            </a:r>
          </a:p>
          <a:p>
            <a:endParaRPr lang="en-US" b="1" dirty="0"/>
          </a:p>
          <a:p>
            <a:r>
              <a:rPr lang="en-US" b="1" dirty="0"/>
              <a:t>The start tag is often called the opening tag</a:t>
            </a:r>
          </a:p>
          <a:p>
            <a:r>
              <a:rPr lang="en-US" b="1" dirty="0"/>
              <a:t>The end tag is often called closing tag</a:t>
            </a:r>
          </a:p>
          <a:p>
            <a:endParaRPr lang="en-US" b="1" dirty="0"/>
          </a:p>
          <a:p>
            <a:r>
              <a:rPr lang="en-US" b="1" dirty="0"/>
              <a:t>Html Element syntax:</a:t>
            </a:r>
          </a:p>
          <a:p>
            <a:endParaRPr lang="en-US" b="1" dirty="0"/>
          </a:p>
          <a:p>
            <a:r>
              <a:rPr lang="en-US" b="1" dirty="0"/>
              <a:t>An html element starts with a start tag /opening tag</a:t>
            </a:r>
          </a:p>
          <a:p>
            <a:r>
              <a:rPr lang="en-US" b="1" dirty="0"/>
              <a:t>An html element ends with an end tag/closing tag</a:t>
            </a:r>
          </a:p>
          <a:p>
            <a:r>
              <a:rPr lang="en-US" b="1" dirty="0"/>
              <a:t>The element content is everything between the start tag and End Tag</a:t>
            </a:r>
          </a:p>
          <a:p>
            <a:r>
              <a:rPr lang="en-US" b="1" dirty="0"/>
              <a:t>Some HTML elements have the empty content.</a:t>
            </a:r>
          </a:p>
          <a:p>
            <a:r>
              <a:rPr lang="en-US" b="1" dirty="0"/>
              <a:t>Empty elements are closed in the start tag</a:t>
            </a:r>
          </a:p>
          <a:p>
            <a:r>
              <a:rPr lang="en-US" b="1" dirty="0"/>
              <a:t>Most of the html elements can have the attributes</a:t>
            </a:r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063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329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811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08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120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235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22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75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555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996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45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AAD5-7F96-4C00-A6F1-891608B577D6}"/>
              </a:ext>
            </a:extLst>
          </p:cNvPr>
          <p:cNvSpPr txBox="1"/>
          <p:nvPr/>
        </p:nvSpPr>
        <p:spPr>
          <a:xfrm>
            <a:off x="0" y="100013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Html Elements</a:t>
            </a:r>
          </a:p>
          <a:p>
            <a:endParaRPr lang="en-US" dirty="0"/>
          </a:p>
          <a:p>
            <a:r>
              <a:rPr lang="en-US" dirty="0"/>
              <a:t>Most html elements can be nested (can contain other Html elements)</a:t>
            </a:r>
          </a:p>
          <a:p>
            <a:endParaRPr lang="en-US" dirty="0"/>
          </a:p>
          <a:p>
            <a:r>
              <a:rPr lang="en-US" dirty="0"/>
              <a:t>Most of the html elements can be nested(can contain other HTML elements</a:t>
            </a:r>
          </a:p>
          <a:p>
            <a:endParaRPr lang="en-US" dirty="0"/>
          </a:p>
          <a:p>
            <a:r>
              <a:rPr lang="en-US" dirty="0"/>
              <a:t>Html documents contains of nested html elements.</a:t>
            </a:r>
          </a:p>
          <a:p>
            <a:endParaRPr lang="en-US" dirty="0"/>
          </a:p>
          <a:p>
            <a:r>
              <a:rPr lang="en-US" dirty="0"/>
              <a:t>Don’t forget the end tag</a:t>
            </a:r>
          </a:p>
          <a:p>
            <a:endParaRPr lang="en-US" dirty="0"/>
          </a:p>
          <a:p>
            <a:r>
              <a:rPr lang="en-US" dirty="0"/>
              <a:t>Some html might display </a:t>
            </a:r>
            <a:r>
              <a:rPr lang="en-US" dirty="0" err="1"/>
              <a:t>correcly</a:t>
            </a:r>
            <a:r>
              <a:rPr lang="en-US" dirty="0"/>
              <a:t> even if you forget the end tag</a:t>
            </a:r>
          </a:p>
          <a:p>
            <a:endParaRPr lang="en-US" dirty="0"/>
          </a:p>
          <a:p>
            <a:r>
              <a:rPr lang="en-US" dirty="0"/>
              <a:t>&lt;p&gt; This is the </a:t>
            </a:r>
            <a:r>
              <a:rPr lang="en-US" dirty="0" err="1"/>
              <a:t>paragragh</a:t>
            </a:r>
            <a:endParaRPr lang="en-US" dirty="0"/>
          </a:p>
          <a:p>
            <a:r>
              <a:rPr lang="en-US" dirty="0"/>
              <a:t>The example above works in most </a:t>
            </a:r>
            <a:r>
              <a:rPr lang="en-US" dirty="0" err="1"/>
              <a:t>browsers,because</a:t>
            </a:r>
            <a:r>
              <a:rPr lang="en-US" dirty="0"/>
              <a:t> the consider as optional</a:t>
            </a:r>
          </a:p>
          <a:p>
            <a:endParaRPr lang="en-US" dirty="0"/>
          </a:p>
          <a:p>
            <a:r>
              <a:rPr lang="en-US" dirty="0"/>
              <a:t>Never rely on this. Many Html elements will produce the unexpected results and /or errors if you forget the end tag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Empty Html Elements</a:t>
            </a:r>
          </a:p>
          <a:p>
            <a:endParaRPr lang="en-US" b="1" dirty="0"/>
          </a:p>
          <a:p>
            <a:r>
              <a:rPr lang="en-US" dirty="0"/>
              <a:t>Html  elements with no content are called the empty elements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is an empty element with out a closing tag(the &lt;</a:t>
            </a:r>
            <a:r>
              <a:rPr lang="en-US" dirty="0" err="1"/>
              <a:t>br</a:t>
            </a:r>
            <a:r>
              <a:rPr lang="en-US" dirty="0"/>
              <a:t>&gt; tag defines the line break.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80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959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55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373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155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495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5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72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53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7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2BAB8-DE02-441D-AC55-D445CE9801CE}"/>
              </a:ext>
            </a:extLst>
          </p:cNvPr>
          <p:cNvSpPr txBox="1"/>
          <p:nvPr/>
        </p:nvSpPr>
        <p:spPr>
          <a:xfrm>
            <a:off x="0" y="11430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Lowercase tags</a:t>
            </a:r>
          </a:p>
          <a:p>
            <a:endParaRPr lang="en-US" dirty="0"/>
          </a:p>
          <a:p>
            <a:r>
              <a:rPr lang="en-US" dirty="0"/>
              <a:t>HTML tags are not case sensitive &lt;P&gt; means the same as &lt;p&gt;.Many websites uses the upper html tags</a:t>
            </a:r>
          </a:p>
          <a:p>
            <a:endParaRPr lang="en-US" dirty="0"/>
          </a:p>
          <a:p>
            <a:r>
              <a:rPr lang="en-US" b="1" dirty="0"/>
              <a:t>Attributes</a:t>
            </a:r>
          </a:p>
          <a:p>
            <a:endParaRPr lang="en-US" dirty="0"/>
          </a:p>
          <a:p>
            <a:r>
              <a:rPr lang="en-US" dirty="0"/>
              <a:t>The attribute is used to define the characteristics of an elements and is placed inside the element’s opening tag. All the attributes are made of two parts : a name and the value</a:t>
            </a:r>
          </a:p>
          <a:p>
            <a:endParaRPr lang="en-US" dirty="0"/>
          </a:p>
          <a:p>
            <a:r>
              <a:rPr lang="en-US" dirty="0"/>
              <a:t>The value of the attributes are should be put in the double quotation, and is separated from the name by the equals sign</a:t>
            </a:r>
          </a:p>
          <a:p>
            <a:endParaRPr lang="en-US" dirty="0"/>
          </a:p>
          <a:p>
            <a:r>
              <a:rPr lang="en-US" dirty="0"/>
              <a:t>Any html tags have a unique set of their own attributes .</a:t>
            </a:r>
          </a:p>
          <a:p>
            <a:endParaRPr lang="en-US" dirty="0"/>
          </a:p>
          <a:p>
            <a:r>
              <a:rPr lang="en-US" b="1" dirty="0"/>
              <a:t>Core Attributes:</a:t>
            </a:r>
          </a:p>
          <a:p>
            <a:endParaRPr lang="en-US" dirty="0"/>
          </a:p>
          <a:p>
            <a:r>
              <a:rPr lang="en-US" dirty="0"/>
              <a:t>The four core attributes that can used on the majority of html elements are</a:t>
            </a:r>
          </a:p>
          <a:p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Style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613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0EE56-B24E-4A04-BBEE-A7286079F31F}"/>
              </a:ext>
            </a:extLst>
          </p:cNvPr>
          <p:cNvSpPr txBox="1"/>
          <p:nvPr/>
        </p:nvSpPr>
        <p:spPr>
          <a:xfrm>
            <a:off x="0" y="-232228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was invented by Brendan </a:t>
            </a:r>
            <a:r>
              <a:rPr lang="en-US" dirty="0" err="1"/>
              <a:t>eich</a:t>
            </a:r>
            <a:r>
              <a:rPr lang="en-US" dirty="0"/>
              <a:t> at Netscape (with navigator 2.0) and has </a:t>
            </a:r>
            <a:r>
              <a:rPr lang="en-US" dirty="0" err="1"/>
              <a:t>appered</a:t>
            </a:r>
            <a:r>
              <a:rPr lang="en-US" dirty="0"/>
              <a:t> in all browsers</a:t>
            </a:r>
          </a:p>
          <a:p>
            <a:r>
              <a:rPr lang="en-US" dirty="0"/>
              <a:t>Since 1996.</a:t>
            </a:r>
          </a:p>
          <a:p>
            <a:r>
              <a:rPr lang="en-US" dirty="0" err="1"/>
              <a:t>Javascript</a:t>
            </a:r>
            <a:r>
              <a:rPr lang="en-US" dirty="0"/>
              <a:t> is from Netscape</a:t>
            </a:r>
          </a:p>
          <a:p>
            <a:r>
              <a:rPr lang="en-US" dirty="0" err="1"/>
              <a:t>Javascript</a:t>
            </a:r>
            <a:r>
              <a:rPr lang="en-US" dirty="0"/>
              <a:t> initially it was called as a live script.</a:t>
            </a:r>
          </a:p>
          <a:p>
            <a:r>
              <a:rPr lang="en-US" dirty="0" err="1"/>
              <a:t>Javascript</a:t>
            </a:r>
            <a:r>
              <a:rPr lang="en-US" dirty="0"/>
              <a:t> is a light </a:t>
            </a:r>
            <a:r>
              <a:rPr lang="en-US" dirty="0" err="1"/>
              <a:t>weight,interpreted</a:t>
            </a:r>
            <a:r>
              <a:rPr lang="en-US" dirty="0"/>
              <a:t> programming language that allows you to build interactivity into otherwise static html pages.</a:t>
            </a:r>
          </a:p>
          <a:p>
            <a:r>
              <a:rPr lang="en-US" dirty="0" err="1"/>
              <a:t>Javascript</a:t>
            </a:r>
            <a:r>
              <a:rPr lang="en-US" dirty="0"/>
              <a:t> is used in billions of the web pages to add </a:t>
            </a:r>
            <a:r>
              <a:rPr lang="en-US" dirty="0" err="1"/>
              <a:t>functionality,validate</a:t>
            </a:r>
            <a:r>
              <a:rPr lang="en-US" dirty="0"/>
              <a:t> the forms communicate with the server and much more.</a:t>
            </a:r>
          </a:p>
          <a:p>
            <a:r>
              <a:rPr lang="en-US" dirty="0" err="1"/>
              <a:t>Javascript</a:t>
            </a:r>
            <a:r>
              <a:rPr lang="en-US" dirty="0"/>
              <a:t> is the most popular scripting language on the internet and works in all the major browsers, such as internet explorer, </a:t>
            </a:r>
            <a:r>
              <a:rPr lang="en-US" dirty="0" err="1"/>
              <a:t>firefox,chrome,opera</a:t>
            </a:r>
            <a:r>
              <a:rPr lang="en-US" dirty="0"/>
              <a:t> and safari</a:t>
            </a:r>
          </a:p>
          <a:p>
            <a:endParaRPr lang="en-US" dirty="0"/>
          </a:p>
          <a:p>
            <a:r>
              <a:rPr lang="en-US" b="1" dirty="0"/>
              <a:t>What should already know</a:t>
            </a:r>
          </a:p>
          <a:p>
            <a:endParaRPr lang="en-US" b="1" dirty="0"/>
          </a:p>
          <a:p>
            <a:r>
              <a:rPr lang="en-US" dirty="0"/>
              <a:t>Before you continue you should have a basic understanding of the following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HTML and CSS</a:t>
            </a:r>
          </a:p>
          <a:p>
            <a:endParaRPr lang="en-US" dirty="0"/>
          </a:p>
          <a:p>
            <a:r>
              <a:rPr lang="en-US" b="1" dirty="0"/>
              <a:t>What is the </a:t>
            </a:r>
            <a:r>
              <a:rPr lang="en-US" b="1" dirty="0" err="1"/>
              <a:t>javascript</a:t>
            </a:r>
            <a:r>
              <a:rPr lang="en-US" b="1" dirty="0"/>
              <a:t> ?</a:t>
            </a:r>
          </a:p>
          <a:p>
            <a:endParaRPr lang="en-US" b="1" dirty="0"/>
          </a:p>
          <a:p>
            <a:r>
              <a:rPr lang="en-US" dirty="0" err="1"/>
              <a:t>Javascript</a:t>
            </a:r>
            <a:r>
              <a:rPr lang="en-US" dirty="0"/>
              <a:t> was </a:t>
            </a:r>
            <a:r>
              <a:rPr lang="en-US" dirty="0" err="1"/>
              <a:t>degisined</a:t>
            </a:r>
            <a:r>
              <a:rPr lang="en-US" dirty="0"/>
              <a:t> to add interactivity to html pages </a:t>
            </a:r>
          </a:p>
          <a:p>
            <a:r>
              <a:rPr lang="en-US" dirty="0" err="1"/>
              <a:t>Javascript</a:t>
            </a:r>
            <a:r>
              <a:rPr lang="en-US" dirty="0"/>
              <a:t> is a scripting language</a:t>
            </a:r>
          </a:p>
          <a:p>
            <a:r>
              <a:rPr lang="en-US" dirty="0"/>
              <a:t>A Scripting language is a light wight programming language</a:t>
            </a:r>
          </a:p>
          <a:p>
            <a:r>
              <a:rPr lang="en-US" dirty="0" err="1"/>
              <a:t>Javascript</a:t>
            </a:r>
            <a:r>
              <a:rPr lang="en-US" dirty="0"/>
              <a:t> is usually embedded directly into html pages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14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05727-0639-4E1F-98C1-DCF0AE1B9A15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is an interpreted language(means that scripts execute without preliminary compilation)</a:t>
            </a:r>
          </a:p>
          <a:p>
            <a:r>
              <a:rPr lang="en-US" dirty="0"/>
              <a:t>Every one can use </a:t>
            </a:r>
            <a:r>
              <a:rPr lang="en-US" dirty="0" err="1"/>
              <a:t>javascript</a:t>
            </a:r>
            <a:r>
              <a:rPr lang="en-US" dirty="0"/>
              <a:t> without purchasing the license</a:t>
            </a:r>
          </a:p>
          <a:p>
            <a:endParaRPr lang="en-US" dirty="0"/>
          </a:p>
          <a:p>
            <a:r>
              <a:rPr lang="en-US" b="1" dirty="0"/>
              <a:t>Are java and </a:t>
            </a:r>
            <a:r>
              <a:rPr lang="en-US" b="1" dirty="0" err="1"/>
              <a:t>javascript</a:t>
            </a:r>
            <a:r>
              <a:rPr lang="en-US" b="1" dirty="0"/>
              <a:t> the same </a:t>
            </a:r>
          </a:p>
          <a:p>
            <a:endParaRPr lang="en-US" dirty="0"/>
          </a:p>
          <a:p>
            <a:r>
              <a:rPr lang="en-US" dirty="0"/>
              <a:t>No !</a:t>
            </a:r>
          </a:p>
          <a:p>
            <a:endParaRPr lang="en-US" dirty="0"/>
          </a:p>
          <a:p>
            <a:r>
              <a:rPr lang="en-US" dirty="0"/>
              <a:t>Java and </a:t>
            </a:r>
            <a:r>
              <a:rPr lang="en-US" dirty="0" err="1"/>
              <a:t>Javascipt</a:t>
            </a:r>
            <a:r>
              <a:rPr lang="en-US" dirty="0"/>
              <a:t> are two completely different languages in both concept and design!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can </a:t>
            </a:r>
            <a:r>
              <a:rPr lang="en-US" b="1" dirty="0" err="1"/>
              <a:t>javascript</a:t>
            </a:r>
            <a:r>
              <a:rPr lang="en-US" b="1" dirty="0"/>
              <a:t> Do ?</a:t>
            </a:r>
          </a:p>
          <a:p>
            <a:endParaRPr lang="en-US" b="1" dirty="0"/>
          </a:p>
          <a:p>
            <a:r>
              <a:rPr lang="en-US" b="1" dirty="0" err="1"/>
              <a:t>Javascript</a:t>
            </a:r>
            <a:r>
              <a:rPr lang="en-US" b="1" dirty="0"/>
              <a:t> gives html </a:t>
            </a:r>
            <a:r>
              <a:rPr lang="en-US" b="1" dirty="0" err="1"/>
              <a:t>degiser</a:t>
            </a:r>
            <a:r>
              <a:rPr lang="en-US" b="1" dirty="0"/>
              <a:t> a programming tool </a:t>
            </a:r>
            <a:r>
              <a:rPr lang="en-US" dirty="0"/>
              <a:t>– Html authors are normally not programmers , but </a:t>
            </a:r>
            <a:r>
              <a:rPr lang="en-US" dirty="0" err="1"/>
              <a:t>javascript</a:t>
            </a:r>
            <a:r>
              <a:rPr lang="en-US" dirty="0"/>
              <a:t> is a scripting language with a very simple syntax! Almost any can put small “snippets” of code into their HTML pages.</a:t>
            </a:r>
          </a:p>
          <a:p>
            <a:endParaRPr lang="en-US" dirty="0"/>
          </a:p>
          <a:p>
            <a:r>
              <a:rPr lang="en-US" b="1" dirty="0" err="1"/>
              <a:t>Javascript</a:t>
            </a:r>
            <a:r>
              <a:rPr lang="en-US" b="1" dirty="0"/>
              <a:t> can react to events : </a:t>
            </a:r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can be set to execute when something happens, like when a page has finished loading or when a user click on the html elements</a:t>
            </a:r>
          </a:p>
          <a:p>
            <a:endParaRPr lang="en-US" dirty="0"/>
          </a:p>
          <a:p>
            <a:r>
              <a:rPr lang="en-US" b="1" dirty="0" err="1"/>
              <a:t>Javasript</a:t>
            </a:r>
            <a:r>
              <a:rPr lang="en-US" b="1" dirty="0"/>
              <a:t> can read and write html elements – A </a:t>
            </a:r>
            <a:r>
              <a:rPr lang="en-US" b="1" dirty="0" err="1"/>
              <a:t>javascript</a:t>
            </a:r>
            <a:r>
              <a:rPr lang="en-US" b="1" dirty="0"/>
              <a:t> can read and change the content of the html element</a:t>
            </a:r>
          </a:p>
          <a:p>
            <a:r>
              <a:rPr lang="en-US" b="1" dirty="0" err="1"/>
              <a:t>Javascript</a:t>
            </a:r>
            <a:r>
              <a:rPr lang="en-US" b="1" dirty="0"/>
              <a:t> can used to </a:t>
            </a:r>
            <a:r>
              <a:rPr lang="en-US" b="1"/>
              <a:t>validate form </a:t>
            </a:r>
            <a:r>
              <a:rPr lang="en-US" b="1" dirty="0"/>
              <a:t>data – A </a:t>
            </a:r>
            <a:r>
              <a:rPr lang="en-US" b="1" dirty="0" err="1"/>
              <a:t>Javascript</a:t>
            </a:r>
            <a:r>
              <a:rPr lang="en-US" b="1" dirty="0"/>
              <a:t> can used to validate before it is used to submitted to server. This saves the server from extra processing.                                         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756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DD07FA-5BC4-4D7B-B6CF-4EC2EE8D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26319"/>
            <a:ext cx="11756119" cy="68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14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407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035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504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36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47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649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5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88939-37C8-481D-9E89-97ACFEEDBD09}"/>
              </a:ext>
            </a:extLst>
          </p:cNvPr>
          <p:cNvSpPr txBox="1"/>
          <p:nvPr/>
        </p:nvSpPr>
        <p:spPr>
          <a:xfrm>
            <a:off x="0" y="214312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Id Attribute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id Attribute can be used to uniquely identify any element within a page( or style sheet).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2 primary reasons that you might want to use an id attribute on an element: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if an element carriers an id attribute as a unique identifier it is possible to identify that element and its content</a:t>
            </a:r>
          </a:p>
          <a:p>
            <a:pPr marL="342900" indent="-342900">
              <a:buAutoNum type="arabicPeriod"/>
            </a:pPr>
            <a:r>
              <a:rPr lang="en-US" dirty="0"/>
              <a:t>If you have two elements of the same name within the webpage(or style sheet)</a:t>
            </a:r>
          </a:p>
          <a:p>
            <a:r>
              <a:rPr lang="en-US" dirty="0"/>
              <a:t>    you can use id to distinguish between elements that have the same name</a:t>
            </a:r>
          </a:p>
          <a:p>
            <a:endParaRPr lang="en-US" dirty="0"/>
          </a:p>
          <a:p>
            <a:r>
              <a:rPr lang="en-US" dirty="0"/>
              <a:t>For now id attribute could be used to distinguish between two paragraphs </a:t>
            </a:r>
            <a:r>
              <a:rPr lang="en-US" dirty="0" err="1"/>
              <a:t>elements,like</a:t>
            </a:r>
            <a:r>
              <a:rPr lang="en-US" dirty="0"/>
              <a:t> below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&lt;p id = “</a:t>
            </a:r>
            <a:r>
              <a:rPr lang="en-US" dirty="0" err="1"/>
              <a:t>sandeep</a:t>
            </a:r>
            <a:r>
              <a:rPr lang="en-US" dirty="0"/>
              <a:t>”&gt;This is the Sandeep&lt;/p&gt;</a:t>
            </a:r>
          </a:p>
          <a:p>
            <a:r>
              <a:rPr lang="en-US" dirty="0"/>
              <a:t>&lt;p id = “</a:t>
            </a:r>
            <a:r>
              <a:rPr lang="en-US" dirty="0" err="1"/>
              <a:t>sanvik</a:t>
            </a:r>
            <a:r>
              <a:rPr lang="en-US" dirty="0"/>
              <a:t>” &gt; This is </a:t>
            </a:r>
            <a:r>
              <a:rPr lang="en-US" dirty="0" err="1"/>
              <a:t>sanvik</a:t>
            </a:r>
            <a:r>
              <a:rPr lang="en-US" dirty="0"/>
              <a:t>&lt;/p&gt;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They are some special rules for the value of the id attribute, it must :</a:t>
            </a:r>
          </a:p>
          <a:p>
            <a:endParaRPr lang="en-US" dirty="0"/>
          </a:p>
          <a:p>
            <a:r>
              <a:rPr lang="en-US" dirty="0"/>
              <a:t>begin with a letter (A-Z) or (a-z) and can be followed by the any number of the letters ,digits(0 to 9),</a:t>
            </a:r>
            <a:r>
              <a:rPr lang="en-US" dirty="0" err="1"/>
              <a:t>hyphens,und</a:t>
            </a:r>
            <a:r>
              <a:rPr lang="en-US" dirty="0"/>
              <a:t> </a:t>
            </a:r>
            <a:r>
              <a:rPr lang="en-US" dirty="0" err="1"/>
              <a:t>erscores,colons</a:t>
            </a:r>
            <a:r>
              <a:rPr lang="en-US" dirty="0"/>
              <a:t>, and periods.</a:t>
            </a:r>
          </a:p>
          <a:p>
            <a:endParaRPr lang="en-US" dirty="0"/>
          </a:p>
          <a:p>
            <a:r>
              <a:rPr lang="en-US" dirty="0"/>
              <a:t>Remains unique within that Document, No two attributes may have the same value within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9046970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62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6108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3238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948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564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817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4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86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279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8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33D7D-DAFD-4419-8BCB-BBBC7F0C0F9E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 Attribute:</a:t>
            </a:r>
          </a:p>
          <a:p>
            <a:endParaRPr lang="en-US" dirty="0"/>
          </a:p>
          <a:p>
            <a:r>
              <a:rPr lang="en-US" dirty="0"/>
              <a:t>The title attribute gives the a suggested title for the element. </a:t>
            </a:r>
          </a:p>
          <a:p>
            <a:endParaRPr lang="en-US" dirty="0"/>
          </a:p>
          <a:p>
            <a:r>
              <a:rPr lang="en-US" dirty="0"/>
              <a:t>The behavior of this attribute will depend upon the element that carries it, although it is often displayed as tooltip or while element is loading </a:t>
            </a:r>
          </a:p>
          <a:p>
            <a:endParaRPr lang="en-US" dirty="0"/>
          </a:p>
          <a:p>
            <a:r>
              <a:rPr lang="en-US" b="1" dirty="0"/>
              <a:t>Class Attribute :</a:t>
            </a:r>
          </a:p>
          <a:p>
            <a:endParaRPr lang="en-US" dirty="0"/>
          </a:p>
          <a:p>
            <a:r>
              <a:rPr lang="en-US" dirty="0"/>
              <a:t>The class attribute is used to associate an element with the style sheet, once specifies the class of the element.</a:t>
            </a:r>
          </a:p>
          <a:p>
            <a:r>
              <a:rPr lang="en-US" dirty="0"/>
              <a:t>We learn more about the use of class attribute when you will learn cascading style sheets.</a:t>
            </a:r>
          </a:p>
          <a:p>
            <a:endParaRPr lang="en-US" dirty="0"/>
          </a:p>
          <a:p>
            <a:r>
              <a:rPr lang="en-US" dirty="0"/>
              <a:t>The value of attribute may also be a space separated list of </a:t>
            </a:r>
            <a:r>
              <a:rPr lang="en-US" dirty="0" err="1"/>
              <a:t>classNames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:</a:t>
            </a:r>
          </a:p>
          <a:p>
            <a:r>
              <a:rPr lang="en-US" dirty="0"/>
              <a:t> class = “className1” “ClassName2”  “className3”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Style attribute : </a:t>
            </a:r>
          </a:p>
          <a:p>
            <a:endParaRPr lang="en-US" dirty="0"/>
          </a:p>
          <a:p>
            <a:r>
              <a:rPr lang="en-US" dirty="0"/>
              <a:t>The style attribute allows you to specify the </a:t>
            </a:r>
            <a:r>
              <a:rPr lang="en-US" dirty="0" err="1"/>
              <a:t>css</a:t>
            </a:r>
            <a:r>
              <a:rPr lang="en-US" dirty="0"/>
              <a:t> rules with in the element for </a:t>
            </a:r>
            <a:r>
              <a:rPr lang="en-US" dirty="0" err="1"/>
              <a:t>eg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 style = “</a:t>
            </a:r>
            <a:r>
              <a:rPr lang="en-US" dirty="0" err="1"/>
              <a:t>font-family:arial;color</a:t>
            </a:r>
            <a:r>
              <a:rPr lang="en-US" dirty="0"/>
              <a:t>:#FF000”;&gt;some text &lt;p&gt;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032E7-20A3-459C-915F-BBBD913E542C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2B503-52F8-4460-B7FB-4B20474E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24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4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1187F-4252-43D3-A547-1B5C318F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34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22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A5EC3-7FA3-4D24-A556-9A7E8E36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E8F7F-9C6A-42CF-8974-BCDDBE48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92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29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4B453-C9FD-4FAC-BDEB-FBDF3E89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1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010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ACE42-D7E6-4B92-BB6F-EAF39E2A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4"/>
            <a:ext cx="12192000" cy="65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08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9FB74-363E-49AD-802C-50E128F5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57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BAC81-EFBC-4A05-812A-28B137EF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85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DF2260-DCFD-4061-B304-EFE1CA68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7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5B99C-1065-44BA-B805-9E62BF8C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8"/>
            <a:ext cx="12192000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26EA7-091B-4135-90EC-F051544E5CCD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Attribute </a:t>
            </a:r>
          </a:p>
          <a:p>
            <a:endParaRPr lang="en-US" dirty="0"/>
          </a:p>
          <a:p>
            <a:r>
              <a:rPr lang="en-US" dirty="0"/>
              <a:t>Here’s table of the some other attributes that are readily usable with many of HTML’s tag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A0BFCF-AEF2-4B28-BD35-5DF1DCAC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72285"/>
              </p:ext>
            </p:extLst>
          </p:nvPr>
        </p:nvGraphicFramePr>
        <p:xfrm>
          <a:off x="425003" y="1326524"/>
          <a:ext cx="7521261" cy="53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87">
                  <a:extLst>
                    <a:ext uri="{9D8B030D-6E8A-4147-A177-3AD203B41FA5}">
                      <a16:colId xmlns:a16="http://schemas.microsoft.com/office/drawing/2014/main" val="368629751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38002149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1840204160"/>
                    </a:ext>
                  </a:extLst>
                </a:gridCol>
              </a:tblGrid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349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Right,left,center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Horizontally aligns tags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2988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Valign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Top,middle,bottom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Vertically aligns tags within the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974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bgcolor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7250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6571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4763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0929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6366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0905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3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96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B9F50-1452-4B34-86E9-8D0C5141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" y="400049"/>
            <a:ext cx="12083130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58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7E4E8-25EA-4101-BF0C-CCDAD47CB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84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6A41F-8F78-40C6-9102-3ADC14B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588" y="1"/>
            <a:ext cx="10277475" cy="70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42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14F17-A524-4F0F-B84A-6441C0D0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12192000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37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395AC-512C-4C4E-8F4C-A5B8262D8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3"/>
            <a:ext cx="12001500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808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08581-3C3C-4888-9331-80C53526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3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876D2-09BC-4294-B320-CFBD905B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14362"/>
            <a:ext cx="7962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43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4CB74-D211-4A04-BF5D-2B4B4A48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992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EB972-F13A-4532-B9AD-1CF831FF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9"/>
            <a:ext cx="124587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700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2E77-001B-4A56-908C-6C260EF5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00014"/>
            <a:ext cx="12049124" cy="65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2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4570</TotalTime>
  <Words>4211</Words>
  <Application>Microsoft Office PowerPoint</Application>
  <PresentationFormat>Widescreen</PresentationFormat>
  <Paragraphs>680</Paragraphs>
  <Slides>124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31" baseType="lpstr">
      <vt:lpstr>Arial</vt:lpstr>
      <vt:lpstr>Consolas</vt:lpstr>
      <vt:lpstr>Segoe UI</vt:lpstr>
      <vt:lpstr>Trebuchet MS</vt:lpstr>
      <vt:lpstr>Verdana</vt:lpstr>
      <vt:lpstr>Wingdings 3</vt:lpstr>
      <vt:lpstr>Facet</vt:lpstr>
      <vt:lpstr>      HTML Training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JS</dc:title>
  <dc:creator>vamsi sundara</dc:creator>
  <cp:lastModifiedBy>vamsi sundara</cp:lastModifiedBy>
  <cp:revision>213</cp:revision>
  <dcterms:created xsi:type="dcterms:W3CDTF">2021-05-10T14:54:17Z</dcterms:created>
  <dcterms:modified xsi:type="dcterms:W3CDTF">2021-07-01T07:31:47Z</dcterms:modified>
</cp:coreProperties>
</file>