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6" r:id="rId20"/>
    <p:sldId id="277" r:id="rId21"/>
    <p:sldId id="275" r:id="rId22"/>
    <p:sldId id="278" r:id="rId23"/>
    <p:sldId id="279" r:id="rId24"/>
    <p:sldId id="280" r:id="rId25"/>
    <p:sldId id="282" r:id="rId26"/>
    <p:sldId id="283" r:id="rId27"/>
    <p:sldId id="281" r:id="rId28"/>
    <p:sldId id="290" r:id="rId29"/>
    <p:sldId id="284" r:id="rId30"/>
    <p:sldId id="291" r:id="rId31"/>
    <p:sldId id="292" r:id="rId32"/>
    <p:sldId id="285" r:id="rId33"/>
    <p:sldId id="293" r:id="rId34"/>
    <p:sldId id="286" r:id="rId35"/>
    <p:sldId id="287" r:id="rId36"/>
    <p:sldId id="288" r:id="rId37"/>
    <p:sldId id="289"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5/16/2021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11874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5/16/2021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3910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5/16/2021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43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5/16/2021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0583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5/16/2021</a:t>
            </a:fld>
            <a:endParaRPr lang="en-US" dirty="0"/>
          </a:p>
        </p:txBody>
      </p:sp>
    </p:spTree>
    <p:extLst>
      <p:ext uri="{BB962C8B-B14F-4D97-AF65-F5344CB8AC3E}">
        <p14:creationId xmlns:p14="http://schemas.microsoft.com/office/powerpoint/2010/main" val="180047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5/16/2021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8489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5/16/2021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054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5/16/2021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6956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5/16/2021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1241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5/16/2021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798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5/16/2021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602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5/16/2021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46182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21" r:id="rId5"/>
    <p:sldLayoutId id="2147483726" r:id="rId6"/>
    <p:sldLayoutId id="2147483722" r:id="rId7"/>
    <p:sldLayoutId id="2147483723" r:id="rId8"/>
    <p:sldLayoutId id="2147483724" r:id="rId9"/>
    <p:sldLayoutId id="2147483725" r:id="rId10"/>
    <p:sldLayoutId id="214748372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7D87047-B7E5-48E3-A268-3FE9307C28B6}"/>
              </a:ext>
            </a:extLst>
          </p:cNvPr>
          <p:cNvSpPr>
            <a:spLocks noGrp="1"/>
          </p:cNvSpPr>
          <p:nvPr>
            <p:ph type="ctrTitle"/>
          </p:nvPr>
        </p:nvSpPr>
        <p:spPr>
          <a:xfrm>
            <a:off x="1180531" y="1346268"/>
            <a:ext cx="5274860" cy="3066706"/>
          </a:xfrm>
        </p:spPr>
        <p:txBody>
          <a:bodyPr anchor="b">
            <a:normAutofit/>
          </a:bodyPr>
          <a:lstStyle/>
          <a:p>
            <a:r>
              <a:rPr lang="en-US" sz="6000" dirty="0">
                <a:solidFill>
                  <a:schemeClr val="tx1"/>
                </a:solidFill>
              </a:rPr>
              <a:t>Angular Training</a:t>
            </a:r>
          </a:p>
        </p:txBody>
      </p:sp>
      <p:sp>
        <p:nvSpPr>
          <p:cNvPr id="3" name="Subtitle 2">
            <a:extLst>
              <a:ext uri="{FF2B5EF4-FFF2-40B4-BE49-F238E27FC236}">
                <a16:creationId xmlns:a16="http://schemas.microsoft.com/office/drawing/2014/main" id="{3FD9ABA3-2BDB-4255-B354-3FEBA45D37A8}"/>
              </a:ext>
            </a:extLst>
          </p:cNvPr>
          <p:cNvSpPr>
            <a:spLocks noGrp="1"/>
          </p:cNvSpPr>
          <p:nvPr>
            <p:ph type="subTitle" idx="1"/>
          </p:nvPr>
        </p:nvSpPr>
        <p:spPr>
          <a:xfrm>
            <a:off x="1201212" y="4412974"/>
            <a:ext cx="4524024" cy="1576188"/>
          </a:xfrm>
        </p:spPr>
        <p:txBody>
          <a:bodyPr anchor="t">
            <a:normAutofit/>
          </a:bodyPr>
          <a:lstStyle/>
          <a:p>
            <a:r>
              <a:rPr lang="en-US" dirty="0"/>
              <a:t>By Vamsi Sandeep</a:t>
            </a:r>
          </a:p>
        </p:txBody>
      </p:sp>
      <p:sp>
        <p:nvSpPr>
          <p:cNvPr id="17"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9" name="Picture 3">
            <a:extLst>
              <a:ext uri="{FF2B5EF4-FFF2-40B4-BE49-F238E27FC236}">
                <a16:creationId xmlns:a16="http://schemas.microsoft.com/office/drawing/2014/main" id="{42FCD8E2-7F1A-4563-9B16-1505667ECE35}"/>
              </a:ext>
            </a:extLst>
          </p:cNvPr>
          <p:cNvPicPr>
            <a:picLocks noChangeAspect="1"/>
          </p:cNvPicPr>
          <p:nvPr/>
        </p:nvPicPr>
        <p:blipFill rotWithShape="1">
          <a:blip r:embed="rId2"/>
          <a:srcRect l="24624" r="26671"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86025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8ECDD0-0506-4EFA-9F63-D7B80288F5BB}"/>
              </a:ext>
            </a:extLst>
          </p:cNvPr>
          <p:cNvSpPr txBox="1"/>
          <p:nvPr/>
        </p:nvSpPr>
        <p:spPr>
          <a:xfrm>
            <a:off x="0" y="129209"/>
            <a:ext cx="12192000" cy="5909310"/>
          </a:xfrm>
          <a:prstGeom prst="rect">
            <a:avLst/>
          </a:prstGeom>
          <a:noFill/>
        </p:spPr>
        <p:txBody>
          <a:bodyPr wrap="square" rtlCol="0">
            <a:spAutoFit/>
          </a:bodyPr>
          <a:lstStyle/>
          <a:p>
            <a:r>
              <a:rPr lang="en-US" dirty="0"/>
              <a:t>Q. What is a Framework?</a:t>
            </a:r>
          </a:p>
          <a:p>
            <a:endParaRPr lang="en-US" dirty="0"/>
          </a:p>
          <a:p>
            <a:pPr marL="342900" indent="-342900">
              <a:buAutoNum type="alphaUcPeriod"/>
            </a:pPr>
            <a:r>
              <a:rPr lang="en-US" dirty="0"/>
              <a:t>Framework is an software architectural pattern, It is same like a design pattern but have broader scope</a:t>
            </a:r>
          </a:p>
          <a:p>
            <a:pPr marL="342900" indent="-342900">
              <a:buAutoNum type="alphaUcPeriod"/>
            </a:pPr>
            <a:endParaRPr lang="en-US" dirty="0"/>
          </a:p>
          <a:p>
            <a:pPr marL="342900" indent="-342900">
              <a:buAutoNum type="alphaUcPeriod"/>
            </a:pPr>
            <a:r>
              <a:rPr lang="en-US" dirty="0"/>
              <a:t>.Q. What is Design </a:t>
            </a:r>
            <a:r>
              <a:rPr lang="en-US" dirty="0" err="1"/>
              <a:t>Pattern?A</a:t>
            </a:r>
            <a:r>
              <a:rPr lang="en-US" dirty="0"/>
              <a:t>. - Design patterns are solution for software design problems. - Design patterns are like principles followed by developers in order to build an application.</a:t>
            </a:r>
          </a:p>
          <a:p>
            <a:pPr marL="342900" indent="-342900">
              <a:buAutoNum type="alphaUcPeriod"/>
            </a:pPr>
            <a:endParaRPr lang="en-US" dirty="0"/>
          </a:p>
          <a:p>
            <a:pPr marL="342900" indent="-342900">
              <a:buAutoNum type="alphaUcPeriod"/>
            </a:pPr>
            <a:r>
              <a:rPr lang="en-US" dirty="0"/>
              <a:t> - Design Patterns are about creating objects, designing classes and defining communication is software application.-</a:t>
            </a:r>
          </a:p>
          <a:p>
            <a:pPr marL="342900" indent="-342900">
              <a:buAutoNum type="alphaUcPeriod"/>
            </a:pPr>
            <a:endParaRPr lang="en-US" dirty="0"/>
          </a:p>
          <a:p>
            <a:pPr marL="342900" indent="-342900">
              <a:buAutoNum type="alphaUcPeriod"/>
            </a:pPr>
            <a:r>
              <a:rPr lang="en-US" dirty="0"/>
              <a:t> In software development we have 23 Design patterns which are foundation for all other patterns. We call them as "</a:t>
            </a:r>
            <a:r>
              <a:rPr lang="en-US" dirty="0" err="1"/>
              <a:t>GoF</a:t>
            </a:r>
            <a:r>
              <a:rPr lang="en-US" dirty="0"/>
              <a:t>" design pattern- 23 Design patterns are categorized into 3 groups</a:t>
            </a:r>
          </a:p>
          <a:p>
            <a:r>
              <a:rPr lang="en-US" dirty="0"/>
              <a:t>	a) Creational Patterns	b) </a:t>
            </a:r>
            <a:r>
              <a:rPr lang="en-US" dirty="0" err="1"/>
              <a:t>Structral</a:t>
            </a:r>
            <a:r>
              <a:rPr lang="en-US" dirty="0"/>
              <a:t> Patterns	c) Behavioral </a:t>
            </a:r>
            <a:r>
              <a:rPr lang="en-US" dirty="0" err="1"/>
              <a:t>PatternsDesign</a:t>
            </a:r>
            <a:r>
              <a:rPr lang="en-US" dirty="0"/>
              <a:t> patterns are about  building.</a:t>
            </a:r>
          </a:p>
          <a:p>
            <a:endParaRPr lang="en-US" dirty="0"/>
          </a:p>
          <a:p>
            <a:r>
              <a:rPr lang="en-US" dirty="0"/>
              <a:t> How to control the application flow </a:t>
            </a:r>
            <a:r>
              <a:rPr lang="en-US" dirty="0" err="1"/>
              <a:t>i.e</a:t>
            </a:r>
            <a:r>
              <a:rPr lang="en-US" dirty="0"/>
              <a:t> how to access the data and how to present the </a:t>
            </a:r>
            <a:r>
              <a:rPr lang="en-US" dirty="0" err="1"/>
              <a:t>data.Software</a:t>
            </a:r>
            <a:r>
              <a:rPr lang="en-US" dirty="0"/>
              <a:t> Architectural Patterns:- Both building the application and control the application flow.- Framework is an architectural pattern. Framework provides language and library to build application. </a:t>
            </a:r>
          </a:p>
          <a:p>
            <a:r>
              <a:rPr lang="en-US" dirty="0"/>
              <a:t>Framework also provides an approach for controlling the flow of </a:t>
            </a:r>
            <a:r>
              <a:rPr lang="en-US" dirty="0" err="1"/>
              <a:t>application.Angular</a:t>
            </a:r>
            <a:r>
              <a:rPr lang="en-US" dirty="0"/>
              <a:t> JS is a framework - Library to build application - approach that can control the application flow - angular </a:t>
            </a:r>
            <a:r>
              <a:rPr lang="en-US" dirty="0" err="1"/>
              <a:t>js</a:t>
            </a:r>
            <a:r>
              <a:rPr lang="en-US" dirty="0"/>
              <a:t> internally uses frameworks like MVC, MVP, MVVM.</a:t>
            </a:r>
          </a:p>
        </p:txBody>
      </p:sp>
    </p:spTree>
    <p:extLst>
      <p:ext uri="{BB962C8B-B14F-4D97-AF65-F5344CB8AC3E}">
        <p14:creationId xmlns:p14="http://schemas.microsoft.com/office/powerpoint/2010/main" val="172724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8F99D-82BD-415C-9CA8-2C0D5CDE231B}"/>
              </a:ext>
            </a:extLst>
          </p:cNvPr>
          <p:cNvSpPr txBox="1"/>
          <p:nvPr/>
        </p:nvSpPr>
        <p:spPr>
          <a:xfrm>
            <a:off x="0" y="139148"/>
            <a:ext cx="12192000" cy="5909310"/>
          </a:xfrm>
          <a:prstGeom prst="rect">
            <a:avLst/>
          </a:prstGeom>
          <a:noFill/>
        </p:spPr>
        <p:txBody>
          <a:bodyPr wrap="square" rtlCol="0">
            <a:spAutoFit/>
          </a:bodyPr>
          <a:lstStyle/>
          <a:p>
            <a:r>
              <a:rPr lang="en-US" dirty="0"/>
              <a:t>JavaScript:- JavaScript is a Language</a:t>
            </a:r>
          </a:p>
          <a:p>
            <a:pPr marL="285750" indent="-285750">
              <a:buFontTx/>
              <a:buChar char="-"/>
            </a:pPr>
            <a:r>
              <a:rPr lang="en-US" dirty="0"/>
              <a:t>JavaScript client side with HTML</a:t>
            </a:r>
          </a:p>
          <a:p>
            <a:pPr marL="285750" indent="-285750">
              <a:buFontTx/>
              <a:buChar char="-"/>
            </a:pPr>
            <a:r>
              <a:rPr lang="en-US" dirty="0"/>
              <a:t>JavaScript server side with Node JS</a:t>
            </a:r>
          </a:p>
          <a:p>
            <a:pPr marL="285750" indent="-285750">
              <a:buFontTx/>
              <a:buChar char="-"/>
            </a:pPr>
            <a:r>
              <a:rPr lang="en-US" dirty="0"/>
              <a:t>JavaScript Database with </a:t>
            </a:r>
            <a:r>
              <a:rPr lang="en-US" dirty="0" err="1"/>
              <a:t>MongoDb</a:t>
            </a:r>
            <a:endParaRPr lang="en-US" dirty="0"/>
          </a:p>
          <a:p>
            <a:pPr marL="285750" indent="-285750">
              <a:buFontTx/>
              <a:buChar char="-"/>
            </a:pPr>
            <a:r>
              <a:rPr lang="en-US" dirty="0"/>
              <a:t>JavaScript Animations with Flash</a:t>
            </a:r>
          </a:p>
          <a:p>
            <a:pPr marL="285750" indent="-285750">
              <a:buFontTx/>
              <a:buChar char="-"/>
            </a:pPr>
            <a:endParaRPr lang="en-US" dirty="0"/>
          </a:p>
          <a:p>
            <a:pPr marL="285750" indent="-285750">
              <a:buFontTx/>
              <a:buChar char="-"/>
            </a:pPr>
            <a:r>
              <a:rPr lang="en-US" dirty="0" err="1"/>
              <a:t>JQuery</a:t>
            </a:r>
            <a:r>
              <a:rPr lang="en-US" dirty="0"/>
              <a:t>:- It is an JavaScript Library- Write less and do more</a:t>
            </a:r>
          </a:p>
          <a:p>
            <a:pPr marL="285750" indent="-285750">
              <a:buFontTx/>
              <a:buChar char="-"/>
            </a:pPr>
            <a:r>
              <a:rPr lang="en-US" dirty="0"/>
              <a:t>It can reduce compatibility issues</a:t>
            </a:r>
          </a:p>
          <a:p>
            <a:pPr marL="285750" indent="-285750">
              <a:buFontTx/>
              <a:buChar char="-"/>
            </a:pPr>
            <a:r>
              <a:rPr lang="en-US" dirty="0"/>
              <a:t>Can Manipulate HTML , CSS</a:t>
            </a:r>
          </a:p>
          <a:p>
            <a:r>
              <a:rPr lang="en-US" dirty="0"/>
              <a:t> - Provides Plugins </a:t>
            </a:r>
          </a:p>
          <a:p>
            <a:pPr marL="285750" indent="-285750">
              <a:buFontTx/>
              <a:buChar char="-"/>
            </a:pPr>
            <a:r>
              <a:rPr lang="en-US" dirty="0"/>
              <a:t>Provides Interactions</a:t>
            </a:r>
          </a:p>
          <a:p>
            <a:pPr marL="285750" indent="-285750">
              <a:buFontTx/>
              <a:buChar char="-"/>
            </a:pPr>
            <a:r>
              <a:rPr lang="en-US" dirty="0"/>
              <a:t>Provides Effects- Provides Widgets [</a:t>
            </a:r>
            <a:r>
              <a:rPr lang="en-US" dirty="0" err="1"/>
              <a:t>JQuery</a:t>
            </a:r>
            <a:r>
              <a:rPr lang="en-US" dirty="0"/>
              <a:t> UI]</a:t>
            </a:r>
          </a:p>
          <a:p>
            <a:pPr marL="285750" indent="-285750">
              <a:buFontTx/>
              <a:buChar char="-"/>
            </a:pPr>
            <a:r>
              <a:rPr lang="en-US" dirty="0"/>
              <a:t>Other JavaScript Libraries : </a:t>
            </a:r>
            <a:r>
              <a:rPr lang="en-US" dirty="0" err="1"/>
              <a:t>JQlite</a:t>
            </a:r>
            <a:r>
              <a:rPr lang="en-US" dirty="0"/>
              <a:t>, </a:t>
            </a:r>
            <a:r>
              <a:rPr lang="en-US" dirty="0" err="1"/>
              <a:t>RxJS</a:t>
            </a:r>
            <a:r>
              <a:rPr lang="en-US" dirty="0"/>
              <a:t> etc.</a:t>
            </a:r>
          </a:p>
          <a:p>
            <a:pPr marL="285750" indent="-285750">
              <a:buFontTx/>
              <a:buChar char="-"/>
            </a:pPr>
            <a:endParaRPr lang="en-US" dirty="0"/>
          </a:p>
          <a:p>
            <a:pPr marL="285750" indent="-285750">
              <a:buFontTx/>
              <a:buChar char="-"/>
            </a:pPr>
            <a:r>
              <a:rPr lang="en-US" dirty="0"/>
              <a:t>Client Side JavaScript Framework------------------------------------------------It provides a library to build application and also uses various software architectural patterns that can control the application flow.- Knockout Js</a:t>
            </a:r>
          </a:p>
          <a:p>
            <a:r>
              <a:rPr lang="en-US" dirty="0"/>
              <a:t>  - Ember Js</a:t>
            </a:r>
          </a:p>
          <a:p>
            <a:r>
              <a:rPr lang="en-US" dirty="0"/>
              <a:t> - </a:t>
            </a:r>
            <a:r>
              <a:rPr lang="en-US" dirty="0" err="1"/>
              <a:t>BackBone</a:t>
            </a:r>
            <a:r>
              <a:rPr lang="en-US" dirty="0"/>
              <a:t> Js</a:t>
            </a:r>
          </a:p>
          <a:p>
            <a:r>
              <a:rPr lang="en-US" dirty="0"/>
              <a:t> - SPINE</a:t>
            </a:r>
          </a:p>
          <a:p>
            <a:r>
              <a:rPr lang="en-US" dirty="0"/>
              <a:t> - Angular Js		</a:t>
            </a:r>
          </a:p>
        </p:txBody>
      </p:sp>
    </p:spTree>
    <p:extLst>
      <p:ext uri="{BB962C8B-B14F-4D97-AF65-F5344CB8AC3E}">
        <p14:creationId xmlns:p14="http://schemas.microsoft.com/office/powerpoint/2010/main" val="225377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7E044-8ED6-4EE5-BEA3-88A9B70C5600}"/>
              </a:ext>
            </a:extLst>
          </p:cNvPr>
          <p:cNvSpPr txBox="1"/>
          <p:nvPr/>
        </p:nvSpPr>
        <p:spPr>
          <a:xfrm>
            <a:off x="89452" y="288235"/>
            <a:ext cx="12453731" cy="4247317"/>
          </a:xfrm>
          <a:prstGeom prst="rect">
            <a:avLst/>
          </a:prstGeom>
          <a:noFill/>
        </p:spPr>
        <p:txBody>
          <a:bodyPr wrap="square" rtlCol="0">
            <a:spAutoFit/>
          </a:bodyPr>
          <a:lstStyle/>
          <a:p>
            <a:r>
              <a:rPr lang="en-US" dirty="0"/>
              <a:t>Angular Js- It is a JavaScript-based, open-source, front-end web application framework.</a:t>
            </a:r>
          </a:p>
          <a:p>
            <a:pPr marL="285750" indent="-285750">
              <a:buFontTx/>
              <a:buChar char="-"/>
            </a:pPr>
            <a:r>
              <a:rPr lang="en-US" dirty="0"/>
              <a:t>It is Maintained by Google and a large community of developers and organization.</a:t>
            </a:r>
          </a:p>
          <a:p>
            <a:pPr marL="285750" indent="-285750">
              <a:buFontTx/>
              <a:buChar char="-"/>
            </a:pPr>
            <a:r>
              <a:rPr lang="en-US" dirty="0"/>
              <a:t>Angular Js - Used by Google for its Apps- 2010 Google made Angular JS Open Source</a:t>
            </a:r>
          </a:p>
          <a:p>
            <a:pPr marL="285750" indent="-285750">
              <a:buFontTx/>
              <a:buChar char="-"/>
            </a:pPr>
            <a:r>
              <a:rPr lang="en-US" dirty="0"/>
              <a:t>Angular Js provides all features that can support SPA.- It uses client side MVC, MVVM architectures.</a:t>
            </a:r>
          </a:p>
          <a:p>
            <a:pPr marL="285750" indent="-285750">
              <a:buFontTx/>
              <a:buChar char="-"/>
            </a:pPr>
            <a:r>
              <a:rPr lang="en-US" dirty="0"/>
              <a:t>Draw Backs:- Angular JS is not designed for what you are using.- Hence lot of GAP's- Angular Js is JavaScript based , It is not strictly typed language.</a:t>
            </a:r>
          </a:p>
          <a:p>
            <a:pPr marL="285750" indent="-285750">
              <a:buFontTx/>
              <a:buChar char="-"/>
            </a:pPr>
            <a:endParaRPr lang="en-US" dirty="0"/>
          </a:p>
          <a:p>
            <a:pPr marL="285750" indent="-285750">
              <a:buFontTx/>
              <a:buChar char="-"/>
            </a:pPr>
            <a:r>
              <a:rPr lang="en-US" dirty="0"/>
              <a:t> Java, .NET - strictly typed	</a:t>
            </a:r>
          </a:p>
          <a:p>
            <a:pPr marL="285750" indent="-285750">
              <a:buFontTx/>
              <a:buChar char="-"/>
            </a:pPr>
            <a:r>
              <a:rPr lang="en-US" dirty="0"/>
              <a:t>var  x = 10;</a:t>
            </a:r>
          </a:p>
          <a:p>
            <a:r>
              <a:rPr lang="en-US" dirty="0"/>
              <a:t>    x="A";        // valid</a:t>
            </a:r>
          </a:p>
          <a:p>
            <a:pPr marL="285750" indent="-285750">
              <a:buFontTx/>
              <a:buChar char="-"/>
            </a:pPr>
            <a:r>
              <a:rPr lang="en-US" dirty="0"/>
              <a:t>Angular Js uses legacy of library</a:t>
            </a:r>
          </a:p>
          <a:p>
            <a:pPr marL="285750" indent="-285750">
              <a:buFontTx/>
              <a:buChar char="-"/>
            </a:pPr>
            <a:r>
              <a:rPr lang="en-US" dirty="0"/>
              <a:t>It is slow and heavy Google Angular Team</a:t>
            </a:r>
          </a:p>
          <a:p>
            <a:pPr marL="285750" indent="-285750">
              <a:buFontTx/>
              <a:buChar char="-"/>
            </a:pPr>
            <a:r>
              <a:rPr lang="en-US" dirty="0"/>
              <a:t>Lets develop a new technology to over </a:t>
            </a:r>
          </a:p>
          <a:p>
            <a:pPr marL="285750" indent="-285750">
              <a:buFontTx/>
              <a:buChar char="-"/>
            </a:pPr>
            <a:r>
              <a:rPr lang="en-US" dirty="0"/>
              <a:t>all issues- 2014  They design and released Angular 2.0  as an alternative for Angular JS.</a:t>
            </a:r>
          </a:p>
          <a:p>
            <a:r>
              <a:rPr lang="en-US" dirty="0"/>
              <a:t>- Angular JS latest version is 1.7.9  2019</a:t>
            </a:r>
          </a:p>
        </p:txBody>
      </p:sp>
    </p:spTree>
    <p:extLst>
      <p:ext uri="{BB962C8B-B14F-4D97-AF65-F5344CB8AC3E}">
        <p14:creationId xmlns:p14="http://schemas.microsoft.com/office/powerpoint/2010/main" val="220240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8278E8-9E75-49BF-9157-07F43C21B7BD}"/>
              </a:ext>
            </a:extLst>
          </p:cNvPr>
          <p:cNvSpPr txBox="1"/>
          <p:nvPr/>
        </p:nvSpPr>
        <p:spPr>
          <a:xfrm>
            <a:off x="109330" y="119270"/>
            <a:ext cx="12082670" cy="5909310"/>
          </a:xfrm>
          <a:prstGeom prst="rect">
            <a:avLst/>
          </a:prstGeom>
          <a:noFill/>
        </p:spPr>
        <p:txBody>
          <a:bodyPr wrap="square" rtlCol="0">
            <a:spAutoFit/>
          </a:bodyPr>
          <a:lstStyle/>
          <a:p>
            <a:r>
              <a:rPr lang="en-US" dirty="0"/>
              <a:t>JavaScript - Language	</a:t>
            </a:r>
          </a:p>
          <a:p>
            <a:r>
              <a:rPr lang="en-US" dirty="0" err="1"/>
              <a:t>JQuery</a:t>
            </a:r>
            <a:r>
              <a:rPr lang="en-US" dirty="0"/>
              <a:t>	- Library</a:t>
            </a:r>
          </a:p>
          <a:p>
            <a:r>
              <a:rPr lang="en-US" dirty="0"/>
              <a:t>Angular Js - Framework   1.7.9 Latest</a:t>
            </a:r>
          </a:p>
          <a:p>
            <a:r>
              <a:rPr lang="en-US" dirty="0"/>
              <a:t>2010 Google, Community</a:t>
            </a:r>
          </a:p>
          <a:p>
            <a:r>
              <a:rPr lang="en-US" dirty="0"/>
              <a:t>SPA- Google Angular Team - Started developing a new Platform for Developers</a:t>
            </a:r>
          </a:p>
          <a:p>
            <a:pPr marL="285750" indent="-285750">
              <a:buFontTx/>
              <a:buChar char="-"/>
            </a:pPr>
            <a:r>
              <a:rPr lang="en-US" dirty="0"/>
              <a:t>Developers Platform comprises all tools and utilities that are required to build an End to End application.</a:t>
            </a:r>
          </a:p>
          <a:p>
            <a:pPr marL="285750" indent="-285750">
              <a:buFontTx/>
              <a:buChar char="-"/>
            </a:pPr>
            <a:r>
              <a:rPr lang="en-US" dirty="0"/>
              <a:t>The tools required for developer to build, debug, test and deploy applications.</a:t>
            </a:r>
          </a:p>
          <a:p>
            <a:pPr marL="285750" indent="-285750">
              <a:buFontTx/>
              <a:buChar char="-"/>
            </a:pPr>
            <a:r>
              <a:rPr lang="en-US" dirty="0"/>
              <a:t>- Google Named it as "Angular"- Angular JS is a Framework. </a:t>
            </a:r>
          </a:p>
          <a:p>
            <a:pPr marL="285750" indent="-285750">
              <a:buFontTx/>
              <a:buChar char="-"/>
            </a:pPr>
            <a:r>
              <a:rPr lang="en-US" dirty="0"/>
              <a:t>[SPA, Progressive]- Angular is an developers platform.</a:t>
            </a:r>
          </a:p>
          <a:p>
            <a:pPr marL="285750" indent="-285750">
              <a:buFontTx/>
              <a:buChar char="-"/>
            </a:pPr>
            <a:r>
              <a:rPr lang="en-US" dirty="0"/>
              <a:t>- Angular is a complete re-building of technology.</a:t>
            </a:r>
          </a:p>
          <a:p>
            <a:pPr marL="285750" indent="-285750">
              <a:buFontTx/>
              <a:buChar char="-"/>
            </a:pPr>
            <a:r>
              <a:rPr lang="en-US" dirty="0"/>
              <a:t> Angular is not next version of Angular JS</a:t>
            </a:r>
          </a:p>
          <a:p>
            <a:r>
              <a:rPr lang="en-US" dirty="0"/>
              <a:t>- Angular is complete alternative for Angular Js- You don't need to learn Angular JS to learn Angular.</a:t>
            </a:r>
          </a:p>
          <a:p>
            <a:pPr marL="285750" indent="-285750">
              <a:buFontTx/>
              <a:buChar char="-"/>
            </a:pPr>
            <a:r>
              <a:rPr lang="en-US" dirty="0"/>
              <a:t>You can't handle Angular JS by learning Angular.</a:t>
            </a:r>
          </a:p>
          <a:p>
            <a:pPr marL="285750" indent="-285750">
              <a:buFontTx/>
              <a:buChar char="-"/>
            </a:pPr>
            <a:r>
              <a:rPr lang="en-US" dirty="0"/>
              <a:t>Angular JS is different.- Angular is different.</a:t>
            </a:r>
          </a:p>
          <a:p>
            <a:pPr marL="285750" indent="-285750">
              <a:buFontTx/>
              <a:buChar char="-"/>
            </a:pPr>
            <a:r>
              <a:rPr lang="en-US" dirty="0"/>
              <a:t>Companies with technologies, which are JavaScript based they use "Angular JS".</a:t>
            </a:r>
          </a:p>
          <a:p>
            <a:pPr marL="285750" indent="-285750">
              <a:buFontTx/>
              <a:buChar char="-"/>
            </a:pPr>
            <a:r>
              <a:rPr lang="en-US" dirty="0"/>
              <a:t>Angular JS Versions are 1x :  Latest  1.7.9   [2019]Angular Versions start from 2	                Angular- Angular is an open source and cross platform developers platform built by Google Angular Team and </a:t>
            </a:r>
            <a:r>
              <a:rPr lang="en-US" dirty="0" err="1"/>
              <a:t>mantained</a:t>
            </a:r>
            <a:r>
              <a:rPr lang="en-US" dirty="0"/>
              <a:t> by a large community of Organizations and Developers.- Angular is TypeScript Based- Google Angular Team started a new script for Angular called "</a:t>
            </a:r>
            <a:r>
              <a:rPr lang="en-US" dirty="0" err="1"/>
              <a:t>atScript</a:t>
            </a:r>
            <a:r>
              <a:rPr lang="en-US" dirty="0"/>
              <a:t>".- "</a:t>
            </a:r>
            <a:r>
              <a:rPr lang="en-US" dirty="0" err="1"/>
              <a:t>AtScript</a:t>
            </a:r>
            <a:r>
              <a:rPr lang="en-US" dirty="0"/>
              <a:t>" is to overcome all the issues that we were facing with JavaScript.-</a:t>
            </a:r>
          </a:p>
        </p:txBody>
      </p:sp>
    </p:spTree>
    <p:extLst>
      <p:ext uri="{BB962C8B-B14F-4D97-AF65-F5344CB8AC3E}">
        <p14:creationId xmlns:p14="http://schemas.microsoft.com/office/powerpoint/2010/main" val="114420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02141-570F-49BD-9830-49A0A94851AF}"/>
              </a:ext>
            </a:extLst>
          </p:cNvPr>
          <p:cNvSpPr txBox="1"/>
          <p:nvPr/>
        </p:nvSpPr>
        <p:spPr>
          <a:xfrm>
            <a:off x="272716" y="1443789"/>
            <a:ext cx="12192000" cy="4524315"/>
          </a:xfrm>
          <a:prstGeom prst="rect">
            <a:avLst/>
          </a:prstGeom>
          <a:noFill/>
        </p:spPr>
        <p:txBody>
          <a:bodyPr wrap="square" rtlCol="0">
            <a:spAutoFit/>
          </a:bodyPr>
          <a:lstStyle/>
          <a:p>
            <a:r>
              <a:rPr lang="en-US" dirty="0"/>
              <a:t>In 2013 Microsoft C# language Architect "Anders Hejlsberg" developed a language called "TypeScript“</a:t>
            </a:r>
          </a:p>
          <a:p>
            <a:endParaRPr lang="en-US" dirty="0"/>
          </a:p>
          <a:p>
            <a:pPr marL="285750" indent="-285750">
              <a:buFontTx/>
              <a:buChar char="-"/>
            </a:pPr>
            <a:r>
              <a:rPr lang="en-US" dirty="0"/>
              <a:t>TypeScript is used client side with C# as server side for Microsoft .NET </a:t>
            </a:r>
            <a:r>
              <a:rPr lang="en-US" dirty="0" err="1"/>
              <a:t>technolgoy</a:t>
            </a:r>
            <a:r>
              <a:rPr lang="en-US" dirty="0"/>
              <a:t>.</a:t>
            </a:r>
          </a:p>
          <a:p>
            <a:pPr marL="285750" indent="-285750">
              <a:buFontTx/>
              <a:buChar char="-"/>
            </a:pPr>
            <a:r>
              <a:rPr lang="en-US" dirty="0"/>
              <a:t>Angular Started using "TypeScript" as language instead of JavaScript and </a:t>
            </a:r>
            <a:r>
              <a:rPr lang="en-US" dirty="0" err="1"/>
              <a:t>AtScript</a:t>
            </a:r>
            <a:r>
              <a:rPr lang="en-US" dirty="0"/>
              <a:t>. Angular		- Google TypeScript</a:t>
            </a:r>
          </a:p>
          <a:p>
            <a:pPr marL="285750" indent="-285750">
              <a:buFontTx/>
              <a:buChar char="-"/>
            </a:pPr>
            <a:r>
              <a:rPr lang="en-US" dirty="0"/>
              <a:t>Microsoft TypeScript is for Developers   TypeScript is </a:t>
            </a:r>
            <a:r>
              <a:rPr lang="en-US" dirty="0" err="1"/>
              <a:t>Transcompiled</a:t>
            </a:r>
            <a:r>
              <a:rPr lang="en-US" dirty="0"/>
              <a:t> into JavaScript- Angular Open Source</a:t>
            </a:r>
          </a:p>
          <a:p>
            <a:pPr marL="285750" indent="-285750">
              <a:buFontTx/>
              <a:buChar char="-"/>
            </a:pPr>
            <a:r>
              <a:rPr lang="en-US" dirty="0"/>
              <a:t>Angular is Cross Platform  * Angular uses frameworks like 	Apache Cordova	Native Script	Ionic   which are used to build cross platform mobile applications.</a:t>
            </a:r>
          </a:p>
          <a:p>
            <a:pPr marL="285750" indent="-285750">
              <a:buFontTx/>
              <a:buChar char="-"/>
            </a:pPr>
            <a:r>
              <a:rPr lang="en-US" dirty="0"/>
              <a:t>Angular can build SPA and Progressive Web App- Angular supports frameworks like MVC, MVVM- Angular provides a modular library.</a:t>
            </a:r>
          </a:p>
          <a:p>
            <a:pPr marL="285750" indent="-285750">
              <a:buFontTx/>
              <a:buChar char="-"/>
            </a:pPr>
            <a:r>
              <a:rPr lang="en-US" dirty="0"/>
              <a:t>Application specific framework.</a:t>
            </a:r>
          </a:p>
          <a:p>
            <a:r>
              <a:rPr lang="en-US" dirty="0"/>
              <a:t> - Angular is 10x faster than Angular JS- Angular Version 9   </a:t>
            </a:r>
          </a:p>
          <a:p>
            <a:r>
              <a:rPr lang="en-US" dirty="0"/>
              <a:t>   Google withdrawn support for Angular </a:t>
            </a:r>
            <a:r>
              <a:rPr lang="en-US" dirty="0" err="1"/>
              <a:t>upto</a:t>
            </a:r>
            <a:r>
              <a:rPr lang="en-US" dirty="0"/>
              <a:t> 6    </a:t>
            </a:r>
          </a:p>
          <a:p>
            <a:r>
              <a:rPr lang="en-US" dirty="0"/>
              <a:t>no LTS </a:t>
            </a:r>
            <a:r>
              <a:rPr lang="en-US" dirty="0" err="1"/>
              <a:t>upto</a:t>
            </a:r>
            <a:r>
              <a:rPr lang="en-US" dirty="0"/>
              <a:t> 6</a:t>
            </a:r>
          </a:p>
          <a:p>
            <a:r>
              <a:rPr lang="en-US" dirty="0"/>
              <a:t>- Google provides LTS for versions 7,8,9</a:t>
            </a:r>
          </a:p>
        </p:txBody>
      </p:sp>
    </p:spTree>
    <p:extLst>
      <p:ext uri="{BB962C8B-B14F-4D97-AF65-F5344CB8AC3E}">
        <p14:creationId xmlns:p14="http://schemas.microsoft.com/office/powerpoint/2010/main" val="419105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F75437-FF84-466E-9EA0-9AB89DDE201E}"/>
              </a:ext>
            </a:extLst>
          </p:cNvPr>
          <p:cNvSpPr txBox="1"/>
          <p:nvPr/>
        </p:nvSpPr>
        <p:spPr>
          <a:xfrm>
            <a:off x="0" y="149087"/>
            <a:ext cx="12192000" cy="4247317"/>
          </a:xfrm>
          <a:prstGeom prst="rect">
            <a:avLst/>
          </a:prstGeom>
          <a:noFill/>
        </p:spPr>
        <p:txBody>
          <a:bodyPr wrap="square" rtlCol="0">
            <a:spAutoFit/>
          </a:bodyPr>
          <a:lstStyle/>
          <a:p>
            <a:pPr marL="285750" indent="-285750">
              <a:buFontTx/>
              <a:buChar char="-"/>
            </a:pPr>
            <a:r>
              <a:rPr lang="en-US" dirty="0"/>
              <a:t>JavaScript is lightweight, interpreted or just-in-time compiled programming language.</a:t>
            </a:r>
          </a:p>
          <a:p>
            <a:pPr marL="285750" indent="-285750">
              <a:buFontTx/>
              <a:buChar char="-"/>
            </a:pPr>
            <a:r>
              <a:rPr lang="en-US" dirty="0"/>
              <a:t> It is used client side with HTML, server side with Node JS, in database like </a:t>
            </a:r>
            <a:r>
              <a:rPr lang="en-US" dirty="0" err="1"/>
              <a:t>MongoDb</a:t>
            </a:r>
            <a:r>
              <a:rPr lang="en-US" dirty="0"/>
              <a:t> etc.</a:t>
            </a:r>
          </a:p>
          <a:p>
            <a:pPr marL="285750" indent="-285750">
              <a:buFontTx/>
              <a:buChar char="-"/>
            </a:pPr>
            <a:r>
              <a:rPr lang="en-US" dirty="0"/>
              <a:t>- JavaScript supports several programming approaches like </a:t>
            </a:r>
            <a:r>
              <a:rPr lang="en-US" dirty="0" err="1"/>
              <a:t>structrual</a:t>
            </a:r>
            <a:r>
              <a:rPr lang="en-US" dirty="0"/>
              <a:t>, functional, imperative and Object Oriented.- ECMAScript 6 in 2015  [ES6]</a:t>
            </a:r>
          </a:p>
          <a:p>
            <a:pPr marL="285750" indent="-285750">
              <a:buFontTx/>
              <a:buChar char="-"/>
            </a:pPr>
            <a:r>
              <a:rPr lang="en-US" dirty="0"/>
              <a:t>- ECMAScript 2019- ECMAScript 2020- JavaScript is not strictly typed by default. - JavaScript is not strongly typed.</a:t>
            </a:r>
          </a:p>
          <a:p>
            <a:pPr marL="285750" indent="-285750">
              <a:buFontTx/>
              <a:buChar char="-"/>
            </a:pPr>
            <a:r>
              <a:rPr lang="en-US" dirty="0"/>
              <a:t>- JavaScript is not schema based.- To overcome the issues with </a:t>
            </a:r>
            <a:r>
              <a:rPr lang="en-US" dirty="0" err="1"/>
              <a:t>javascript</a:t>
            </a:r>
            <a:r>
              <a:rPr lang="en-US" dirty="0"/>
              <a:t>, Google Angular team started a new script called "</a:t>
            </a:r>
            <a:r>
              <a:rPr lang="en-US" dirty="0" err="1"/>
              <a:t>atScript</a:t>
            </a:r>
            <a:r>
              <a:rPr lang="en-US" dirty="0"/>
              <a:t>".- 2013  "Anders Hejlsberg" working for Microsoft on a language called C# developed a script called "TypeScript".- TypeScript  is Typed JavaScript at any scale.- TypeScript speeds up your development experience by catching errors and providing fixes before your even run your code.- TypeScript </a:t>
            </a:r>
            <a:r>
              <a:rPr lang="en-US" dirty="0" err="1"/>
              <a:t>transcompiles</a:t>
            </a:r>
            <a:r>
              <a:rPr lang="en-US" dirty="0"/>
              <a:t> into JavaScript and can run on any OS and Browser.- TypeScript is an open-source language that </a:t>
            </a:r>
            <a:r>
              <a:rPr lang="en-US" dirty="0" err="1"/>
              <a:t>transcompiles</a:t>
            </a:r>
            <a:r>
              <a:rPr lang="en-US" dirty="0"/>
              <a:t> into JavaScript.- The First version of TypeScript  	"1 October 2012"- The Latest version of TypeScript	3.8.3 - 20 Feb 2020- TypeScript can be used for both client side and server side applications.- TypeScript is superset to JavaScript.- TypeScript is </a:t>
            </a:r>
            <a:r>
              <a:rPr lang="en-US" dirty="0" err="1"/>
              <a:t>completly</a:t>
            </a:r>
            <a:r>
              <a:rPr lang="en-US" dirty="0"/>
              <a:t> Built by using "TypeScript". - TypeScript 3.8 </a:t>
            </a:r>
            <a:r>
              <a:rPr lang="en-US" dirty="0" err="1"/>
              <a:t>transcompiles</a:t>
            </a:r>
            <a:r>
              <a:rPr lang="en-US" dirty="0"/>
              <a:t> into JS ES6</a:t>
            </a:r>
          </a:p>
        </p:txBody>
      </p:sp>
    </p:spTree>
    <p:extLst>
      <p:ext uri="{BB962C8B-B14F-4D97-AF65-F5344CB8AC3E}">
        <p14:creationId xmlns:p14="http://schemas.microsoft.com/office/powerpoint/2010/main" val="1295529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C5F72-C7C7-4A48-91B7-755A50DA0466}"/>
              </a:ext>
            </a:extLst>
          </p:cNvPr>
          <p:cNvSpPr txBox="1"/>
          <p:nvPr/>
        </p:nvSpPr>
        <p:spPr>
          <a:xfrm>
            <a:off x="520380" y="200025"/>
            <a:ext cx="12049125" cy="4524315"/>
          </a:xfrm>
          <a:prstGeom prst="rect">
            <a:avLst/>
          </a:prstGeom>
          <a:noFill/>
        </p:spPr>
        <p:txBody>
          <a:bodyPr wrap="square" rtlCol="0">
            <a:spAutoFit/>
          </a:bodyPr>
          <a:lstStyle/>
          <a:p>
            <a:r>
              <a:rPr lang="en-US" dirty="0"/>
              <a:t>JavaScript is lightweight, interpreted or just-in-time compiled programming language.</a:t>
            </a:r>
          </a:p>
          <a:p>
            <a:r>
              <a:rPr lang="en-US" dirty="0"/>
              <a:t> It is used client side with HTML, server side with Node JS, in database like </a:t>
            </a:r>
            <a:r>
              <a:rPr lang="en-US" dirty="0" err="1"/>
              <a:t>MongoDb</a:t>
            </a:r>
            <a:r>
              <a:rPr lang="en-US" dirty="0"/>
              <a:t> etc.</a:t>
            </a:r>
          </a:p>
          <a:p>
            <a:pPr marL="285750" indent="-285750">
              <a:buFontTx/>
              <a:buChar char="-"/>
            </a:pPr>
            <a:r>
              <a:rPr lang="en-US" dirty="0"/>
              <a:t>JavaScript supports several programming approaches like </a:t>
            </a:r>
            <a:r>
              <a:rPr lang="en-US" dirty="0" err="1"/>
              <a:t>structrual</a:t>
            </a:r>
            <a:r>
              <a:rPr lang="en-US" dirty="0"/>
              <a:t>, functional, imperative and Object Oriented.</a:t>
            </a:r>
          </a:p>
          <a:p>
            <a:pPr marL="285750" indent="-285750">
              <a:buFontTx/>
              <a:buChar char="-"/>
            </a:pPr>
            <a:r>
              <a:rPr lang="en-US" dirty="0"/>
              <a:t>ECMAScript 6 in 2015  [ES6]- ECMAScript 2019- ECMAScript 2020</a:t>
            </a:r>
          </a:p>
          <a:p>
            <a:pPr marL="285750" indent="-285750">
              <a:buFontTx/>
              <a:buChar char="-"/>
            </a:pPr>
            <a:r>
              <a:rPr lang="en-US" dirty="0"/>
              <a:t>JavaScript is not strictly typed by default.</a:t>
            </a:r>
          </a:p>
          <a:p>
            <a:pPr marL="285750" indent="-285750">
              <a:buFontTx/>
              <a:buChar char="-"/>
            </a:pPr>
            <a:r>
              <a:rPr lang="en-US" dirty="0"/>
              <a:t> - JavaScript is not strongly typed.</a:t>
            </a:r>
          </a:p>
          <a:p>
            <a:pPr marL="285750" indent="-285750">
              <a:buFontTx/>
              <a:buChar char="-"/>
            </a:pPr>
            <a:r>
              <a:rPr lang="en-US" dirty="0"/>
              <a:t>- JavaScript is not schema based.</a:t>
            </a:r>
          </a:p>
          <a:p>
            <a:pPr marL="285750" indent="-285750">
              <a:buFontTx/>
              <a:buChar char="-"/>
            </a:pPr>
            <a:r>
              <a:rPr lang="en-US" dirty="0"/>
              <a:t>- To overcome the issues with </a:t>
            </a:r>
            <a:r>
              <a:rPr lang="en-US" dirty="0" err="1"/>
              <a:t>javascript</a:t>
            </a:r>
            <a:r>
              <a:rPr lang="en-US" dirty="0"/>
              <a:t>, Google Angular team started a new script called "</a:t>
            </a:r>
            <a:r>
              <a:rPr lang="en-US" dirty="0" err="1"/>
              <a:t>atScript</a:t>
            </a:r>
            <a:r>
              <a:rPr lang="en-US" dirty="0"/>
              <a:t>".- 2013  "Anders Hejlsberg" working for Microsoft on a language called C# developed a script called "TypeScript".</a:t>
            </a:r>
          </a:p>
          <a:p>
            <a:pPr marL="285750" indent="-285750">
              <a:buFontTx/>
              <a:buChar char="-"/>
            </a:pPr>
            <a:r>
              <a:rPr lang="en-US" dirty="0"/>
              <a:t>- TypeScript  is Typed JavaScript at any scale.</a:t>
            </a:r>
          </a:p>
          <a:p>
            <a:pPr marL="285750" indent="-285750">
              <a:buFontTx/>
              <a:buChar char="-"/>
            </a:pPr>
            <a:r>
              <a:rPr lang="en-US" dirty="0"/>
              <a:t>TypeScript speeds up your development experience by catching errors and providing fixes before your even run your code.</a:t>
            </a:r>
          </a:p>
          <a:p>
            <a:r>
              <a:rPr lang="en-US" dirty="0"/>
              <a:t>   TypeScript </a:t>
            </a:r>
            <a:r>
              <a:rPr lang="en-US" dirty="0" err="1"/>
              <a:t>transcompiles</a:t>
            </a:r>
            <a:r>
              <a:rPr lang="en-US" dirty="0"/>
              <a:t> into JavaScript and can run on any OS and Browser.</a:t>
            </a:r>
          </a:p>
          <a:p>
            <a:pPr marL="285750" indent="-285750">
              <a:buFontTx/>
              <a:buChar char="-"/>
            </a:pPr>
            <a:r>
              <a:rPr lang="en-US" dirty="0"/>
              <a:t>TypeScript is an open-source language that </a:t>
            </a:r>
            <a:r>
              <a:rPr lang="en-US" dirty="0" err="1"/>
              <a:t>transcompiles</a:t>
            </a:r>
            <a:r>
              <a:rPr lang="en-US" dirty="0"/>
              <a:t> into JavaScript.</a:t>
            </a:r>
          </a:p>
        </p:txBody>
      </p:sp>
    </p:spTree>
    <p:extLst>
      <p:ext uri="{BB962C8B-B14F-4D97-AF65-F5344CB8AC3E}">
        <p14:creationId xmlns:p14="http://schemas.microsoft.com/office/powerpoint/2010/main" val="421005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0DEC7-0632-4BEC-BD4D-210EBE5100AD}"/>
              </a:ext>
            </a:extLst>
          </p:cNvPr>
          <p:cNvSpPr txBox="1"/>
          <p:nvPr/>
        </p:nvSpPr>
        <p:spPr>
          <a:xfrm>
            <a:off x="0" y="200025"/>
            <a:ext cx="12192000" cy="8125301"/>
          </a:xfrm>
          <a:prstGeom prst="rect">
            <a:avLst/>
          </a:prstGeom>
          <a:noFill/>
        </p:spPr>
        <p:txBody>
          <a:bodyPr wrap="square" rtlCol="0">
            <a:spAutoFit/>
          </a:bodyPr>
          <a:lstStyle/>
          <a:p>
            <a:pPr marL="285750" indent="-285750">
              <a:buFontTx/>
              <a:buChar char="-"/>
            </a:pPr>
            <a:r>
              <a:rPr lang="en-US" dirty="0"/>
              <a:t> The First version of TypeScript  	"1 October 2012“</a:t>
            </a:r>
          </a:p>
          <a:p>
            <a:pPr marL="285750" indent="-285750">
              <a:buFontTx/>
              <a:buChar char="-"/>
            </a:pPr>
            <a:r>
              <a:rPr lang="en-US" dirty="0"/>
              <a:t> The Latest version of TypeScript	3.8.3 - 20 Feb 2020</a:t>
            </a:r>
          </a:p>
          <a:p>
            <a:pPr marL="285750" indent="-285750">
              <a:buFontTx/>
              <a:buChar char="-"/>
            </a:pPr>
            <a:r>
              <a:rPr lang="en-US" dirty="0"/>
              <a:t> TypeScript can be used for both client side and server side applications.</a:t>
            </a:r>
          </a:p>
          <a:p>
            <a:pPr marL="285750" indent="-285750">
              <a:buFontTx/>
              <a:buChar char="-"/>
            </a:pPr>
            <a:r>
              <a:rPr lang="en-US" dirty="0"/>
              <a:t> TypeScript is superset to JavaScript.</a:t>
            </a:r>
          </a:p>
          <a:p>
            <a:pPr marL="285750" indent="-285750">
              <a:buFontTx/>
              <a:buChar char="-"/>
            </a:pPr>
            <a:r>
              <a:rPr lang="en-US" dirty="0"/>
              <a:t> TypeScript is </a:t>
            </a:r>
            <a:r>
              <a:rPr lang="en-US" dirty="0" err="1"/>
              <a:t>completly</a:t>
            </a:r>
            <a:r>
              <a:rPr lang="en-US" dirty="0"/>
              <a:t> Built by using "TypeScript". </a:t>
            </a:r>
          </a:p>
          <a:p>
            <a:r>
              <a:rPr lang="en-US" dirty="0"/>
              <a:t>     TypeScript 3.8 </a:t>
            </a:r>
            <a:r>
              <a:rPr lang="en-US" dirty="0" err="1"/>
              <a:t>transcompiles</a:t>
            </a:r>
            <a:r>
              <a:rPr lang="en-US" dirty="0"/>
              <a:t> into JS ES6 Features of TypeScript</a:t>
            </a:r>
          </a:p>
          <a:p>
            <a:r>
              <a:rPr lang="en-US" dirty="0"/>
              <a:t>   - Type Annotations- Compile Type </a:t>
            </a:r>
            <a:r>
              <a:rPr lang="en-US" dirty="0" err="1"/>
              <a:t>type</a:t>
            </a:r>
            <a:r>
              <a:rPr lang="en-US" dirty="0"/>
              <a:t> checking- Type inference    </a:t>
            </a:r>
          </a:p>
          <a:p>
            <a:pPr marL="285750" indent="-285750">
              <a:buFontTx/>
              <a:buChar char="-"/>
            </a:pPr>
            <a:r>
              <a:rPr lang="en-US" dirty="0"/>
              <a:t>Type erasure- Interfaces- Enumerated Types- Generics- Namespaces- Tuples- Asynchronous - Class- Modules- Anonymous </a:t>
            </a:r>
            <a:r>
              <a:rPr lang="en-US" dirty="0" err="1"/>
              <a:t>functionsSetup</a:t>
            </a:r>
            <a:r>
              <a:rPr lang="en-US" dirty="0"/>
              <a:t> </a:t>
            </a:r>
          </a:p>
          <a:p>
            <a:pPr marL="285750" indent="-285750">
              <a:buFontTx/>
              <a:buChar char="-"/>
            </a:pPr>
            <a:r>
              <a:rPr lang="en-US" b="1" dirty="0"/>
              <a:t>Environment for TypeScript</a:t>
            </a:r>
          </a:p>
          <a:p>
            <a:endParaRPr lang="en-US" b="1" dirty="0"/>
          </a:p>
          <a:p>
            <a:r>
              <a:rPr lang="en-US" b="1" dirty="0"/>
              <a:t>Interview Question : Why do from Angular 2 we need Node Js</a:t>
            </a:r>
          </a:p>
          <a:p>
            <a:r>
              <a:rPr lang="en-US" b="1" dirty="0"/>
              <a:t>Without Node </a:t>
            </a:r>
            <a:r>
              <a:rPr lang="en-US" b="1" dirty="0" err="1"/>
              <a:t>js</a:t>
            </a:r>
            <a:r>
              <a:rPr lang="en-US" b="1" dirty="0"/>
              <a:t> also we can </a:t>
            </a:r>
            <a:r>
              <a:rPr lang="en-US" b="1" dirty="0" err="1"/>
              <a:t>devlop</a:t>
            </a:r>
            <a:r>
              <a:rPr lang="en-US" b="1" dirty="0"/>
              <a:t> without the angular end to end</a:t>
            </a:r>
          </a:p>
          <a:p>
            <a:endParaRPr lang="en-US" b="1" dirty="0"/>
          </a:p>
          <a:p>
            <a:r>
              <a:rPr lang="en-US" b="1" dirty="0"/>
              <a:t>a)</a:t>
            </a:r>
            <a:r>
              <a:rPr lang="en-US" b="0" i="0" dirty="0">
                <a:solidFill>
                  <a:srgbClr val="282829"/>
                </a:solidFill>
                <a:effectLst/>
                <a:latin typeface="-apple-system"/>
              </a:rPr>
              <a:t> Node allows you to spin up a </a:t>
            </a:r>
            <a:r>
              <a:rPr lang="en-US" b="1" i="0" dirty="0">
                <a:solidFill>
                  <a:srgbClr val="282829"/>
                </a:solidFill>
                <a:effectLst/>
                <a:latin typeface="-apple-system"/>
              </a:rPr>
              <a:t>lightweight web server</a:t>
            </a:r>
            <a:r>
              <a:rPr lang="en-US" b="0" i="0" dirty="0">
                <a:solidFill>
                  <a:srgbClr val="282829"/>
                </a:solidFill>
                <a:effectLst/>
                <a:latin typeface="-apple-system"/>
              </a:rPr>
              <a:t> to host your application locally in your system.</a:t>
            </a:r>
          </a:p>
          <a:p>
            <a:pPr algn="l" rtl="0"/>
            <a:r>
              <a:rPr lang="en-US" b="1" dirty="0"/>
              <a:t>b)</a:t>
            </a:r>
            <a:r>
              <a:rPr lang="en-US" b="0" i="0" dirty="0">
                <a:solidFill>
                  <a:srgbClr val="282829"/>
                </a:solidFill>
                <a:effectLst/>
                <a:latin typeface="-apple-system"/>
              </a:rPr>
              <a:t> </a:t>
            </a:r>
            <a:r>
              <a:rPr lang="en-US" b="1" i="0" dirty="0">
                <a:solidFill>
                  <a:srgbClr val="282829"/>
                </a:solidFill>
                <a:effectLst/>
                <a:latin typeface="-apple-system"/>
              </a:rPr>
              <a:t>NPM </a:t>
            </a:r>
            <a:r>
              <a:rPr lang="en-US" b="0" i="0" dirty="0">
                <a:solidFill>
                  <a:srgbClr val="282829"/>
                </a:solidFill>
                <a:effectLst/>
                <a:latin typeface="-apple-system"/>
              </a:rPr>
              <a:t>(Node Package Manager) comes with node.js by default. NPM allows you to manage your dependencies. So, you don’t have to worry for operations like adding a dependency, removing some, updating your </a:t>
            </a:r>
            <a:r>
              <a:rPr lang="en-US" b="0" i="0" dirty="0" err="1">
                <a:solidFill>
                  <a:srgbClr val="282829"/>
                </a:solidFill>
                <a:effectLst/>
                <a:latin typeface="-apple-system"/>
              </a:rPr>
              <a:t>package.json</a:t>
            </a:r>
            <a:r>
              <a:rPr lang="en-US" b="0" i="0" dirty="0">
                <a:solidFill>
                  <a:srgbClr val="282829"/>
                </a:solidFill>
                <a:effectLst/>
                <a:latin typeface="-apple-system"/>
              </a:rPr>
              <a:t>.</a:t>
            </a:r>
          </a:p>
          <a:p>
            <a:pPr algn="l" rtl="0"/>
            <a:r>
              <a:rPr lang="en-US" dirty="0">
                <a:solidFill>
                  <a:srgbClr val="282829"/>
                </a:solidFill>
                <a:latin typeface="-apple-system"/>
              </a:rPr>
              <a:t>c)</a:t>
            </a:r>
            <a:r>
              <a:rPr lang="en-US" b="0" i="0" dirty="0">
                <a:solidFill>
                  <a:srgbClr val="282829"/>
                </a:solidFill>
                <a:effectLst/>
                <a:latin typeface="-apple-system"/>
              </a:rPr>
              <a:t> most important, </a:t>
            </a:r>
            <a:r>
              <a:rPr lang="en-US" b="0" i="0" dirty="0" err="1">
                <a:solidFill>
                  <a:srgbClr val="282829"/>
                </a:solidFill>
                <a:effectLst/>
                <a:latin typeface="-apple-system"/>
              </a:rPr>
              <a:t>npm</a:t>
            </a:r>
            <a:r>
              <a:rPr lang="en-US" b="0" i="0" dirty="0">
                <a:solidFill>
                  <a:srgbClr val="282829"/>
                </a:solidFill>
                <a:effectLst/>
                <a:latin typeface="-apple-system"/>
              </a:rPr>
              <a:t> gives you </a:t>
            </a:r>
            <a:r>
              <a:rPr lang="en-US" b="1" i="0" dirty="0">
                <a:solidFill>
                  <a:srgbClr val="282829"/>
                </a:solidFill>
                <a:effectLst/>
                <a:latin typeface="-apple-system"/>
              </a:rPr>
              <a:t>angular cli</a:t>
            </a:r>
            <a:r>
              <a:rPr lang="en-US" b="0" i="0" dirty="0">
                <a:solidFill>
                  <a:srgbClr val="282829"/>
                </a:solidFill>
                <a:effectLst/>
                <a:latin typeface="-apple-system"/>
              </a:rPr>
              <a:t> or </a:t>
            </a:r>
            <a:r>
              <a:rPr lang="en-US" b="1" i="0" dirty="0">
                <a:solidFill>
                  <a:srgbClr val="282829"/>
                </a:solidFill>
                <a:effectLst/>
                <a:latin typeface="-apple-system"/>
              </a:rPr>
              <a:t>ng cli</a:t>
            </a:r>
            <a:r>
              <a:rPr lang="en-US" b="0" i="0" dirty="0">
                <a:solidFill>
                  <a:srgbClr val="282829"/>
                </a:solidFill>
                <a:effectLst/>
                <a:latin typeface="-apple-system"/>
              </a:rPr>
              <a:t>(angular command line interface) . Angular CLI is a great tool for scaffolding your application. So, you don’t need to write boilerplates manually.</a:t>
            </a:r>
          </a:p>
          <a:p>
            <a:r>
              <a:rPr lang="en-US" dirty="0">
                <a:solidFill>
                  <a:srgbClr val="282829"/>
                </a:solidFill>
                <a:latin typeface="-apple-system"/>
              </a:rPr>
              <a:t>d)</a:t>
            </a:r>
            <a:r>
              <a:rPr lang="en-US" b="0" i="0" dirty="0">
                <a:solidFill>
                  <a:srgbClr val="282829"/>
                </a:solidFill>
                <a:effectLst/>
                <a:latin typeface="-apple-system"/>
              </a:rPr>
              <a:t> Angular recommends the use of TypeScript. Now, your browser does not understand TypeScript. It needs to be </a:t>
            </a:r>
            <a:r>
              <a:rPr lang="en-US" b="0" i="0" dirty="0" err="1">
                <a:solidFill>
                  <a:srgbClr val="282829"/>
                </a:solidFill>
                <a:effectLst/>
                <a:latin typeface="-apple-system"/>
              </a:rPr>
              <a:t>transpiled</a:t>
            </a:r>
            <a:r>
              <a:rPr lang="en-US" b="0" i="0" dirty="0">
                <a:solidFill>
                  <a:srgbClr val="282829"/>
                </a:solidFill>
                <a:effectLst/>
                <a:latin typeface="-apple-system"/>
              </a:rPr>
              <a:t> to JavaScript. Also, you need to bundle your </a:t>
            </a:r>
            <a:r>
              <a:rPr lang="en-US" b="0" i="0" dirty="0" err="1">
                <a:solidFill>
                  <a:srgbClr val="282829"/>
                </a:solidFill>
                <a:effectLst/>
                <a:latin typeface="-apple-system"/>
              </a:rPr>
              <a:t>js</a:t>
            </a:r>
            <a:r>
              <a:rPr lang="en-US" b="0" i="0" dirty="0">
                <a:solidFill>
                  <a:srgbClr val="282829"/>
                </a:solidFill>
                <a:effectLst/>
                <a:latin typeface="-apple-system"/>
              </a:rPr>
              <a:t> files and stylesheets together with the html doc so as to get the web app CLI which is ready to be hosted. Angular CLI helps you to do all these behind the scene. By default, ng cli uses </a:t>
            </a:r>
            <a:r>
              <a:rPr lang="en-US" b="1" i="0" dirty="0">
                <a:solidFill>
                  <a:srgbClr val="282829"/>
                </a:solidFill>
                <a:effectLst/>
                <a:latin typeface="-apple-system"/>
              </a:rPr>
              <a:t>webpack </a:t>
            </a:r>
            <a:r>
              <a:rPr lang="en-US" b="0" i="0" dirty="0">
                <a:solidFill>
                  <a:srgbClr val="282829"/>
                </a:solidFill>
                <a:effectLst/>
                <a:latin typeface="-apple-system"/>
              </a:rPr>
              <a:t>for bundling your application and is very helpful for beginners who have just jumped into web development with angular as it abstracts such complexities.</a:t>
            </a:r>
          </a:p>
          <a:p>
            <a:pPr algn="l" rtl="0"/>
            <a:endParaRPr lang="en-US" b="0" i="0" dirty="0">
              <a:solidFill>
                <a:srgbClr val="282829"/>
              </a:solidFill>
              <a:effectLst/>
              <a:latin typeface="-apple-system"/>
            </a:endParaRPr>
          </a:p>
          <a:p>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671017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7CAD1-A190-4693-B2C4-035E979AE512}"/>
              </a:ext>
            </a:extLst>
          </p:cNvPr>
          <p:cNvSpPr txBox="1"/>
          <p:nvPr/>
        </p:nvSpPr>
        <p:spPr>
          <a:xfrm>
            <a:off x="117446" y="151002"/>
            <a:ext cx="12074554" cy="5355312"/>
          </a:xfrm>
          <a:prstGeom prst="rect">
            <a:avLst/>
          </a:prstGeom>
          <a:noFill/>
        </p:spPr>
        <p:txBody>
          <a:bodyPr wrap="square" rtlCol="0">
            <a:spAutoFit/>
          </a:bodyPr>
          <a:lstStyle/>
          <a:p>
            <a:r>
              <a:rPr lang="en-US" dirty="0"/>
              <a:t>Setup Environment for TypeScript</a:t>
            </a:r>
          </a:p>
          <a:p>
            <a:r>
              <a:rPr lang="en-US" dirty="0"/>
              <a:t>------------------------------------------------</a:t>
            </a:r>
          </a:p>
          <a:p>
            <a:pPr marL="342900" indent="-342900">
              <a:buAutoNum type="arabicPeriod"/>
            </a:pPr>
            <a:r>
              <a:rPr lang="en-US" dirty="0"/>
              <a:t>Download and Install  "Node Js“</a:t>
            </a:r>
          </a:p>
          <a:p>
            <a:pPr marL="342900" indent="-342900">
              <a:buAutoNum type="arabicPeriod"/>
            </a:pPr>
            <a:r>
              <a:rPr lang="en-US" dirty="0"/>
              <a:t>NPM - Package Manager	</a:t>
            </a:r>
          </a:p>
          <a:p>
            <a:r>
              <a:rPr lang="en-US" dirty="0"/>
              <a:t>    https://nodejs.org/en/download/    [Download ".</a:t>
            </a:r>
            <a:r>
              <a:rPr lang="en-US" dirty="0" err="1"/>
              <a:t>msi</a:t>
            </a:r>
            <a:r>
              <a:rPr lang="en-US" dirty="0"/>
              <a:t>" for windows ]</a:t>
            </a:r>
          </a:p>
          <a:p>
            <a:r>
              <a:rPr lang="en-US" dirty="0"/>
              <a:t> </a:t>
            </a:r>
          </a:p>
          <a:p>
            <a:r>
              <a:rPr lang="en-US" dirty="0"/>
              <a:t>  Open Command Prompt      </a:t>
            </a:r>
          </a:p>
          <a:p>
            <a:r>
              <a:rPr lang="en-US" dirty="0"/>
              <a:t>   node –v –To check the version of node </a:t>
            </a:r>
          </a:p>
          <a:p>
            <a:r>
              <a:rPr lang="en-US" dirty="0"/>
              <a:t>   </a:t>
            </a:r>
            <a:r>
              <a:rPr lang="en-US" dirty="0" err="1"/>
              <a:t>npm</a:t>
            </a:r>
            <a:r>
              <a:rPr lang="en-US" dirty="0"/>
              <a:t> –v</a:t>
            </a:r>
          </a:p>
          <a:p>
            <a:endParaRPr lang="en-US" dirty="0"/>
          </a:p>
          <a:p>
            <a:r>
              <a:rPr lang="en-US" dirty="0"/>
              <a:t>3. Download and Install TypeScript        </a:t>
            </a:r>
          </a:p>
          <a:p>
            <a:r>
              <a:rPr lang="en-US" dirty="0"/>
              <a:t>   Open Command Prompt         </a:t>
            </a:r>
          </a:p>
          <a:p>
            <a:pPr marL="285750" indent="-285750">
              <a:buFontTx/>
              <a:buChar char="-"/>
            </a:pPr>
            <a:r>
              <a:rPr lang="en-US" dirty="0"/>
              <a:t>Type the following	&gt;</a:t>
            </a:r>
          </a:p>
          <a:p>
            <a:pPr marL="285750" indent="-285750">
              <a:buFontTx/>
              <a:buChar char="-"/>
            </a:pPr>
            <a:r>
              <a:rPr lang="en-US" dirty="0" err="1"/>
              <a:t>npm</a:t>
            </a:r>
            <a:r>
              <a:rPr lang="en-US" dirty="0"/>
              <a:t> install  -g  </a:t>
            </a:r>
            <a:r>
              <a:rPr lang="en-US" dirty="0" err="1"/>
              <a:t>typescript@latest</a:t>
            </a:r>
            <a:endParaRPr lang="en-US" dirty="0"/>
          </a:p>
          <a:p>
            <a:pPr marL="285750" indent="-285750">
              <a:buFontTx/>
              <a:buChar char="-"/>
            </a:pPr>
            <a:r>
              <a:rPr lang="en-US" dirty="0"/>
              <a:t> </a:t>
            </a:r>
            <a:r>
              <a:rPr lang="en-US" dirty="0" err="1"/>
              <a:t>tsc</a:t>
            </a:r>
            <a:r>
              <a:rPr lang="en-US" dirty="0"/>
              <a:t>  -v   [verify the version]</a:t>
            </a:r>
          </a:p>
          <a:p>
            <a:pPr marL="285750" indent="-285750">
              <a:buFontTx/>
              <a:buChar char="-"/>
            </a:pPr>
            <a:endParaRPr lang="en-US" dirty="0"/>
          </a:p>
          <a:p>
            <a:r>
              <a:rPr lang="en-US" dirty="0"/>
              <a:t> 4. Download and Install "Visual Studio Code"  IDE </a:t>
            </a:r>
          </a:p>
          <a:p>
            <a:endParaRPr lang="en-US" dirty="0"/>
          </a:p>
          <a:p>
            <a:r>
              <a:rPr lang="en-US" dirty="0"/>
              <a:t>           https://code.visualstudio.com/</a:t>
            </a:r>
          </a:p>
        </p:txBody>
      </p:sp>
    </p:spTree>
    <p:extLst>
      <p:ext uri="{BB962C8B-B14F-4D97-AF65-F5344CB8AC3E}">
        <p14:creationId xmlns:p14="http://schemas.microsoft.com/office/powerpoint/2010/main" val="353501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B71859-0B09-47BD-AE27-B061D9B8AA0F}"/>
              </a:ext>
            </a:extLst>
          </p:cNvPr>
          <p:cNvSpPr txBox="1"/>
          <p:nvPr/>
        </p:nvSpPr>
        <p:spPr>
          <a:xfrm>
            <a:off x="-151002" y="0"/>
            <a:ext cx="12046591" cy="923330"/>
          </a:xfrm>
          <a:prstGeom prst="rect">
            <a:avLst/>
          </a:prstGeom>
          <a:noFill/>
        </p:spPr>
        <p:txBody>
          <a:bodyPr wrap="square" rtlCol="0">
            <a:spAutoFit/>
          </a:bodyPr>
          <a:lstStyle/>
          <a:p>
            <a:r>
              <a:rPr lang="en-US" dirty="0"/>
              <a:t>                                                         </a:t>
            </a:r>
            <a:r>
              <a:rPr lang="en-US" b="1" dirty="0"/>
              <a:t>TypeScript</a:t>
            </a:r>
            <a:r>
              <a:rPr lang="en-US" dirty="0"/>
              <a:t> </a:t>
            </a:r>
            <a:r>
              <a:rPr lang="en-US" b="1" dirty="0"/>
              <a:t>Architecture</a:t>
            </a:r>
          </a:p>
          <a:p>
            <a:endParaRPr lang="en-US" dirty="0"/>
          </a:p>
          <a:p>
            <a:endParaRPr lang="en-US" b="1" dirty="0"/>
          </a:p>
        </p:txBody>
      </p:sp>
      <p:sp>
        <p:nvSpPr>
          <p:cNvPr id="3" name="TextBox 2">
            <a:extLst>
              <a:ext uri="{FF2B5EF4-FFF2-40B4-BE49-F238E27FC236}">
                <a16:creationId xmlns:a16="http://schemas.microsoft.com/office/drawing/2014/main" id="{94DF16FB-BD0C-4707-9E64-665213D7AE34}"/>
              </a:ext>
            </a:extLst>
          </p:cNvPr>
          <p:cNvSpPr txBox="1"/>
          <p:nvPr/>
        </p:nvSpPr>
        <p:spPr>
          <a:xfrm>
            <a:off x="109057" y="1157681"/>
            <a:ext cx="12046591" cy="6740307"/>
          </a:xfrm>
          <a:prstGeom prst="rect">
            <a:avLst/>
          </a:prstGeom>
          <a:noFill/>
        </p:spPr>
        <p:txBody>
          <a:bodyPr wrap="square" rtlCol="0">
            <a:spAutoFit/>
          </a:bodyPr>
          <a:lstStyle/>
          <a:p>
            <a:r>
              <a:rPr lang="en-US" dirty="0"/>
              <a:t> TypeScript Architecture- Typescript is built by using "TypeScript".(TypeScript can control low level features</a:t>
            </a:r>
          </a:p>
          <a:p>
            <a:r>
              <a:rPr lang="en-US" dirty="0"/>
              <a:t>     It will interact with hardware services</a:t>
            </a:r>
          </a:p>
          <a:p>
            <a:pPr marL="285750" indent="-285750">
              <a:buFontTx/>
              <a:buChar char="-"/>
            </a:pPr>
            <a:r>
              <a:rPr lang="en-US" dirty="0"/>
              <a:t>It source files will have the </a:t>
            </a:r>
            <a:r>
              <a:rPr lang="en-US" dirty="0" err="1"/>
              <a:t>extention</a:t>
            </a:r>
            <a:r>
              <a:rPr lang="en-US" dirty="0"/>
              <a:t> ".</a:t>
            </a:r>
            <a:r>
              <a:rPr lang="en-US" dirty="0" err="1"/>
              <a:t>ts</a:t>
            </a:r>
            <a:r>
              <a:rPr lang="en-US" dirty="0"/>
              <a:t>".</a:t>
            </a:r>
          </a:p>
          <a:p>
            <a:r>
              <a:rPr lang="en-US" dirty="0"/>
              <a:t>  - Below are the components of TypeScript </a:t>
            </a:r>
          </a:p>
          <a:p>
            <a:r>
              <a:rPr lang="en-US" dirty="0"/>
              <a:t>    Entire TypeScript is controlled by these components </a:t>
            </a:r>
          </a:p>
          <a:p>
            <a:r>
              <a:rPr lang="en-US" dirty="0"/>
              <a:t> 1) </a:t>
            </a:r>
            <a:r>
              <a:rPr lang="en-US" b="1" dirty="0"/>
              <a:t>Core TypeScript Compiler    </a:t>
            </a:r>
          </a:p>
          <a:p>
            <a:r>
              <a:rPr lang="en-US" dirty="0"/>
              <a:t>      It compiles the typescript code    </a:t>
            </a:r>
          </a:p>
          <a:p>
            <a:r>
              <a:rPr lang="en-US" dirty="0"/>
              <a:t>      It verifies the typescript syntax, keywords, type casting, datatypes.    </a:t>
            </a:r>
          </a:p>
          <a:p>
            <a:r>
              <a:rPr lang="en-US" dirty="0"/>
              <a:t>      It identifies the errors in syntax, keywords, type casting , datatypes and reports the bugs.    </a:t>
            </a:r>
          </a:p>
          <a:p>
            <a:r>
              <a:rPr lang="en-US" dirty="0"/>
              <a:t>      It manages by using files like  </a:t>
            </a:r>
            <a:r>
              <a:rPr lang="en-US" dirty="0" err="1"/>
              <a:t>core.ts</a:t>
            </a:r>
            <a:r>
              <a:rPr lang="en-US" dirty="0"/>
              <a:t>, </a:t>
            </a:r>
            <a:r>
              <a:rPr lang="en-US" dirty="0" err="1"/>
              <a:t>program.ts</a:t>
            </a:r>
            <a:r>
              <a:rPr lang="en-US" dirty="0"/>
              <a:t>,  </a:t>
            </a:r>
            <a:r>
              <a:rPr lang="en-US" dirty="0" err="1"/>
              <a:t>checker.ts</a:t>
            </a:r>
            <a:r>
              <a:rPr lang="en-US" dirty="0"/>
              <a:t>, </a:t>
            </a:r>
            <a:r>
              <a:rPr lang="en-US" dirty="0" err="1"/>
              <a:t>scanner.ts</a:t>
            </a:r>
            <a:r>
              <a:rPr lang="en-US" dirty="0"/>
              <a:t>, </a:t>
            </a:r>
            <a:r>
              <a:rPr lang="en-US" dirty="0" err="1"/>
              <a:t>emitter.ts</a:t>
            </a:r>
            <a:r>
              <a:rPr lang="en-US" dirty="0"/>
              <a:t> etc.</a:t>
            </a:r>
          </a:p>
          <a:p>
            <a:r>
              <a:rPr lang="en-US" dirty="0"/>
              <a:t>2) </a:t>
            </a:r>
            <a:r>
              <a:rPr lang="en-US" b="1" dirty="0"/>
              <a:t>Language Service    </a:t>
            </a:r>
          </a:p>
          <a:p>
            <a:r>
              <a:rPr lang="en-US" b="1" dirty="0"/>
              <a:t>    </a:t>
            </a:r>
            <a:r>
              <a:rPr lang="en-US" dirty="0"/>
              <a:t> Service is a pre-defined business logic which is injected into our application in order to handle a functionality</a:t>
            </a:r>
          </a:p>
          <a:p>
            <a:r>
              <a:rPr lang="en-US" dirty="0"/>
              <a:t>     The language service provides library for core compiler.    </a:t>
            </a:r>
          </a:p>
          <a:p>
            <a:r>
              <a:rPr lang="en-US" dirty="0"/>
              <a:t>     The keywords, types and other service related options are verified from language service</a:t>
            </a:r>
          </a:p>
          <a:p>
            <a:r>
              <a:rPr lang="en-US" dirty="0"/>
              <a:t>      reusing </a:t>
            </a:r>
            <a:r>
              <a:rPr lang="en-US"/>
              <a:t>the libraries</a:t>
            </a:r>
            <a:endParaRPr lang="en-US" dirty="0"/>
          </a:p>
          <a:p>
            <a:pPr marL="285750" indent="-285750">
              <a:buFontTx/>
              <a:buChar char="-"/>
            </a:pPr>
            <a:endParaRPr lang="en-US" dirty="0"/>
          </a:p>
          <a:p>
            <a:r>
              <a:rPr lang="en-US" dirty="0"/>
              <a:t>3) </a:t>
            </a:r>
            <a:r>
              <a:rPr lang="en-US" b="1" dirty="0"/>
              <a:t>Standalone Compiler</a:t>
            </a:r>
            <a:r>
              <a:rPr lang="en-US" dirty="0"/>
              <a:t>  </a:t>
            </a:r>
          </a:p>
          <a:p>
            <a:r>
              <a:rPr lang="en-US" dirty="0"/>
              <a:t>    It </a:t>
            </a:r>
            <a:r>
              <a:rPr lang="en-US" dirty="0" err="1"/>
              <a:t>Transcompiles</a:t>
            </a:r>
            <a:r>
              <a:rPr lang="en-US" dirty="0"/>
              <a:t> the TS code into JavaScript.                     </a:t>
            </a:r>
          </a:p>
          <a:p>
            <a:r>
              <a:rPr lang="en-US" dirty="0"/>
              <a:t>    TS --&gt; JS   - Typescript is not directly understandable to browser or any device.  </a:t>
            </a:r>
          </a:p>
          <a:p>
            <a:r>
              <a:rPr lang="en-US" dirty="0"/>
              <a:t>    Typescript is </a:t>
            </a:r>
            <a:r>
              <a:rPr lang="en-US" dirty="0" err="1"/>
              <a:t>transcompiled</a:t>
            </a:r>
            <a:r>
              <a:rPr lang="en-US" dirty="0"/>
              <a:t> into </a:t>
            </a:r>
            <a:r>
              <a:rPr lang="en-US" dirty="0" err="1"/>
              <a:t>javascript</a:t>
            </a:r>
            <a:r>
              <a:rPr lang="en-US" dirty="0"/>
              <a:t>  </a:t>
            </a:r>
          </a:p>
          <a:p>
            <a:r>
              <a:rPr lang="en-US" dirty="0"/>
              <a:t>    JavaScript is native to browser and other devices.  </a:t>
            </a:r>
          </a:p>
          <a:p>
            <a:r>
              <a:rPr lang="en-US" dirty="0"/>
              <a:t> </a:t>
            </a:r>
          </a:p>
        </p:txBody>
      </p:sp>
    </p:spTree>
    <p:extLst>
      <p:ext uri="{BB962C8B-B14F-4D97-AF65-F5344CB8AC3E}">
        <p14:creationId xmlns:p14="http://schemas.microsoft.com/office/powerpoint/2010/main" val="219421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76BB5-F0FA-4296-8A51-683C2CF6C987}"/>
              </a:ext>
            </a:extLst>
          </p:cNvPr>
          <p:cNvSpPr txBox="1"/>
          <p:nvPr/>
        </p:nvSpPr>
        <p:spPr>
          <a:xfrm>
            <a:off x="99392" y="337930"/>
            <a:ext cx="16667922" cy="369332"/>
          </a:xfrm>
          <a:prstGeom prst="rect">
            <a:avLst/>
          </a:prstGeom>
          <a:noFill/>
        </p:spPr>
        <p:txBody>
          <a:bodyPr wrap="square" rtlCol="0">
            <a:spAutoFit/>
          </a:bodyPr>
          <a:lstStyle/>
          <a:p>
            <a:r>
              <a:rPr lang="en-US" dirty="0">
                <a:solidFill>
                  <a:srgbClr val="FF0000"/>
                </a:solidFill>
              </a:rPr>
              <a:t>End to End Web Application</a:t>
            </a:r>
          </a:p>
        </p:txBody>
      </p:sp>
      <p:sp>
        <p:nvSpPr>
          <p:cNvPr id="3" name="TextBox 2">
            <a:extLst>
              <a:ext uri="{FF2B5EF4-FFF2-40B4-BE49-F238E27FC236}">
                <a16:creationId xmlns:a16="http://schemas.microsoft.com/office/drawing/2014/main" id="{99A7C828-21A8-4B5C-A9A0-B743BE083AC8}"/>
              </a:ext>
            </a:extLst>
          </p:cNvPr>
          <p:cNvSpPr txBox="1"/>
          <p:nvPr/>
        </p:nvSpPr>
        <p:spPr>
          <a:xfrm>
            <a:off x="248478" y="957469"/>
            <a:ext cx="11698357" cy="5632311"/>
          </a:xfrm>
          <a:prstGeom prst="rect">
            <a:avLst/>
          </a:prstGeom>
          <a:noFill/>
        </p:spPr>
        <p:txBody>
          <a:bodyPr wrap="square" rtlCol="0">
            <a:spAutoFit/>
          </a:bodyPr>
          <a:lstStyle/>
          <a:p>
            <a:r>
              <a:rPr lang="en-US" dirty="0"/>
              <a:t>What is the basic requirements for building an End to End Web Application</a:t>
            </a:r>
          </a:p>
          <a:p>
            <a:endParaRPr lang="en-US" dirty="0"/>
          </a:p>
          <a:p>
            <a:pPr marL="285750" indent="-285750">
              <a:buFontTx/>
              <a:buChar char="-"/>
            </a:pPr>
            <a:r>
              <a:rPr lang="en-US" b="1" dirty="0"/>
              <a:t>HTML</a:t>
            </a:r>
            <a:r>
              <a:rPr lang="en-US" dirty="0"/>
              <a:t>  - Hyper text markup Language  -- Standard Mark up </a:t>
            </a:r>
          </a:p>
          <a:p>
            <a:pPr marL="285750" indent="-285750">
              <a:buFontTx/>
              <a:buChar char="-"/>
            </a:pPr>
            <a:endParaRPr lang="en-US" dirty="0"/>
          </a:p>
          <a:p>
            <a:pPr marL="285750" indent="-285750">
              <a:buFontTx/>
              <a:buChar char="-"/>
            </a:pPr>
            <a:r>
              <a:rPr lang="en-US" dirty="0"/>
              <a:t>HTML </a:t>
            </a:r>
            <a:r>
              <a:rPr lang="en-US" dirty="0" err="1"/>
              <a:t>Languague</a:t>
            </a:r>
            <a:r>
              <a:rPr lang="en-US" dirty="0"/>
              <a:t> was developed by Tim Berners</a:t>
            </a:r>
          </a:p>
          <a:p>
            <a:pPr marL="285750" indent="-285750">
              <a:buFontTx/>
              <a:buChar char="-"/>
            </a:pPr>
            <a:endParaRPr lang="en-US" dirty="0"/>
          </a:p>
          <a:p>
            <a:pPr marL="285750" indent="-285750">
              <a:buFontTx/>
              <a:buChar char="-"/>
            </a:pPr>
            <a:r>
              <a:rPr lang="en-US" dirty="0"/>
              <a:t>The First Version of html was written by him in 1993</a:t>
            </a:r>
          </a:p>
          <a:p>
            <a:pPr marL="285750" indent="-285750">
              <a:buFontTx/>
              <a:buChar char="-"/>
            </a:pPr>
            <a:endParaRPr lang="en-US" dirty="0"/>
          </a:p>
          <a:p>
            <a:pPr marL="285750" indent="-285750">
              <a:buFontTx/>
              <a:buChar char="-"/>
            </a:pPr>
            <a:r>
              <a:rPr lang="en-US" dirty="0"/>
              <a:t>He introduced the concept of World wide Web in 1989</a:t>
            </a:r>
          </a:p>
          <a:p>
            <a:pPr marL="285750" indent="-285750">
              <a:buFontTx/>
              <a:buChar char="-"/>
            </a:pPr>
            <a:endParaRPr lang="en-US" dirty="0"/>
          </a:p>
          <a:p>
            <a:pPr marL="285750" indent="-285750">
              <a:buFontTx/>
              <a:buChar char="-"/>
            </a:pPr>
            <a:r>
              <a:rPr lang="en-US" dirty="0"/>
              <a:t>Basically HTML is presentation Language</a:t>
            </a:r>
          </a:p>
          <a:p>
            <a:pPr marL="285750" indent="-285750">
              <a:buFontTx/>
              <a:buChar char="-"/>
            </a:pPr>
            <a:endParaRPr lang="en-US" dirty="0"/>
          </a:p>
          <a:p>
            <a:pPr marL="285750" indent="-285750">
              <a:buFontTx/>
              <a:buChar char="-"/>
            </a:pPr>
            <a:r>
              <a:rPr lang="en-US" dirty="0"/>
              <a:t>In HTML we have Elements, Tags, Attributes  </a:t>
            </a:r>
          </a:p>
          <a:p>
            <a:pPr marL="285750" indent="-285750">
              <a:buFontTx/>
              <a:buChar char="-"/>
            </a:pPr>
            <a:endParaRPr lang="en-US" dirty="0"/>
          </a:p>
          <a:p>
            <a:pPr marL="285750" indent="-285750">
              <a:buFontTx/>
              <a:buChar char="-"/>
            </a:pPr>
            <a:r>
              <a:rPr lang="en-US" dirty="0"/>
              <a:t>Markup Language – HTML,XML,SGML </a:t>
            </a:r>
            <a:r>
              <a:rPr lang="en-US" dirty="0" err="1"/>
              <a:t>etc</a:t>
            </a:r>
            <a:endParaRPr lang="en-US" dirty="0"/>
          </a:p>
          <a:p>
            <a:pPr marL="285750" indent="-285750">
              <a:buFontTx/>
              <a:buChar char="-"/>
            </a:pPr>
            <a:r>
              <a:rPr lang="en-US" dirty="0"/>
              <a:t>SGML – Standard General Mark up language(Before HTML)</a:t>
            </a:r>
          </a:p>
          <a:p>
            <a:pPr marL="285750" indent="-285750">
              <a:buFontTx/>
              <a:buChar char="-"/>
            </a:pPr>
            <a:r>
              <a:rPr lang="en-US" dirty="0"/>
              <a:t>XML – Extensible Markup Language</a:t>
            </a:r>
          </a:p>
          <a:p>
            <a:pPr marL="285750" indent="-285750">
              <a:buFontTx/>
              <a:buChar char="-"/>
            </a:pPr>
            <a:endParaRPr lang="en-US" dirty="0"/>
          </a:p>
          <a:p>
            <a:endParaRPr lang="en-US" dirty="0"/>
          </a:p>
          <a:p>
            <a:pPr marL="285750" indent="-285750">
              <a:buFontTx/>
              <a:buChar char="-"/>
            </a:pPr>
            <a:endParaRPr lang="en-US" dirty="0"/>
          </a:p>
        </p:txBody>
      </p:sp>
    </p:spTree>
    <p:extLst>
      <p:ext uri="{BB962C8B-B14F-4D97-AF65-F5344CB8AC3E}">
        <p14:creationId xmlns:p14="http://schemas.microsoft.com/office/powerpoint/2010/main" val="2419675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F8A5E-EEE0-46E6-B187-A3F89CB651D9}"/>
              </a:ext>
            </a:extLst>
          </p:cNvPr>
          <p:cNvSpPr txBox="1"/>
          <p:nvPr/>
        </p:nvSpPr>
        <p:spPr>
          <a:xfrm>
            <a:off x="58723" y="142613"/>
            <a:ext cx="12133277" cy="5909310"/>
          </a:xfrm>
          <a:prstGeom prst="rect">
            <a:avLst/>
          </a:prstGeom>
          <a:noFill/>
        </p:spPr>
        <p:txBody>
          <a:bodyPr wrap="square" rtlCol="0">
            <a:spAutoFit/>
          </a:bodyPr>
          <a:lstStyle/>
          <a:p>
            <a:r>
              <a:rPr lang="en-US" dirty="0"/>
              <a:t>4. </a:t>
            </a:r>
            <a:r>
              <a:rPr lang="en-US" b="1" dirty="0"/>
              <a:t>Typescript Server </a:t>
            </a:r>
            <a:r>
              <a:rPr lang="en-US" dirty="0"/>
              <a:t>[</a:t>
            </a:r>
            <a:r>
              <a:rPr lang="en-US" dirty="0" err="1"/>
              <a:t>tsserver.ts</a:t>
            </a:r>
            <a:r>
              <a:rPr lang="en-US" dirty="0"/>
              <a:t>]    - Server is the location where application is hosted  </a:t>
            </a:r>
          </a:p>
          <a:p>
            <a:r>
              <a:rPr lang="en-US" dirty="0"/>
              <a:t>  - Server identifies the request , process the request and generates a response for request. </a:t>
            </a:r>
          </a:p>
          <a:p>
            <a:r>
              <a:rPr lang="en-US" dirty="0"/>
              <a:t>   - TS server is the location where the typescript code is compiled, processed and output generated.</a:t>
            </a:r>
          </a:p>
          <a:p>
            <a:endParaRPr lang="en-US" dirty="0"/>
          </a:p>
          <a:p>
            <a:r>
              <a:rPr lang="en-US" dirty="0"/>
              <a:t>5. </a:t>
            </a:r>
            <a:r>
              <a:rPr lang="en-US" b="1" dirty="0"/>
              <a:t>VS Shim </a:t>
            </a:r>
            <a:r>
              <a:rPr lang="en-US" dirty="0"/>
              <a:t>[ </a:t>
            </a:r>
            <a:r>
              <a:rPr lang="en-US" dirty="0" err="1"/>
              <a:t>shims.ts</a:t>
            </a:r>
            <a:r>
              <a:rPr lang="en-US" dirty="0"/>
              <a:t> ]    </a:t>
            </a:r>
          </a:p>
          <a:p>
            <a:r>
              <a:rPr lang="en-US" dirty="0"/>
              <a:t>      Shim is small library     </a:t>
            </a:r>
          </a:p>
          <a:p>
            <a:r>
              <a:rPr lang="en-US" dirty="0"/>
              <a:t>      IT brings an new API to an older environment.    </a:t>
            </a:r>
          </a:p>
          <a:p>
            <a:r>
              <a:rPr lang="en-US" dirty="0"/>
              <a:t>      It reduces the compatibility issues    </a:t>
            </a:r>
          </a:p>
          <a:p>
            <a:r>
              <a:rPr lang="en-US" dirty="0"/>
              <a:t>      It makes your code OS neutral     </a:t>
            </a:r>
          </a:p>
          <a:p>
            <a:r>
              <a:rPr lang="en-US" dirty="0"/>
              <a:t>      It makes your code cross platform    </a:t>
            </a:r>
          </a:p>
          <a:p>
            <a:r>
              <a:rPr lang="en-US" dirty="0"/>
              <a:t>      Shim creates plugin called "</a:t>
            </a:r>
            <a:r>
              <a:rPr lang="en-US" dirty="0" err="1"/>
              <a:t>Polyfills</a:t>
            </a:r>
            <a:r>
              <a:rPr lang="en-US" dirty="0"/>
              <a:t>“</a:t>
            </a:r>
          </a:p>
          <a:p>
            <a:r>
              <a:rPr lang="en-US" dirty="0"/>
              <a:t>      </a:t>
            </a:r>
            <a:r>
              <a:rPr lang="en-US" dirty="0" err="1"/>
              <a:t>polyfills</a:t>
            </a:r>
            <a:r>
              <a:rPr lang="en-US" dirty="0"/>
              <a:t> makes your code understands across the OS’s</a:t>
            </a:r>
          </a:p>
          <a:p>
            <a:endParaRPr lang="en-US" dirty="0"/>
          </a:p>
          <a:p>
            <a:endParaRPr lang="en-US" dirty="0"/>
          </a:p>
          <a:p>
            <a:r>
              <a:rPr lang="en-US" dirty="0"/>
              <a:t>6. </a:t>
            </a:r>
            <a:r>
              <a:rPr lang="en-US" b="1" dirty="0"/>
              <a:t>Managed Language Service    </a:t>
            </a:r>
          </a:p>
          <a:p>
            <a:r>
              <a:rPr lang="en-US" dirty="0"/>
              <a:t>  - It Contains a library which can run on every OS     </a:t>
            </a:r>
          </a:p>
          <a:p>
            <a:r>
              <a:rPr lang="en-US" dirty="0"/>
              <a:t>  - It contains cross platform library     </a:t>
            </a:r>
          </a:p>
          <a:p>
            <a:r>
              <a:rPr lang="en-US" dirty="0"/>
              <a:t>  - It comprises of functions which are understandable to every device, browser and OS</a:t>
            </a:r>
          </a:p>
          <a:p>
            <a:r>
              <a:rPr lang="en-US" dirty="0"/>
              <a:t> </a:t>
            </a:r>
          </a:p>
          <a:p>
            <a:r>
              <a:rPr lang="en-US" dirty="0"/>
              <a:t>7. </a:t>
            </a:r>
            <a:r>
              <a:rPr lang="en-US" b="1" dirty="0"/>
              <a:t>Editors</a:t>
            </a:r>
            <a:r>
              <a:rPr lang="en-US" dirty="0"/>
              <a:t>     - It provides a support for various editors which are used to build, debug, test and deploy applications.    - TypeScript supports various editors	Visual Studio Code</a:t>
            </a:r>
          </a:p>
        </p:txBody>
      </p:sp>
    </p:spTree>
    <p:extLst>
      <p:ext uri="{BB962C8B-B14F-4D97-AF65-F5344CB8AC3E}">
        <p14:creationId xmlns:p14="http://schemas.microsoft.com/office/powerpoint/2010/main" val="3542946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3517B9-4441-4F69-B1F8-6193CD1C8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103" y="1739813"/>
            <a:ext cx="7645793" cy="3378374"/>
          </a:xfrm>
          <a:prstGeom prst="rect">
            <a:avLst/>
          </a:prstGeom>
        </p:spPr>
      </p:pic>
    </p:spTree>
    <p:extLst>
      <p:ext uri="{BB962C8B-B14F-4D97-AF65-F5344CB8AC3E}">
        <p14:creationId xmlns:p14="http://schemas.microsoft.com/office/powerpoint/2010/main" val="2059850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3D8DA-0363-481F-B349-4F87C1C82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2400"/>
            <a:ext cx="12192000" cy="5453200"/>
          </a:xfrm>
          <a:prstGeom prst="rect">
            <a:avLst/>
          </a:prstGeom>
        </p:spPr>
      </p:pic>
    </p:spTree>
    <p:extLst>
      <p:ext uri="{BB962C8B-B14F-4D97-AF65-F5344CB8AC3E}">
        <p14:creationId xmlns:p14="http://schemas.microsoft.com/office/powerpoint/2010/main" val="298723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28D62-AC6C-46ED-9A21-2A8B2D85BFDE}"/>
              </a:ext>
            </a:extLst>
          </p:cNvPr>
          <p:cNvSpPr txBox="1"/>
          <p:nvPr/>
        </p:nvSpPr>
        <p:spPr>
          <a:xfrm>
            <a:off x="58723" y="83890"/>
            <a:ext cx="12038202" cy="5909310"/>
          </a:xfrm>
          <a:prstGeom prst="rect">
            <a:avLst/>
          </a:prstGeom>
          <a:noFill/>
        </p:spPr>
        <p:txBody>
          <a:bodyPr wrap="square" rtlCol="0">
            <a:spAutoFit/>
          </a:bodyPr>
          <a:lstStyle/>
          <a:p>
            <a:r>
              <a:rPr lang="en-US" dirty="0"/>
              <a:t>Note : </a:t>
            </a:r>
            <a:r>
              <a:rPr lang="en-US" b="1" dirty="0"/>
              <a:t>Typescript is superset to JavaScript hence all </a:t>
            </a:r>
            <a:r>
              <a:rPr lang="en-US" b="1" dirty="0" err="1"/>
              <a:t>javascript</a:t>
            </a:r>
            <a:r>
              <a:rPr lang="en-US" b="1" dirty="0"/>
              <a:t> programs are valid in typescript</a:t>
            </a:r>
          </a:p>
          <a:p>
            <a:r>
              <a:rPr lang="en-US" dirty="0"/>
              <a:t>	 </a:t>
            </a:r>
          </a:p>
          <a:p>
            <a:r>
              <a:rPr lang="en-US" dirty="0"/>
              <a:t>                                       </a:t>
            </a:r>
            <a:r>
              <a:rPr lang="en-US" b="1" dirty="0"/>
              <a:t>TypeScript Language Basics</a:t>
            </a:r>
          </a:p>
          <a:p>
            <a:r>
              <a:rPr lang="en-US" dirty="0"/>
              <a:t>1. Variables</a:t>
            </a:r>
          </a:p>
          <a:p>
            <a:r>
              <a:rPr lang="en-US" dirty="0"/>
              <a:t>2. </a:t>
            </a:r>
            <a:r>
              <a:rPr lang="en-US" dirty="0" err="1"/>
              <a:t>DataTypes</a:t>
            </a:r>
            <a:endParaRPr lang="en-US" dirty="0"/>
          </a:p>
          <a:p>
            <a:r>
              <a:rPr lang="en-US" dirty="0"/>
              <a:t>3. Operators</a:t>
            </a:r>
          </a:p>
          <a:p>
            <a:r>
              <a:rPr lang="en-US" dirty="0"/>
              <a:t>4. Statements	      </a:t>
            </a:r>
          </a:p>
          <a:p>
            <a:endParaRPr lang="en-US" dirty="0"/>
          </a:p>
          <a:p>
            <a:r>
              <a:rPr lang="en-US" dirty="0"/>
              <a:t>Variables in TypeScript- Variables are simply storage locations in memory where you can store a value and use it as a part of any expression.</a:t>
            </a:r>
          </a:p>
          <a:p>
            <a:pPr marL="285750" indent="-285750">
              <a:buFontTx/>
              <a:buChar char="-"/>
            </a:pPr>
            <a:r>
              <a:rPr lang="en-US" dirty="0"/>
              <a:t>Variable configuration in computer programming includes 3 stages</a:t>
            </a:r>
          </a:p>
          <a:p>
            <a:r>
              <a:rPr lang="en-US" dirty="0"/>
              <a:t>	a) Declaration	</a:t>
            </a:r>
          </a:p>
          <a:p>
            <a:r>
              <a:rPr lang="en-US" dirty="0"/>
              <a:t>            b) Rendering / Assigning	</a:t>
            </a:r>
          </a:p>
          <a:p>
            <a:r>
              <a:rPr lang="en-US" dirty="0"/>
              <a:t>            c) Initialization 	</a:t>
            </a:r>
          </a:p>
          <a:p>
            <a:r>
              <a:rPr lang="en-US" dirty="0"/>
              <a:t>         var  x;→ Declaration	</a:t>
            </a:r>
          </a:p>
          <a:p>
            <a:r>
              <a:rPr lang="en-US" dirty="0"/>
              <a:t>         x = 10;		→ Rendering	</a:t>
            </a:r>
          </a:p>
          <a:p>
            <a:r>
              <a:rPr lang="en-US" dirty="0"/>
              <a:t>         var x = 10; 	→ Initialization</a:t>
            </a:r>
          </a:p>
          <a:p>
            <a:endParaRPr lang="en-US" dirty="0"/>
          </a:p>
          <a:p>
            <a:r>
              <a:rPr lang="en-US" dirty="0"/>
              <a:t>- JavaScript can directly render a value without declaration if it is not defined in strict mode.- Declaring variable is not mandatory in JavaScript </a:t>
            </a:r>
            <a:r>
              <a:rPr lang="en-US" dirty="0" err="1"/>
              <a:t>untill</a:t>
            </a:r>
            <a:r>
              <a:rPr lang="en-US" dirty="0"/>
              <a:t> or unless it is defined in strict mode.- Declaring or </a:t>
            </a:r>
            <a:r>
              <a:rPr lang="en-US" dirty="0" err="1"/>
              <a:t>Initalizing</a:t>
            </a:r>
            <a:r>
              <a:rPr lang="en-US" dirty="0"/>
              <a:t>  variable is mandatory if </a:t>
            </a:r>
            <a:r>
              <a:rPr lang="en-US" dirty="0" err="1"/>
              <a:t>javascript</a:t>
            </a:r>
            <a:r>
              <a:rPr lang="en-US" dirty="0"/>
              <a:t> is in strict mode</a:t>
            </a:r>
          </a:p>
        </p:txBody>
      </p:sp>
    </p:spTree>
    <p:extLst>
      <p:ext uri="{BB962C8B-B14F-4D97-AF65-F5344CB8AC3E}">
        <p14:creationId xmlns:p14="http://schemas.microsoft.com/office/powerpoint/2010/main" val="340543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C47C1-E273-4AC7-A415-81CC681ECB90}"/>
              </a:ext>
            </a:extLst>
          </p:cNvPr>
          <p:cNvSpPr txBox="1"/>
          <p:nvPr/>
        </p:nvSpPr>
        <p:spPr>
          <a:xfrm>
            <a:off x="0" y="125835"/>
            <a:ext cx="12130481" cy="6740307"/>
          </a:xfrm>
          <a:prstGeom prst="rect">
            <a:avLst/>
          </a:prstGeom>
          <a:noFill/>
        </p:spPr>
        <p:txBody>
          <a:bodyPr wrap="square" rtlCol="0">
            <a:spAutoFit/>
          </a:bodyPr>
          <a:lstStyle/>
          <a:p>
            <a:r>
              <a:rPr lang="en-US" dirty="0"/>
              <a:t>  - TypeScript is by default in strict mode of JavaScript, </a:t>
            </a:r>
          </a:p>
          <a:p>
            <a:r>
              <a:rPr lang="en-US" dirty="0"/>
              <a:t>    hence in TypeScript declaring or initializing variable is mandatory.</a:t>
            </a:r>
          </a:p>
          <a:p>
            <a:r>
              <a:rPr lang="en-US" dirty="0"/>
              <a:t>  - Variables in TypeScript can be declared or initialized by using the following keywords:</a:t>
            </a:r>
          </a:p>
          <a:p>
            <a:endParaRPr lang="en-US" dirty="0"/>
          </a:p>
          <a:p>
            <a:r>
              <a:rPr lang="en-US" dirty="0"/>
              <a:t>	a) var	b) let	c) const  </a:t>
            </a:r>
          </a:p>
          <a:p>
            <a:r>
              <a:rPr lang="en-US" dirty="0"/>
              <a:t>                     </a:t>
            </a:r>
          </a:p>
          <a:p>
            <a:r>
              <a:rPr lang="en-US" dirty="0"/>
              <a:t>                                       </a:t>
            </a:r>
            <a:r>
              <a:rPr lang="en-US" b="1" dirty="0"/>
              <a:t>var     (vs)       let        (vs)  const</a:t>
            </a:r>
            <a:r>
              <a:rPr lang="en-US" dirty="0"/>
              <a:t>	    </a:t>
            </a:r>
          </a:p>
          <a:p>
            <a:endParaRPr lang="en-US" dirty="0"/>
          </a:p>
          <a:p>
            <a:endParaRPr lang="en-US" dirty="0"/>
          </a:p>
          <a:p>
            <a:r>
              <a:rPr lang="en-US" dirty="0"/>
              <a:t>var </a:t>
            </a:r>
          </a:p>
          <a:p>
            <a:r>
              <a:rPr lang="en-US" dirty="0"/>
              <a:t> It defines a function scope variable.</a:t>
            </a:r>
          </a:p>
          <a:p>
            <a:r>
              <a:rPr lang="en-US" dirty="0"/>
              <a:t> Variable can be declared and accessed anywhere inside the function.</a:t>
            </a:r>
          </a:p>
          <a:p>
            <a:r>
              <a:rPr lang="en-US" dirty="0"/>
              <a:t> var  allows  declaration, rendering and initialization.</a:t>
            </a:r>
          </a:p>
          <a:p>
            <a:endParaRPr lang="en-US" dirty="0"/>
          </a:p>
          <a:p>
            <a:endParaRPr lang="en-US" dirty="0"/>
          </a:p>
          <a:p>
            <a:r>
              <a:rPr lang="en-US" dirty="0"/>
              <a:t> Ex:</a:t>
            </a:r>
          </a:p>
          <a:p>
            <a:r>
              <a:rPr lang="en-US" dirty="0"/>
              <a:t>      function f1(){   </a:t>
            </a:r>
          </a:p>
          <a:p>
            <a:r>
              <a:rPr lang="en-US" dirty="0"/>
              <a:t>      var x = 10;    var y;   </a:t>
            </a:r>
          </a:p>
          <a:p>
            <a:r>
              <a:rPr lang="en-US" dirty="0"/>
              <a:t>     if(x==10)  {</a:t>
            </a:r>
          </a:p>
          <a:p>
            <a:r>
              <a:rPr lang="en-US" dirty="0"/>
              <a:t>   y = 20;        var z = 30; </a:t>
            </a:r>
          </a:p>
          <a:p>
            <a:r>
              <a:rPr lang="en-US" dirty="0"/>
              <a:t>   }    </a:t>
            </a:r>
          </a:p>
          <a:p>
            <a:endParaRPr lang="en-US" dirty="0"/>
          </a:p>
          <a:p>
            <a:r>
              <a:rPr lang="en-US" dirty="0"/>
              <a:t>console.log("x=" + x + “/n" + "y=" + y + “/n" + "z=" + z);}</a:t>
            </a:r>
          </a:p>
          <a:p>
            <a:r>
              <a:rPr lang="en-US" dirty="0"/>
              <a:t> f1();</a:t>
            </a:r>
          </a:p>
        </p:txBody>
      </p:sp>
    </p:spTree>
    <p:extLst>
      <p:ext uri="{BB962C8B-B14F-4D97-AF65-F5344CB8AC3E}">
        <p14:creationId xmlns:p14="http://schemas.microsoft.com/office/powerpoint/2010/main" val="2532065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0533ED-5BE7-452C-B47C-D13BB40F7B08}"/>
              </a:ext>
            </a:extLst>
          </p:cNvPr>
          <p:cNvSpPr txBox="1"/>
          <p:nvPr/>
        </p:nvSpPr>
        <p:spPr>
          <a:xfrm>
            <a:off x="0" y="125835"/>
            <a:ext cx="12192000" cy="6186309"/>
          </a:xfrm>
          <a:prstGeom prst="rect">
            <a:avLst/>
          </a:prstGeom>
          <a:noFill/>
        </p:spPr>
        <p:txBody>
          <a:bodyPr wrap="square" rtlCol="0">
            <a:spAutoFit/>
          </a:bodyPr>
          <a:lstStyle/>
          <a:p>
            <a:pPr marL="285750" indent="-285750">
              <a:buFontTx/>
              <a:buChar char="-"/>
            </a:pPr>
            <a:r>
              <a:rPr lang="en-US" dirty="0"/>
              <a:t>var  allows  shadowing.</a:t>
            </a:r>
          </a:p>
          <a:p>
            <a:pPr marL="285750" indent="-285750">
              <a:buFontTx/>
              <a:buChar char="-"/>
            </a:pPr>
            <a:endParaRPr lang="en-US" dirty="0"/>
          </a:p>
          <a:p>
            <a:r>
              <a:rPr lang="en-US" dirty="0"/>
              <a:t>  </a:t>
            </a:r>
            <a:r>
              <a:rPr lang="en-US" b="1" dirty="0"/>
              <a:t>Shadowing</a:t>
            </a:r>
            <a:r>
              <a:rPr lang="en-US" dirty="0"/>
              <a:t> is the process of re-defining same name variable </a:t>
            </a:r>
            <a:r>
              <a:rPr lang="en-US" dirty="0" err="1"/>
              <a:t>i.e</a:t>
            </a:r>
            <a:r>
              <a:rPr lang="en-US" dirty="0"/>
              <a:t> </a:t>
            </a:r>
          </a:p>
          <a:p>
            <a:endParaRPr lang="en-US" dirty="0"/>
          </a:p>
          <a:p>
            <a:r>
              <a:rPr lang="en-US" dirty="0"/>
              <a:t>  same identifier inside the given context.</a:t>
            </a:r>
          </a:p>
          <a:p>
            <a:endParaRPr lang="en-US" dirty="0"/>
          </a:p>
          <a:p>
            <a:r>
              <a:rPr lang="en-US" dirty="0"/>
              <a:t>   Example :</a:t>
            </a:r>
          </a:p>
          <a:p>
            <a:endParaRPr lang="en-US" dirty="0"/>
          </a:p>
          <a:p>
            <a:r>
              <a:rPr lang="en-US" dirty="0"/>
              <a:t>   - var  allows  hoisting.</a:t>
            </a:r>
          </a:p>
          <a:p>
            <a:r>
              <a:rPr lang="en-US" dirty="0"/>
              <a:t>   Hoisting allows to declare or initialize a variable after using </a:t>
            </a:r>
            <a:r>
              <a:rPr lang="en-US" dirty="0" err="1"/>
              <a:t>i.e</a:t>
            </a:r>
            <a:r>
              <a:rPr lang="en-US" dirty="0"/>
              <a:t> the is no order dependency in declaring      and using variables.</a:t>
            </a:r>
          </a:p>
          <a:p>
            <a:endParaRPr lang="en-US" dirty="0"/>
          </a:p>
          <a:p>
            <a:r>
              <a:rPr lang="en-US" dirty="0" err="1"/>
              <a:t>Ex:function</a:t>
            </a:r>
            <a:r>
              <a:rPr lang="en-US" dirty="0"/>
              <a:t> f1(){   x = 10;   console.log("x=" + x);   var x;    // x is hoisted}f1();</a:t>
            </a:r>
          </a:p>
          <a:p>
            <a:endParaRPr lang="en-US" dirty="0"/>
          </a:p>
          <a:p>
            <a:r>
              <a:rPr lang="en-US" b="1" dirty="0"/>
              <a:t>let </a:t>
            </a:r>
            <a:r>
              <a:rPr lang="en-US" dirty="0"/>
              <a:t>:- </a:t>
            </a:r>
          </a:p>
          <a:p>
            <a:r>
              <a:rPr lang="en-US" dirty="0"/>
              <a:t>-    let is to define a block scope variable.</a:t>
            </a:r>
          </a:p>
          <a:p>
            <a:pPr marL="285750" indent="-285750">
              <a:buFontTx/>
              <a:buChar char="-"/>
            </a:pPr>
            <a:r>
              <a:rPr lang="en-US" dirty="0"/>
              <a:t> It is accessible only with in the defined block.</a:t>
            </a:r>
          </a:p>
          <a:p>
            <a:pPr marL="285750" indent="-285750">
              <a:buFontTx/>
              <a:buChar char="-"/>
            </a:pPr>
            <a:r>
              <a:rPr lang="en-US" dirty="0"/>
              <a:t> It allows declaring, rendering, initialization.</a:t>
            </a:r>
          </a:p>
          <a:p>
            <a:pPr marL="285750" indent="-285750">
              <a:buFontTx/>
              <a:buChar char="-"/>
            </a:pPr>
            <a:r>
              <a:rPr lang="en-US" dirty="0"/>
              <a:t> It will not allow shadowing.  [Cannot redeclare block-scoped variable]-</a:t>
            </a:r>
          </a:p>
          <a:p>
            <a:pPr marL="285750" indent="-285750">
              <a:buFontTx/>
              <a:buChar char="-"/>
            </a:pPr>
            <a:r>
              <a:rPr lang="en-US" dirty="0"/>
              <a:t> It will not allow hoisting.</a:t>
            </a:r>
          </a:p>
          <a:p>
            <a:endParaRPr lang="en-US" dirty="0"/>
          </a:p>
          <a:p>
            <a:endParaRPr lang="en-US" dirty="0"/>
          </a:p>
        </p:txBody>
      </p:sp>
    </p:spTree>
    <p:extLst>
      <p:ext uri="{BB962C8B-B14F-4D97-AF65-F5344CB8AC3E}">
        <p14:creationId xmlns:p14="http://schemas.microsoft.com/office/powerpoint/2010/main" val="2593162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F2AEE0-2ADE-4415-8FC6-F001FA080425}"/>
              </a:ext>
            </a:extLst>
          </p:cNvPr>
          <p:cNvSpPr txBox="1"/>
          <p:nvPr/>
        </p:nvSpPr>
        <p:spPr>
          <a:xfrm>
            <a:off x="0" y="109057"/>
            <a:ext cx="12192000" cy="4247317"/>
          </a:xfrm>
          <a:prstGeom prst="rect">
            <a:avLst/>
          </a:prstGeom>
          <a:noFill/>
        </p:spPr>
        <p:txBody>
          <a:bodyPr wrap="square" rtlCol="0">
            <a:spAutoFit/>
          </a:bodyPr>
          <a:lstStyle/>
          <a:p>
            <a:r>
              <a:rPr lang="en-US" dirty="0"/>
              <a:t>const:- const is to define a block scope variable.</a:t>
            </a:r>
          </a:p>
          <a:p>
            <a:pPr marL="285750" indent="-285750">
              <a:buFontTx/>
              <a:buChar char="-"/>
            </a:pPr>
            <a:r>
              <a:rPr lang="en-US" dirty="0"/>
              <a:t>It is accessible only with in the defined block.</a:t>
            </a:r>
          </a:p>
          <a:p>
            <a:pPr marL="285750" indent="-285750">
              <a:buFontTx/>
              <a:buChar char="-"/>
            </a:pPr>
            <a:r>
              <a:rPr lang="en-US" dirty="0"/>
              <a:t>It allows only initialization.</a:t>
            </a:r>
          </a:p>
          <a:p>
            <a:r>
              <a:rPr lang="en-US" dirty="0"/>
              <a:t>    You can't declare or render / assign.</a:t>
            </a:r>
          </a:p>
          <a:p>
            <a:r>
              <a:rPr lang="en-US" dirty="0"/>
              <a:t> 	  const x = 10;	// valid	</a:t>
            </a:r>
          </a:p>
          <a:p>
            <a:r>
              <a:rPr lang="en-US" dirty="0"/>
              <a:t>              const x;	// invalid</a:t>
            </a:r>
          </a:p>
          <a:p>
            <a:r>
              <a:rPr lang="en-US" dirty="0"/>
              <a:t>	  x=10;		// invalid</a:t>
            </a:r>
          </a:p>
          <a:p>
            <a:r>
              <a:rPr lang="en-US" dirty="0"/>
              <a:t>- Every const must be initialized.</a:t>
            </a:r>
          </a:p>
          <a:p>
            <a:pPr marL="285750" indent="-285750">
              <a:buFontTx/>
              <a:buChar char="-"/>
            </a:pPr>
            <a:r>
              <a:rPr lang="en-US" dirty="0"/>
              <a:t>It will not support shadowing.</a:t>
            </a:r>
          </a:p>
          <a:p>
            <a:pPr marL="285750" indent="-285750">
              <a:buFontTx/>
              <a:buChar char="-"/>
            </a:pPr>
            <a:endParaRPr lang="en-US" dirty="0"/>
          </a:p>
          <a:p>
            <a:r>
              <a:rPr lang="en-US" dirty="0"/>
              <a:t>          { const x = 10;	   const x = 20;         // invalid - can't shadow	 }- </a:t>
            </a:r>
          </a:p>
          <a:p>
            <a:pPr marL="285750" indent="-285750">
              <a:buFontTx/>
              <a:buChar char="-"/>
            </a:pPr>
            <a:endParaRPr lang="en-US" dirty="0"/>
          </a:p>
          <a:p>
            <a:pPr marL="285750" indent="-285750">
              <a:buFontTx/>
              <a:buChar char="-"/>
            </a:pPr>
            <a:r>
              <a:rPr lang="en-US" dirty="0"/>
              <a:t>It will not support hoisting.</a:t>
            </a:r>
          </a:p>
          <a:p>
            <a:pPr marL="285750" indent="-285750">
              <a:buFontTx/>
              <a:buChar char="-"/>
            </a:pPr>
            <a:endParaRPr lang="en-US" dirty="0"/>
          </a:p>
          <a:p>
            <a:pPr marL="285750" indent="-285750">
              <a:buFontTx/>
              <a:buChar char="-"/>
            </a:pPr>
            <a:endParaRPr lang="en-US" dirty="0"/>
          </a:p>
        </p:txBody>
      </p:sp>
      <p:graphicFrame>
        <p:nvGraphicFramePr>
          <p:cNvPr id="3" name="Table 2">
            <a:extLst>
              <a:ext uri="{FF2B5EF4-FFF2-40B4-BE49-F238E27FC236}">
                <a16:creationId xmlns:a16="http://schemas.microsoft.com/office/drawing/2014/main" id="{EC6ECF57-09E1-4128-A225-DAE3B1793A1A}"/>
              </a:ext>
            </a:extLst>
          </p:cNvPr>
          <p:cNvGraphicFramePr>
            <a:graphicFrameLocks noGrp="1"/>
          </p:cNvGraphicFramePr>
          <p:nvPr>
            <p:extLst>
              <p:ext uri="{D42A27DB-BD31-4B8C-83A1-F6EECF244321}">
                <p14:modId xmlns:p14="http://schemas.microsoft.com/office/powerpoint/2010/main" val="1154781598"/>
              </p:ext>
            </p:extLst>
          </p:nvPr>
        </p:nvGraphicFramePr>
        <p:xfrm>
          <a:off x="327170" y="4009938"/>
          <a:ext cx="6316911" cy="2390859"/>
        </p:xfrm>
        <a:graphic>
          <a:graphicData uri="http://schemas.openxmlformats.org/drawingml/2006/table">
            <a:tbl>
              <a:tblPr>
                <a:tableStyleId>{5C22544A-7EE6-4342-B048-85BDC9FD1C3A}</a:tableStyleId>
              </a:tblPr>
              <a:tblGrid>
                <a:gridCol w="1422869">
                  <a:extLst>
                    <a:ext uri="{9D8B030D-6E8A-4147-A177-3AD203B41FA5}">
                      <a16:colId xmlns:a16="http://schemas.microsoft.com/office/drawing/2014/main" val="1460908399"/>
                    </a:ext>
                  </a:extLst>
                </a:gridCol>
                <a:gridCol w="1845038">
                  <a:extLst>
                    <a:ext uri="{9D8B030D-6E8A-4147-A177-3AD203B41FA5}">
                      <a16:colId xmlns:a16="http://schemas.microsoft.com/office/drawing/2014/main" val="2969345864"/>
                    </a:ext>
                  </a:extLst>
                </a:gridCol>
                <a:gridCol w="1438505">
                  <a:extLst>
                    <a:ext uri="{9D8B030D-6E8A-4147-A177-3AD203B41FA5}">
                      <a16:colId xmlns:a16="http://schemas.microsoft.com/office/drawing/2014/main" val="688107660"/>
                    </a:ext>
                  </a:extLst>
                </a:gridCol>
                <a:gridCol w="859976">
                  <a:extLst>
                    <a:ext uri="{9D8B030D-6E8A-4147-A177-3AD203B41FA5}">
                      <a16:colId xmlns:a16="http://schemas.microsoft.com/office/drawing/2014/main" val="796628054"/>
                    </a:ext>
                  </a:extLst>
                </a:gridCol>
                <a:gridCol w="750523">
                  <a:extLst>
                    <a:ext uri="{9D8B030D-6E8A-4147-A177-3AD203B41FA5}">
                      <a16:colId xmlns:a16="http://schemas.microsoft.com/office/drawing/2014/main" val="4096871647"/>
                    </a:ext>
                  </a:extLst>
                </a:gridCol>
              </a:tblGrid>
              <a:tr h="265651">
                <a:tc>
                  <a:txBody>
                    <a:bodyPr/>
                    <a:lstStyle/>
                    <a:p>
                      <a:pPr algn="l" fontAlgn="b"/>
                      <a:r>
                        <a:rPr lang="en-US" sz="1100" u="none" strike="noStrike" dirty="0">
                          <a:solidFill>
                            <a:srgbClr val="FF0000"/>
                          </a:solidFill>
                          <a:effectLst/>
                        </a:rPr>
                        <a:t>  Feature</a:t>
                      </a:r>
                      <a:endParaRPr lang="en-US" sz="1100" b="1"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rgbClr val="FF0000"/>
                          </a:solidFill>
                          <a:effectLst/>
                        </a:rPr>
                        <a:t>        var</a:t>
                      </a:r>
                      <a:endParaRPr lang="en-US" sz="1100" b="1"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rgbClr val="FF0000"/>
                          </a:solidFill>
                          <a:effectLst/>
                        </a:rPr>
                        <a:t>       let          </a:t>
                      </a:r>
                      <a:endParaRPr lang="en-US" sz="1100" b="1"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rgbClr val="FF0000"/>
                          </a:solidFill>
                          <a:effectLst/>
                        </a:rPr>
                        <a:t>Const</a:t>
                      </a:r>
                      <a:endParaRPr lang="en-US" sz="1100" b="1"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7475911"/>
                  </a:ext>
                </a:extLst>
              </a:tr>
              <a:tr h="265651">
                <a:tc>
                  <a:txBody>
                    <a:bodyPr/>
                    <a:lstStyle/>
                    <a:p>
                      <a:pPr algn="l" fontAlgn="b"/>
                      <a:r>
                        <a:rPr lang="en-US" sz="1100" u="none" strike="noStrike">
                          <a:effectLst/>
                        </a:rPr>
                        <a:t>Scope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Function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Block</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Block</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5600059"/>
                  </a:ext>
                </a:extLst>
              </a:tr>
              <a:tr h="265651">
                <a:tc>
                  <a:txBody>
                    <a:bodyPr/>
                    <a:lstStyle/>
                    <a:p>
                      <a:pPr algn="l" fontAlgn="b"/>
                      <a:r>
                        <a:rPr lang="en-US" sz="1100" u="none" strike="noStrike">
                          <a:effectLst/>
                        </a:rPr>
                        <a:t>Declaring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2149750"/>
                  </a:ext>
                </a:extLst>
              </a:tr>
              <a:tr h="531302">
                <a:tc>
                  <a:txBody>
                    <a:bodyPr/>
                    <a:lstStyle/>
                    <a:p>
                      <a:pPr algn="l" fontAlgn="b"/>
                      <a:r>
                        <a:rPr lang="en-US" sz="1100" u="none" strike="noStrike">
                          <a:effectLst/>
                        </a:rPr>
                        <a:t>Assign/Render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6057774"/>
                  </a:ext>
                </a:extLst>
              </a:tr>
              <a:tr h="265651">
                <a:tc>
                  <a:txBody>
                    <a:bodyPr/>
                    <a:lstStyle/>
                    <a:p>
                      <a:pPr algn="l" fontAlgn="b"/>
                      <a:r>
                        <a:rPr lang="en-US" sz="1100" u="none" strike="noStrike">
                          <a:effectLst/>
                        </a:rPr>
                        <a:t>Shadow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47224255"/>
                  </a:ext>
                </a:extLst>
              </a:tr>
              <a:tr h="265651">
                <a:tc>
                  <a:txBody>
                    <a:bodyPr/>
                    <a:lstStyle/>
                    <a:p>
                      <a:pPr algn="l" fontAlgn="b"/>
                      <a:r>
                        <a:rPr lang="en-US" sz="1100" u="none" strike="noStrike">
                          <a:effectLst/>
                        </a:rPr>
                        <a:t>Hoisting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7176190"/>
                  </a:ext>
                </a:extLst>
              </a:tr>
              <a:tr h="265651">
                <a:tc>
                  <a:txBody>
                    <a:bodyPr/>
                    <a:lstStyle/>
                    <a:p>
                      <a:pPr algn="l" fontAlgn="b"/>
                      <a:r>
                        <a:rPr lang="en-US" sz="1100" u="none" strike="noStrike">
                          <a:effectLst/>
                        </a:rPr>
                        <a:t>Initialization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9170915"/>
                  </a:ext>
                </a:extLst>
              </a:tr>
              <a:tr h="265651">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2444305"/>
                  </a:ext>
                </a:extLst>
              </a:tr>
            </a:tbl>
          </a:graphicData>
        </a:graphic>
      </p:graphicFrame>
    </p:spTree>
    <p:extLst>
      <p:ext uri="{BB962C8B-B14F-4D97-AF65-F5344CB8AC3E}">
        <p14:creationId xmlns:p14="http://schemas.microsoft.com/office/powerpoint/2010/main" val="3297234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4EE6D7-8838-4185-AB07-D676A8726A91}"/>
              </a:ext>
            </a:extLst>
          </p:cNvPr>
          <p:cNvSpPr txBox="1"/>
          <p:nvPr/>
        </p:nvSpPr>
        <p:spPr>
          <a:xfrm>
            <a:off x="0" y="151002"/>
            <a:ext cx="12192000" cy="369332"/>
          </a:xfrm>
          <a:prstGeom prst="rect">
            <a:avLst/>
          </a:prstGeom>
          <a:noFill/>
        </p:spPr>
        <p:txBody>
          <a:bodyPr wrap="square" rtlCol="0">
            <a:spAutoFit/>
          </a:bodyPr>
          <a:lstStyle/>
          <a:p>
            <a:r>
              <a:rPr lang="en-US" dirty="0"/>
              <a:t>Variable name can't be more than 255 chars.</a:t>
            </a:r>
          </a:p>
        </p:txBody>
      </p:sp>
      <p:sp>
        <p:nvSpPr>
          <p:cNvPr id="2" name="TextBox 1">
            <a:extLst>
              <a:ext uri="{FF2B5EF4-FFF2-40B4-BE49-F238E27FC236}">
                <a16:creationId xmlns:a16="http://schemas.microsoft.com/office/drawing/2014/main" id="{D6F69028-9B13-4A79-8CB2-9C83FDDFC745}"/>
              </a:ext>
            </a:extLst>
          </p:cNvPr>
          <p:cNvSpPr txBox="1"/>
          <p:nvPr/>
        </p:nvSpPr>
        <p:spPr>
          <a:xfrm>
            <a:off x="138545" y="618836"/>
            <a:ext cx="11988800" cy="6740307"/>
          </a:xfrm>
          <a:prstGeom prst="rect">
            <a:avLst/>
          </a:prstGeom>
          <a:noFill/>
        </p:spPr>
        <p:txBody>
          <a:bodyPr wrap="square" rtlCol="0">
            <a:spAutoFit/>
          </a:bodyPr>
          <a:lstStyle/>
          <a:p>
            <a:r>
              <a:rPr lang="en-US" dirty="0"/>
              <a:t> Datatype determines the type of value that can be stored in a memory reference.</a:t>
            </a:r>
          </a:p>
          <a:p>
            <a:endParaRPr lang="en-US" dirty="0"/>
          </a:p>
          <a:p>
            <a:pPr marL="285750" indent="-285750">
              <a:buFontTx/>
              <a:buChar char="-"/>
            </a:pPr>
            <a:r>
              <a:rPr lang="en-US" dirty="0"/>
              <a:t>JavaScript is implicitly typed language, the data type for any memory reference will be determined according to the value assigned or initialized.</a:t>
            </a:r>
          </a:p>
          <a:p>
            <a:r>
              <a:rPr lang="en-US" dirty="0"/>
              <a:t>	</a:t>
            </a:r>
          </a:p>
          <a:p>
            <a:r>
              <a:rPr lang="en-US" dirty="0"/>
              <a:t>           var x = 10;       //number</a:t>
            </a:r>
          </a:p>
          <a:p>
            <a:r>
              <a:rPr lang="en-US" dirty="0"/>
              <a:t>	var x = "John"; // string- JavaScript is not strongly typed.</a:t>
            </a:r>
          </a:p>
          <a:p>
            <a:pPr marL="285750" indent="-285750">
              <a:buFontTx/>
              <a:buChar char="-"/>
            </a:pPr>
            <a:endParaRPr lang="en-US" dirty="0"/>
          </a:p>
          <a:p>
            <a:pPr marL="285750" indent="-285750">
              <a:buFontTx/>
              <a:buChar char="-"/>
            </a:pPr>
            <a:r>
              <a:rPr lang="en-US" dirty="0"/>
              <a:t> The types will not strictly restrict the value.</a:t>
            </a:r>
          </a:p>
          <a:p>
            <a:pPr marL="285750" indent="-285750">
              <a:buFontTx/>
              <a:buChar char="-"/>
            </a:pPr>
            <a:endParaRPr lang="en-US" dirty="0"/>
          </a:p>
          <a:p>
            <a:pPr marL="285750" indent="-285750">
              <a:buFontTx/>
              <a:buChar char="-"/>
            </a:pPr>
            <a:r>
              <a:rPr lang="en-US" dirty="0"/>
              <a:t> It allows to render any value.	</a:t>
            </a:r>
          </a:p>
          <a:p>
            <a:pPr marL="285750" indent="-285750">
              <a:buFontTx/>
              <a:buChar char="-"/>
            </a:pPr>
            <a:r>
              <a:rPr lang="en-US" dirty="0"/>
              <a:t>	</a:t>
            </a:r>
          </a:p>
          <a:p>
            <a:r>
              <a:rPr lang="en-US" dirty="0"/>
              <a:t>     var x = 10;    // number		</a:t>
            </a:r>
          </a:p>
          <a:p>
            <a:r>
              <a:rPr lang="en-US" dirty="0"/>
              <a:t>     x = "John";  // string - valid		</a:t>
            </a:r>
          </a:p>
          <a:p>
            <a:r>
              <a:rPr lang="en-US" dirty="0"/>
              <a:t>     x = true ;      //</a:t>
            </a:r>
          </a:p>
          <a:p>
            <a:r>
              <a:rPr lang="en-US" dirty="0"/>
              <a:t>     bool – valid</a:t>
            </a:r>
          </a:p>
          <a:p>
            <a:pPr marL="285750" indent="-285750">
              <a:buFontTx/>
              <a:buChar char="-"/>
            </a:pPr>
            <a:endParaRPr lang="en-US" dirty="0"/>
          </a:p>
          <a:p>
            <a:pPr marL="285750" indent="-285750">
              <a:buFontTx/>
              <a:buChar char="-"/>
            </a:pPr>
            <a:r>
              <a:rPr lang="en-US" dirty="0"/>
              <a:t>- TypeScript is a strongly typed language.- The data type defined for any variable will allow only the specific type.- Explicitly we have to define the datatype for variable.-</a:t>
            </a:r>
          </a:p>
          <a:p>
            <a:pPr marL="285750" indent="-285750">
              <a:buFontTx/>
              <a:buChar char="-"/>
            </a:pPr>
            <a:endParaRPr lang="en-US" dirty="0"/>
          </a:p>
          <a:p>
            <a:pPr marL="285750" indent="-285750">
              <a:buFontTx/>
              <a:buChar char="-"/>
            </a:pPr>
            <a:r>
              <a:rPr lang="en-US" dirty="0"/>
              <a:t> According the value defined , TypeScript can strictly restrict the value type even when the type is not defined.- TypeScript follows a "Duck Typing" mechanism. Note: Duck typing in computer programming is an application of the duck test - "If it walks like a duck and it quacks like a duck, then it must be a duck</a:t>
            </a:r>
          </a:p>
        </p:txBody>
      </p:sp>
    </p:spTree>
    <p:extLst>
      <p:ext uri="{BB962C8B-B14F-4D97-AF65-F5344CB8AC3E}">
        <p14:creationId xmlns:p14="http://schemas.microsoft.com/office/powerpoint/2010/main" val="843743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DD2883-DBE8-402D-BD37-D2D960B32A1F}"/>
              </a:ext>
            </a:extLst>
          </p:cNvPr>
          <p:cNvSpPr txBox="1"/>
          <p:nvPr/>
        </p:nvSpPr>
        <p:spPr>
          <a:xfrm>
            <a:off x="64655" y="258618"/>
            <a:ext cx="12127345" cy="5632311"/>
          </a:xfrm>
          <a:prstGeom prst="rect">
            <a:avLst/>
          </a:prstGeom>
          <a:noFill/>
        </p:spPr>
        <p:txBody>
          <a:bodyPr wrap="square" rtlCol="0">
            <a:spAutoFit/>
          </a:bodyPr>
          <a:lstStyle/>
          <a:p>
            <a:pPr marL="285750" indent="-285750">
              <a:buFontTx/>
              <a:buChar char="-"/>
            </a:pPr>
            <a:r>
              <a:rPr lang="en-US" dirty="0"/>
              <a:t>".            To determine if an object can be used for a particular purpose. We can exactly specify and understand what the type of value it can </a:t>
            </a:r>
            <a:r>
              <a:rPr lang="en-US" dirty="0" err="1"/>
              <a:t>handle.Syntax</a:t>
            </a:r>
            <a:r>
              <a:rPr lang="en-US" dirty="0"/>
              <a:t>:       </a:t>
            </a:r>
          </a:p>
          <a:p>
            <a:pPr marL="285750" indent="-285750">
              <a:buFontTx/>
              <a:buChar char="-"/>
            </a:pPr>
            <a:endParaRPr lang="en-US" dirty="0"/>
          </a:p>
          <a:p>
            <a:pPr marL="285750" indent="-285750">
              <a:buFontTx/>
              <a:buChar char="-"/>
            </a:pPr>
            <a:r>
              <a:rPr lang="en-US" dirty="0"/>
              <a:t>let  </a:t>
            </a:r>
            <a:r>
              <a:rPr lang="en-US" dirty="0" err="1"/>
              <a:t>variableName</a:t>
            </a:r>
            <a:r>
              <a:rPr lang="en-US" dirty="0"/>
              <a:t> : </a:t>
            </a:r>
            <a:r>
              <a:rPr lang="en-US" dirty="0" err="1"/>
              <a:t>dataType</a:t>
            </a:r>
            <a:r>
              <a:rPr lang="en-US" dirty="0"/>
              <a:t> = value;</a:t>
            </a:r>
          </a:p>
          <a:p>
            <a:pPr marL="285750" indent="-285750">
              <a:buFontTx/>
              <a:buChar char="-"/>
            </a:pPr>
            <a:endParaRPr lang="en-US" dirty="0"/>
          </a:p>
          <a:p>
            <a:pPr marL="285750" indent="-285750">
              <a:buFontTx/>
              <a:buChar char="-"/>
            </a:pPr>
            <a:r>
              <a:rPr lang="en-US" dirty="0"/>
              <a:t>- The root type for all datatypes in TypeScript is "any"- "any" is a type that can handle any value.- All datatypes in typescript are derived from "any“</a:t>
            </a:r>
          </a:p>
          <a:p>
            <a:pPr marL="285750" indent="-285750">
              <a:buFontTx/>
              <a:buChar char="-"/>
            </a:pPr>
            <a:endParaRPr lang="en-US" dirty="0"/>
          </a:p>
          <a:p>
            <a:pPr marL="285750" indent="-285750">
              <a:buFontTx/>
              <a:buChar char="-"/>
            </a:pPr>
            <a:r>
              <a:rPr lang="en-US" dirty="0"/>
              <a:t>  [ it is the base type for all types ]- </a:t>
            </a:r>
          </a:p>
          <a:p>
            <a:pPr marL="285750" indent="-285750">
              <a:buFontTx/>
              <a:buChar char="-"/>
            </a:pPr>
            <a:endParaRPr lang="en-US" dirty="0"/>
          </a:p>
          <a:p>
            <a:pPr marL="285750" indent="-285750">
              <a:buFontTx/>
              <a:buChar char="-"/>
            </a:pPr>
            <a:endParaRPr lang="en-US" dirty="0"/>
          </a:p>
          <a:p>
            <a:pPr marL="285750" indent="-285750">
              <a:buFontTx/>
              <a:buChar char="-"/>
            </a:pPr>
            <a:r>
              <a:rPr lang="en-US" dirty="0"/>
              <a:t>The datatypes are categorized into 2 groups	</a:t>
            </a:r>
          </a:p>
          <a:p>
            <a:pPr marL="285750" indent="-285750">
              <a:buFontTx/>
              <a:buChar char="-"/>
            </a:pPr>
            <a:endParaRPr lang="en-US" dirty="0"/>
          </a:p>
          <a:p>
            <a:pPr marL="285750" indent="-285750">
              <a:buFontTx/>
              <a:buChar char="-"/>
            </a:pPr>
            <a:r>
              <a:rPr lang="en-US" dirty="0"/>
              <a:t>a) Primitive Types	b) Non-Primitive Types</a:t>
            </a:r>
          </a:p>
          <a:p>
            <a:pPr marL="285750" indent="-285750">
              <a:buFontTx/>
              <a:buChar char="-"/>
            </a:pPr>
            <a:endParaRPr lang="en-US" dirty="0"/>
          </a:p>
          <a:p>
            <a:pPr marL="285750" indent="-285750">
              <a:buFontTx/>
              <a:buChar char="-"/>
            </a:pPr>
            <a:r>
              <a:rPr lang="en-US" dirty="0"/>
              <a:t>Primitive Types- Stored in memory stack- It uses Last-in First-out- It have a fixed range for value.- Values are stored and accessed directly by using the allocated memory reference name.- The typescript primitive types are	a) number	b) </a:t>
            </a:r>
            <a:r>
              <a:rPr lang="en-US" dirty="0" err="1"/>
              <a:t>boolean</a:t>
            </a:r>
            <a:r>
              <a:rPr lang="en-US" dirty="0"/>
              <a:t>	c) string	d) null	e) </a:t>
            </a:r>
            <a:r>
              <a:rPr lang="en-US" dirty="0" err="1"/>
              <a:t>undefinedSyntax</a:t>
            </a:r>
            <a:r>
              <a:rPr lang="en-US" dirty="0"/>
              <a:t>:	let  id : number = 1;	id = "John";   // invalid	id = 2 ;           //  valid</a:t>
            </a:r>
          </a:p>
          <a:p>
            <a:endParaRPr lang="en-US" dirty="0"/>
          </a:p>
        </p:txBody>
      </p:sp>
    </p:spTree>
    <p:extLst>
      <p:ext uri="{BB962C8B-B14F-4D97-AF65-F5344CB8AC3E}">
        <p14:creationId xmlns:p14="http://schemas.microsoft.com/office/powerpoint/2010/main" val="2555700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1B8FF6-B1A2-4A53-B931-70F535874B18}"/>
              </a:ext>
            </a:extLst>
          </p:cNvPr>
          <p:cNvSpPr txBox="1"/>
          <p:nvPr/>
        </p:nvSpPr>
        <p:spPr>
          <a:xfrm>
            <a:off x="101600" y="101600"/>
            <a:ext cx="12090400" cy="7294305"/>
          </a:xfrm>
          <a:prstGeom prst="rect">
            <a:avLst/>
          </a:prstGeom>
          <a:noFill/>
        </p:spPr>
        <p:txBody>
          <a:bodyPr wrap="square" rtlCol="0">
            <a:spAutoFit/>
          </a:bodyPr>
          <a:lstStyle/>
          <a:p>
            <a:r>
              <a:rPr lang="en-US" dirty="0"/>
              <a:t>"</a:t>
            </a:r>
            <a:r>
              <a:rPr lang="en-US" b="1" dirty="0"/>
              <a:t>any" </a:t>
            </a:r>
            <a:r>
              <a:rPr lang="en-US" dirty="0"/>
              <a:t>is the root type for all data types</a:t>
            </a:r>
          </a:p>
          <a:p>
            <a:endParaRPr lang="en-US" dirty="0"/>
          </a:p>
          <a:p>
            <a:r>
              <a:rPr lang="en-US" dirty="0"/>
              <a:t> 1. Primitive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4" name="Picture 3">
            <a:extLst>
              <a:ext uri="{FF2B5EF4-FFF2-40B4-BE49-F238E27FC236}">
                <a16:creationId xmlns:a16="http://schemas.microsoft.com/office/drawing/2014/main" id="{6C63B729-9303-43FF-BE47-45DB209B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485"/>
            <a:ext cx="12192000" cy="4761030"/>
          </a:xfrm>
          <a:prstGeom prst="rect">
            <a:avLst/>
          </a:prstGeom>
        </p:spPr>
      </p:pic>
    </p:spTree>
    <p:extLst>
      <p:ext uri="{BB962C8B-B14F-4D97-AF65-F5344CB8AC3E}">
        <p14:creationId xmlns:p14="http://schemas.microsoft.com/office/powerpoint/2010/main" val="221285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FA58F-C3DE-4738-86F2-D5EDB47DC2F8}"/>
              </a:ext>
            </a:extLst>
          </p:cNvPr>
          <p:cNvSpPr txBox="1"/>
          <p:nvPr/>
        </p:nvSpPr>
        <p:spPr>
          <a:xfrm>
            <a:off x="149087" y="347870"/>
            <a:ext cx="11956774" cy="7294305"/>
          </a:xfrm>
          <a:prstGeom prst="rect">
            <a:avLst/>
          </a:prstGeom>
          <a:noFill/>
        </p:spPr>
        <p:txBody>
          <a:bodyPr wrap="square" rtlCol="0">
            <a:spAutoFit/>
          </a:bodyPr>
          <a:lstStyle/>
          <a:p>
            <a:r>
              <a:rPr lang="en-US" dirty="0"/>
              <a:t>CSS – </a:t>
            </a:r>
            <a:r>
              <a:rPr lang="en-US" b="1" dirty="0"/>
              <a:t>Cascading Style Sheet</a:t>
            </a:r>
          </a:p>
          <a:p>
            <a:endParaRPr lang="en-US" dirty="0"/>
          </a:p>
          <a:p>
            <a:r>
              <a:rPr lang="en-US" dirty="0"/>
              <a:t>It makes the presentation more Interactive and Responsive </a:t>
            </a:r>
          </a:p>
          <a:p>
            <a:endParaRPr lang="en-US" dirty="0"/>
          </a:p>
          <a:p>
            <a:r>
              <a:rPr lang="en-US" dirty="0"/>
              <a:t>We will be adding styles to our presentation</a:t>
            </a:r>
          </a:p>
          <a:p>
            <a:endParaRPr lang="en-US" dirty="0"/>
          </a:p>
          <a:p>
            <a:r>
              <a:rPr lang="en-US" dirty="0"/>
              <a:t>Styles means </a:t>
            </a:r>
            <a:r>
              <a:rPr lang="en-US" dirty="0" err="1"/>
              <a:t>Hieght</a:t>
            </a:r>
            <a:r>
              <a:rPr lang="en-US" dirty="0"/>
              <a:t> Width Colors padding </a:t>
            </a:r>
            <a:r>
              <a:rPr lang="en-US" dirty="0" err="1"/>
              <a:t>Etc</a:t>
            </a:r>
            <a:endParaRPr lang="en-US" dirty="0"/>
          </a:p>
          <a:p>
            <a:endParaRPr lang="en-US" dirty="0"/>
          </a:p>
          <a:p>
            <a:r>
              <a:rPr lang="en-US" b="1" dirty="0"/>
              <a:t>Client Side Script</a:t>
            </a:r>
          </a:p>
          <a:p>
            <a:endParaRPr lang="en-US" dirty="0"/>
          </a:p>
          <a:p>
            <a:r>
              <a:rPr lang="en-US" dirty="0"/>
              <a:t>It reduces burden on server by handing Interaction and validations client side</a:t>
            </a:r>
          </a:p>
          <a:p>
            <a:endParaRPr lang="en-US" dirty="0"/>
          </a:p>
          <a:p>
            <a:r>
              <a:rPr lang="en-US" dirty="0"/>
              <a:t>Ex : </a:t>
            </a:r>
            <a:r>
              <a:rPr lang="en-US" dirty="0" err="1"/>
              <a:t>Javascript,Typescript</a:t>
            </a:r>
            <a:endParaRPr lang="en-US" dirty="0"/>
          </a:p>
          <a:p>
            <a:endParaRPr lang="en-US" dirty="0"/>
          </a:p>
          <a:p>
            <a:r>
              <a:rPr lang="en-US" dirty="0"/>
              <a:t> Interaction means Events like click event mouse Events Keyboard Events</a:t>
            </a:r>
          </a:p>
          <a:p>
            <a:endParaRPr lang="en-US" dirty="0"/>
          </a:p>
          <a:p>
            <a:r>
              <a:rPr lang="en-US" b="1" dirty="0"/>
              <a:t>Server Side Script</a:t>
            </a:r>
          </a:p>
          <a:p>
            <a:endParaRPr lang="en-US" dirty="0"/>
          </a:p>
          <a:p>
            <a:r>
              <a:rPr lang="en-US" dirty="0"/>
              <a:t>It generates a response customized for every client Request</a:t>
            </a:r>
          </a:p>
          <a:p>
            <a:endParaRPr lang="en-US" dirty="0"/>
          </a:p>
          <a:p>
            <a:r>
              <a:rPr lang="en-US" dirty="0"/>
              <a:t>Ex: </a:t>
            </a:r>
            <a:r>
              <a:rPr lang="en-US" dirty="0" err="1"/>
              <a:t>JSP,PHP,ASP.NET,Phyton</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0106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93A16D-F735-4FC4-8F86-5B005BF4CBBE}"/>
              </a:ext>
            </a:extLst>
          </p:cNvPr>
          <p:cNvSpPr txBox="1"/>
          <p:nvPr/>
        </p:nvSpPr>
        <p:spPr>
          <a:xfrm>
            <a:off x="0" y="129309"/>
            <a:ext cx="12192000" cy="5355312"/>
          </a:xfrm>
          <a:prstGeom prst="rect">
            <a:avLst/>
          </a:prstGeom>
          <a:noFill/>
        </p:spPr>
        <p:txBody>
          <a:bodyPr wrap="square" rtlCol="0">
            <a:spAutoFit/>
          </a:bodyPr>
          <a:lstStyle/>
          <a:p>
            <a:r>
              <a:rPr lang="en-US" b="1" dirty="0"/>
              <a:t>Primitive Types</a:t>
            </a:r>
            <a:r>
              <a:rPr lang="en-US" dirty="0"/>
              <a:t>:- </a:t>
            </a:r>
          </a:p>
          <a:p>
            <a:endParaRPr lang="en-US" dirty="0"/>
          </a:p>
          <a:p>
            <a:r>
              <a:rPr lang="en-US" dirty="0"/>
              <a:t>Allocated with stack memory.</a:t>
            </a:r>
          </a:p>
          <a:p>
            <a:r>
              <a:rPr lang="en-US" dirty="0"/>
              <a:t>Stored and accessed by using LIFO [last-in first-out]</a:t>
            </a:r>
          </a:p>
          <a:p>
            <a:r>
              <a:rPr lang="en-US" dirty="0"/>
              <a:t>Have fixed range for value.</a:t>
            </a:r>
          </a:p>
          <a:p>
            <a:r>
              <a:rPr lang="en-US" dirty="0"/>
              <a:t>Values are stored in a direct memory reference and are accessed by using the reference.</a:t>
            </a:r>
          </a:p>
          <a:p>
            <a:pPr marL="285750" indent="-285750">
              <a:buFontTx/>
              <a:buChar char="-"/>
            </a:pPr>
            <a:endParaRPr lang="en-US" dirty="0"/>
          </a:p>
          <a:p>
            <a:r>
              <a:rPr lang="en-US" dirty="0"/>
              <a:t> TypeScript primitive types are:</a:t>
            </a:r>
          </a:p>
          <a:p>
            <a:endParaRPr lang="en-US" dirty="0"/>
          </a:p>
          <a:p>
            <a:r>
              <a:rPr lang="en-US" dirty="0"/>
              <a:t>   1.number</a:t>
            </a:r>
          </a:p>
          <a:p>
            <a:r>
              <a:rPr lang="en-US" dirty="0"/>
              <a:t>   2. Boolean</a:t>
            </a:r>
          </a:p>
          <a:p>
            <a:r>
              <a:rPr lang="en-US" dirty="0"/>
              <a:t>   3. string	</a:t>
            </a:r>
          </a:p>
          <a:p>
            <a:r>
              <a:rPr lang="en-US" dirty="0"/>
              <a:t>   4. null</a:t>
            </a:r>
          </a:p>
          <a:p>
            <a:r>
              <a:rPr lang="en-US" dirty="0"/>
              <a:t>   5. undefined</a:t>
            </a:r>
          </a:p>
          <a:p>
            <a:endParaRPr lang="en-US" dirty="0"/>
          </a:p>
          <a:p>
            <a:r>
              <a:rPr lang="en-US" dirty="0"/>
              <a:t>  </a:t>
            </a:r>
            <a:r>
              <a:rPr lang="en-US" dirty="0" err="1"/>
              <a:t>Syntax:let</a:t>
            </a:r>
            <a:r>
              <a:rPr lang="en-US" dirty="0"/>
              <a:t>  </a:t>
            </a:r>
            <a:r>
              <a:rPr lang="en-US" dirty="0" err="1"/>
              <a:t>variableName</a:t>
            </a:r>
            <a:r>
              <a:rPr lang="en-US" dirty="0"/>
              <a:t>: </a:t>
            </a:r>
            <a:r>
              <a:rPr lang="en-US" dirty="0" err="1"/>
              <a:t>dataType</a:t>
            </a:r>
            <a:r>
              <a:rPr lang="en-US" dirty="0"/>
              <a:t> = value;</a:t>
            </a:r>
          </a:p>
          <a:p>
            <a:r>
              <a:rPr lang="en-US" dirty="0"/>
              <a:t>Note: TypeScript is case sensitive.</a:t>
            </a:r>
          </a:p>
          <a:p>
            <a:r>
              <a:rPr lang="en-US" dirty="0"/>
              <a:t>                                      </a:t>
            </a:r>
          </a:p>
          <a:p>
            <a:endParaRPr lang="en-US" dirty="0"/>
          </a:p>
        </p:txBody>
      </p:sp>
    </p:spTree>
    <p:extLst>
      <p:ext uri="{BB962C8B-B14F-4D97-AF65-F5344CB8AC3E}">
        <p14:creationId xmlns:p14="http://schemas.microsoft.com/office/powerpoint/2010/main" val="1770862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559A9-5C0B-469F-9BC5-637C1040AD13}"/>
              </a:ext>
            </a:extLst>
          </p:cNvPr>
          <p:cNvSpPr txBox="1"/>
          <p:nvPr/>
        </p:nvSpPr>
        <p:spPr>
          <a:xfrm>
            <a:off x="0" y="120073"/>
            <a:ext cx="12192000" cy="4524315"/>
          </a:xfrm>
          <a:prstGeom prst="rect">
            <a:avLst/>
          </a:prstGeom>
          <a:noFill/>
        </p:spPr>
        <p:txBody>
          <a:bodyPr wrap="square" rtlCol="0">
            <a:spAutoFit/>
          </a:bodyPr>
          <a:lstStyle/>
          <a:p>
            <a:endParaRPr lang="en-US" dirty="0"/>
          </a:p>
          <a:p>
            <a:r>
              <a:rPr lang="en-US" b="1" dirty="0"/>
              <a:t>Type Script Primitive Types</a:t>
            </a:r>
            <a:r>
              <a:rPr lang="en-US" dirty="0"/>
              <a:t>:</a:t>
            </a:r>
          </a:p>
          <a:p>
            <a:endParaRPr lang="en-US" dirty="0"/>
          </a:p>
          <a:p>
            <a:endParaRPr lang="en-US" dirty="0"/>
          </a:p>
          <a:p>
            <a:r>
              <a:rPr lang="en-US" dirty="0"/>
              <a:t> Number Type:- Number type is used to store numeric value.</a:t>
            </a:r>
          </a:p>
          <a:p>
            <a:r>
              <a:rPr lang="en-US" dirty="0"/>
              <a:t> Number type is defined by using "number" keyword</a:t>
            </a:r>
          </a:p>
          <a:p>
            <a:r>
              <a:rPr lang="en-US" dirty="0"/>
              <a:t> You can use number type for storing	</a:t>
            </a:r>
          </a:p>
          <a:p>
            <a:r>
              <a:rPr lang="en-US" dirty="0"/>
              <a:t> Signed Integer	  - 10	</a:t>
            </a:r>
          </a:p>
          <a:p>
            <a:r>
              <a:rPr lang="en-US" dirty="0"/>
              <a:t> Unsigned </a:t>
            </a:r>
            <a:r>
              <a:rPr lang="en-US" dirty="0" err="1"/>
              <a:t>Interger</a:t>
            </a:r>
            <a:r>
              <a:rPr lang="en-US" dirty="0"/>
              <a:t> 10</a:t>
            </a:r>
          </a:p>
          <a:p>
            <a:r>
              <a:rPr lang="en-US" dirty="0"/>
              <a:t> Floating Point	    4.5</a:t>
            </a:r>
          </a:p>
          <a:p>
            <a:r>
              <a:rPr lang="en-US" dirty="0"/>
              <a:t> Double		540.560</a:t>
            </a:r>
          </a:p>
          <a:p>
            <a:r>
              <a:rPr lang="en-US" dirty="0"/>
              <a:t> Decimal	4.607969588543 [29]	</a:t>
            </a:r>
          </a:p>
          <a:p>
            <a:r>
              <a:rPr lang="en-US" dirty="0"/>
              <a:t> Exponent	2e3   2x10[3] = 2000	</a:t>
            </a:r>
          </a:p>
          <a:p>
            <a:r>
              <a:rPr lang="en-US" dirty="0"/>
              <a:t> Hexadecimal	0xf00d	</a:t>
            </a:r>
          </a:p>
          <a:p>
            <a:r>
              <a:rPr lang="en-US" dirty="0"/>
              <a:t> Binary             0b1010	</a:t>
            </a:r>
          </a:p>
          <a:p>
            <a:r>
              <a:rPr lang="en-US" dirty="0"/>
              <a:t> Octal 		0o744</a:t>
            </a:r>
          </a:p>
        </p:txBody>
      </p:sp>
    </p:spTree>
    <p:extLst>
      <p:ext uri="{BB962C8B-B14F-4D97-AF65-F5344CB8AC3E}">
        <p14:creationId xmlns:p14="http://schemas.microsoft.com/office/powerpoint/2010/main" val="482546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7333F5-D474-4EEE-9BAB-B6397249710D}"/>
              </a:ext>
            </a:extLst>
          </p:cNvPr>
          <p:cNvSpPr txBox="1"/>
          <p:nvPr/>
        </p:nvSpPr>
        <p:spPr>
          <a:xfrm>
            <a:off x="101600" y="193964"/>
            <a:ext cx="12090400" cy="6463308"/>
          </a:xfrm>
          <a:prstGeom prst="rect">
            <a:avLst/>
          </a:prstGeom>
          <a:noFill/>
        </p:spPr>
        <p:txBody>
          <a:bodyPr wrap="square" rtlCol="0">
            <a:spAutoFit/>
          </a:bodyPr>
          <a:lstStyle/>
          <a:p>
            <a:endParaRPr lang="en-US" dirty="0"/>
          </a:p>
          <a:p>
            <a:r>
              <a:rPr lang="en-US" b="1" dirty="0"/>
              <a:t>Boolean Type </a:t>
            </a:r>
          </a:p>
          <a:p>
            <a:r>
              <a:rPr lang="en-US" dirty="0"/>
              <a:t>Boolean values are used for decision making.</a:t>
            </a:r>
          </a:p>
          <a:p>
            <a:r>
              <a:rPr lang="en-US" dirty="0"/>
              <a:t>Boolean types in </a:t>
            </a:r>
            <a:r>
              <a:rPr lang="en-US" dirty="0" err="1"/>
              <a:t>javascript</a:t>
            </a:r>
            <a:r>
              <a:rPr lang="en-US" dirty="0"/>
              <a:t> are defined with "true/false" and also "0/1".</a:t>
            </a:r>
          </a:p>
          <a:p>
            <a:r>
              <a:rPr lang="en-US" dirty="0"/>
              <a:t>	true	= 1	false	= 0</a:t>
            </a:r>
          </a:p>
          <a:p>
            <a:r>
              <a:rPr lang="en-US" dirty="0"/>
              <a:t>TypeScript </a:t>
            </a:r>
            <a:r>
              <a:rPr lang="en-US" dirty="0" err="1"/>
              <a:t>boolean</a:t>
            </a:r>
            <a:r>
              <a:rPr lang="en-US" dirty="0"/>
              <a:t> types are defined only by using "true or false" not 0 and 1.</a:t>
            </a:r>
          </a:p>
          <a:p>
            <a:r>
              <a:rPr lang="en-US" dirty="0"/>
              <a:t>Boolean conditions are also verified only by using "true or false" not 0 and 1.</a:t>
            </a:r>
          </a:p>
          <a:p>
            <a:r>
              <a:rPr lang="en-US" dirty="0"/>
              <a:t>Boolean types are declared by using the keyword "</a:t>
            </a:r>
            <a:r>
              <a:rPr lang="en-US" dirty="0" err="1"/>
              <a:t>boolean</a:t>
            </a:r>
            <a:r>
              <a:rPr lang="en-US" dirty="0"/>
              <a:t>".</a:t>
            </a:r>
          </a:p>
          <a:p>
            <a:endParaRPr lang="en-US" dirty="0"/>
          </a:p>
          <a:p>
            <a:r>
              <a:rPr lang="en-US" dirty="0"/>
              <a:t>Syntax:	let  </a:t>
            </a:r>
            <a:r>
              <a:rPr lang="en-US" dirty="0" err="1"/>
              <a:t>isInStock:boolean</a:t>
            </a:r>
            <a:r>
              <a:rPr lang="en-US" dirty="0"/>
              <a:t> = true;</a:t>
            </a:r>
          </a:p>
          <a:p>
            <a:r>
              <a:rPr lang="en-US" dirty="0"/>
              <a:t>	if(</a:t>
            </a:r>
            <a:r>
              <a:rPr lang="en-US" dirty="0" err="1"/>
              <a:t>isInStock</a:t>
            </a:r>
            <a:r>
              <a:rPr lang="en-US" dirty="0"/>
              <a:t>==true)	// valid	</a:t>
            </a:r>
          </a:p>
          <a:p>
            <a:endParaRPr lang="en-US" dirty="0"/>
          </a:p>
          <a:p>
            <a:r>
              <a:rPr lang="en-US" dirty="0"/>
              <a:t>if(</a:t>
            </a:r>
            <a:r>
              <a:rPr lang="en-US" dirty="0" err="1"/>
              <a:t>isInStock</a:t>
            </a:r>
            <a:r>
              <a:rPr lang="en-US" dirty="0"/>
              <a:t>==1)	// invalid3.</a:t>
            </a:r>
          </a:p>
          <a:p>
            <a:endParaRPr lang="en-US" dirty="0"/>
          </a:p>
          <a:p>
            <a:endParaRPr lang="en-US" dirty="0"/>
          </a:p>
          <a:p>
            <a:endParaRPr lang="en-US" dirty="0"/>
          </a:p>
          <a:p>
            <a:endParaRPr lang="en-US" dirty="0"/>
          </a:p>
          <a:p>
            <a:r>
              <a:rPr lang="en-US" dirty="0"/>
              <a:t> String Type- String is a literal with a group of characters enclosed in 	</a:t>
            </a:r>
          </a:p>
          <a:p>
            <a:endParaRPr lang="en-US" dirty="0"/>
          </a:p>
          <a:p>
            <a:pPr marL="342900" indent="-342900">
              <a:buAutoNum type="alphaLcParenR"/>
            </a:pPr>
            <a:r>
              <a:rPr lang="en-US" dirty="0"/>
              <a:t>double quotes	" "	</a:t>
            </a:r>
          </a:p>
          <a:p>
            <a:pPr marL="342900" indent="-342900">
              <a:buAutoNum type="alphaLcParenR"/>
            </a:pPr>
            <a:r>
              <a:rPr lang="en-US" dirty="0"/>
              <a:t>b) single quotes	'  ‘	</a:t>
            </a:r>
          </a:p>
          <a:p>
            <a:pPr marL="342900" indent="-342900">
              <a:buAutoNum type="alphaLcParenR"/>
            </a:pPr>
            <a:r>
              <a:rPr lang="en-US" dirty="0"/>
              <a:t>c) backtick	` `  </a:t>
            </a:r>
          </a:p>
          <a:p>
            <a:endParaRPr lang="en-US" dirty="0"/>
          </a:p>
        </p:txBody>
      </p:sp>
    </p:spTree>
    <p:extLst>
      <p:ext uri="{BB962C8B-B14F-4D97-AF65-F5344CB8AC3E}">
        <p14:creationId xmlns:p14="http://schemas.microsoft.com/office/powerpoint/2010/main" val="2967126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B6C57D-1A67-4873-8BD2-5AC88FBCC1C8}"/>
              </a:ext>
            </a:extLst>
          </p:cNvPr>
          <p:cNvSpPr txBox="1"/>
          <p:nvPr/>
        </p:nvSpPr>
        <p:spPr>
          <a:xfrm>
            <a:off x="0" y="0"/>
            <a:ext cx="12192000" cy="6186309"/>
          </a:xfrm>
          <a:prstGeom prst="rect">
            <a:avLst/>
          </a:prstGeom>
          <a:noFill/>
        </p:spPr>
        <p:txBody>
          <a:bodyPr wrap="square" rtlCol="0">
            <a:spAutoFit/>
          </a:bodyPr>
          <a:lstStyle/>
          <a:p>
            <a:r>
              <a:rPr lang="en-US" dirty="0"/>
              <a:t> - A string literal contains alpha numeric and special characters.</a:t>
            </a:r>
          </a:p>
          <a:p>
            <a:r>
              <a:rPr lang="en-US" dirty="0"/>
              <a:t> - String is declared by using the keyword "string".</a:t>
            </a:r>
          </a:p>
          <a:p>
            <a:r>
              <a:rPr lang="en-US" dirty="0"/>
              <a:t> - String is enclosed with double, single quote or backtick.</a:t>
            </a:r>
          </a:p>
          <a:p>
            <a:r>
              <a:rPr lang="en-US" dirty="0"/>
              <a:t> - We can use double and single quotes to swap between the outer and inner string.</a:t>
            </a:r>
          </a:p>
          <a:p>
            <a:endParaRPr lang="en-US" dirty="0"/>
          </a:p>
          <a:p>
            <a:r>
              <a:rPr lang="en-US" dirty="0"/>
              <a:t>     </a:t>
            </a:r>
            <a:r>
              <a:rPr lang="en-US" dirty="0" err="1"/>
              <a:t>Syntax:let</a:t>
            </a:r>
            <a:r>
              <a:rPr lang="en-US" dirty="0"/>
              <a:t> </a:t>
            </a:r>
            <a:r>
              <a:rPr lang="en-US" dirty="0" err="1"/>
              <a:t>userName:string</a:t>
            </a:r>
            <a:r>
              <a:rPr lang="en-US" dirty="0"/>
              <a:t>	= "John";		// valid  </a:t>
            </a:r>
          </a:p>
          <a:p>
            <a:r>
              <a:rPr lang="en-US" dirty="0"/>
              <a:t>     </a:t>
            </a:r>
          </a:p>
          <a:p>
            <a:r>
              <a:rPr lang="en-US" dirty="0"/>
              <a:t>         let </a:t>
            </a:r>
            <a:r>
              <a:rPr lang="en-US" dirty="0" err="1"/>
              <a:t>userName:string</a:t>
            </a:r>
            <a:r>
              <a:rPr lang="en-US" dirty="0"/>
              <a:t> =  'John';		// valid</a:t>
            </a:r>
          </a:p>
          <a:p>
            <a:endParaRPr lang="en-US" dirty="0"/>
          </a:p>
          <a:p>
            <a:r>
              <a:rPr lang="en-US" dirty="0"/>
              <a:t>      let </a:t>
            </a:r>
            <a:r>
              <a:rPr lang="en-US" dirty="0" err="1"/>
              <a:t>userName:string</a:t>
            </a:r>
            <a:r>
              <a:rPr lang="en-US" dirty="0"/>
              <a:t> = `John`;		// valid-</a:t>
            </a:r>
          </a:p>
          <a:p>
            <a:endParaRPr lang="en-US" dirty="0"/>
          </a:p>
          <a:p>
            <a:r>
              <a:rPr lang="en-US" dirty="0"/>
              <a:t> Single and Double quotes can swap between inner and outer string:</a:t>
            </a:r>
          </a:p>
          <a:p>
            <a:endParaRPr lang="en-US" dirty="0"/>
          </a:p>
          <a:p>
            <a:endParaRPr lang="en-US" dirty="0"/>
          </a:p>
          <a:p>
            <a:r>
              <a:rPr lang="en-US" dirty="0"/>
              <a:t>let </a:t>
            </a:r>
            <a:r>
              <a:rPr lang="en-US" dirty="0" err="1"/>
              <a:t>msg:string</a:t>
            </a:r>
            <a:r>
              <a:rPr lang="en-US" dirty="0"/>
              <a:t> = "alert('Hello !’)”;     // valid</a:t>
            </a:r>
          </a:p>
          <a:p>
            <a:endParaRPr lang="en-US" dirty="0"/>
          </a:p>
          <a:p>
            <a:endParaRPr lang="en-US" dirty="0"/>
          </a:p>
          <a:p>
            <a:r>
              <a:rPr lang="en-US" dirty="0"/>
              <a:t>let </a:t>
            </a:r>
            <a:r>
              <a:rPr lang="en-US" dirty="0" err="1"/>
              <a:t>msg:string</a:t>
            </a:r>
            <a:r>
              <a:rPr lang="en-US" dirty="0"/>
              <a:t> = 'alert("Hello !")';	// valid</a:t>
            </a:r>
          </a:p>
          <a:p>
            <a:endParaRPr lang="en-US" dirty="0"/>
          </a:p>
          <a:p>
            <a:r>
              <a:rPr lang="en-US" dirty="0"/>
              <a:t>let </a:t>
            </a:r>
            <a:r>
              <a:rPr lang="en-US" dirty="0" err="1"/>
              <a:t>msg:string</a:t>
            </a:r>
            <a:r>
              <a:rPr lang="en-US" dirty="0"/>
              <a:t> = 'alert('Hello !')';	// invalid</a:t>
            </a:r>
          </a:p>
          <a:p>
            <a:endParaRPr lang="en-US" dirty="0"/>
          </a:p>
          <a:p>
            <a:r>
              <a:rPr lang="en-US" dirty="0"/>
              <a:t>let </a:t>
            </a:r>
            <a:r>
              <a:rPr lang="en-US" dirty="0" err="1"/>
              <a:t>msg:string</a:t>
            </a:r>
            <a:r>
              <a:rPr lang="en-US" dirty="0"/>
              <a:t> = "alert("Hello !")";	// invalid-</a:t>
            </a:r>
          </a:p>
        </p:txBody>
      </p:sp>
    </p:spTree>
    <p:extLst>
      <p:ext uri="{BB962C8B-B14F-4D97-AF65-F5344CB8AC3E}">
        <p14:creationId xmlns:p14="http://schemas.microsoft.com/office/powerpoint/2010/main" val="2374393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F1612E-5F8F-4AB4-84AF-1164644F64DE}"/>
              </a:ext>
            </a:extLst>
          </p:cNvPr>
          <p:cNvSpPr txBox="1"/>
          <p:nvPr/>
        </p:nvSpPr>
        <p:spPr>
          <a:xfrm>
            <a:off x="101600" y="175491"/>
            <a:ext cx="12090400" cy="5632311"/>
          </a:xfrm>
          <a:prstGeom prst="rect">
            <a:avLst/>
          </a:prstGeom>
          <a:noFill/>
        </p:spPr>
        <p:txBody>
          <a:bodyPr wrap="square" rtlCol="0">
            <a:spAutoFit/>
          </a:bodyPr>
          <a:lstStyle/>
          <a:p>
            <a:r>
              <a:rPr lang="en-US" dirty="0" err="1"/>
              <a:t>BackTick</a:t>
            </a:r>
            <a:r>
              <a:rPr lang="en-US" dirty="0"/>
              <a:t> was introduced into JavaScript from version ES5.</a:t>
            </a:r>
          </a:p>
          <a:p>
            <a:endParaRPr lang="en-US" dirty="0"/>
          </a:p>
          <a:p>
            <a:pPr marL="285750" indent="-285750">
              <a:buFontTx/>
              <a:buChar char="-"/>
            </a:pPr>
            <a:r>
              <a:rPr lang="en-US" dirty="0" err="1"/>
              <a:t>BackTick</a:t>
            </a:r>
            <a:r>
              <a:rPr lang="en-US" dirty="0"/>
              <a:t> defines a string </a:t>
            </a:r>
            <a:r>
              <a:rPr lang="en-US" dirty="0" err="1"/>
              <a:t>embeded</a:t>
            </a:r>
            <a:r>
              <a:rPr lang="en-US" dirty="0"/>
              <a:t> with expression.- </a:t>
            </a:r>
          </a:p>
          <a:p>
            <a:pPr marL="285750" indent="-285750">
              <a:buFontTx/>
              <a:buChar char="-"/>
            </a:pPr>
            <a:endParaRPr lang="en-US" dirty="0"/>
          </a:p>
          <a:p>
            <a:pPr marL="285750" indent="-285750">
              <a:buFontTx/>
              <a:buChar char="-"/>
            </a:pPr>
            <a:r>
              <a:rPr lang="en-US" dirty="0"/>
              <a:t>Expression in a string representation is defined by using  "${ }“</a:t>
            </a:r>
          </a:p>
          <a:p>
            <a:pPr marL="285750" indent="-285750">
              <a:buFontTx/>
              <a:buChar char="-"/>
            </a:pPr>
            <a:endParaRPr lang="en-US" dirty="0"/>
          </a:p>
          <a:p>
            <a:pPr marL="285750" indent="-285750">
              <a:buFontTx/>
              <a:buChar char="-"/>
            </a:pPr>
            <a:r>
              <a:rPr lang="en-US" dirty="0"/>
              <a:t>- </a:t>
            </a:r>
            <a:r>
              <a:rPr lang="en-US" dirty="0" err="1"/>
              <a:t>BackTick</a:t>
            </a:r>
            <a:r>
              <a:rPr lang="en-US" dirty="0"/>
              <a:t> is used for templated string.</a:t>
            </a:r>
          </a:p>
          <a:p>
            <a:pPr marL="285750" indent="-285750">
              <a:buFontTx/>
              <a:buChar char="-"/>
            </a:pPr>
            <a:r>
              <a:rPr lang="en-US" dirty="0"/>
              <a:t>- Templated string comprises of presentation and logic.</a:t>
            </a:r>
          </a:p>
          <a:p>
            <a:endParaRPr lang="en-US" dirty="0"/>
          </a:p>
          <a:p>
            <a:pPr marL="285750" indent="-285750">
              <a:buFontTx/>
              <a:buChar char="-"/>
            </a:pPr>
            <a:r>
              <a:rPr lang="en-US" dirty="0" err="1"/>
              <a:t>Ex:let</a:t>
            </a:r>
            <a:r>
              <a:rPr lang="en-US" dirty="0"/>
              <a:t> </a:t>
            </a:r>
            <a:r>
              <a:rPr lang="en-US" dirty="0" err="1"/>
              <a:t>Age:number</a:t>
            </a:r>
            <a:r>
              <a:rPr lang="en-US" dirty="0"/>
              <a:t> = 26;</a:t>
            </a:r>
          </a:p>
          <a:p>
            <a:pPr marL="285750" indent="-285750">
              <a:buFontTx/>
              <a:buChar char="-"/>
            </a:pPr>
            <a:endParaRPr lang="en-US" dirty="0"/>
          </a:p>
          <a:p>
            <a:pPr marL="285750" indent="-285750">
              <a:buFontTx/>
              <a:buChar char="-"/>
            </a:pPr>
            <a:r>
              <a:rPr lang="en-US" dirty="0"/>
              <a:t>let msg1:string = "You will be" + " " + (Age+1) + " " + "Next Year";</a:t>
            </a:r>
          </a:p>
          <a:p>
            <a:pPr marL="285750" indent="-285750">
              <a:buFontTx/>
              <a:buChar char="-"/>
            </a:pPr>
            <a:endParaRPr lang="en-US" dirty="0"/>
          </a:p>
          <a:p>
            <a:pPr marL="285750" indent="-285750">
              <a:buFontTx/>
              <a:buChar char="-"/>
            </a:pPr>
            <a:r>
              <a:rPr lang="en-US" dirty="0"/>
              <a:t>let msg2:string = `You will be ${Age+1} Next Year`;</a:t>
            </a:r>
          </a:p>
          <a:p>
            <a:pPr marL="285750" indent="-285750">
              <a:buFontTx/>
              <a:buChar char="-"/>
            </a:pPr>
            <a:endParaRPr lang="en-US" dirty="0"/>
          </a:p>
          <a:p>
            <a:pPr marL="285750" indent="-285750">
              <a:buFontTx/>
              <a:buChar char="-"/>
            </a:pPr>
            <a:r>
              <a:rPr lang="en-US" dirty="0"/>
              <a:t>console.log(msg1);console.log(msg2);- </a:t>
            </a:r>
          </a:p>
          <a:p>
            <a:pPr marL="285750" indent="-285750">
              <a:buFontTx/>
              <a:buChar char="-"/>
            </a:pPr>
            <a:endParaRPr lang="en-US" dirty="0"/>
          </a:p>
          <a:p>
            <a:pPr marL="285750" indent="-285750">
              <a:buFontTx/>
              <a:buChar char="-"/>
            </a:pPr>
            <a:r>
              <a:rPr lang="en-US" dirty="0"/>
              <a:t>A string literal with special characters may escape printing for </a:t>
            </a:r>
            <a:r>
              <a:rPr lang="en-US" dirty="0" err="1"/>
              <a:t>certian</a:t>
            </a:r>
            <a:r>
              <a:rPr lang="en-US" dirty="0"/>
              <a:t> characters.</a:t>
            </a:r>
          </a:p>
          <a:p>
            <a:pPr marL="285750" indent="-285750">
              <a:buFontTx/>
              <a:buChar char="-"/>
            </a:pPr>
            <a:endParaRPr lang="en-US" dirty="0"/>
          </a:p>
          <a:p>
            <a:pPr marL="285750" indent="-285750">
              <a:buFontTx/>
              <a:buChar char="-"/>
            </a:pPr>
            <a:r>
              <a:rPr lang="en-US" dirty="0"/>
              <a:t> You have to print the non-printable chars by using “/".</a:t>
            </a:r>
          </a:p>
        </p:txBody>
      </p:sp>
    </p:spTree>
    <p:extLst>
      <p:ext uri="{BB962C8B-B14F-4D97-AF65-F5344CB8AC3E}">
        <p14:creationId xmlns:p14="http://schemas.microsoft.com/office/powerpoint/2010/main" val="310994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2AABAF-5F49-48A5-8D46-3A628EB3753D}"/>
              </a:ext>
            </a:extLst>
          </p:cNvPr>
          <p:cNvSpPr txBox="1"/>
          <p:nvPr/>
        </p:nvSpPr>
        <p:spPr>
          <a:xfrm flipH="1">
            <a:off x="-1" y="1"/>
            <a:ext cx="12191999" cy="2585323"/>
          </a:xfrm>
          <a:prstGeom prst="rect">
            <a:avLst/>
          </a:prstGeom>
          <a:noFill/>
        </p:spPr>
        <p:txBody>
          <a:bodyPr wrap="square" rtlCol="0">
            <a:spAutoFit/>
          </a:bodyPr>
          <a:lstStyle/>
          <a:p>
            <a:r>
              <a:rPr lang="en-US" dirty="0" err="1"/>
              <a:t>Ex:let</a:t>
            </a:r>
            <a:r>
              <a:rPr lang="en-US" dirty="0"/>
              <a:t> </a:t>
            </a:r>
            <a:r>
              <a:rPr lang="en-US" dirty="0" err="1"/>
              <a:t>Age:number</a:t>
            </a:r>
            <a:r>
              <a:rPr lang="en-US" dirty="0"/>
              <a:t> = 26;</a:t>
            </a:r>
          </a:p>
          <a:p>
            <a:endParaRPr lang="en-US" dirty="0"/>
          </a:p>
          <a:p>
            <a:r>
              <a:rPr lang="en-US" dirty="0"/>
              <a:t>let msg1:string = "You will be" + " " + (Age+1) + " " + "Next Year";</a:t>
            </a:r>
          </a:p>
          <a:p>
            <a:endParaRPr lang="en-US" dirty="0"/>
          </a:p>
          <a:p>
            <a:r>
              <a:rPr lang="en-US" dirty="0"/>
              <a:t>let msg2:string = `You will be ${Age+1} Next Year`;console.log(msg1);console.log(msg2);- </a:t>
            </a:r>
          </a:p>
          <a:p>
            <a:r>
              <a:rPr lang="en-US" dirty="0"/>
              <a:t>A string literal with special characters may escape printing for </a:t>
            </a:r>
            <a:r>
              <a:rPr lang="en-US" dirty="0" err="1"/>
              <a:t>certian</a:t>
            </a:r>
            <a:r>
              <a:rPr lang="en-US" dirty="0"/>
              <a:t> characters. </a:t>
            </a:r>
          </a:p>
          <a:p>
            <a:endParaRPr lang="en-US" dirty="0"/>
          </a:p>
          <a:p>
            <a:r>
              <a:rPr lang="en-US" dirty="0"/>
              <a:t>You have to print the non-printable chars by using “\".</a:t>
            </a:r>
            <a:r>
              <a:rPr lang="en-US" dirty="0" err="1"/>
              <a:t>Ex:let</a:t>
            </a:r>
            <a:r>
              <a:rPr lang="en-US" dirty="0"/>
              <a:t> </a:t>
            </a:r>
            <a:r>
              <a:rPr lang="en-US" dirty="0" err="1"/>
              <a:t>path:string</a:t>
            </a:r>
            <a:r>
              <a:rPr lang="en-US" dirty="0"/>
              <a:t> = "\"D:\\Images\\Pic\\tv.jpg\"";console.log("Path=" + path);O/P :     "D:\Images\Pic\tv.jpg"</a:t>
            </a:r>
          </a:p>
        </p:txBody>
      </p:sp>
    </p:spTree>
    <p:extLst>
      <p:ext uri="{BB962C8B-B14F-4D97-AF65-F5344CB8AC3E}">
        <p14:creationId xmlns:p14="http://schemas.microsoft.com/office/powerpoint/2010/main" val="2998426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7EC61-627C-428F-92EA-7E35FEAA87D6}"/>
              </a:ext>
            </a:extLst>
          </p:cNvPr>
          <p:cNvSpPr txBox="1"/>
          <p:nvPr/>
        </p:nvSpPr>
        <p:spPr>
          <a:xfrm>
            <a:off x="5638800" y="297410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6CF838B0-B200-4AC8-9D5E-90B251545ACF}"/>
              </a:ext>
            </a:extLst>
          </p:cNvPr>
          <p:cNvSpPr txBox="1"/>
          <p:nvPr/>
        </p:nvSpPr>
        <p:spPr>
          <a:xfrm>
            <a:off x="0" y="83128"/>
            <a:ext cx="12192000" cy="6463308"/>
          </a:xfrm>
          <a:prstGeom prst="rect">
            <a:avLst/>
          </a:prstGeom>
          <a:noFill/>
        </p:spPr>
        <p:txBody>
          <a:bodyPr wrap="square" rtlCol="0">
            <a:spAutoFit/>
          </a:bodyPr>
          <a:lstStyle/>
          <a:p>
            <a:r>
              <a:rPr lang="en-US" dirty="0"/>
              <a:t>4. </a:t>
            </a:r>
            <a:r>
              <a:rPr lang="en-US" b="1" dirty="0"/>
              <a:t>undefined type</a:t>
            </a:r>
            <a:r>
              <a:rPr lang="en-US" dirty="0"/>
              <a:t>: </a:t>
            </a:r>
          </a:p>
          <a:p>
            <a:endParaRPr lang="en-US" dirty="0"/>
          </a:p>
          <a:p>
            <a:r>
              <a:rPr lang="en-US" dirty="0"/>
              <a:t> Undefined is a type defined for variables that are not configured with a value </a:t>
            </a:r>
            <a:r>
              <a:rPr lang="en-US" dirty="0" err="1"/>
              <a:t>i.e</a:t>
            </a:r>
            <a:r>
              <a:rPr lang="en-US" dirty="0"/>
              <a:t> </a:t>
            </a:r>
          </a:p>
          <a:p>
            <a:endParaRPr lang="en-US" dirty="0"/>
          </a:p>
          <a:p>
            <a:r>
              <a:rPr lang="en-US" dirty="0"/>
              <a:t>variable is declared but value not assigned.</a:t>
            </a:r>
          </a:p>
          <a:p>
            <a:endParaRPr lang="en-US" dirty="0"/>
          </a:p>
          <a:p>
            <a:r>
              <a:rPr lang="en-US" dirty="0"/>
              <a:t>	The keyword undefined is used to verify the value defined or not.</a:t>
            </a:r>
          </a:p>
          <a:p>
            <a:endParaRPr lang="en-US" dirty="0"/>
          </a:p>
          <a:p>
            <a:r>
              <a:rPr lang="en-US" dirty="0" err="1"/>
              <a:t>Ex:let</a:t>
            </a:r>
            <a:r>
              <a:rPr lang="en-US" dirty="0"/>
              <a:t> </a:t>
            </a:r>
            <a:r>
              <a:rPr lang="en-US" dirty="0" err="1"/>
              <a:t>price:number;price</a:t>
            </a:r>
            <a:r>
              <a:rPr lang="en-US" dirty="0"/>
              <a:t> = 45000.54;if(price==undefined) {    console.log("Please Provide Price");} else {console.log(`Price = ${price}`);}</a:t>
            </a:r>
          </a:p>
          <a:p>
            <a:endParaRPr lang="en-US" dirty="0"/>
          </a:p>
          <a:p>
            <a:endParaRPr lang="en-US" dirty="0"/>
          </a:p>
          <a:p>
            <a:r>
              <a:rPr lang="en-US" dirty="0"/>
              <a:t>Note: TypeScript supports union of types. A variable can be declared with multiple types.	       let  variableName:dataType1|dataType2|.</a:t>
            </a:r>
          </a:p>
          <a:p>
            <a:endParaRPr lang="en-US" dirty="0"/>
          </a:p>
          <a:p>
            <a:endParaRPr lang="en-US" dirty="0"/>
          </a:p>
          <a:p>
            <a:r>
              <a:rPr lang="en-US" dirty="0"/>
              <a:t>.;</a:t>
            </a:r>
            <a:r>
              <a:rPr lang="en-US" dirty="0" err="1"/>
              <a:t>Ex:let</a:t>
            </a:r>
            <a:r>
              <a:rPr lang="en-US" dirty="0"/>
              <a:t> </a:t>
            </a:r>
            <a:r>
              <a:rPr lang="en-US" dirty="0" err="1"/>
              <a:t>price:number|undefined;if</a:t>
            </a:r>
            <a:r>
              <a:rPr lang="en-US" dirty="0"/>
              <a:t>(price==undefined) {    console.log("Please Provide Price");} else {console.log(`Price = ${price}`);}5. </a:t>
            </a:r>
          </a:p>
          <a:p>
            <a:endParaRPr lang="en-US" dirty="0"/>
          </a:p>
          <a:p>
            <a:endParaRPr lang="en-US" dirty="0"/>
          </a:p>
          <a:p>
            <a:r>
              <a:rPr lang="en-US" dirty="0"/>
              <a:t>null type:  Null is a type that returned when no-reference found for a variable during runtime.	     Null is an exception caught at run time when value is not defined for any reference. You can verify by using the keyword "null".</a:t>
            </a:r>
          </a:p>
        </p:txBody>
      </p:sp>
    </p:spTree>
    <p:extLst>
      <p:ext uri="{BB962C8B-B14F-4D97-AF65-F5344CB8AC3E}">
        <p14:creationId xmlns:p14="http://schemas.microsoft.com/office/powerpoint/2010/main" val="2340152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3F94FF-4ADE-48E1-9BA6-1FCB750D0A57}"/>
              </a:ext>
            </a:extLst>
          </p:cNvPr>
          <p:cNvSpPr txBox="1"/>
          <p:nvPr/>
        </p:nvSpPr>
        <p:spPr>
          <a:xfrm>
            <a:off x="0" y="143691"/>
            <a:ext cx="12192000" cy="13111282"/>
          </a:xfrm>
          <a:prstGeom prst="rect">
            <a:avLst/>
          </a:prstGeom>
          <a:noFill/>
        </p:spPr>
        <p:txBody>
          <a:bodyPr wrap="square" rtlCol="0">
            <a:spAutoFit/>
          </a:bodyPr>
          <a:lstStyle/>
          <a:p>
            <a:r>
              <a:rPr lang="en-US" dirty="0"/>
              <a:t>Check like open with browser or live Server from Extensions</a:t>
            </a:r>
          </a:p>
          <a:p>
            <a:r>
              <a:rPr lang="en-US" dirty="0"/>
              <a:t>TypeScript Primitive Data Types</a:t>
            </a:r>
          </a:p>
          <a:p>
            <a:pPr marL="342900" indent="-342900">
              <a:buAutoNum type="arabicPeriod"/>
            </a:pPr>
            <a:r>
              <a:rPr lang="en-US" dirty="0"/>
              <a:t>Number</a:t>
            </a:r>
          </a:p>
          <a:p>
            <a:r>
              <a:rPr lang="en-US" dirty="0"/>
              <a:t>2. String</a:t>
            </a:r>
          </a:p>
          <a:p>
            <a:r>
              <a:rPr lang="en-US" dirty="0"/>
              <a:t>3. Boolean</a:t>
            </a:r>
          </a:p>
          <a:p>
            <a:r>
              <a:rPr lang="en-US" dirty="0"/>
              <a:t>4. null </a:t>
            </a:r>
          </a:p>
          <a:p>
            <a:r>
              <a:rPr lang="en-US" dirty="0"/>
              <a:t>5. Undefined</a:t>
            </a:r>
          </a:p>
          <a:p>
            <a:endParaRPr lang="en-US" dirty="0"/>
          </a:p>
          <a:p>
            <a:endParaRPr lang="en-US" dirty="0"/>
          </a:p>
          <a:p>
            <a:r>
              <a:rPr lang="en-US" dirty="0"/>
              <a:t>TypeScript Non Primitive Types</a:t>
            </a:r>
          </a:p>
          <a:p>
            <a:endParaRPr lang="en-US" dirty="0"/>
          </a:p>
          <a:p>
            <a:pPr marL="285750" indent="-285750">
              <a:buFontTx/>
              <a:buChar char="-"/>
            </a:pPr>
            <a:r>
              <a:rPr lang="en-US" dirty="0"/>
              <a:t>Non Primitive types are stored in memory heap.</a:t>
            </a:r>
          </a:p>
          <a:p>
            <a:pPr marL="285750" indent="-285750">
              <a:buFontTx/>
              <a:buChar char="-"/>
            </a:pPr>
            <a:endParaRPr lang="en-US" dirty="0"/>
          </a:p>
          <a:p>
            <a:pPr marL="285750" indent="-285750">
              <a:buFontTx/>
              <a:buChar char="-"/>
            </a:pPr>
            <a:r>
              <a:rPr lang="en-US" dirty="0"/>
              <a:t>Heap is the computers cache memory.</a:t>
            </a:r>
          </a:p>
          <a:p>
            <a:pPr marL="285750" indent="-285750">
              <a:buFontTx/>
              <a:buChar char="-"/>
            </a:pPr>
            <a:r>
              <a:rPr lang="en-US" dirty="0"/>
              <a:t>The size of memory varies according to browser and device.</a:t>
            </a:r>
          </a:p>
          <a:p>
            <a:pPr marL="285750" indent="-285750">
              <a:buFontTx/>
              <a:buChar char="-"/>
            </a:pPr>
            <a:r>
              <a:rPr lang="en-US" dirty="0"/>
              <a:t>They don't have any fixed range for value.</a:t>
            </a:r>
          </a:p>
          <a:p>
            <a:pPr marL="285750" indent="-285750">
              <a:buFontTx/>
              <a:buChar char="-"/>
            </a:pPr>
            <a:r>
              <a:rPr lang="en-US" dirty="0"/>
              <a:t>The value range will vary according to Browser and device.- </a:t>
            </a:r>
          </a:p>
          <a:p>
            <a:pPr marL="285750" indent="-285750">
              <a:buFontTx/>
              <a:buChar char="-"/>
            </a:pPr>
            <a:r>
              <a:rPr lang="en-US" dirty="0"/>
              <a:t>They are stored and accessed by a reference in memory </a:t>
            </a:r>
            <a:r>
              <a:rPr lang="en-US" dirty="0" err="1"/>
              <a:t>i.e</a:t>
            </a:r>
            <a:r>
              <a:rPr lang="en-US" dirty="0"/>
              <a:t> not directly stored in memory, they are allocate with a reference in memory.</a:t>
            </a:r>
          </a:p>
          <a:p>
            <a:pPr marL="285750" indent="-285750">
              <a:buFontTx/>
              <a:buChar char="-"/>
            </a:pPr>
            <a:endParaRPr lang="en-US" dirty="0"/>
          </a:p>
          <a:p>
            <a:pPr marL="285750" indent="-285750">
              <a:buFontTx/>
              <a:buChar char="-"/>
            </a:pPr>
            <a:r>
              <a:rPr lang="en-US" dirty="0"/>
              <a:t>- The typescript non-primitive types are	</a:t>
            </a:r>
          </a:p>
          <a:p>
            <a:pPr marL="285750" indent="-285750">
              <a:buFontTx/>
              <a:buChar char="-"/>
            </a:pPr>
            <a:r>
              <a:rPr lang="en-US" dirty="0"/>
              <a:t>1. Array	</a:t>
            </a:r>
          </a:p>
          <a:p>
            <a:pPr marL="285750" indent="-285750">
              <a:buFontTx/>
              <a:buChar char="-"/>
            </a:pPr>
            <a:r>
              <a:rPr lang="en-US" dirty="0"/>
              <a:t>2. Object</a:t>
            </a:r>
          </a:p>
          <a:p>
            <a:pPr marL="285750" indent="-285750">
              <a:buFontTx/>
              <a:buChar char="-"/>
            </a:pPr>
            <a:r>
              <a:rPr lang="en-US" dirty="0"/>
              <a:t>3. Regular Expression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44769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2A9AA3-0970-4DE1-ACB1-414CA6500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485"/>
            <a:ext cx="12192000" cy="4761030"/>
          </a:xfrm>
          <a:prstGeom prst="rect">
            <a:avLst/>
          </a:prstGeom>
        </p:spPr>
      </p:pic>
    </p:spTree>
    <p:extLst>
      <p:ext uri="{BB962C8B-B14F-4D97-AF65-F5344CB8AC3E}">
        <p14:creationId xmlns:p14="http://schemas.microsoft.com/office/powerpoint/2010/main" val="1423812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CF2348-2AD7-48B7-A36F-A1FD4E76F8DC}"/>
              </a:ext>
            </a:extLst>
          </p:cNvPr>
          <p:cNvSpPr txBox="1"/>
          <p:nvPr/>
        </p:nvSpPr>
        <p:spPr>
          <a:xfrm>
            <a:off x="0" y="101600"/>
            <a:ext cx="12192000" cy="6463308"/>
          </a:xfrm>
          <a:prstGeom prst="rect">
            <a:avLst/>
          </a:prstGeom>
          <a:noFill/>
        </p:spPr>
        <p:txBody>
          <a:bodyPr wrap="square" rtlCol="0">
            <a:spAutoFit/>
          </a:bodyPr>
          <a:lstStyle/>
          <a:p>
            <a:r>
              <a:rPr lang="en-US" dirty="0"/>
              <a:t> Array Type</a:t>
            </a:r>
          </a:p>
          <a:p>
            <a:endParaRPr lang="en-US" dirty="0"/>
          </a:p>
          <a:p>
            <a:pPr marL="285750" indent="-285750">
              <a:buFontTx/>
              <a:buChar char="-"/>
            </a:pPr>
            <a:r>
              <a:rPr lang="en-US" dirty="0"/>
              <a:t>Arrays are used in computer programming to</a:t>
            </a:r>
          </a:p>
          <a:p>
            <a:pPr marL="285750" indent="-285750">
              <a:buFontTx/>
              <a:buChar char="-"/>
            </a:pPr>
            <a:endParaRPr lang="en-US" dirty="0"/>
          </a:p>
          <a:p>
            <a:pPr marL="285750" indent="-285750">
              <a:buFontTx/>
              <a:buChar char="-"/>
            </a:pPr>
            <a:r>
              <a:rPr lang="en-US" dirty="0"/>
              <a:t>	a) Reduce Overhead	</a:t>
            </a:r>
          </a:p>
          <a:p>
            <a:pPr marL="285750" indent="-285750">
              <a:buFontTx/>
              <a:buChar char="-"/>
            </a:pPr>
            <a:r>
              <a:rPr lang="en-US" dirty="0"/>
              <a:t>        b) Reduce Complexity- </a:t>
            </a:r>
          </a:p>
          <a:p>
            <a:pPr marL="285750" indent="-285750">
              <a:buFontTx/>
              <a:buChar char="-"/>
            </a:pPr>
            <a:endParaRPr lang="en-US" dirty="0"/>
          </a:p>
          <a:p>
            <a:pPr marL="285750" indent="-285750">
              <a:buFontTx/>
              <a:buChar char="-"/>
            </a:pPr>
            <a:r>
              <a:rPr lang="en-US" dirty="0"/>
              <a:t>Array reduces overhead by storing values in sequential order.</a:t>
            </a:r>
          </a:p>
          <a:p>
            <a:r>
              <a:rPr lang="en-US" dirty="0"/>
              <a:t> - Array reduces complexity by storing many value under one name.</a:t>
            </a:r>
          </a:p>
          <a:p>
            <a:r>
              <a:rPr lang="en-US" dirty="0"/>
              <a:t> - Array is a collection of values.-</a:t>
            </a:r>
          </a:p>
          <a:p>
            <a:r>
              <a:rPr lang="en-US" dirty="0"/>
              <a:t>  Array can store various type of value.</a:t>
            </a:r>
          </a:p>
          <a:p>
            <a:r>
              <a:rPr lang="en-US" dirty="0"/>
              <a:t> - Array size can be changed dynamically.- </a:t>
            </a:r>
          </a:p>
          <a:p>
            <a:r>
              <a:rPr lang="en-US" dirty="0"/>
              <a:t>TypeScript Array can be restricted to store similar type of value or various types of values.-</a:t>
            </a:r>
          </a:p>
          <a:p>
            <a:r>
              <a:rPr lang="en-US" dirty="0"/>
              <a:t> TypeScript Array size can be changed dynamically.-</a:t>
            </a:r>
          </a:p>
          <a:p>
            <a:r>
              <a:rPr lang="en-US" dirty="0"/>
              <a:t> TypeScript Array can have the behavior of a collection like stack, queue or any dictionary type.</a:t>
            </a:r>
          </a:p>
          <a:p>
            <a:endParaRPr lang="en-US" dirty="0"/>
          </a:p>
          <a:p>
            <a:r>
              <a:rPr lang="en-US" dirty="0" err="1"/>
              <a:t>Delaring</a:t>
            </a:r>
            <a:r>
              <a:rPr lang="en-US" dirty="0"/>
              <a:t> and Initializing Array in TypeScript:-</a:t>
            </a:r>
          </a:p>
          <a:p>
            <a:endParaRPr lang="en-US" dirty="0"/>
          </a:p>
          <a:p>
            <a:r>
              <a:rPr lang="en-US" dirty="0"/>
              <a:t> Array is declared by using the meta character "[ ]".</a:t>
            </a:r>
          </a:p>
          <a:p>
            <a:r>
              <a:rPr lang="en-US" dirty="0"/>
              <a:t>	   ?	zero or one </a:t>
            </a:r>
            <a:r>
              <a:rPr lang="en-US" dirty="0" err="1"/>
              <a:t>occurance</a:t>
            </a:r>
            <a:r>
              <a:rPr lang="en-US" dirty="0"/>
              <a:t>	   </a:t>
            </a:r>
          </a:p>
          <a:p>
            <a:r>
              <a:rPr lang="en-US" dirty="0"/>
              <a:t>              +	one or more </a:t>
            </a:r>
            <a:r>
              <a:rPr lang="en-US" dirty="0" err="1"/>
              <a:t>occurances</a:t>
            </a:r>
            <a:r>
              <a:rPr lang="en-US" dirty="0"/>
              <a:t>	  </a:t>
            </a:r>
          </a:p>
          <a:p>
            <a:r>
              <a:rPr lang="en-US" dirty="0"/>
              <a:t>              *	zero or more </a:t>
            </a:r>
            <a:r>
              <a:rPr lang="en-US" dirty="0" err="1"/>
              <a:t>occurances</a:t>
            </a:r>
            <a:r>
              <a:rPr lang="en-US" dirty="0"/>
              <a:t>	  </a:t>
            </a:r>
          </a:p>
          <a:p>
            <a:r>
              <a:rPr lang="en-US" dirty="0"/>
              <a:t>             [ ]  	range , min and max</a:t>
            </a:r>
          </a:p>
        </p:txBody>
      </p:sp>
    </p:spTree>
    <p:extLst>
      <p:ext uri="{BB962C8B-B14F-4D97-AF65-F5344CB8AC3E}">
        <p14:creationId xmlns:p14="http://schemas.microsoft.com/office/powerpoint/2010/main" val="19983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44557-5AD4-4CCB-B480-A35447D2A4BD}"/>
              </a:ext>
            </a:extLst>
          </p:cNvPr>
          <p:cNvSpPr txBox="1"/>
          <p:nvPr/>
        </p:nvSpPr>
        <p:spPr>
          <a:xfrm>
            <a:off x="99391" y="268357"/>
            <a:ext cx="12092609" cy="9787295"/>
          </a:xfrm>
          <a:prstGeom prst="rect">
            <a:avLst/>
          </a:prstGeom>
          <a:noFill/>
        </p:spPr>
        <p:txBody>
          <a:bodyPr wrap="square" rtlCol="0">
            <a:spAutoFit/>
          </a:bodyPr>
          <a:lstStyle/>
          <a:p>
            <a:r>
              <a:rPr lang="en-US" b="1" dirty="0"/>
              <a:t>Database</a:t>
            </a:r>
            <a:r>
              <a:rPr lang="en-US" dirty="0"/>
              <a:t> : </a:t>
            </a:r>
          </a:p>
          <a:p>
            <a:endParaRPr lang="en-US" dirty="0"/>
          </a:p>
          <a:p>
            <a:r>
              <a:rPr lang="en-US" dirty="0"/>
              <a:t>To Store and Manage Data for Applications</a:t>
            </a:r>
          </a:p>
          <a:p>
            <a:endParaRPr lang="en-US" dirty="0"/>
          </a:p>
          <a:p>
            <a:r>
              <a:rPr lang="en-US" dirty="0"/>
              <a:t>Ex : </a:t>
            </a:r>
            <a:r>
              <a:rPr lang="en-US" dirty="0" err="1"/>
              <a:t>Oracle,MySql,MangoDb</a:t>
            </a:r>
            <a:endParaRPr lang="en-US" dirty="0"/>
          </a:p>
          <a:p>
            <a:endParaRPr lang="en-US" dirty="0"/>
          </a:p>
          <a:p>
            <a:r>
              <a:rPr lang="en-US" b="1" dirty="0" err="1"/>
              <a:t>MiddleWare</a:t>
            </a:r>
            <a:r>
              <a:rPr lang="en-US" dirty="0"/>
              <a:t> :</a:t>
            </a:r>
          </a:p>
          <a:p>
            <a:endParaRPr lang="en-US" dirty="0"/>
          </a:p>
          <a:p>
            <a:r>
              <a:rPr lang="en-US" dirty="0"/>
              <a:t>To Handle Communications between Multiple-Tiers</a:t>
            </a:r>
          </a:p>
          <a:p>
            <a:endParaRPr lang="en-US" dirty="0"/>
          </a:p>
          <a:p>
            <a:r>
              <a:rPr lang="en-US" dirty="0"/>
              <a:t>Frond End – Middle Ware- </a:t>
            </a:r>
            <a:r>
              <a:rPr lang="en-US" dirty="0" err="1"/>
              <a:t>BackEnd</a:t>
            </a:r>
            <a:endParaRPr lang="en-US" dirty="0"/>
          </a:p>
          <a:p>
            <a:endParaRPr lang="en-US" dirty="0"/>
          </a:p>
          <a:p>
            <a:r>
              <a:rPr lang="en-US" dirty="0"/>
              <a:t>Ex: Express JS</a:t>
            </a:r>
          </a:p>
          <a:p>
            <a:endParaRPr lang="en-US" dirty="0"/>
          </a:p>
          <a:p>
            <a:r>
              <a:rPr lang="en-US" b="1" dirty="0"/>
              <a:t>Desktop Publishing Tools</a:t>
            </a:r>
          </a:p>
          <a:p>
            <a:endParaRPr lang="en-US" dirty="0"/>
          </a:p>
          <a:p>
            <a:r>
              <a:rPr lang="en-US" dirty="0"/>
              <a:t>To publish Images and animation for Web</a:t>
            </a:r>
          </a:p>
          <a:p>
            <a:endParaRPr lang="en-US" dirty="0"/>
          </a:p>
          <a:p>
            <a:r>
              <a:rPr lang="en-US" b="1" dirty="0"/>
              <a:t>IDE’s</a:t>
            </a:r>
          </a:p>
          <a:p>
            <a:endParaRPr lang="en-US" b="1" dirty="0"/>
          </a:p>
          <a:p>
            <a:r>
              <a:rPr lang="en-US" b="1" dirty="0"/>
              <a:t>To </a:t>
            </a:r>
            <a:r>
              <a:rPr lang="en-US" b="1" dirty="0" err="1"/>
              <a:t>build,debug,test,Deploy</a:t>
            </a:r>
            <a:r>
              <a:rPr lang="en-US" b="1" dirty="0"/>
              <a:t> Applications</a:t>
            </a:r>
          </a:p>
          <a:p>
            <a:endParaRPr lang="en-US" dirty="0"/>
          </a:p>
          <a:p>
            <a:r>
              <a:rPr lang="en-US" dirty="0"/>
              <a:t>Visual Studio(VS Code), </a:t>
            </a:r>
            <a:r>
              <a:rPr lang="en-US" dirty="0" err="1"/>
              <a:t>Eclipse,Web</a:t>
            </a:r>
            <a:r>
              <a:rPr lang="en-US" dirty="0"/>
              <a:t> Strom </a:t>
            </a:r>
            <a:r>
              <a:rPr lang="en-US" dirty="0" err="1"/>
              <a:t>Etc</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6332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9BFFDF-972E-48E0-826F-BD1E411568BD}"/>
              </a:ext>
            </a:extLst>
          </p:cNvPr>
          <p:cNvSpPr txBox="1"/>
          <p:nvPr/>
        </p:nvSpPr>
        <p:spPr>
          <a:xfrm>
            <a:off x="0" y="138545"/>
            <a:ext cx="12192000" cy="4801314"/>
          </a:xfrm>
          <a:prstGeom prst="rect">
            <a:avLst/>
          </a:prstGeom>
          <a:noFill/>
        </p:spPr>
        <p:txBody>
          <a:bodyPr wrap="square" rtlCol="0">
            <a:spAutoFit/>
          </a:bodyPr>
          <a:lstStyle/>
          <a:p>
            <a:r>
              <a:rPr lang="en-US" dirty="0"/>
              <a:t>Syntax:	let </a:t>
            </a:r>
            <a:r>
              <a:rPr lang="en-US" dirty="0" err="1"/>
              <a:t>variableName:dataType</a:t>
            </a:r>
            <a:r>
              <a:rPr lang="en-US" dirty="0"/>
              <a:t>[];</a:t>
            </a:r>
          </a:p>
          <a:p>
            <a:endParaRPr lang="en-US" dirty="0"/>
          </a:p>
          <a:p>
            <a:pPr marL="285750" indent="-285750">
              <a:buFontTx/>
              <a:buChar char="-"/>
            </a:pPr>
            <a:r>
              <a:rPr lang="en-US" dirty="0"/>
              <a:t>Memory for array is initialized by using </a:t>
            </a:r>
          </a:p>
          <a:p>
            <a:pPr marL="285750" indent="-285750">
              <a:buFontTx/>
              <a:buChar char="-"/>
            </a:pPr>
            <a:endParaRPr lang="en-US" dirty="0"/>
          </a:p>
          <a:p>
            <a:pPr marL="285750" indent="-285750">
              <a:buFontTx/>
              <a:buChar char="-"/>
            </a:pPr>
            <a:r>
              <a:rPr lang="en-US" dirty="0"/>
              <a:t>	a) Meta Character   	 [ ]	</a:t>
            </a:r>
          </a:p>
          <a:p>
            <a:pPr marL="285750" indent="-285750">
              <a:buFontTx/>
              <a:buChar char="-"/>
            </a:pPr>
            <a:endParaRPr lang="en-US" dirty="0"/>
          </a:p>
          <a:p>
            <a:pPr marL="285750" indent="-285750">
              <a:buFontTx/>
              <a:buChar char="-"/>
            </a:pPr>
            <a:r>
              <a:rPr lang="en-US" dirty="0"/>
              <a:t>       b) Array Constructor  Array()</a:t>
            </a:r>
          </a:p>
          <a:p>
            <a:pPr marL="285750" indent="-285750">
              <a:buFontTx/>
              <a:buChar char="-"/>
            </a:pPr>
            <a:endParaRPr lang="en-US" dirty="0"/>
          </a:p>
          <a:p>
            <a:pPr marL="285750" indent="-285750">
              <a:buFontTx/>
              <a:buChar char="-"/>
            </a:pPr>
            <a:r>
              <a:rPr lang="en-US" dirty="0"/>
              <a:t>Syntax:	</a:t>
            </a:r>
          </a:p>
          <a:p>
            <a:pPr marL="285750" indent="-285750">
              <a:buFontTx/>
              <a:buChar char="-"/>
            </a:pPr>
            <a:endParaRPr lang="en-US" dirty="0"/>
          </a:p>
          <a:p>
            <a:pPr marL="285750" indent="-285750">
              <a:buFontTx/>
              <a:buChar char="-"/>
            </a:pPr>
            <a:r>
              <a:rPr lang="en-US" dirty="0"/>
              <a:t>   let </a:t>
            </a:r>
            <a:r>
              <a:rPr lang="en-US" dirty="0" err="1"/>
              <a:t>variableName:dataType</a:t>
            </a:r>
            <a:r>
              <a:rPr lang="en-US" dirty="0"/>
              <a:t>[] = [ ];</a:t>
            </a:r>
          </a:p>
          <a:p>
            <a:pPr marL="285750" indent="-285750">
              <a:buFontTx/>
              <a:buChar char="-"/>
            </a:pPr>
            <a:endParaRPr lang="en-US" dirty="0"/>
          </a:p>
          <a:p>
            <a:r>
              <a:rPr lang="en-US" dirty="0"/>
              <a:t>      let </a:t>
            </a:r>
            <a:r>
              <a:rPr lang="en-US" dirty="0" err="1"/>
              <a:t>variableName:dataType</a:t>
            </a:r>
            <a:r>
              <a:rPr lang="en-US" dirty="0"/>
              <a:t>[] = new Array();- </a:t>
            </a:r>
          </a:p>
          <a:p>
            <a:endParaRPr lang="en-US" dirty="0"/>
          </a:p>
          <a:p>
            <a:r>
              <a:rPr lang="en-US" dirty="0"/>
              <a:t>      Meta Character "[ ]" allows a Tuple, if data type is "any" type then it allows to store different types of value.</a:t>
            </a:r>
          </a:p>
          <a:p>
            <a:r>
              <a:rPr lang="en-US" dirty="0"/>
              <a:t>- Array Constructor will not allow to store different types of values even when the data type is "any".</a:t>
            </a:r>
          </a:p>
        </p:txBody>
      </p:sp>
    </p:spTree>
    <p:extLst>
      <p:ext uri="{BB962C8B-B14F-4D97-AF65-F5344CB8AC3E}">
        <p14:creationId xmlns:p14="http://schemas.microsoft.com/office/powerpoint/2010/main" val="2574886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2EA790-2258-4184-8DE2-1B6EAB86F187}"/>
              </a:ext>
            </a:extLst>
          </p:cNvPr>
          <p:cNvSpPr txBox="1"/>
          <p:nvPr/>
        </p:nvSpPr>
        <p:spPr>
          <a:xfrm>
            <a:off x="92364" y="129309"/>
            <a:ext cx="12099636" cy="1754326"/>
          </a:xfrm>
          <a:prstGeom prst="rect">
            <a:avLst/>
          </a:prstGeom>
          <a:noFill/>
        </p:spPr>
        <p:txBody>
          <a:bodyPr wrap="square" rtlCol="0">
            <a:spAutoFit/>
          </a:bodyPr>
          <a:lstStyle/>
          <a:p>
            <a:r>
              <a:rPr lang="en-US" dirty="0"/>
              <a:t>Array Destruction:- Destruction is the process that allows to access the elements from array and store in the reference of individuals variables.  Destruction is shown below without destruction </a:t>
            </a:r>
            <a:r>
              <a:rPr lang="en-US" dirty="0" err="1"/>
              <a:t>techneqics</a:t>
            </a:r>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6FA3044-A107-48B4-8564-16851AADC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54" y="921063"/>
            <a:ext cx="5780567" cy="5015873"/>
          </a:xfrm>
          <a:prstGeom prst="rect">
            <a:avLst/>
          </a:prstGeom>
        </p:spPr>
      </p:pic>
    </p:spTree>
    <p:extLst>
      <p:ext uri="{BB962C8B-B14F-4D97-AF65-F5344CB8AC3E}">
        <p14:creationId xmlns:p14="http://schemas.microsoft.com/office/powerpoint/2010/main" val="4118490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C581B7-4EAC-47EA-A41A-16359B5E2A58}"/>
              </a:ext>
            </a:extLst>
          </p:cNvPr>
          <p:cNvSpPr txBox="1"/>
          <p:nvPr/>
        </p:nvSpPr>
        <p:spPr>
          <a:xfrm>
            <a:off x="138545" y="415637"/>
            <a:ext cx="12127345" cy="7571303"/>
          </a:xfrm>
          <a:prstGeom prst="rect">
            <a:avLst/>
          </a:prstGeom>
          <a:noFill/>
        </p:spPr>
        <p:txBody>
          <a:bodyPr wrap="square" rtlCol="0">
            <a:spAutoFit/>
          </a:bodyPr>
          <a:lstStyle/>
          <a:p>
            <a:r>
              <a:rPr lang="en-US" dirty="0"/>
              <a:t>Here we are </a:t>
            </a:r>
            <a:r>
              <a:rPr lang="en-US" dirty="0" err="1"/>
              <a:t>distructing</a:t>
            </a:r>
            <a:r>
              <a:rPr lang="en-US" dirty="0"/>
              <a:t> the array into individual using ES5 technique</a:t>
            </a:r>
          </a:p>
          <a:p>
            <a:endParaRPr lang="en-US" dirty="0"/>
          </a:p>
          <a:p>
            <a:endParaRPr lang="en-US" dirty="0"/>
          </a:p>
          <a:p>
            <a:endParaRPr lang="en-US" dirty="0"/>
          </a:p>
          <a:p>
            <a:r>
              <a:rPr lang="en-US" dirty="0"/>
              <a:t>let </a:t>
            </a:r>
            <a:r>
              <a:rPr lang="en-US" dirty="0" err="1"/>
              <a:t>productsitem:string</a:t>
            </a:r>
            <a:r>
              <a:rPr lang="en-US" dirty="0"/>
              <a:t>[]   = ["</a:t>
            </a:r>
            <a:r>
              <a:rPr lang="en-US" dirty="0" err="1"/>
              <a:t>samsung</a:t>
            </a:r>
            <a:r>
              <a:rPr lang="en-US" dirty="0"/>
              <a:t>","MI "]</a:t>
            </a:r>
          </a:p>
          <a:p>
            <a:r>
              <a:rPr lang="en-US" dirty="0"/>
              <a:t>let [</a:t>
            </a:r>
            <a:r>
              <a:rPr lang="en-US" dirty="0" err="1"/>
              <a:t>tv,mobile</a:t>
            </a:r>
            <a:r>
              <a:rPr lang="en-US" dirty="0"/>
              <a:t>] = </a:t>
            </a:r>
            <a:r>
              <a:rPr lang="en-US" dirty="0" err="1"/>
              <a:t>productsitem</a:t>
            </a:r>
            <a:r>
              <a:rPr lang="en-US" dirty="0"/>
              <a:t>;</a:t>
            </a:r>
          </a:p>
          <a:p>
            <a:r>
              <a:rPr lang="en-US" dirty="0"/>
              <a:t>console.log(`tv = ${tv} / n  mobile = ${mobile}`)</a:t>
            </a:r>
          </a:p>
          <a:p>
            <a:endParaRPr lang="en-US" dirty="0"/>
          </a:p>
          <a:p>
            <a:r>
              <a:rPr lang="en-US" dirty="0"/>
              <a:t>Array Manipulations</a:t>
            </a:r>
          </a:p>
          <a:p>
            <a:r>
              <a:rPr lang="en-US" dirty="0"/>
              <a:t>Reading Values from an Array</a:t>
            </a:r>
          </a:p>
          <a:p>
            <a:endParaRPr lang="en-US" dirty="0"/>
          </a:p>
          <a:p>
            <a:r>
              <a:rPr lang="en-US" dirty="0"/>
              <a:t>1)</a:t>
            </a:r>
            <a:r>
              <a:rPr lang="en-US" dirty="0" err="1"/>
              <a:t>ToString</a:t>
            </a:r>
            <a:r>
              <a:rPr lang="en-US" dirty="0"/>
              <a:t>(),Join(),find(),filter()  -- Functions</a:t>
            </a:r>
          </a:p>
          <a:p>
            <a:r>
              <a:rPr lang="en-US" dirty="0"/>
              <a:t>2) for...</a:t>
            </a:r>
            <a:r>
              <a:rPr lang="en-US" dirty="0" err="1"/>
              <a:t>in,for</a:t>
            </a:r>
            <a:r>
              <a:rPr lang="en-US" dirty="0"/>
              <a:t>...of – operators(iterators)</a:t>
            </a:r>
          </a:p>
          <a:p>
            <a:r>
              <a:rPr lang="en-US" dirty="0"/>
              <a:t>3)For – Loop</a:t>
            </a:r>
          </a:p>
          <a:p>
            <a:endParaRPr lang="en-US" dirty="0"/>
          </a:p>
          <a:p>
            <a:r>
              <a:rPr lang="en-US" dirty="0"/>
              <a:t>Iterator – Will reads all the elements in sequential order. It does not require </a:t>
            </a:r>
            <a:r>
              <a:rPr lang="en-US" dirty="0" err="1"/>
              <a:t>Initialision,Condition,increment</a:t>
            </a:r>
            <a:r>
              <a:rPr lang="en-US" dirty="0"/>
              <a:t> like the loop.</a:t>
            </a:r>
          </a:p>
          <a:p>
            <a:endParaRPr lang="en-US" dirty="0"/>
          </a:p>
          <a:p>
            <a:r>
              <a:rPr lang="en-US" dirty="0"/>
              <a:t>description-	It can read all values and return as string with "," delimiter.</a:t>
            </a:r>
          </a:p>
          <a:p>
            <a:r>
              <a:rPr lang="en-US" dirty="0"/>
              <a:t>  function            </a:t>
            </a:r>
            <a:r>
              <a:rPr lang="en-US" dirty="0" err="1"/>
              <a:t>toString</a:t>
            </a:r>
            <a:r>
              <a:rPr lang="en-US" dirty="0"/>
              <a:t>()</a:t>
            </a:r>
          </a:p>
          <a:p>
            <a:endParaRPr lang="en-US" dirty="0"/>
          </a:p>
          <a:p>
            <a:endParaRPr lang="en-US" dirty="0"/>
          </a:p>
          <a:p>
            <a:r>
              <a:rPr lang="en-US" dirty="0"/>
              <a:t>Ex:</a:t>
            </a:r>
          </a:p>
          <a:p>
            <a:r>
              <a:rPr lang="en-US" dirty="0"/>
              <a:t>let </a:t>
            </a:r>
            <a:r>
              <a:rPr lang="en-US" dirty="0" err="1"/>
              <a:t>products:string</a:t>
            </a:r>
            <a:r>
              <a:rPr lang="en-US" dirty="0"/>
              <a:t>[] = ["Samsung TV", "MI Mobile"];</a:t>
            </a:r>
          </a:p>
          <a:p>
            <a:r>
              <a:rPr lang="en-US" dirty="0"/>
              <a:t>console.log(</a:t>
            </a:r>
            <a:r>
              <a:rPr lang="en-US" dirty="0" err="1"/>
              <a:t>products.toString</a:t>
            </a:r>
            <a:r>
              <a:rPr lang="en-US" dirty="0"/>
              <a:t>());</a:t>
            </a:r>
          </a:p>
          <a:p>
            <a:endParaRPr lang="en-US" dirty="0"/>
          </a:p>
          <a:p>
            <a:endParaRPr lang="en-US" dirty="0"/>
          </a:p>
        </p:txBody>
      </p:sp>
    </p:spTree>
    <p:extLst>
      <p:ext uri="{BB962C8B-B14F-4D97-AF65-F5344CB8AC3E}">
        <p14:creationId xmlns:p14="http://schemas.microsoft.com/office/powerpoint/2010/main" val="2012060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C39E3-8EAD-4786-9392-C62EAC005258}"/>
              </a:ext>
            </a:extLst>
          </p:cNvPr>
          <p:cNvSpPr txBox="1"/>
          <p:nvPr/>
        </p:nvSpPr>
        <p:spPr>
          <a:xfrm>
            <a:off x="73890" y="157018"/>
            <a:ext cx="12118109" cy="7017306"/>
          </a:xfrm>
          <a:prstGeom prst="rect">
            <a:avLst/>
          </a:prstGeom>
          <a:noFill/>
        </p:spPr>
        <p:txBody>
          <a:bodyPr wrap="square" rtlCol="0">
            <a:spAutoFit/>
          </a:bodyPr>
          <a:lstStyle/>
          <a:p>
            <a:endParaRPr lang="en-US" dirty="0"/>
          </a:p>
          <a:p>
            <a:r>
              <a:rPr lang="en-US" dirty="0"/>
              <a:t>Function - join()</a:t>
            </a:r>
          </a:p>
          <a:p>
            <a:r>
              <a:rPr lang="en-US" dirty="0" err="1"/>
              <a:t>Discripstion</a:t>
            </a:r>
            <a:r>
              <a:rPr lang="en-US" dirty="0"/>
              <a:t> - It can read all values and return as String with user defined delimiter.</a:t>
            </a:r>
          </a:p>
          <a:p>
            <a:endParaRPr lang="en-US" dirty="0"/>
          </a:p>
          <a:p>
            <a:endParaRPr lang="en-US" dirty="0"/>
          </a:p>
          <a:p>
            <a:r>
              <a:rPr lang="en-US" dirty="0"/>
              <a:t>Ex:</a:t>
            </a:r>
          </a:p>
          <a:p>
            <a:endParaRPr lang="en-US" dirty="0"/>
          </a:p>
          <a:p>
            <a:r>
              <a:rPr lang="en-US" dirty="0"/>
              <a:t>let </a:t>
            </a:r>
            <a:r>
              <a:rPr lang="en-US" dirty="0" err="1"/>
              <a:t>products:string</a:t>
            </a:r>
            <a:r>
              <a:rPr lang="en-US" dirty="0"/>
              <a:t>[] = ["Samsung TV", "MI Mobile"];</a:t>
            </a:r>
          </a:p>
          <a:p>
            <a:r>
              <a:rPr lang="en-US" dirty="0"/>
              <a:t>console.log(</a:t>
            </a:r>
            <a:r>
              <a:rPr lang="en-US" dirty="0" err="1"/>
              <a:t>products.join</a:t>
            </a:r>
            <a:r>
              <a:rPr lang="en-US" dirty="0"/>
              <a:t>("--&gt;"));</a:t>
            </a:r>
          </a:p>
          <a:p>
            <a:endParaRPr lang="en-US" dirty="0"/>
          </a:p>
          <a:p>
            <a:endParaRPr lang="en-US" dirty="0"/>
          </a:p>
          <a:p>
            <a:r>
              <a:rPr lang="en-US" dirty="0"/>
              <a:t>Function - find()   introduced in new </a:t>
            </a:r>
            <a:r>
              <a:rPr lang="en-US" dirty="0" err="1"/>
              <a:t>javascript</a:t>
            </a:r>
            <a:r>
              <a:rPr lang="en-US" dirty="0"/>
              <a:t> version (later we can observe in </a:t>
            </a:r>
            <a:r>
              <a:rPr lang="en-US" dirty="0" err="1"/>
              <a:t>tsconfig</a:t>
            </a:r>
            <a:r>
              <a:rPr lang="en-US" dirty="0"/>
              <a:t> file configuration of </a:t>
            </a:r>
            <a:r>
              <a:rPr lang="en-US" dirty="0" err="1"/>
              <a:t>ts</a:t>
            </a:r>
            <a:endParaRPr lang="en-US" dirty="0"/>
          </a:p>
          <a:p>
            <a:r>
              <a:rPr lang="en-US" dirty="0" err="1"/>
              <a:t>Discripstion</a:t>
            </a:r>
            <a:r>
              <a:rPr lang="en-US" dirty="0"/>
              <a:t> - It can search the array for any value by using the given condition and return the first </a:t>
            </a:r>
            <a:r>
              <a:rPr lang="en-US" dirty="0" err="1"/>
              <a:t>occurance</a:t>
            </a:r>
            <a:r>
              <a:rPr lang="en-US" dirty="0"/>
              <a:t> value that matches the condition.</a:t>
            </a:r>
          </a:p>
          <a:p>
            <a:endParaRPr lang="en-US" dirty="0"/>
          </a:p>
          <a:p>
            <a:r>
              <a:rPr lang="en-US" dirty="0" err="1"/>
              <a:t>Ex:let</a:t>
            </a:r>
            <a:r>
              <a:rPr lang="en-US" dirty="0"/>
              <a:t> </a:t>
            </a:r>
            <a:r>
              <a:rPr lang="en-US" dirty="0" err="1"/>
              <a:t>productsPrice:number</a:t>
            </a:r>
            <a:r>
              <a:rPr lang="en-US" dirty="0"/>
              <a:t>[] = [43000.44, 23000.44, 5000.30, 50000.50, 4000.50];</a:t>
            </a:r>
          </a:p>
          <a:p>
            <a:endParaRPr lang="en-US" dirty="0"/>
          </a:p>
          <a:p>
            <a:r>
              <a:rPr lang="en-US" dirty="0"/>
              <a:t>function Search(price) {    return price&lt;=10000;}</a:t>
            </a:r>
          </a:p>
          <a:p>
            <a:endParaRPr lang="en-US" dirty="0"/>
          </a:p>
          <a:p>
            <a:r>
              <a:rPr lang="en-US" dirty="0"/>
              <a:t>let </a:t>
            </a:r>
            <a:r>
              <a:rPr lang="en-US" dirty="0" err="1"/>
              <a:t>result:number</a:t>
            </a:r>
            <a:r>
              <a:rPr lang="en-US" dirty="0"/>
              <a:t> = </a:t>
            </a:r>
            <a:r>
              <a:rPr lang="en-US" dirty="0" err="1"/>
              <a:t>productsPrice.find</a:t>
            </a:r>
            <a:r>
              <a:rPr lang="en-US" dirty="0"/>
              <a:t>(Search)</a:t>
            </a:r>
          </a:p>
          <a:p>
            <a:endParaRPr lang="en-US" dirty="0"/>
          </a:p>
          <a:p>
            <a:r>
              <a:rPr lang="en-US" dirty="0"/>
              <a:t>console.log(`Returned Value : ${result}`); </a:t>
            </a:r>
          </a:p>
          <a:p>
            <a:endParaRPr lang="en-US" dirty="0"/>
          </a:p>
          <a:p>
            <a:endParaRPr lang="en-US" dirty="0"/>
          </a:p>
        </p:txBody>
      </p:sp>
    </p:spTree>
    <p:extLst>
      <p:ext uri="{BB962C8B-B14F-4D97-AF65-F5344CB8AC3E}">
        <p14:creationId xmlns:p14="http://schemas.microsoft.com/office/powerpoint/2010/main" val="645720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776BE8-8ECC-4D2A-9F50-B27E6B14F5E2}"/>
              </a:ext>
            </a:extLst>
          </p:cNvPr>
          <p:cNvSpPr txBox="1"/>
          <p:nvPr/>
        </p:nvSpPr>
        <p:spPr>
          <a:xfrm>
            <a:off x="0" y="120073"/>
            <a:ext cx="12192000" cy="6186309"/>
          </a:xfrm>
          <a:prstGeom prst="rect">
            <a:avLst/>
          </a:prstGeom>
          <a:noFill/>
        </p:spPr>
        <p:txBody>
          <a:bodyPr wrap="square" rtlCol="0">
            <a:spAutoFit/>
          </a:bodyPr>
          <a:lstStyle/>
          <a:p>
            <a:r>
              <a:rPr lang="en-US" dirty="0" err="1"/>
              <a:t>Fuction</a:t>
            </a:r>
            <a:r>
              <a:rPr lang="en-US" dirty="0"/>
              <a:t> -filter()	</a:t>
            </a:r>
          </a:p>
          <a:p>
            <a:r>
              <a:rPr lang="en-US" dirty="0" err="1"/>
              <a:t>Discription</a:t>
            </a:r>
            <a:r>
              <a:rPr lang="en-US" dirty="0"/>
              <a:t> :	It is similar to find but, it can return all values that are matching with condition 				specified. It returns an array.</a:t>
            </a:r>
          </a:p>
          <a:p>
            <a:endParaRPr lang="en-US" dirty="0"/>
          </a:p>
          <a:p>
            <a:r>
              <a:rPr lang="en-US" dirty="0" err="1"/>
              <a:t>Ex:let</a:t>
            </a:r>
            <a:r>
              <a:rPr lang="en-US" dirty="0"/>
              <a:t> </a:t>
            </a:r>
            <a:r>
              <a:rPr lang="en-US" dirty="0" err="1"/>
              <a:t>productsPrice:number</a:t>
            </a:r>
            <a:r>
              <a:rPr lang="en-US" dirty="0"/>
              <a:t>[] = [43000.44, 23000.44, 5000.30, 50000.50, 4000.50];</a:t>
            </a:r>
          </a:p>
          <a:p>
            <a:endParaRPr lang="en-US" dirty="0"/>
          </a:p>
          <a:p>
            <a:r>
              <a:rPr lang="en-US" dirty="0"/>
              <a:t>function Search(price) {    return price&lt;=10000;}</a:t>
            </a:r>
          </a:p>
          <a:p>
            <a:endParaRPr lang="en-US" dirty="0"/>
          </a:p>
          <a:p>
            <a:r>
              <a:rPr lang="en-US" dirty="0"/>
              <a:t>let </a:t>
            </a:r>
            <a:r>
              <a:rPr lang="en-US" dirty="0" err="1"/>
              <a:t>result:number</a:t>
            </a:r>
            <a:r>
              <a:rPr lang="en-US" dirty="0"/>
              <a:t>[] = </a:t>
            </a:r>
            <a:r>
              <a:rPr lang="en-US" dirty="0" err="1"/>
              <a:t>productsPrice.filter</a:t>
            </a:r>
            <a:r>
              <a:rPr lang="en-US" dirty="0"/>
              <a:t>(Search)</a:t>
            </a:r>
          </a:p>
          <a:p>
            <a:endParaRPr lang="en-US" dirty="0"/>
          </a:p>
          <a:p>
            <a:r>
              <a:rPr lang="en-US" dirty="0"/>
              <a:t>console.log(`Returned Value : ${</a:t>
            </a:r>
            <a:r>
              <a:rPr lang="en-US" dirty="0" err="1"/>
              <a:t>result.toString</a:t>
            </a:r>
            <a:r>
              <a:rPr lang="en-US" dirty="0"/>
              <a:t>()}`);</a:t>
            </a:r>
          </a:p>
          <a:p>
            <a:endParaRPr lang="en-US" dirty="0"/>
          </a:p>
          <a:p>
            <a:endParaRPr lang="en-US" dirty="0"/>
          </a:p>
          <a:p>
            <a:r>
              <a:rPr lang="en-US" dirty="0" err="1"/>
              <a:t>Ex:let</a:t>
            </a:r>
            <a:r>
              <a:rPr lang="en-US" dirty="0"/>
              <a:t> </a:t>
            </a:r>
            <a:r>
              <a:rPr lang="en-US" dirty="0" err="1"/>
              <a:t>productsPrice:number</a:t>
            </a:r>
            <a:r>
              <a:rPr lang="en-US" dirty="0"/>
              <a:t>[] = [43000.44, 23000.44, 5000.30, 50000.50, 4000.50];let </a:t>
            </a:r>
            <a:r>
              <a:rPr lang="en-US" dirty="0" err="1"/>
              <a:t>result:number</a:t>
            </a:r>
            <a:r>
              <a:rPr lang="en-US" dirty="0"/>
              <a:t>[] = </a:t>
            </a:r>
            <a:r>
              <a:rPr lang="en-US" dirty="0" err="1"/>
              <a:t>productsPrice.filter</a:t>
            </a:r>
            <a:r>
              <a:rPr lang="en-US" dirty="0"/>
              <a:t>(function(price){    return price&gt;=10000;})console.log(`Returned Value : ${</a:t>
            </a:r>
            <a:r>
              <a:rPr lang="en-US" dirty="0" err="1"/>
              <a:t>result.toString</a:t>
            </a:r>
            <a:r>
              <a:rPr lang="en-US" dirty="0"/>
              <a:t>()}`);</a:t>
            </a:r>
          </a:p>
          <a:p>
            <a:endParaRPr lang="en-US" dirty="0"/>
          </a:p>
          <a:p>
            <a:r>
              <a:rPr lang="en-US" dirty="0"/>
              <a:t>Sending as call back function --- That executes automatically.</a:t>
            </a:r>
          </a:p>
          <a:p>
            <a:endParaRPr lang="en-US" dirty="0"/>
          </a:p>
          <a:p>
            <a:endParaRPr lang="en-US" dirty="0"/>
          </a:p>
          <a:p>
            <a:r>
              <a:rPr lang="en-US" dirty="0"/>
              <a:t> for...in 		It is an iterator that returns all properties of an array. Based on properties you can </a:t>
            </a:r>
            <a:r>
              <a:rPr lang="en-US" dirty="0" err="1"/>
              <a:t>accessvalues</a:t>
            </a:r>
            <a:r>
              <a:rPr lang="en-US" dirty="0"/>
              <a:t>. </a:t>
            </a:r>
          </a:p>
        </p:txBody>
      </p:sp>
    </p:spTree>
    <p:extLst>
      <p:ext uri="{BB962C8B-B14F-4D97-AF65-F5344CB8AC3E}">
        <p14:creationId xmlns:p14="http://schemas.microsoft.com/office/powerpoint/2010/main" val="956284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0E42E0-B04C-48E7-8BE9-95FEA327F4A1}"/>
              </a:ext>
            </a:extLst>
          </p:cNvPr>
          <p:cNvSpPr txBox="1"/>
          <p:nvPr/>
        </p:nvSpPr>
        <p:spPr>
          <a:xfrm>
            <a:off x="0" y="101600"/>
            <a:ext cx="12192000" cy="3970318"/>
          </a:xfrm>
          <a:prstGeom prst="rect">
            <a:avLst/>
          </a:prstGeom>
          <a:noFill/>
        </p:spPr>
        <p:txBody>
          <a:bodyPr wrap="square" rtlCol="0">
            <a:spAutoFit/>
          </a:bodyPr>
          <a:lstStyle/>
          <a:p>
            <a:r>
              <a:rPr lang="en-US" dirty="0" err="1"/>
              <a:t>Ex:let</a:t>
            </a:r>
            <a:r>
              <a:rPr lang="en-US" dirty="0"/>
              <a:t> </a:t>
            </a:r>
            <a:r>
              <a:rPr lang="en-US" dirty="0" err="1"/>
              <a:t>products:string</a:t>
            </a:r>
            <a:r>
              <a:rPr lang="en-US" dirty="0"/>
              <a:t>[] = ["TV", "Mobile", "Shoe"];</a:t>
            </a:r>
          </a:p>
          <a:p>
            <a:endParaRPr lang="en-US" dirty="0"/>
          </a:p>
          <a:p>
            <a:r>
              <a:rPr lang="en-US" dirty="0"/>
              <a:t>for(var property in products) {    console.log(`${property} : ${products[property]}`);} </a:t>
            </a:r>
          </a:p>
          <a:p>
            <a:endParaRPr lang="en-US" dirty="0"/>
          </a:p>
          <a:p>
            <a:r>
              <a:rPr lang="en-US" dirty="0"/>
              <a:t>Property  -- index numbers</a:t>
            </a:r>
          </a:p>
          <a:p>
            <a:endParaRPr lang="en-US" dirty="0"/>
          </a:p>
          <a:p>
            <a:r>
              <a:rPr lang="en-US" dirty="0"/>
              <a:t>for...of  		It is an iterator uses to read all values from a collection.</a:t>
            </a:r>
          </a:p>
          <a:p>
            <a:endParaRPr lang="en-US" dirty="0"/>
          </a:p>
          <a:p>
            <a:r>
              <a:rPr lang="en-US" dirty="0" err="1"/>
              <a:t>Ex:let</a:t>
            </a:r>
            <a:r>
              <a:rPr lang="en-US" dirty="0"/>
              <a:t> </a:t>
            </a:r>
            <a:r>
              <a:rPr lang="en-US" dirty="0" err="1"/>
              <a:t>products:string</a:t>
            </a:r>
            <a:r>
              <a:rPr lang="en-US" dirty="0"/>
              <a:t>[] = ["TV", "Mobile", "Shoe"];for(var value of products){    console.log(value);} for        		It creates a loop for reading values based on </a:t>
            </a:r>
            <a:r>
              <a:rPr lang="en-US" dirty="0" err="1"/>
              <a:t>initialization,condition</a:t>
            </a:r>
            <a:r>
              <a:rPr lang="en-US" dirty="0"/>
              <a:t> and counter.</a:t>
            </a:r>
          </a:p>
          <a:p>
            <a:endParaRPr lang="en-US" dirty="0"/>
          </a:p>
          <a:p>
            <a:r>
              <a:rPr lang="en-US" dirty="0" err="1"/>
              <a:t>Ex:let</a:t>
            </a:r>
            <a:r>
              <a:rPr lang="en-US" dirty="0"/>
              <a:t> </a:t>
            </a:r>
            <a:r>
              <a:rPr lang="en-US" dirty="0" err="1"/>
              <a:t>products:string</a:t>
            </a:r>
            <a:r>
              <a:rPr lang="en-US" dirty="0"/>
              <a:t>[] = ["TV", "Mobile", "Shoe"];for(var </a:t>
            </a:r>
            <a:r>
              <a:rPr lang="en-US" dirty="0" err="1"/>
              <a:t>i</a:t>
            </a:r>
            <a:r>
              <a:rPr lang="en-US" dirty="0"/>
              <a:t>=0; </a:t>
            </a:r>
            <a:r>
              <a:rPr lang="en-US" dirty="0" err="1"/>
              <a:t>i</a:t>
            </a:r>
            <a:r>
              <a:rPr lang="en-US" dirty="0"/>
              <a:t>&lt;</a:t>
            </a:r>
            <a:r>
              <a:rPr lang="en-US" dirty="0" err="1"/>
              <a:t>products.length</a:t>
            </a:r>
            <a:r>
              <a:rPr lang="en-US" dirty="0"/>
              <a:t>; </a:t>
            </a:r>
            <a:r>
              <a:rPr lang="en-US" dirty="0" err="1"/>
              <a:t>i</a:t>
            </a:r>
            <a:r>
              <a:rPr lang="en-US" dirty="0"/>
              <a:t>++) {    console.log(products[</a:t>
            </a:r>
            <a:r>
              <a:rPr lang="en-US" dirty="0" err="1"/>
              <a:t>i</a:t>
            </a:r>
            <a:r>
              <a:rPr lang="en-US" dirty="0"/>
              <a:t>]);}</a:t>
            </a:r>
          </a:p>
          <a:p>
            <a:endParaRPr lang="en-US" dirty="0"/>
          </a:p>
        </p:txBody>
      </p:sp>
    </p:spTree>
    <p:extLst>
      <p:ext uri="{BB962C8B-B14F-4D97-AF65-F5344CB8AC3E}">
        <p14:creationId xmlns:p14="http://schemas.microsoft.com/office/powerpoint/2010/main" val="2442651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913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528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234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57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02029-42EA-4623-A077-8DB79DB3A2AA}"/>
              </a:ext>
            </a:extLst>
          </p:cNvPr>
          <p:cNvSpPr txBox="1"/>
          <p:nvPr/>
        </p:nvSpPr>
        <p:spPr>
          <a:xfrm>
            <a:off x="228600" y="308113"/>
            <a:ext cx="11963400" cy="7848302"/>
          </a:xfrm>
          <a:prstGeom prst="rect">
            <a:avLst/>
          </a:prstGeom>
          <a:noFill/>
        </p:spPr>
        <p:txBody>
          <a:bodyPr wrap="square" rtlCol="0">
            <a:spAutoFit/>
          </a:bodyPr>
          <a:lstStyle/>
          <a:p>
            <a:r>
              <a:rPr lang="en-US" b="1" dirty="0"/>
              <a:t>What are the major Challenges in Modern Web </a:t>
            </a:r>
            <a:r>
              <a:rPr lang="en-US" b="1" dirty="0" err="1"/>
              <a:t>Devlopment</a:t>
            </a:r>
            <a:r>
              <a:rPr lang="en-US" b="1" dirty="0"/>
              <a:t> </a:t>
            </a:r>
          </a:p>
          <a:p>
            <a:endParaRPr lang="en-US" dirty="0"/>
          </a:p>
          <a:p>
            <a:r>
              <a:rPr lang="en-US" dirty="0"/>
              <a:t>-- Majority of users are using web in Smart devices  like </a:t>
            </a:r>
            <a:r>
              <a:rPr lang="en-US" dirty="0" err="1"/>
              <a:t>Tablets,Mobiles</a:t>
            </a:r>
            <a:r>
              <a:rPr lang="en-US" dirty="0"/>
              <a:t> </a:t>
            </a:r>
            <a:r>
              <a:rPr lang="en-US" dirty="0" err="1"/>
              <a:t>Etc</a:t>
            </a:r>
            <a:endParaRPr lang="en-US" dirty="0"/>
          </a:p>
          <a:p>
            <a:endParaRPr lang="en-US" dirty="0"/>
          </a:p>
          <a:p>
            <a:r>
              <a:rPr lang="en-US" dirty="0"/>
              <a:t>-</a:t>
            </a:r>
            <a:r>
              <a:rPr lang="en-US" dirty="0">
                <a:sym typeface="Wingdings" panose="05000000000000000000" pitchFamily="2" charset="2"/>
              </a:rPr>
              <a:t> </a:t>
            </a:r>
            <a:r>
              <a:rPr lang="en-US" b="1" dirty="0">
                <a:sym typeface="Wingdings" panose="05000000000000000000" pitchFamily="2" charset="2"/>
              </a:rPr>
              <a:t>Unified User Experience</a:t>
            </a:r>
          </a:p>
          <a:p>
            <a:endParaRPr lang="en-US" dirty="0">
              <a:sym typeface="Wingdings" panose="05000000000000000000" pitchFamily="2" charset="2"/>
            </a:endParaRPr>
          </a:p>
          <a:p>
            <a:r>
              <a:rPr lang="en-US" dirty="0">
                <a:sym typeface="Wingdings" panose="05000000000000000000" pitchFamily="2" charset="2"/>
              </a:rPr>
              <a:t>  1) Applications must have a unified experience across any device – best customer Experience across all </a:t>
            </a:r>
          </a:p>
          <a:p>
            <a:r>
              <a:rPr lang="en-US" dirty="0">
                <a:sym typeface="Wingdings" panose="05000000000000000000" pitchFamily="2" charset="2"/>
              </a:rPr>
              <a:t>  2) Mobile users get access to everything</a:t>
            </a:r>
          </a:p>
          <a:p>
            <a:r>
              <a:rPr lang="en-US" dirty="0">
                <a:sym typeface="Wingdings" panose="05000000000000000000" pitchFamily="2" charset="2"/>
              </a:rPr>
              <a:t>  3) User must have the same UI and Experience on any device he is using</a:t>
            </a:r>
          </a:p>
          <a:p>
            <a:endParaRPr lang="en-US" dirty="0">
              <a:sym typeface="Wingdings" panose="05000000000000000000" pitchFamily="2" charset="2"/>
            </a:endParaRPr>
          </a:p>
          <a:p>
            <a:r>
              <a:rPr lang="en-US" dirty="0">
                <a:sym typeface="Wingdings" panose="05000000000000000000" pitchFamily="2" charset="2"/>
              </a:rPr>
              <a:t>-</a:t>
            </a:r>
            <a:r>
              <a:rPr lang="en-US" b="1" dirty="0">
                <a:sym typeface="Wingdings" panose="05000000000000000000" pitchFamily="2" charset="2"/>
              </a:rPr>
              <a:t>Fluid User Experience</a:t>
            </a:r>
          </a:p>
          <a:p>
            <a:r>
              <a:rPr lang="en-US" dirty="0">
                <a:sym typeface="Wingdings" panose="05000000000000000000" pitchFamily="2" charset="2"/>
              </a:rPr>
              <a:t> </a:t>
            </a:r>
          </a:p>
          <a:p>
            <a:r>
              <a:rPr lang="en-US" dirty="0">
                <a:sym typeface="Wingdings" panose="05000000000000000000" pitchFamily="2" charset="2"/>
              </a:rPr>
              <a:t>  1)User must stay on Single page</a:t>
            </a:r>
          </a:p>
          <a:p>
            <a:r>
              <a:rPr lang="en-US" dirty="0">
                <a:sym typeface="Wingdings" panose="05000000000000000000" pitchFamily="2" charset="2"/>
              </a:rPr>
              <a:t>  2)Everything must get access from 1 page.       </a:t>
            </a:r>
          </a:p>
          <a:p>
            <a:r>
              <a:rPr lang="en-US" dirty="0">
                <a:sym typeface="Wingdings" panose="05000000000000000000" pitchFamily="2" charset="2"/>
              </a:rPr>
              <a:t>  3)No navigation between pages.</a:t>
            </a:r>
          </a:p>
          <a:p>
            <a:endParaRPr lang="en-US" dirty="0">
              <a:sym typeface="Wingdings" panose="05000000000000000000" pitchFamily="2" charset="2"/>
            </a:endParaRPr>
          </a:p>
          <a:p>
            <a:r>
              <a:rPr lang="en-US" dirty="0">
                <a:sym typeface="Wingdings" panose="05000000000000000000" pitchFamily="2" charset="2"/>
              </a:rPr>
              <a:t>-</a:t>
            </a:r>
            <a:r>
              <a:rPr lang="en-US" b="1" dirty="0">
                <a:sym typeface="Wingdings" panose="05000000000000000000" pitchFamily="2" charset="2"/>
              </a:rPr>
              <a:t>Extensibility and Loosely Coupled</a:t>
            </a:r>
          </a:p>
          <a:p>
            <a:r>
              <a:rPr lang="en-US" dirty="0">
                <a:sym typeface="Wingdings" panose="05000000000000000000" pitchFamily="2" charset="2"/>
              </a:rPr>
              <a:t> </a:t>
            </a:r>
          </a:p>
          <a:p>
            <a:r>
              <a:rPr lang="en-US" dirty="0">
                <a:sym typeface="Wingdings" panose="05000000000000000000" pitchFamily="2" charset="2"/>
              </a:rPr>
              <a:t>1) Without disturbing the application we must able to extend the application.</a:t>
            </a:r>
          </a:p>
          <a:p>
            <a:endParaRPr lang="en-US" b="1" dirty="0">
              <a:sym typeface="Wingdings" panose="05000000000000000000" pitchFamily="2" charset="2"/>
            </a:endParaRPr>
          </a:p>
          <a:p>
            <a:r>
              <a:rPr lang="en-US" b="1" dirty="0">
                <a:sym typeface="Wingdings" panose="05000000000000000000" pitchFamily="2" charset="2"/>
              </a:rPr>
              <a:t>- Simplified Upgrade and Deployment</a:t>
            </a:r>
          </a:p>
          <a:p>
            <a:r>
              <a:rPr lang="en-US" dirty="0">
                <a:sym typeface="Wingdings" panose="05000000000000000000" pitchFamily="2" charset="2"/>
              </a:rPr>
              <a:t>     </a:t>
            </a:r>
          </a:p>
          <a:p>
            <a:r>
              <a:rPr lang="en-US" dirty="0">
                <a:sym typeface="Wingdings" panose="05000000000000000000" pitchFamily="2" charset="2"/>
              </a:rPr>
              <a:t>   - No more wizard for installing</a:t>
            </a:r>
          </a:p>
          <a:p>
            <a:r>
              <a:rPr lang="en-US" dirty="0">
                <a:sym typeface="Wingdings" panose="05000000000000000000" pitchFamily="2" charset="2"/>
              </a:rPr>
              <a:t>   - No more restart of devices.</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1998088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6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77CC7-783C-44A4-A3B5-D6E669D9AC00}"/>
              </a:ext>
            </a:extLst>
          </p:cNvPr>
          <p:cNvSpPr txBox="1"/>
          <p:nvPr/>
        </p:nvSpPr>
        <p:spPr>
          <a:xfrm>
            <a:off x="0" y="0"/>
            <a:ext cx="12191999" cy="7848302"/>
          </a:xfrm>
          <a:prstGeom prst="rect">
            <a:avLst/>
          </a:prstGeom>
          <a:noFill/>
        </p:spPr>
        <p:txBody>
          <a:bodyPr wrap="square" rtlCol="0">
            <a:spAutoFit/>
          </a:bodyPr>
          <a:lstStyle/>
          <a:p>
            <a:r>
              <a:rPr lang="en-US" dirty="0"/>
              <a:t>3. What is Solution?</a:t>
            </a:r>
          </a:p>
          <a:p>
            <a:endParaRPr lang="en-US" dirty="0"/>
          </a:p>
          <a:p>
            <a:pPr marL="342900" indent="-342900">
              <a:buAutoNum type="alphaUcPeriod"/>
            </a:pPr>
            <a:r>
              <a:rPr lang="en-US" dirty="0"/>
              <a:t>Better build SPA or Progressive Application[Instead of Traditional Web Application]</a:t>
            </a:r>
          </a:p>
          <a:p>
            <a:endParaRPr lang="en-US" dirty="0"/>
          </a:p>
          <a:p>
            <a:r>
              <a:rPr lang="en-US" dirty="0"/>
              <a:t>4. </a:t>
            </a:r>
            <a:r>
              <a:rPr lang="en-US" b="1" dirty="0"/>
              <a:t>What is SPA?</a:t>
            </a:r>
          </a:p>
          <a:p>
            <a:endParaRPr lang="en-US" dirty="0"/>
          </a:p>
          <a:p>
            <a:r>
              <a:rPr lang="en-US" dirty="0"/>
              <a:t>5. </a:t>
            </a:r>
            <a:r>
              <a:rPr lang="en-US" b="1" dirty="0"/>
              <a:t>What is Progressive Web Application?</a:t>
            </a:r>
          </a:p>
          <a:p>
            <a:endParaRPr lang="en-US" dirty="0"/>
          </a:p>
          <a:p>
            <a:r>
              <a:rPr lang="en-US" dirty="0"/>
              <a:t>6. How to Build SPA and Progressive App?</a:t>
            </a:r>
          </a:p>
          <a:p>
            <a:endParaRPr lang="en-US" dirty="0"/>
          </a:p>
          <a:p>
            <a:r>
              <a:rPr lang="en-US" dirty="0"/>
              <a:t>SPA  -- </a:t>
            </a:r>
            <a:r>
              <a:rPr lang="en-US" b="1" dirty="0"/>
              <a:t>Single Page Application</a:t>
            </a:r>
          </a:p>
          <a:p>
            <a:endParaRPr lang="en-US" b="1" dirty="0"/>
          </a:p>
          <a:p>
            <a:r>
              <a:rPr lang="en-US" dirty="0"/>
              <a:t>      A single page application allows user to access everything from one page.</a:t>
            </a:r>
          </a:p>
          <a:p>
            <a:r>
              <a:rPr lang="en-US" dirty="0"/>
              <a:t>    - User will stay on one page and can get access to everything from the page.   </a:t>
            </a:r>
          </a:p>
          <a:p>
            <a:r>
              <a:rPr lang="en-US" dirty="0"/>
              <a:t>    - New details are added to page without reloading the complete page.          </a:t>
            </a:r>
          </a:p>
          <a:p>
            <a:endParaRPr lang="en-US" b="1" dirty="0"/>
          </a:p>
          <a:p>
            <a:r>
              <a:rPr lang="en-US" b="1" dirty="0"/>
              <a:t> Ex: Twitter</a:t>
            </a:r>
          </a:p>
          <a:p>
            <a:endParaRPr lang="en-US" b="1" dirty="0"/>
          </a:p>
          <a:p>
            <a:r>
              <a:rPr lang="en-US" b="1" dirty="0"/>
              <a:t>What is Progressive Web Application ?</a:t>
            </a:r>
          </a:p>
          <a:p>
            <a:endParaRPr lang="en-US" dirty="0"/>
          </a:p>
          <a:p>
            <a:pPr marL="285750" indent="-285750">
              <a:buFontTx/>
              <a:buChar char="-"/>
            </a:pPr>
            <a:r>
              <a:rPr lang="en-US" dirty="0"/>
              <a:t>A website will have an app like experience even in a browser.</a:t>
            </a:r>
          </a:p>
          <a:p>
            <a:pPr marL="285750" indent="-285750">
              <a:buFontTx/>
              <a:buChar char="-"/>
            </a:pPr>
            <a:r>
              <a:rPr lang="en-US" dirty="0"/>
              <a:t>Website will not look like a page, you will have the feel of an app in browser.</a:t>
            </a:r>
          </a:p>
          <a:p>
            <a:pPr marL="285750" indent="-285750">
              <a:buFontTx/>
              <a:buChar char="-"/>
            </a:pPr>
            <a:endParaRPr lang="en-US" dirty="0"/>
          </a:p>
          <a:p>
            <a:pPr marL="285750" indent="-285750">
              <a:buFontTx/>
              <a:buChar char="-"/>
            </a:pPr>
            <a:endParaRPr lang="en-US" dirty="0"/>
          </a:p>
          <a:p>
            <a:endParaRPr lang="en-US" dirty="0"/>
          </a:p>
          <a:p>
            <a:endParaRPr lang="en-US" b="1" dirty="0"/>
          </a:p>
          <a:p>
            <a:endParaRPr lang="en-US" b="1" dirty="0"/>
          </a:p>
          <a:p>
            <a:endParaRPr lang="en-US" b="1" dirty="0"/>
          </a:p>
        </p:txBody>
      </p:sp>
    </p:spTree>
    <p:extLst>
      <p:ext uri="{BB962C8B-B14F-4D97-AF65-F5344CB8AC3E}">
        <p14:creationId xmlns:p14="http://schemas.microsoft.com/office/powerpoint/2010/main" val="265919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FED0B-10F8-459C-B11A-A6620150E7A5}"/>
              </a:ext>
            </a:extLst>
          </p:cNvPr>
          <p:cNvSpPr txBox="1"/>
          <p:nvPr/>
        </p:nvSpPr>
        <p:spPr>
          <a:xfrm>
            <a:off x="1033669" y="467140"/>
            <a:ext cx="11767931" cy="6463308"/>
          </a:xfrm>
          <a:prstGeom prst="rect">
            <a:avLst/>
          </a:prstGeom>
          <a:noFill/>
        </p:spPr>
        <p:txBody>
          <a:bodyPr wrap="square" rtlCol="0">
            <a:spAutoFit/>
          </a:bodyPr>
          <a:lstStyle/>
          <a:p>
            <a:r>
              <a:rPr lang="en-US" dirty="0"/>
              <a:t>How to Build a SPA or Progressive Web App? </a:t>
            </a:r>
          </a:p>
          <a:p>
            <a:endParaRPr lang="en-US" dirty="0"/>
          </a:p>
          <a:p>
            <a:pPr marL="285750" indent="-285750">
              <a:buFontTx/>
              <a:buChar char="-"/>
            </a:pPr>
            <a:r>
              <a:rPr lang="en-US" dirty="0"/>
              <a:t>Can we Build with HTML, CSS, JavaScript and </a:t>
            </a:r>
            <a:r>
              <a:rPr lang="en-US" dirty="0" err="1"/>
              <a:t>JQuery</a:t>
            </a:r>
            <a:r>
              <a:rPr lang="en-US" dirty="0"/>
              <a:t>? : Yes</a:t>
            </a:r>
          </a:p>
          <a:p>
            <a:pPr marL="285750" indent="-285750">
              <a:buFontTx/>
              <a:buChar char="-"/>
            </a:pPr>
            <a:endParaRPr lang="en-US" dirty="0"/>
          </a:p>
          <a:p>
            <a:pPr marL="285750" indent="-285750">
              <a:buFontTx/>
              <a:buChar char="-"/>
            </a:pPr>
            <a:r>
              <a:rPr lang="en-US" b="1" dirty="0"/>
              <a:t>Evolution</a:t>
            </a:r>
            <a:r>
              <a:rPr lang="en-US" dirty="0"/>
              <a:t>:- Network in computing system started in early 1960’s</a:t>
            </a:r>
          </a:p>
          <a:p>
            <a:pPr marL="285750" indent="-285750">
              <a:buFontTx/>
              <a:buChar char="-"/>
            </a:pPr>
            <a:r>
              <a:rPr lang="en-US" dirty="0"/>
              <a:t>The first computer network was ARPANET  [Advanced Research Projects Agency Network] introduced by US-DOD</a:t>
            </a:r>
          </a:p>
          <a:p>
            <a:r>
              <a:rPr lang="en-US" dirty="0"/>
              <a:t>- CERN Labs [Council for European Research and </a:t>
            </a:r>
            <a:r>
              <a:rPr lang="en-US" dirty="0" err="1"/>
              <a:t>Neucler</a:t>
            </a:r>
            <a:r>
              <a:rPr lang="en-US" dirty="0"/>
              <a:t>]</a:t>
            </a:r>
          </a:p>
          <a:p>
            <a:pPr marL="285750" indent="-285750">
              <a:buFontTx/>
              <a:buChar char="-"/>
            </a:pPr>
            <a:r>
              <a:rPr lang="en-US" dirty="0"/>
              <a:t>Introduced Internet           </a:t>
            </a:r>
          </a:p>
          <a:p>
            <a:pPr marL="285750" indent="-285750">
              <a:buFontTx/>
              <a:buChar char="-"/>
            </a:pPr>
            <a:r>
              <a:rPr lang="en-US" dirty="0"/>
              <a:t>   Browser	: Mosaic            </a:t>
            </a:r>
          </a:p>
          <a:p>
            <a:pPr marL="285750" indent="-285750">
              <a:buFontTx/>
              <a:buChar char="-"/>
            </a:pPr>
            <a:r>
              <a:rPr lang="en-US" dirty="0"/>
              <a:t>   Markup	: GML, SGML             </a:t>
            </a:r>
          </a:p>
          <a:p>
            <a:pPr marL="285750" indent="-285750">
              <a:buFontTx/>
              <a:buChar char="-"/>
            </a:pPr>
            <a:r>
              <a:rPr lang="en-US" dirty="0"/>
              <a:t>   Client Side   : ECMA Script</a:t>
            </a:r>
          </a:p>
          <a:p>
            <a:pPr marL="285750" indent="-285750">
              <a:buFontTx/>
              <a:buChar char="-"/>
            </a:pPr>
            <a:endParaRPr lang="en-US" dirty="0"/>
          </a:p>
          <a:p>
            <a:pPr marL="285750" indent="-285750">
              <a:buFontTx/>
              <a:buChar char="-"/>
            </a:pPr>
            <a:r>
              <a:rPr lang="en-US" dirty="0"/>
              <a:t>Tim Berners Lee [works for CERN] introduced the concept of Web </a:t>
            </a:r>
          </a:p>
          <a:p>
            <a:r>
              <a:rPr lang="en-US" dirty="0"/>
              <a:t>[Web is a portion of internet with restricted access]. </a:t>
            </a:r>
          </a:p>
          <a:p>
            <a:r>
              <a:rPr lang="en-US" dirty="0"/>
              <a:t>He introduced a language for web called "HTML".</a:t>
            </a:r>
          </a:p>
          <a:p>
            <a:endParaRPr lang="en-US" dirty="0"/>
          </a:p>
          <a:p>
            <a:r>
              <a:rPr lang="en-US" dirty="0"/>
              <a:t>- In early 1994  Netscape Communications developed a Browser for Web called "</a:t>
            </a:r>
            <a:r>
              <a:rPr lang="en-US" dirty="0" err="1"/>
              <a:t>Nescape</a:t>
            </a:r>
            <a:r>
              <a:rPr lang="en-US" dirty="0"/>
              <a:t> Communicator"        Browser	: Netscape        Markup Lang	: HTML        Client Side	: ECMA Script- A group called IETF [Internet Engineering Task </a:t>
            </a:r>
            <a:r>
              <a:rPr lang="en-US" dirty="0" err="1"/>
              <a:t>Froce</a:t>
            </a:r>
            <a:r>
              <a:rPr lang="en-US" dirty="0"/>
              <a:t>] took responsibility of developing HTML and released so many features into HTML like links, forms etc..        </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301385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80DEF-E289-427F-A95F-C8394F4A0774}"/>
              </a:ext>
            </a:extLst>
          </p:cNvPr>
          <p:cNvSpPr txBox="1"/>
          <p:nvPr/>
        </p:nvSpPr>
        <p:spPr>
          <a:xfrm>
            <a:off x="0" y="198783"/>
            <a:ext cx="12192000" cy="9233297"/>
          </a:xfrm>
          <a:prstGeom prst="rect">
            <a:avLst/>
          </a:prstGeom>
          <a:noFill/>
        </p:spPr>
        <p:txBody>
          <a:bodyPr wrap="square" rtlCol="0">
            <a:spAutoFit/>
          </a:bodyPr>
          <a:lstStyle/>
          <a:p>
            <a:r>
              <a:rPr lang="en-US" dirty="0"/>
              <a:t>   ECMA Script was unable to handle advanced HTML features introduced in early days, like forms.</a:t>
            </a:r>
          </a:p>
          <a:p>
            <a:r>
              <a:rPr lang="en-US" dirty="0"/>
              <a:t>   ECMA is the Standard for Scripting language Such as </a:t>
            </a:r>
            <a:r>
              <a:rPr lang="en-US" dirty="0" err="1"/>
              <a:t>Javascript.Javascript</a:t>
            </a:r>
            <a:r>
              <a:rPr lang="en-US" dirty="0"/>
              <a:t> is the language based on       ECMA</a:t>
            </a:r>
          </a:p>
          <a:p>
            <a:pPr marL="285750" indent="-285750">
              <a:buFontTx/>
              <a:buChar char="-"/>
            </a:pPr>
            <a:endParaRPr lang="en-US" dirty="0"/>
          </a:p>
          <a:p>
            <a:pPr marL="285750" indent="-285750">
              <a:buFontTx/>
              <a:buChar char="-"/>
            </a:pPr>
            <a:r>
              <a:rPr lang="en-US" dirty="0"/>
              <a:t>In 1996 Netscape appointed an Scripting Expert to build a client side script for Netscape Browser in order to handle HTML and its improving features.</a:t>
            </a:r>
          </a:p>
          <a:p>
            <a:pPr marL="285750" indent="-285750">
              <a:buFontTx/>
              <a:buChar char="-"/>
            </a:pPr>
            <a:endParaRPr lang="en-US" dirty="0"/>
          </a:p>
          <a:p>
            <a:pPr marL="285750" indent="-285750">
              <a:buFontTx/>
              <a:buChar char="-"/>
            </a:pPr>
            <a:r>
              <a:rPr lang="en-US" dirty="0"/>
              <a:t> His name is  "Brendan </a:t>
            </a:r>
            <a:r>
              <a:rPr lang="en-US" dirty="0" err="1"/>
              <a:t>Eich</a:t>
            </a:r>
            <a:r>
              <a:rPr lang="en-US" dirty="0"/>
              <a:t>". He developed a script by name "Mocha", which was later re-named as "Live Script".- Netscape Company is not an expert of Scripting Languages, hence they given the responsibility of </a:t>
            </a:r>
            <a:r>
              <a:rPr lang="en-US" dirty="0" err="1"/>
              <a:t>mantaining</a:t>
            </a:r>
            <a:r>
              <a:rPr lang="en-US" dirty="0"/>
              <a:t> and improving "Live Script" to a company called "Sun Micro Systems" [ was popular at that time with their language called JAVA]. </a:t>
            </a:r>
          </a:p>
          <a:p>
            <a:pPr marL="285750" indent="-285750">
              <a:buFontTx/>
              <a:buChar char="-"/>
            </a:pPr>
            <a:r>
              <a:rPr lang="en-US" dirty="0"/>
              <a:t>Hence </a:t>
            </a:r>
            <a:r>
              <a:rPr lang="en-US" dirty="0" err="1"/>
              <a:t>SunMicro</a:t>
            </a:r>
            <a:r>
              <a:rPr lang="en-US" dirty="0"/>
              <a:t> Systems re-named the script as "JavaScript".	</a:t>
            </a:r>
          </a:p>
          <a:p>
            <a:pPr marL="285750" indent="-285750">
              <a:buFontTx/>
              <a:buChar char="-"/>
            </a:pPr>
            <a:endParaRPr lang="en-US" dirty="0"/>
          </a:p>
          <a:p>
            <a:pPr marL="285750" indent="-285750">
              <a:buFontTx/>
              <a:buChar char="-"/>
            </a:pPr>
            <a:r>
              <a:rPr lang="en-US" dirty="0"/>
              <a:t>JavaScript - Designed by Brendan </a:t>
            </a:r>
            <a:r>
              <a:rPr lang="en-US" dirty="0" err="1"/>
              <a:t>Eich</a:t>
            </a:r>
            <a:r>
              <a:rPr lang="en-US" dirty="0"/>
              <a:t>	</a:t>
            </a:r>
          </a:p>
          <a:p>
            <a:pPr marL="285750" indent="-285750">
              <a:buFontTx/>
              <a:buChar char="-"/>
            </a:pPr>
            <a:r>
              <a:rPr lang="en-US" dirty="0" err="1"/>
              <a:t>Maintianed</a:t>
            </a:r>
            <a:r>
              <a:rPr lang="en-US" dirty="0"/>
              <a:t> by </a:t>
            </a:r>
            <a:r>
              <a:rPr lang="en-US" dirty="0" err="1"/>
              <a:t>SunMicro</a:t>
            </a:r>
            <a:r>
              <a:rPr lang="en-US" dirty="0"/>
              <a:t>		  </a:t>
            </a:r>
          </a:p>
          <a:p>
            <a:pPr marL="285750" indent="-285750">
              <a:buFontTx/>
              <a:buChar char="-"/>
            </a:pPr>
            <a:endParaRPr lang="en-US" dirty="0"/>
          </a:p>
          <a:p>
            <a:pPr marL="285750" indent="-285750">
              <a:buFontTx/>
              <a:buChar char="-"/>
            </a:pPr>
            <a:r>
              <a:rPr lang="en-US" dirty="0"/>
              <a:t>Standards of ECMA- 1998 Microsoft </a:t>
            </a:r>
            <a:r>
              <a:rPr lang="en-US" dirty="0" err="1"/>
              <a:t>releated</a:t>
            </a:r>
            <a:endParaRPr lang="en-US" dirty="0"/>
          </a:p>
          <a:p>
            <a:pPr marL="285750" indent="-285750">
              <a:buFontTx/>
              <a:buChar char="-"/>
            </a:pPr>
            <a:r>
              <a:rPr lang="en-US" dirty="0"/>
              <a:t>ECMA -- </a:t>
            </a:r>
            <a:r>
              <a:rPr lang="en-US" b="0" i="0" dirty="0">
                <a:solidFill>
                  <a:srgbClr val="202124"/>
                </a:solidFill>
                <a:effectLst/>
                <a:latin typeface="arial" panose="020B0604020202020204" pitchFamily="34" charset="0"/>
              </a:rPr>
              <a:t>European Computer Manufacturers Association</a:t>
            </a:r>
            <a:endParaRPr lang="en-US" dirty="0"/>
          </a:p>
          <a:p>
            <a:pPr marL="285750" indent="-285750">
              <a:buFontTx/>
              <a:buChar char="-"/>
            </a:pPr>
            <a:endParaRPr lang="en-US" dirty="0"/>
          </a:p>
          <a:p>
            <a:pPr marL="285750" indent="-285750">
              <a:buFontTx/>
              <a:buChar char="-"/>
            </a:pPr>
            <a:r>
              <a:rPr lang="en-US" dirty="0"/>
              <a:t> OS - Windows - 98 free browser "Internet Explorer".	Uses   : HTML	Client : JavaScript- 2001     Netscape stopped its services and handed over JavaScript to ECMA.        </a:t>
            </a:r>
          </a:p>
          <a:p>
            <a:pPr marL="285750" indent="-285750">
              <a:buFontTx/>
              <a:buChar char="-"/>
            </a:pPr>
            <a:r>
              <a:rPr lang="en-US" dirty="0"/>
              <a:t>  Every Browser started </a:t>
            </a:r>
            <a:r>
              <a:rPr lang="en-US" dirty="0" err="1"/>
              <a:t>extention</a:t>
            </a:r>
            <a:r>
              <a:rPr lang="en-US" dirty="0"/>
              <a:t> of JavaScript by its Own. </a:t>
            </a:r>
          </a:p>
          <a:p>
            <a:pPr marL="285750" indent="-285750">
              <a:buFontTx/>
              <a:buChar char="-"/>
            </a:pPr>
            <a:r>
              <a:rPr lang="en-US" dirty="0"/>
              <a:t> This leads to "Browser Incompatibility“</a:t>
            </a:r>
          </a:p>
          <a:p>
            <a:r>
              <a:rPr lang="en-US" dirty="0"/>
              <a:t>-   2006 John </a:t>
            </a:r>
            <a:r>
              <a:rPr lang="en-US" dirty="0" err="1"/>
              <a:t>Resig</a:t>
            </a:r>
            <a:r>
              <a:rPr lang="en-US" dirty="0"/>
              <a:t>  introduced a library for JavaScript to reduce compatibility issues, which is known as "</a:t>
            </a:r>
            <a:r>
              <a:rPr lang="en-US" dirty="0" err="1"/>
              <a:t>JQuery</a:t>
            </a:r>
            <a:r>
              <a:rPr lang="en-US" dirty="0"/>
              <a:t>".</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p:txBody>
      </p:sp>
    </p:spTree>
    <p:extLst>
      <p:ext uri="{BB962C8B-B14F-4D97-AF65-F5344CB8AC3E}">
        <p14:creationId xmlns:p14="http://schemas.microsoft.com/office/powerpoint/2010/main" val="258135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15C363-C7DE-4013-82DA-A0DB22EE05AF}"/>
              </a:ext>
            </a:extLst>
          </p:cNvPr>
          <p:cNvSpPr txBox="1"/>
          <p:nvPr/>
        </p:nvSpPr>
        <p:spPr>
          <a:xfrm>
            <a:off x="0" y="198783"/>
            <a:ext cx="12192000" cy="6186309"/>
          </a:xfrm>
          <a:prstGeom prst="rect">
            <a:avLst/>
          </a:prstGeom>
          <a:noFill/>
        </p:spPr>
        <p:txBody>
          <a:bodyPr wrap="square" rtlCol="0">
            <a:spAutoFit/>
          </a:bodyPr>
          <a:lstStyle/>
          <a:p>
            <a:r>
              <a:rPr lang="en-US" dirty="0"/>
              <a:t> What are the issues with JavaScript and </a:t>
            </a:r>
            <a:r>
              <a:rPr lang="en-US" dirty="0" err="1"/>
              <a:t>JQuery</a:t>
            </a:r>
            <a:r>
              <a:rPr lang="en-US" dirty="0"/>
              <a:t>? </a:t>
            </a:r>
          </a:p>
          <a:p>
            <a:endParaRPr lang="en-US" dirty="0"/>
          </a:p>
          <a:p>
            <a:r>
              <a:rPr lang="en-US" dirty="0"/>
              <a:t>   Why they are not good for SPA and Progressive Apps?</a:t>
            </a:r>
          </a:p>
          <a:p>
            <a:r>
              <a:rPr lang="en-US" dirty="0"/>
              <a:t> - JavaScript and </a:t>
            </a:r>
            <a:r>
              <a:rPr lang="en-US" dirty="0" err="1"/>
              <a:t>JQuery</a:t>
            </a:r>
            <a:r>
              <a:rPr lang="en-US" dirty="0"/>
              <a:t> uses lot of DOM manipulations.	</a:t>
            </a:r>
          </a:p>
          <a:p>
            <a:r>
              <a:rPr lang="en-US" dirty="0"/>
              <a:t> - Lot of references </a:t>
            </a:r>
          </a:p>
          <a:p>
            <a:r>
              <a:rPr lang="en-US" dirty="0"/>
              <a:t> - Lot of coding  </a:t>
            </a:r>
          </a:p>
          <a:p>
            <a:r>
              <a:rPr lang="en-US" dirty="0"/>
              <a:t> - Navigation Issues   [history object - back, forward, go()]   [location object - reload]</a:t>
            </a:r>
          </a:p>
          <a:p>
            <a:r>
              <a:rPr lang="en-US" dirty="0"/>
              <a:t> - Data Binding   [How data is accessed and </a:t>
            </a:r>
            <a:r>
              <a:rPr lang="en-US" dirty="0" err="1"/>
              <a:t>binded</a:t>
            </a:r>
            <a:r>
              <a:rPr lang="en-US" dirty="0"/>
              <a:t> to UI]   [lot of references and events are required] - Heavy Application </a:t>
            </a:r>
          </a:p>
          <a:p>
            <a:r>
              <a:rPr lang="en-US" dirty="0"/>
              <a:t>- JavaScript is a language and </a:t>
            </a:r>
            <a:r>
              <a:rPr lang="en-US" dirty="0" err="1"/>
              <a:t>JQuery</a:t>
            </a:r>
            <a:r>
              <a:rPr lang="en-US" dirty="0"/>
              <a:t> is a Library And a library or language can't control the application flow.</a:t>
            </a:r>
          </a:p>
          <a:p>
            <a:r>
              <a:rPr lang="en-US" dirty="0"/>
              <a:t> They are just responsible for building application but not controlling the flow of application.   [Application can't control its own flow, it depends on lot of events].	</a:t>
            </a:r>
          </a:p>
          <a:p>
            <a:r>
              <a:rPr lang="en-US" dirty="0"/>
              <a:t>What is Solution?- Better use a Framework - Framework comprises of language and library which allows to build application and also to control the application flow.</a:t>
            </a:r>
          </a:p>
          <a:p>
            <a:endParaRPr lang="en-US" dirty="0"/>
          </a:p>
          <a:p>
            <a:r>
              <a:rPr lang="en-US" dirty="0"/>
              <a:t>Java	Spring, Hib</a:t>
            </a:r>
          </a:p>
          <a:p>
            <a:r>
              <a:rPr lang="en-US" dirty="0"/>
              <a:t>.NET	ASP.NET, MVC</a:t>
            </a:r>
          </a:p>
          <a:p>
            <a:r>
              <a:rPr lang="en-US" dirty="0"/>
              <a:t>PHP	Cake PHP, Code Igniter</a:t>
            </a:r>
          </a:p>
          <a:p>
            <a:r>
              <a:rPr lang="en-US" dirty="0"/>
              <a:t>Python	Django, Flask, Grok</a:t>
            </a:r>
          </a:p>
          <a:p>
            <a:r>
              <a:rPr lang="en-US" dirty="0"/>
              <a:t>JavaScript  Angular JS, Knockout JS, </a:t>
            </a:r>
            <a:r>
              <a:rPr lang="en-US" dirty="0" err="1"/>
              <a:t>BackBone</a:t>
            </a:r>
            <a:r>
              <a:rPr lang="en-US" dirty="0"/>
              <a:t> Js	</a:t>
            </a:r>
          </a:p>
          <a:p>
            <a:r>
              <a:rPr lang="en-US" dirty="0"/>
              <a:t>  Ember JS, SPINE, Vue JS etc..</a:t>
            </a:r>
          </a:p>
        </p:txBody>
      </p:sp>
    </p:spTree>
    <p:extLst>
      <p:ext uri="{BB962C8B-B14F-4D97-AF65-F5344CB8AC3E}">
        <p14:creationId xmlns:p14="http://schemas.microsoft.com/office/powerpoint/2010/main" val="3451969550"/>
      </p:ext>
    </p:extLst>
  </p:cSld>
  <p:clrMapOvr>
    <a:masterClrMapping/>
  </p:clrMapOvr>
</p:sld>
</file>

<file path=ppt/theme/theme1.xml><?xml version="1.0" encoding="utf-8"?>
<a:theme xmlns:a="http://schemas.openxmlformats.org/drawingml/2006/main" name="Sketch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6343</TotalTime>
  <Words>6310</Words>
  <Application>Microsoft Office PowerPoint</Application>
  <PresentationFormat>Widescreen</PresentationFormat>
  <Paragraphs>807</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Meiryo</vt:lpstr>
      <vt:lpstr>-apple-system</vt:lpstr>
      <vt:lpstr>Arial</vt:lpstr>
      <vt:lpstr>Calibri</vt:lpstr>
      <vt:lpstr>Corbel</vt:lpstr>
      <vt:lpstr>SketchLinesVTI</vt:lpstr>
      <vt:lpstr>Angular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Training</dc:title>
  <dc:creator>vamsi sundara</dc:creator>
  <cp:lastModifiedBy>vamsi sundara</cp:lastModifiedBy>
  <cp:revision>128</cp:revision>
  <dcterms:created xsi:type="dcterms:W3CDTF">2021-02-10T05:34:49Z</dcterms:created>
  <dcterms:modified xsi:type="dcterms:W3CDTF">2021-05-15T23:41:39Z</dcterms:modified>
</cp:coreProperties>
</file>