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6.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9" r:id="rId1"/>
  </p:sldMasterIdLst>
  <p:notesMasterIdLst>
    <p:notesMasterId r:id="rId43"/>
  </p:notesMasterIdLst>
  <p:handoutMasterIdLst>
    <p:handoutMasterId r:id="rId44"/>
  </p:handoutMasterIdLst>
  <p:sldIdLst>
    <p:sldId id="256" r:id="rId2"/>
    <p:sldId id="732" r:id="rId3"/>
    <p:sldId id="735" r:id="rId4"/>
    <p:sldId id="694" r:id="rId5"/>
    <p:sldId id="697" r:id="rId6"/>
    <p:sldId id="737" r:id="rId7"/>
    <p:sldId id="738" r:id="rId8"/>
    <p:sldId id="739" r:id="rId9"/>
    <p:sldId id="702" r:id="rId10"/>
    <p:sldId id="703" r:id="rId11"/>
    <p:sldId id="718" r:id="rId12"/>
    <p:sldId id="719" r:id="rId13"/>
    <p:sldId id="704" r:id="rId14"/>
    <p:sldId id="746" r:id="rId15"/>
    <p:sldId id="720" r:id="rId16"/>
    <p:sldId id="749" r:id="rId17"/>
    <p:sldId id="721" r:id="rId18"/>
    <p:sldId id="743" r:id="rId19"/>
    <p:sldId id="740" r:id="rId20"/>
    <p:sldId id="706" r:id="rId21"/>
    <p:sldId id="708" r:id="rId22"/>
    <p:sldId id="709" r:id="rId23"/>
    <p:sldId id="707" r:id="rId24"/>
    <p:sldId id="750" r:id="rId25"/>
    <p:sldId id="747" r:id="rId26"/>
    <p:sldId id="723" r:id="rId27"/>
    <p:sldId id="724" r:id="rId28"/>
    <p:sldId id="731" r:id="rId29"/>
    <p:sldId id="725" r:id="rId30"/>
    <p:sldId id="726" r:id="rId31"/>
    <p:sldId id="748" r:id="rId32"/>
    <p:sldId id="727" r:id="rId33"/>
    <p:sldId id="745" r:id="rId34"/>
    <p:sldId id="754" r:id="rId35"/>
    <p:sldId id="257" r:id="rId36"/>
    <p:sldId id="259" r:id="rId37"/>
    <p:sldId id="260" r:id="rId38"/>
    <p:sldId id="713" r:id="rId39"/>
    <p:sldId id="714" r:id="rId40"/>
    <p:sldId id="716" r:id="rId41"/>
    <p:sldId id="268" r:id="rId42"/>
  </p:sldIdLst>
  <p:sldSz cx="9144000" cy="6858000" type="screen4x3"/>
  <p:notesSz cx="7016750" cy="9309100"/>
  <p:custShowLst>
    <p:custShow name="Thread" id="0">
      <p:sldLst>
        <p:sld r:id="rId9"/>
        <p:sld r:id="rId10"/>
        <p:sld r:id="rId11"/>
        <p:sld r:id="rId1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BD7354-4867-4461-B885-F90677C0639F}">
          <p14:sldIdLst>
            <p14:sldId id="256"/>
            <p14:sldId id="732"/>
            <p14:sldId id="735"/>
            <p14:sldId id="694"/>
            <p14:sldId id="697"/>
            <p14:sldId id="737"/>
            <p14:sldId id="738"/>
          </p14:sldIdLst>
        </p14:section>
        <p14:section name="Thread" id="{ADF1D214-D3D4-4529-81DD-FC46187FA20E}">
          <p14:sldIdLst>
            <p14:sldId id="739"/>
            <p14:sldId id="702"/>
            <p14:sldId id="703"/>
            <p14:sldId id="718"/>
            <p14:sldId id="719"/>
            <p14:sldId id="704"/>
            <p14:sldId id="746"/>
            <p14:sldId id="720"/>
            <p14:sldId id="749"/>
            <p14:sldId id="721"/>
            <p14:sldId id="743"/>
            <p14:sldId id="740"/>
            <p14:sldId id="706"/>
            <p14:sldId id="708"/>
            <p14:sldId id="709"/>
            <p14:sldId id="707"/>
            <p14:sldId id="750"/>
            <p14:sldId id="747"/>
            <p14:sldId id="723"/>
            <p14:sldId id="724"/>
            <p14:sldId id="731"/>
            <p14:sldId id="725"/>
            <p14:sldId id="726"/>
            <p14:sldId id="748"/>
            <p14:sldId id="727"/>
            <p14:sldId id="745"/>
            <p14:sldId id="754"/>
            <p14:sldId id="257"/>
            <p14:sldId id="259"/>
            <p14:sldId id="260"/>
            <p14:sldId id="713"/>
            <p14:sldId id="714"/>
            <p14:sldId id="716"/>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snet20 Mumbai" initials="SM" lastIdx="13" clrIdx="0">
    <p:extLst>
      <p:ext uri="{19B8F6BF-5375-455C-9EA6-DF929625EA0E}">
        <p15:presenceInfo xmlns:p15="http://schemas.microsoft.com/office/powerpoint/2012/main" userId="S::sysnet20.mumbai@xoriantsolutions.onmicrosoft.com::9744697b-75ce-4016-a500-f43e042aa1d3" providerId="AD"/>
      </p:ext>
    </p:extLst>
  </p:cmAuthor>
  <p:cmAuthor id="2" name="Bangalore User2" initials="BU" lastIdx="12" clrIdx="1">
    <p:extLst>
      <p:ext uri="{19B8F6BF-5375-455C-9EA6-DF929625EA0E}">
        <p15:presenceInfo xmlns:p15="http://schemas.microsoft.com/office/powerpoint/2012/main" userId="S::Bangalore.User2@xoriantsolutions.onmicrosoft.com::5fc6fd1f-ffaf-401f-9d68-1f39dd957d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AC3E"/>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77" autoAdjust="0"/>
    <p:restoredTop sz="75879" autoAdjust="0"/>
  </p:normalViewPr>
  <p:slideViewPr>
    <p:cSldViewPr>
      <p:cViewPr varScale="1">
        <p:scale>
          <a:sx n="82" d="100"/>
          <a:sy n="82" d="100"/>
        </p:scale>
        <p:origin x="941"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32" y="3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2T10:34:52.212" idx="5">
    <p:pos x="127" y="89"/>
    <p:text>https://java2success.com/multithreading-in-java/</p:text>
    <p:extLst>
      <p:ext uri="{C676402C-5697-4E1C-873F-D02D1690AC5C}">
        <p15:threadingInfo xmlns:p15="http://schemas.microsoft.com/office/powerpoint/2012/main" timeZoneBias="-330"/>
      </p:ext>
    </p:extLst>
  </p:cm>
  <p:cm authorId="1" dt="2021-08-02T10:35:39.992" idx="6">
    <p:pos x="127" y="185"/>
    <p:text>Need graphical based. Click on each object will display the content</p:text>
    <p:extLst>
      <p:ext uri="{C676402C-5697-4E1C-873F-D02D1690AC5C}">
        <p15:threadingInfo xmlns:p15="http://schemas.microsoft.com/office/powerpoint/2012/main" timeZoneBias="-33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2T10:39:38.465" idx="9">
    <p:pos x="10" y="10"/>
    <p:text>Need to add graphic for Thread creation as root. Then it has two child, Thread Class, Runnable Interface. When we click Thread Class slide 11 &amp; 12 should be pop up back to back, exit will land in the main page.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8-06T11:35:02.189" idx="6">
    <p:pos x="5295" y="2151"/>
    <p:text>Need to add the code</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8-06T11:35:02.189" idx="11">
    <p:pos x="5295" y="2151"/>
    <p:text>Need to add the code</p:text>
    <p:extLst>
      <p:ext uri="{C676402C-5697-4E1C-873F-D02D1690AC5C}">
        <p15:threadingInfo xmlns:p15="http://schemas.microsoft.com/office/powerpoint/2012/main" timeZoneBias="-330"/>
      </p:ext>
    </p:extLst>
  </p:cm>
  <p:cm authorId="2" dt="2021-08-17T17:27:31.414" idx="12">
    <p:pos x="5270" y="3232"/>
    <p:text>Need Demon thread syntax</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08-06T08:47:46.171" idx="3">
    <p:pos x="2134" y="1863"/>
    <p:text>@saheer: Code needed</p:text>
    <p:extLst>
      <p:ext uri="{C676402C-5697-4E1C-873F-D02D1690AC5C}">
        <p15:threadingInfo xmlns:p15="http://schemas.microsoft.com/office/powerpoint/2012/main" timeZoneBias="-330"/>
      </p:ext>
    </p:extLst>
  </p:cm>
  <p:cm authorId="2" dt="2021-08-06T12:04:29.782" idx="7">
    <p:pos x="2134" y="1959"/>
    <p:text>Question.</p:text>
    <p:extLst>
      <p:ext uri="{C676402C-5697-4E1C-873F-D02D1690AC5C}">
        <p15:threadingInfo xmlns:p15="http://schemas.microsoft.com/office/powerpoint/2012/main" timeZoneBias="-330">
          <p15:parentCm authorId="2" idx="3"/>
        </p15:threadingInfo>
      </p:ext>
    </p:extLst>
  </p:cm>
  <p:cm authorId="2" dt="2021-08-06T12:05:34.191" idx="8">
    <p:pos x="2134" y="2055"/>
    <p:text>Pop up - To make a thread wait/pause can we use sleep.</p:text>
    <p:extLst>
      <p:ext uri="{C676402C-5697-4E1C-873F-D02D1690AC5C}">
        <p15:threadingInfo xmlns:p15="http://schemas.microsoft.com/office/powerpoint/2012/main" timeZoneBias="-330">
          <p15:parentCm authorId="2" idx="3"/>
        </p15:threadingInfo>
      </p:ext>
    </p:extLst>
  </p:cm>
  <p:cm authorId="2" dt="2021-08-06T12:06:23.331" idx="9">
    <p:pos x="2134" y="2151"/>
    <p:text>But what if we don't know for how long?</p:text>
    <p:extLst>
      <p:ext uri="{C676402C-5697-4E1C-873F-D02D1690AC5C}">
        <p15:threadingInfo xmlns:p15="http://schemas.microsoft.com/office/powerpoint/2012/main" timeZoneBias="-330">
          <p15:parentCm authorId="2" idx="3"/>
        </p15:threadingInfo>
      </p:ext>
    </p:extLst>
  </p:cm>
  <p:cm authorId="2" dt="2021-08-06T12:07:43.557" idx="10">
    <p:pos x="2134" y="2247"/>
    <p:text>The solution is to use Join method of Thread class (Clicling on this box for more...</p:text>
    <p:extLst>
      <p:ext uri="{C676402C-5697-4E1C-873F-D02D1690AC5C}">
        <p15:threadingInfo xmlns:p15="http://schemas.microsoft.com/office/powerpoint/2012/main" timeZoneBias="-330">
          <p15:parentCm authorId="2" idx="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08-06T08:54:54.579" idx="4">
    <p:pos x="2275" y="2974"/>
    <p:text>@Saheer: Require code</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8-02T11:20:52.658" idx="4">
    <p:pos x="10" y="10"/>
    <p:text>For Graphics https://luminousmen.com/post/concurrency-and-parallelism-are-different</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8-05T10:34:21.787" idx="5">
    <p:pos x="695" y="711"/>
    <p:text>Clicking on Why?, the output is the diagram of processor core with cache. From here once the explanation is over, In the same popup page, we can add "There are two popular Race condition Patterns. When you click on this I want to derive two outcomes 1. Check-then-write 2. Read-modify-write</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8EAF2-0697-4B94-843C-BAB8C3A30CA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B96FF3B3-A276-4116-823F-2854709B90AD}">
      <dgm:prSet phldrT="[Text]" custT="1"/>
      <dgm:spPr/>
      <dgm:t>
        <a:bodyPr/>
        <a:lstStyle/>
        <a:p>
          <a:r>
            <a:rPr lang="en-US" sz="2200" kern="1200" dirty="0">
              <a:solidFill>
                <a:srgbClr val="FFFFFF"/>
              </a:solidFill>
              <a:latin typeface="Calibri"/>
              <a:ea typeface="+mn-ea"/>
              <a:cs typeface="+mn-cs"/>
            </a:rPr>
            <a:t>Thread Creation</a:t>
          </a:r>
          <a:endParaRPr lang="en-IN" sz="2200" kern="1200" dirty="0">
            <a:solidFill>
              <a:srgbClr val="FFFFFF"/>
            </a:solidFill>
            <a:latin typeface="Calibri"/>
            <a:ea typeface="+mn-ea"/>
            <a:cs typeface="+mn-cs"/>
          </a:endParaRPr>
        </a:p>
      </dgm:t>
    </dgm:pt>
    <dgm:pt modelId="{AF852ECC-41AB-4B4A-86C1-891666B92A1F}" type="parTrans" cxnId="{69C176E6-BF89-469A-8586-267A1538BA2F}">
      <dgm:prSet/>
      <dgm:spPr/>
      <dgm:t>
        <a:bodyPr/>
        <a:lstStyle/>
        <a:p>
          <a:endParaRPr lang="en-IN"/>
        </a:p>
      </dgm:t>
    </dgm:pt>
    <dgm:pt modelId="{E00D1F2F-88E2-4B79-8C1A-3FB6D93F2D14}" type="sibTrans" cxnId="{69C176E6-BF89-469A-8586-267A1538BA2F}">
      <dgm:prSet/>
      <dgm:spPr/>
      <dgm:t>
        <a:bodyPr/>
        <a:lstStyle/>
        <a:p>
          <a:endParaRPr lang="en-IN"/>
        </a:p>
      </dgm:t>
    </dgm:pt>
    <dgm:pt modelId="{8085E86C-4CAB-4523-A90B-120A96CCFC55}">
      <dgm:prSet phldrT="[Text]"/>
      <dgm:spPr/>
      <dgm:t>
        <a:bodyPr/>
        <a:lstStyle/>
        <a:p>
          <a:r>
            <a:rPr lang="en-US" dirty="0"/>
            <a:t>Extending </a:t>
          </a:r>
          <a:r>
            <a:rPr lang="en-US" dirty="0" err="1"/>
            <a:t>java.lang.Thread</a:t>
          </a:r>
          <a:r>
            <a:rPr lang="en-US" dirty="0"/>
            <a:t> class </a:t>
          </a:r>
          <a:endParaRPr lang="en-I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1BFB51B-5216-41BE-8A05-7D7F272687D5}" type="parTrans" cxnId="{10245B0C-FD2C-4BA8-B745-6B7D22D0A36D}">
      <dgm:prSet/>
      <dgm:spPr/>
      <dgm:t>
        <a:bodyPr/>
        <a:lstStyle/>
        <a:p>
          <a:endParaRPr lang="en-IN"/>
        </a:p>
      </dgm:t>
    </dgm:pt>
    <dgm:pt modelId="{C8F80B1B-67F0-4775-AFCC-56E43FA495A0}" type="sibTrans" cxnId="{10245B0C-FD2C-4BA8-B745-6B7D22D0A36D}">
      <dgm:prSet/>
      <dgm:spPr/>
      <dgm:t>
        <a:bodyPr/>
        <a:lstStyle/>
        <a:p>
          <a:endParaRPr lang="en-IN"/>
        </a:p>
      </dgm:t>
    </dgm:pt>
    <dgm:pt modelId="{AA39559D-A0AB-4830-9BFC-8FF5D2008B58}">
      <dgm:prSet phldrT="[Text]"/>
      <dgm:spPr/>
      <dgm:t>
        <a:bodyPr/>
        <a:lstStyle/>
        <a:p>
          <a:r>
            <a:rPr lang="en-US" dirty="0"/>
            <a:t>Implementing </a:t>
          </a:r>
          <a:r>
            <a:rPr lang="en-US" dirty="0" err="1"/>
            <a:t>java.lang.Runnable</a:t>
          </a:r>
          <a:r>
            <a:rPr lang="en-US" dirty="0"/>
            <a:t> interface </a:t>
          </a:r>
          <a:endParaRPr lang="en-IN"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3D2CA1E-8075-4037-8038-A2702389F6AF}" type="parTrans" cxnId="{B3A28CB1-98E0-4F71-8B20-D71B5A51311D}">
      <dgm:prSet/>
      <dgm:spPr/>
      <dgm:t>
        <a:bodyPr/>
        <a:lstStyle/>
        <a:p>
          <a:endParaRPr lang="en-IN"/>
        </a:p>
      </dgm:t>
    </dgm:pt>
    <dgm:pt modelId="{7FCF956E-5B1E-479C-A572-FE01810C0C33}" type="sibTrans" cxnId="{B3A28CB1-98E0-4F71-8B20-D71B5A51311D}">
      <dgm:prSet/>
      <dgm:spPr/>
      <dgm:t>
        <a:bodyPr/>
        <a:lstStyle/>
        <a:p>
          <a:endParaRPr lang="en-IN"/>
        </a:p>
      </dgm:t>
    </dgm:pt>
    <dgm:pt modelId="{913F6CBA-D2F9-4915-8048-77669713C461}" type="pres">
      <dgm:prSet presAssocID="{BBE8EAF2-0697-4B94-843C-BAB8C3A30CAF}" presName="Name0" presStyleCnt="0">
        <dgm:presLayoutVars>
          <dgm:chPref val="1"/>
          <dgm:dir/>
          <dgm:animOne val="branch"/>
          <dgm:animLvl val="lvl"/>
          <dgm:resizeHandles val="exact"/>
        </dgm:presLayoutVars>
      </dgm:prSet>
      <dgm:spPr/>
    </dgm:pt>
    <dgm:pt modelId="{80EAEED5-F7CC-4319-9458-44598AA2A82A}" type="pres">
      <dgm:prSet presAssocID="{B96FF3B3-A276-4116-823F-2854709B90AD}" presName="root1" presStyleCnt="0"/>
      <dgm:spPr/>
    </dgm:pt>
    <dgm:pt modelId="{2AB23E4E-1F54-4EB0-95A8-C11D2D6E8E36}" type="pres">
      <dgm:prSet presAssocID="{B96FF3B3-A276-4116-823F-2854709B90AD}" presName="LevelOneTextNode" presStyleLbl="node0" presStyleIdx="0" presStyleCnt="1">
        <dgm:presLayoutVars>
          <dgm:chPref val="3"/>
        </dgm:presLayoutVars>
      </dgm:prSet>
      <dgm:spPr/>
    </dgm:pt>
    <dgm:pt modelId="{3F6E64DB-9545-46BF-B4E7-60A31E69926F}" type="pres">
      <dgm:prSet presAssocID="{B96FF3B3-A276-4116-823F-2854709B90AD}" presName="level2hierChild" presStyleCnt="0"/>
      <dgm:spPr/>
    </dgm:pt>
    <dgm:pt modelId="{734A83B7-C1D3-44E6-82D9-9C35ADBF424A}" type="pres">
      <dgm:prSet presAssocID="{E1BFB51B-5216-41BE-8A05-7D7F272687D5}" presName="conn2-1" presStyleLbl="parChTrans1D2" presStyleIdx="0" presStyleCnt="2"/>
      <dgm:spPr/>
    </dgm:pt>
    <dgm:pt modelId="{D0D184CE-6D26-4E1F-8F22-0AF84E701AE8}" type="pres">
      <dgm:prSet presAssocID="{E1BFB51B-5216-41BE-8A05-7D7F272687D5}" presName="connTx" presStyleLbl="parChTrans1D2" presStyleIdx="0" presStyleCnt="2"/>
      <dgm:spPr/>
    </dgm:pt>
    <dgm:pt modelId="{31832729-4441-45A1-97E9-5DCFDDFC1393}" type="pres">
      <dgm:prSet presAssocID="{8085E86C-4CAB-4523-A90B-120A96CCFC55}" presName="root2" presStyleCnt="0"/>
      <dgm:spPr/>
    </dgm:pt>
    <dgm:pt modelId="{4F28CC9F-D3A6-47A3-BDAE-1DD1829E6972}" type="pres">
      <dgm:prSet presAssocID="{8085E86C-4CAB-4523-A90B-120A96CCFC55}" presName="LevelTwoTextNode" presStyleLbl="node2" presStyleIdx="0" presStyleCnt="2" custScaleX="146820" custScaleY="117106" custLinFactNeighborX="632" custLinFactNeighborY="3947">
        <dgm:presLayoutVars>
          <dgm:chPref val="3"/>
        </dgm:presLayoutVars>
      </dgm:prSet>
      <dgm:spPr/>
    </dgm:pt>
    <dgm:pt modelId="{A06B0C2D-C879-44F0-84C1-81406425735F}" type="pres">
      <dgm:prSet presAssocID="{8085E86C-4CAB-4523-A90B-120A96CCFC55}" presName="level3hierChild" presStyleCnt="0"/>
      <dgm:spPr/>
    </dgm:pt>
    <dgm:pt modelId="{67743890-A8F7-4360-ACCC-01ECC7E9B99E}" type="pres">
      <dgm:prSet presAssocID="{13D2CA1E-8075-4037-8038-A2702389F6AF}" presName="conn2-1" presStyleLbl="parChTrans1D2" presStyleIdx="1" presStyleCnt="2"/>
      <dgm:spPr/>
    </dgm:pt>
    <dgm:pt modelId="{6AA896DC-C225-453E-B411-3644BB1111D4}" type="pres">
      <dgm:prSet presAssocID="{13D2CA1E-8075-4037-8038-A2702389F6AF}" presName="connTx" presStyleLbl="parChTrans1D2" presStyleIdx="1" presStyleCnt="2"/>
      <dgm:spPr/>
    </dgm:pt>
    <dgm:pt modelId="{29169C7B-FCC5-47DA-A9EC-1E423E203A5E}" type="pres">
      <dgm:prSet presAssocID="{AA39559D-A0AB-4830-9BFC-8FF5D2008B58}" presName="root2" presStyleCnt="0"/>
      <dgm:spPr/>
    </dgm:pt>
    <dgm:pt modelId="{BD41547F-6C4B-4857-832B-4B57C9E471E9}" type="pres">
      <dgm:prSet presAssocID="{AA39559D-A0AB-4830-9BFC-8FF5D2008B58}" presName="LevelTwoTextNode" presStyleLbl="node2" presStyleIdx="1" presStyleCnt="2" custScaleX="146820" custScaleY="114473">
        <dgm:presLayoutVars>
          <dgm:chPref val="3"/>
        </dgm:presLayoutVars>
      </dgm:prSet>
      <dgm:spPr/>
    </dgm:pt>
    <dgm:pt modelId="{8133ACA3-85D3-4A32-91E7-1320E8083247}" type="pres">
      <dgm:prSet presAssocID="{AA39559D-A0AB-4830-9BFC-8FF5D2008B58}" presName="level3hierChild" presStyleCnt="0"/>
      <dgm:spPr/>
    </dgm:pt>
  </dgm:ptLst>
  <dgm:cxnLst>
    <dgm:cxn modelId="{10245B0C-FD2C-4BA8-B745-6B7D22D0A36D}" srcId="{B96FF3B3-A276-4116-823F-2854709B90AD}" destId="{8085E86C-4CAB-4523-A90B-120A96CCFC55}" srcOrd="0" destOrd="0" parTransId="{E1BFB51B-5216-41BE-8A05-7D7F272687D5}" sibTransId="{C8F80B1B-67F0-4775-AFCC-56E43FA495A0}"/>
    <dgm:cxn modelId="{36805C3F-D466-4E7C-8492-454F038CADBF}" type="presOf" srcId="{E1BFB51B-5216-41BE-8A05-7D7F272687D5}" destId="{734A83B7-C1D3-44E6-82D9-9C35ADBF424A}" srcOrd="0" destOrd="0" presId="urn:microsoft.com/office/officeart/2008/layout/HorizontalMultiLevelHierarchy"/>
    <dgm:cxn modelId="{E9D2B177-BCAD-458B-97CE-77A44FBC5221}" type="presOf" srcId="{AA39559D-A0AB-4830-9BFC-8FF5D2008B58}" destId="{BD41547F-6C4B-4857-832B-4B57C9E471E9}" srcOrd="0" destOrd="0" presId="urn:microsoft.com/office/officeart/2008/layout/HorizontalMultiLevelHierarchy"/>
    <dgm:cxn modelId="{2F0DD983-DBCE-432D-B0CE-6A713C384047}" type="presOf" srcId="{E1BFB51B-5216-41BE-8A05-7D7F272687D5}" destId="{D0D184CE-6D26-4E1F-8F22-0AF84E701AE8}" srcOrd="1" destOrd="0" presId="urn:microsoft.com/office/officeart/2008/layout/HorizontalMultiLevelHierarchy"/>
    <dgm:cxn modelId="{C00FFF87-F5A9-4127-B5D6-003CF743554F}" type="presOf" srcId="{8085E86C-4CAB-4523-A90B-120A96CCFC55}" destId="{4F28CC9F-D3A6-47A3-BDAE-1DD1829E6972}" srcOrd="0" destOrd="0" presId="urn:microsoft.com/office/officeart/2008/layout/HorizontalMultiLevelHierarchy"/>
    <dgm:cxn modelId="{A2D3DA8E-DC20-4A05-BE0D-369C291F640D}" type="presOf" srcId="{13D2CA1E-8075-4037-8038-A2702389F6AF}" destId="{6AA896DC-C225-453E-B411-3644BB1111D4}" srcOrd="1" destOrd="0" presId="urn:microsoft.com/office/officeart/2008/layout/HorizontalMultiLevelHierarchy"/>
    <dgm:cxn modelId="{0EB3AFA5-1025-4DEF-BFE5-2615C3E4F6DB}" type="presOf" srcId="{13D2CA1E-8075-4037-8038-A2702389F6AF}" destId="{67743890-A8F7-4360-ACCC-01ECC7E9B99E}" srcOrd="0" destOrd="0" presId="urn:microsoft.com/office/officeart/2008/layout/HorizontalMultiLevelHierarchy"/>
    <dgm:cxn modelId="{B3A28CB1-98E0-4F71-8B20-D71B5A51311D}" srcId="{B96FF3B3-A276-4116-823F-2854709B90AD}" destId="{AA39559D-A0AB-4830-9BFC-8FF5D2008B58}" srcOrd="1" destOrd="0" parTransId="{13D2CA1E-8075-4037-8038-A2702389F6AF}" sibTransId="{7FCF956E-5B1E-479C-A572-FE01810C0C33}"/>
    <dgm:cxn modelId="{ECF1E2D5-BEEA-47BA-AB96-58E5E99D25C0}" type="presOf" srcId="{B96FF3B3-A276-4116-823F-2854709B90AD}" destId="{2AB23E4E-1F54-4EB0-95A8-C11D2D6E8E36}" srcOrd="0" destOrd="0" presId="urn:microsoft.com/office/officeart/2008/layout/HorizontalMultiLevelHierarchy"/>
    <dgm:cxn modelId="{69C176E6-BF89-469A-8586-267A1538BA2F}" srcId="{BBE8EAF2-0697-4B94-843C-BAB8C3A30CAF}" destId="{B96FF3B3-A276-4116-823F-2854709B90AD}" srcOrd="0" destOrd="0" parTransId="{AF852ECC-41AB-4B4A-86C1-891666B92A1F}" sibTransId="{E00D1F2F-88E2-4B79-8C1A-3FB6D93F2D14}"/>
    <dgm:cxn modelId="{ACD7EDFD-8D11-426F-82EE-055CA553F82E}" type="presOf" srcId="{BBE8EAF2-0697-4B94-843C-BAB8C3A30CAF}" destId="{913F6CBA-D2F9-4915-8048-77669713C461}" srcOrd="0" destOrd="0" presId="urn:microsoft.com/office/officeart/2008/layout/HorizontalMultiLevelHierarchy"/>
    <dgm:cxn modelId="{CEA34CCA-CE0D-4089-9DEC-E1B43C8F1F17}" type="presParOf" srcId="{913F6CBA-D2F9-4915-8048-77669713C461}" destId="{80EAEED5-F7CC-4319-9458-44598AA2A82A}" srcOrd="0" destOrd="0" presId="urn:microsoft.com/office/officeart/2008/layout/HorizontalMultiLevelHierarchy"/>
    <dgm:cxn modelId="{C8298EE4-349C-490B-B94B-64545145D693}" type="presParOf" srcId="{80EAEED5-F7CC-4319-9458-44598AA2A82A}" destId="{2AB23E4E-1F54-4EB0-95A8-C11D2D6E8E36}" srcOrd="0" destOrd="0" presId="urn:microsoft.com/office/officeart/2008/layout/HorizontalMultiLevelHierarchy"/>
    <dgm:cxn modelId="{46B0014D-F9AF-444B-8345-3BD8C3561E49}" type="presParOf" srcId="{80EAEED5-F7CC-4319-9458-44598AA2A82A}" destId="{3F6E64DB-9545-46BF-B4E7-60A31E69926F}" srcOrd="1" destOrd="0" presId="urn:microsoft.com/office/officeart/2008/layout/HorizontalMultiLevelHierarchy"/>
    <dgm:cxn modelId="{8BF13F0B-79DD-42B7-A4C9-998CB30D6D8C}" type="presParOf" srcId="{3F6E64DB-9545-46BF-B4E7-60A31E69926F}" destId="{734A83B7-C1D3-44E6-82D9-9C35ADBF424A}" srcOrd="0" destOrd="0" presId="urn:microsoft.com/office/officeart/2008/layout/HorizontalMultiLevelHierarchy"/>
    <dgm:cxn modelId="{F51AB9E0-E03D-412F-BFFA-3900348A5985}" type="presParOf" srcId="{734A83B7-C1D3-44E6-82D9-9C35ADBF424A}" destId="{D0D184CE-6D26-4E1F-8F22-0AF84E701AE8}" srcOrd="0" destOrd="0" presId="urn:microsoft.com/office/officeart/2008/layout/HorizontalMultiLevelHierarchy"/>
    <dgm:cxn modelId="{44A22D2A-586F-4FC7-8A9E-56FE36FADE3C}" type="presParOf" srcId="{3F6E64DB-9545-46BF-B4E7-60A31E69926F}" destId="{31832729-4441-45A1-97E9-5DCFDDFC1393}" srcOrd="1" destOrd="0" presId="urn:microsoft.com/office/officeart/2008/layout/HorizontalMultiLevelHierarchy"/>
    <dgm:cxn modelId="{CF78C6E3-92F1-4581-88F3-74CA604BDE8A}" type="presParOf" srcId="{31832729-4441-45A1-97E9-5DCFDDFC1393}" destId="{4F28CC9F-D3A6-47A3-BDAE-1DD1829E6972}" srcOrd="0" destOrd="0" presId="urn:microsoft.com/office/officeart/2008/layout/HorizontalMultiLevelHierarchy"/>
    <dgm:cxn modelId="{9C7F88AB-948A-4685-94B3-937EA7B8DCFF}" type="presParOf" srcId="{31832729-4441-45A1-97E9-5DCFDDFC1393}" destId="{A06B0C2D-C879-44F0-84C1-81406425735F}" srcOrd="1" destOrd="0" presId="urn:microsoft.com/office/officeart/2008/layout/HorizontalMultiLevelHierarchy"/>
    <dgm:cxn modelId="{8978F5B4-6EF5-4BC3-BA61-7474B389EE40}" type="presParOf" srcId="{3F6E64DB-9545-46BF-B4E7-60A31E69926F}" destId="{67743890-A8F7-4360-ACCC-01ECC7E9B99E}" srcOrd="2" destOrd="0" presId="urn:microsoft.com/office/officeart/2008/layout/HorizontalMultiLevelHierarchy"/>
    <dgm:cxn modelId="{AF5F3C10-461F-4850-8B78-DBD8ACC5D89C}" type="presParOf" srcId="{67743890-A8F7-4360-ACCC-01ECC7E9B99E}" destId="{6AA896DC-C225-453E-B411-3644BB1111D4}" srcOrd="0" destOrd="0" presId="urn:microsoft.com/office/officeart/2008/layout/HorizontalMultiLevelHierarchy"/>
    <dgm:cxn modelId="{E416C9E9-880D-4B9C-838C-D563293F0DAF}" type="presParOf" srcId="{3F6E64DB-9545-46BF-B4E7-60A31E69926F}" destId="{29169C7B-FCC5-47DA-A9EC-1E423E203A5E}" srcOrd="3" destOrd="0" presId="urn:microsoft.com/office/officeart/2008/layout/HorizontalMultiLevelHierarchy"/>
    <dgm:cxn modelId="{E0DD5BCA-5CA8-4859-8AC3-662324405A6A}" type="presParOf" srcId="{29169C7B-FCC5-47DA-A9EC-1E423E203A5E}" destId="{BD41547F-6C4B-4857-832B-4B57C9E471E9}" srcOrd="0" destOrd="0" presId="urn:microsoft.com/office/officeart/2008/layout/HorizontalMultiLevelHierarchy"/>
    <dgm:cxn modelId="{C49D2A7C-9B5F-4529-829E-C3F7F4FF00D0}" type="presParOf" srcId="{29169C7B-FCC5-47DA-A9EC-1E423E203A5E}" destId="{8133ACA3-85D3-4A32-91E7-1320E80832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43890-A8F7-4360-ACCC-01ECC7E9B99E}">
      <dsp:nvSpPr>
        <dsp:cNvPr id="0" name=""/>
        <dsp:cNvSpPr/>
      </dsp:nvSpPr>
      <dsp:spPr>
        <a:xfrm>
          <a:off x="1321567" y="2032000"/>
          <a:ext cx="506536" cy="548642"/>
        </a:xfrm>
        <a:custGeom>
          <a:avLst/>
          <a:gdLst/>
          <a:ahLst/>
          <a:cxnLst/>
          <a:rect l="0" t="0" r="0" b="0"/>
          <a:pathLst>
            <a:path>
              <a:moveTo>
                <a:pt x="0" y="0"/>
              </a:moveTo>
              <a:lnTo>
                <a:pt x="253268" y="0"/>
              </a:lnTo>
              <a:lnTo>
                <a:pt x="253268" y="548642"/>
              </a:lnTo>
              <a:lnTo>
                <a:pt x="506536" y="54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56168" y="2287653"/>
        <a:ext cx="37335" cy="37335"/>
      </dsp:txXfrm>
    </dsp:sp>
    <dsp:sp modelId="{734A83B7-C1D3-44E6-82D9-9C35ADBF424A}">
      <dsp:nvSpPr>
        <dsp:cNvPr id="0" name=""/>
        <dsp:cNvSpPr/>
      </dsp:nvSpPr>
      <dsp:spPr>
        <a:xfrm>
          <a:off x="1321567" y="1523999"/>
          <a:ext cx="522543" cy="508000"/>
        </a:xfrm>
        <a:custGeom>
          <a:avLst/>
          <a:gdLst/>
          <a:ahLst/>
          <a:cxnLst/>
          <a:rect l="0" t="0" r="0" b="0"/>
          <a:pathLst>
            <a:path>
              <a:moveTo>
                <a:pt x="0" y="508000"/>
              </a:moveTo>
              <a:lnTo>
                <a:pt x="261271" y="508000"/>
              </a:lnTo>
              <a:lnTo>
                <a:pt x="261271" y="0"/>
              </a:lnTo>
              <a:lnTo>
                <a:pt x="5225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64619" y="1759780"/>
        <a:ext cx="36438" cy="36438"/>
      </dsp:txXfrm>
    </dsp:sp>
    <dsp:sp modelId="{2AB23E4E-1F54-4EB0-95A8-C11D2D6E8E36}">
      <dsp:nvSpPr>
        <dsp:cNvPr id="0" name=""/>
        <dsp:cNvSpPr/>
      </dsp:nvSpPr>
      <dsp:spPr>
        <a:xfrm rot="16200000">
          <a:off x="-1096512" y="1645920"/>
          <a:ext cx="4064000" cy="7721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FFFFFF"/>
              </a:solidFill>
              <a:latin typeface="Calibri"/>
              <a:ea typeface="+mn-ea"/>
              <a:cs typeface="+mn-cs"/>
            </a:rPr>
            <a:t>Thread Creation</a:t>
          </a:r>
          <a:endParaRPr lang="en-IN" sz="2200" kern="1200" dirty="0">
            <a:solidFill>
              <a:srgbClr val="FFFFFF"/>
            </a:solidFill>
            <a:latin typeface="Calibri"/>
            <a:ea typeface="+mn-ea"/>
            <a:cs typeface="+mn-cs"/>
          </a:endParaRPr>
        </a:p>
      </dsp:txBody>
      <dsp:txXfrm>
        <a:off x="-1096512" y="1645920"/>
        <a:ext cx="4064000" cy="772160"/>
      </dsp:txXfrm>
    </dsp:sp>
    <dsp:sp modelId="{4F28CC9F-D3A6-47A3-BDAE-1DD1829E6972}">
      <dsp:nvSpPr>
        <dsp:cNvPr id="0" name=""/>
        <dsp:cNvSpPr/>
      </dsp:nvSpPr>
      <dsp:spPr>
        <a:xfrm>
          <a:off x="1844111" y="1071876"/>
          <a:ext cx="3718487" cy="9042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Extending </a:t>
          </a:r>
          <a:r>
            <a:rPr lang="en-US" sz="2200" kern="1200" dirty="0" err="1"/>
            <a:t>java.lang.Thread</a:t>
          </a:r>
          <a:r>
            <a:rPr lang="en-US" sz="2200" kern="1200" dirty="0"/>
            <a:t> class </a:t>
          </a:r>
          <a:endParaRPr lang="en-IN" sz="2200" kern="1200" dirty="0"/>
        </a:p>
      </dsp:txBody>
      <dsp:txXfrm>
        <a:off x="1844111" y="1071876"/>
        <a:ext cx="3718487" cy="904245"/>
      </dsp:txXfrm>
    </dsp:sp>
    <dsp:sp modelId="{BD41547F-6C4B-4857-832B-4B57C9E471E9}">
      <dsp:nvSpPr>
        <dsp:cNvPr id="0" name=""/>
        <dsp:cNvSpPr/>
      </dsp:nvSpPr>
      <dsp:spPr>
        <a:xfrm>
          <a:off x="1828104" y="2138685"/>
          <a:ext cx="3718487" cy="8839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Implementing </a:t>
          </a:r>
          <a:r>
            <a:rPr lang="en-US" sz="2100" kern="1200" dirty="0" err="1"/>
            <a:t>java.lang.Runnable</a:t>
          </a:r>
          <a:r>
            <a:rPr lang="en-US" sz="2100" kern="1200" dirty="0"/>
            <a:t> interface </a:t>
          </a:r>
          <a:endParaRPr lang="en-IN" sz="2100" kern="1200" dirty="0"/>
        </a:p>
      </dsp:txBody>
      <dsp:txXfrm>
        <a:off x="1828104" y="2138685"/>
        <a:ext cx="3718487" cy="88391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2114" name="Rectangle 2"/>
          <p:cNvSpPr>
            <a:spLocks noGrp="1" noChangeArrowheads="1"/>
          </p:cNvSpPr>
          <p:nvPr>
            <p:ph type="hdr" sz="quarter"/>
          </p:nvPr>
        </p:nvSpPr>
        <p:spPr bwMode="auto">
          <a:xfrm>
            <a:off x="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rgbClr val="000000"/>
                </a:solidFill>
              </a:defRPr>
            </a:lvl1pPr>
          </a:lstStyle>
          <a:p>
            <a:pPr>
              <a:defRPr/>
            </a:pPr>
            <a:endParaRPr lang="en-US"/>
          </a:p>
        </p:txBody>
      </p:sp>
      <p:sp>
        <p:nvSpPr>
          <p:cNvPr id="602115" name="Rectangle 3"/>
          <p:cNvSpPr>
            <a:spLocks noGrp="1" noChangeArrowheads="1"/>
          </p:cNvSpPr>
          <p:nvPr>
            <p:ph type="dt" sz="quarter" idx="1"/>
          </p:nvPr>
        </p:nvSpPr>
        <p:spPr bwMode="auto">
          <a:xfrm>
            <a:off x="397510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defRPr>
            </a:lvl1pPr>
          </a:lstStyle>
          <a:p>
            <a:pPr>
              <a:defRPr/>
            </a:pPr>
            <a:endParaRPr lang="en-US"/>
          </a:p>
        </p:txBody>
      </p:sp>
      <p:sp>
        <p:nvSpPr>
          <p:cNvPr id="602116" name="Rectangle 4"/>
          <p:cNvSpPr>
            <a:spLocks noGrp="1" noChangeArrowheads="1"/>
          </p:cNvSpPr>
          <p:nvPr>
            <p:ph type="ftr" sz="quarter" idx="2"/>
          </p:nvPr>
        </p:nvSpPr>
        <p:spPr bwMode="auto">
          <a:xfrm>
            <a:off x="0" y="88423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0000"/>
                </a:solidFill>
              </a:defRPr>
            </a:lvl1pPr>
          </a:lstStyle>
          <a:p>
            <a:pPr>
              <a:defRPr/>
            </a:pPr>
            <a:endParaRPr lang="en-US"/>
          </a:p>
        </p:txBody>
      </p:sp>
      <p:sp>
        <p:nvSpPr>
          <p:cNvPr id="602117" name="Rectangle 5"/>
          <p:cNvSpPr>
            <a:spLocks noGrp="1" noChangeArrowheads="1"/>
          </p:cNvSpPr>
          <p:nvPr>
            <p:ph type="sldNum" sz="quarter" idx="3"/>
          </p:nvPr>
        </p:nvSpPr>
        <p:spPr bwMode="auto">
          <a:xfrm>
            <a:off x="3975100" y="88423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defRPr>
            </a:lvl1pPr>
          </a:lstStyle>
          <a:p>
            <a:pPr>
              <a:defRPr/>
            </a:pPr>
            <a:fld id="{1DA87217-B96F-415D-90D1-7D1C78B1C0AB}" type="slidenum">
              <a:rPr lang="en-US"/>
              <a:pPr>
                <a:defRPr/>
              </a:pPr>
              <a:t>‹#›</a:t>
            </a:fld>
            <a:endParaRPr lang="en-US"/>
          </a:p>
        </p:txBody>
      </p:sp>
    </p:spTree>
    <p:extLst>
      <p:ext uri="{BB962C8B-B14F-4D97-AF65-F5344CB8AC3E}">
        <p14:creationId xmlns:p14="http://schemas.microsoft.com/office/powerpoint/2010/main" val="3370599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16750" cy="9310688"/>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016750" cy="9310688"/>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3075" name="AutoShape 3"/>
          <p:cNvSpPr>
            <a:spLocks noChangeArrowheads="1"/>
          </p:cNvSpPr>
          <p:nvPr/>
        </p:nvSpPr>
        <p:spPr bwMode="auto">
          <a:xfrm>
            <a:off x="0" y="0"/>
            <a:ext cx="7016750" cy="9310688"/>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3076" name="AutoShape 4"/>
          <p:cNvSpPr>
            <a:spLocks noChangeArrowheads="1"/>
          </p:cNvSpPr>
          <p:nvPr/>
        </p:nvSpPr>
        <p:spPr bwMode="auto">
          <a:xfrm>
            <a:off x="0" y="0"/>
            <a:ext cx="7016750" cy="9310688"/>
          </a:xfrm>
          <a:prstGeom prst="roundRect">
            <a:avLst>
              <a:gd name="adj" fmla="val 19"/>
            </a:avLst>
          </a:prstGeom>
          <a:solidFill>
            <a:srgbClr val="FFFFFF"/>
          </a:solidFill>
          <a:ln w="9525">
            <a:noFill/>
            <a:round/>
            <a:headEnd/>
            <a:tailEnd/>
          </a:ln>
          <a:effectLst/>
        </p:spPr>
        <p:txBody>
          <a:bodyPr wrap="none" anchor="ctr"/>
          <a:lstStyle/>
          <a:p>
            <a:pPr>
              <a:defRPr/>
            </a:pPr>
            <a:endParaRPr lang="en-US"/>
          </a:p>
        </p:txBody>
      </p:sp>
      <p:sp>
        <p:nvSpPr>
          <p:cNvPr id="3077" name="Text Box 5"/>
          <p:cNvSpPr txBox="1">
            <a:spLocks noChangeArrowheads="1"/>
          </p:cNvSpPr>
          <p:nvPr/>
        </p:nvSpPr>
        <p:spPr bwMode="auto">
          <a:xfrm>
            <a:off x="0" y="0"/>
            <a:ext cx="3035300" cy="465138"/>
          </a:xfrm>
          <a:prstGeom prst="rect">
            <a:avLst/>
          </a:prstGeom>
          <a:noFill/>
          <a:ln w="9525">
            <a:noFill/>
            <a:round/>
            <a:headEnd/>
            <a:tailEnd/>
          </a:ln>
          <a:effectLst/>
        </p:spPr>
        <p:txBody>
          <a:bodyPr wrap="none" anchor="ctr"/>
          <a:lstStyle/>
          <a:p>
            <a:pPr>
              <a:defRPr/>
            </a:pPr>
            <a:endParaRPr lang="en-US"/>
          </a:p>
        </p:txBody>
      </p:sp>
      <p:sp>
        <p:nvSpPr>
          <p:cNvPr id="301063" name="Rectangle 7"/>
          <p:cNvSpPr>
            <a:spLocks noGrp="1" noRot="1" noChangeAspect="1" noChangeArrowheads="1"/>
          </p:cNvSpPr>
          <p:nvPr>
            <p:ph type="sldImg"/>
          </p:nvPr>
        </p:nvSpPr>
        <p:spPr bwMode="auto">
          <a:xfrm>
            <a:off x="1181100" y="698500"/>
            <a:ext cx="4648200" cy="3489325"/>
          </a:xfrm>
          <a:prstGeom prst="rect">
            <a:avLst/>
          </a:prstGeom>
          <a:solidFill>
            <a:srgbClr val="FFFFFF"/>
          </a:solidFill>
          <a:ln w="9360">
            <a:solidFill>
              <a:srgbClr val="000000"/>
            </a:solidFill>
            <a:miter lim="800000"/>
            <a:headEnd/>
            <a:tailEnd/>
          </a:ln>
        </p:spPr>
      </p:sp>
      <p:sp>
        <p:nvSpPr>
          <p:cNvPr id="3080" name="Rectangle 8"/>
          <p:cNvSpPr>
            <a:spLocks noGrp="1" noChangeArrowheads="1"/>
          </p:cNvSpPr>
          <p:nvPr>
            <p:ph type="body"/>
          </p:nvPr>
        </p:nvSpPr>
        <p:spPr bwMode="auto">
          <a:xfrm>
            <a:off x="701675" y="4421188"/>
            <a:ext cx="5607050" cy="4186237"/>
          </a:xfrm>
          <a:prstGeom prst="rect">
            <a:avLst/>
          </a:prstGeom>
          <a:noFill/>
          <a:ln w="9525">
            <a:noFill/>
            <a:round/>
            <a:headEnd/>
            <a:tailEnd/>
          </a:ln>
          <a:effectLst/>
        </p:spPr>
        <p:txBody>
          <a:bodyPr vert="horz" wrap="square" lIns="93240" tIns="46800" rIns="93240" bIns="46800" numCol="1" anchor="t" anchorCtr="0" compatLnSpc="1">
            <a:prstTxWarp prst="textNoShape">
              <a:avLst/>
            </a:prstTxWarp>
          </a:bodyPr>
          <a:lstStyle/>
          <a:p>
            <a:pPr lvl="0"/>
            <a:endParaRPr lang="en-US" noProof="0"/>
          </a:p>
        </p:txBody>
      </p:sp>
      <p:sp>
        <p:nvSpPr>
          <p:cNvPr id="3081" name="Text Box 9"/>
          <p:cNvSpPr txBox="1">
            <a:spLocks noChangeArrowheads="1"/>
          </p:cNvSpPr>
          <p:nvPr/>
        </p:nvSpPr>
        <p:spPr bwMode="auto">
          <a:xfrm>
            <a:off x="688975" y="8609013"/>
            <a:ext cx="3035300" cy="460375"/>
          </a:xfrm>
          <a:prstGeom prst="rect">
            <a:avLst/>
          </a:prstGeom>
          <a:noFill/>
          <a:ln w="9525">
            <a:noFill/>
            <a:round/>
            <a:headEnd/>
            <a:tailEnd/>
          </a:ln>
          <a:effectLst/>
        </p:spPr>
        <p:txBody>
          <a:bodyPr wrap="none" anchor="ctr"/>
          <a:lstStyle/>
          <a:p>
            <a:pPr>
              <a:defRPr/>
            </a:pPr>
            <a:endParaRPr lang="en-US"/>
          </a:p>
        </p:txBody>
      </p:sp>
      <p:sp>
        <p:nvSpPr>
          <p:cNvPr id="3082" name="Rectangle 10"/>
          <p:cNvSpPr>
            <a:spLocks noGrp="1" noChangeArrowheads="1"/>
          </p:cNvSpPr>
          <p:nvPr>
            <p:ph type="sldNum"/>
          </p:nvPr>
        </p:nvSpPr>
        <p:spPr bwMode="auto">
          <a:xfrm>
            <a:off x="3975100" y="8793163"/>
            <a:ext cx="2346325" cy="274637"/>
          </a:xfrm>
          <a:prstGeom prst="rect">
            <a:avLst/>
          </a:prstGeom>
          <a:noFill/>
          <a:ln w="9525">
            <a:noFill/>
            <a:round/>
            <a:headEnd/>
            <a:tailEnd/>
          </a:ln>
          <a:effectLst/>
        </p:spPr>
        <p:txBody>
          <a:bodyPr vert="horz" wrap="square" lIns="93240" tIns="46800" rIns="93240" bIns="46800" numCol="1" anchor="b" anchorCtr="0" compatLnSpc="1">
            <a:prstTxWarp prst="textNoShape">
              <a:avLst/>
            </a:prstTxWarp>
          </a:bodyPr>
          <a:lstStyle>
            <a:lvl1pPr algn="r">
              <a:lnSpc>
                <a:spcPct val="100000"/>
              </a:lnSpc>
              <a:buFont typeface="Symbol" pitchFamily="18" charset="2"/>
              <a:buNone/>
              <a:tabLst>
                <a:tab pos="723900" algn="l"/>
                <a:tab pos="1447800" algn="l"/>
                <a:tab pos="2171700" algn="l"/>
              </a:tabLst>
              <a:defRPr sz="1200">
                <a:solidFill>
                  <a:srgbClr val="000000"/>
                </a:solidFill>
                <a:latin typeface="Times New Roman" pitchFamily="18" charset="0"/>
                <a:cs typeface="Lucida Sans Unicode" pitchFamily="34" charset="0"/>
              </a:defRPr>
            </a:lvl1pPr>
          </a:lstStyle>
          <a:p>
            <a:pPr>
              <a:defRPr/>
            </a:pPr>
            <a:fld id="{B83FB7D3-8FBA-48A1-9FA1-F452F74AAD2A}" type="slidenum">
              <a:rPr lang="en-GB"/>
              <a:pPr>
                <a:defRPr/>
              </a:pPr>
              <a:t>‹#›</a:t>
            </a:fld>
            <a:endParaRPr lang="en-GB"/>
          </a:p>
        </p:txBody>
      </p:sp>
    </p:spTree>
    <p:extLst>
      <p:ext uri="{BB962C8B-B14F-4D97-AF65-F5344CB8AC3E}">
        <p14:creationId xmlns:p14="http://schemas.microsoft.com/office/powerpoint/2010/main" val="91851289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723900" algn="l"/>
                <a:tab pos="1447800" algn="l"/>
                <a:tab pos="2171700" algn="l"/>
              </a:tabLst>
              <a:defRPr sz="2400">
                <a:solidFill>
                  <a:schemeClr val="bg1"/>
                </a:solidFill>
                <a:latin typeface="Arial" charset="0"/>
                <a:ea typeface="Arial Unicode MS" pitchFamily="34" charset="-128"/>
                <a:cs typeface="Arial Unicode MS" pitchFamily="34" charset="-128"/>
              </a:defRPr>
            </a:lvl9pPr>
          </a:lstStyle>
          <a:p>
            <a:pPr eaLnBrk="1" hangingPunct="1"/>
            <a:fld id="{7953F379-799C-4216-813F-886C41BDDBBB}" type="slidenum">
              <a:rPr lang="en-GB" sz="1200" smtClean="0">
                <a:solidFill>
                  <a:srgbClr val="000000"/>
                </a:solidFill>
                <a:latin typeface="Times New Roman" pitchFamily="18" charset="0"/>
              </a:rPr>
              <a:pPr eaLnBrk="1" hangingPunct="1"/>
              <a:t>1</a:t>
            </a:fld>
            <a:endParaRPr lang="en-GB" sz="1200">
              <a:solidFill>
                <a:srgbClr val="000000"/>
              </a:solidFill>
              <a:latin typeface="Times New Roman" pitchFamily="18" charset="0"/>
            </a:endParaRPr>
          </a:p>
        </p:txBody>
      </p:sp>
      <p:sp>
        <p:nvSpPr>
          <p:cNvPr id="302083" name="Text Box 1"/>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9pPr>
          </a:lstStyle>
          <a:p>
            <a:pPr algn="r" eaLnBrk="1" hangingPunct="1">
              <a:lnSpc>
                <a:spcPct val="100000"/>
              </a:lnSpc>
              <a:buFont typeface="Symbol" pitchFamily="18" charset="2"/>
              <a:buNone/>
            </a:pPr>
            <a:fld id="{7DA82C23-9276-403A-ACE8-7A3253677E84}" type="slidenum">
              <a:rPr lang="en-GB" sz="1200">
                <a:solidFill>
                  <a:srgbClr val="000000"/>
                </a:solidFill>
                <a:latin typeface="Times New Roman" pitchFamily="18" charset="0"/>
              </a:rPr>
              <a:pPr algn="r" eaLnBrk="1" hangingPunct="1">
                <a:lnSpc>
                  <a:spcPct val="100000"/>
                </a:lnSpc>
                <a:buFont typeface="Symbol" pitchFamily="18" charset="2"/>
                <a:buNone/>
              </a:pPr>
              <a:t>1</a:t>
            </a:fld>
            <a:endParaRPr lang="en-GB" sz="1200">
              <a:solidFill>
                <a:srgbClr val="000000"/>
              </a:solidFill>
              <a:latin typeface="Times New Roman" pitchFamily="18" charset="0"/>
            </a:endParaRPr>
          </a:p>
        </p:txBody>
      </p:sp>
      <p:sp>
        <p:nvSpPr>
          <p:cNvPr id="302084" name="Text Box 2"/>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Unicode MS" pitchFamily="34" charset="-128"/>
                <a:cs typeface="Arial Unicode MS" pitchFamily="34" charset="-128"/>
              </a:defRPr>
            </a:lvl9pPr>
          </a:lstStyle>
          <a:p>
            <a:pPr algn="r" eaLnBrk="1" hangingPunct="1">
              <a:lnSpc>
                <a:spcPct val="100000"/>
              </a:lnSpc>
              <a:buFont typeface="Symbol" pitchFamily="18" charset="2"/>
              <a:buNone/>
            </a:pPr>
            <a:fld id="{A857DA85-11EC-4FC2-81A8-386B71BA8773}" type="slidenum">
              <a:rPr lang="en-GB" sz="1200">
                <a:solidFill>
                  <a:srgbClr val="000000"/>
                </a:solidFill>
                <a:latin typeface="Times New Roman" pitchFamily="18" charset="0"/>
              </a:rPr>
              <a:pPr algn="r" eaLnBrk="1" hangingPunct="1">
                <a:lnSpc>
                  <a:spcPct val="100000"/>
                </a:lnSpc>
                <a:buFont typeface="Symbol" pitchFamily="18" charset="2"/>
                <a:buNone/>
              </a:pPr>
              <a:t>1</a:t>
            </a:fld>
            <a:endParaRPr lang="en-GB" sz="1200">
              <a:solidFill>
                <a:srgbClr val="000000"/>
              </a:solidFill>
              <a:latin typeface="Times New Roman" pitchFamily="18" charset="0"/>
            </a:endParaRPr>
          </a:p>
        </p:txBody>
      </p:sp>
      <p:sp>
        <p:nvSpPr>
          <p:cNvPr id="302085" name="Text Box 3"/>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charset="0"/>
                <a:ea typeface="Arial Unicode MS" pitchFamily="34" charset="-128"/>
                <a:cs typeface="Arial Unicode MS" pitchFamily="34" charset="-128"/>
              </a:defRPr>
            </a:lvl1pPr>
            <a:lvl2pPr marL="742950" indent="-285750" eaLnBrk="0" hangingPunct="0">
              <a:defRPr sz="2400">
                <a:solidFill>
                  <a:schemeClr val="bg1"/>
                </a:solidFill>
                <a:latin typeface="Arial" charset="0"/>
                <a:ea typeface="Arial Unicode MS" pitchFamily="34" charset="-128"/>
                <a:cs typeface="Arial Unicode MS" pitchFamily="34" charset="-128"/>
              </a:defRPr>
            </a:lvl2pPr>
            <a:lvl3pPr marL="1143000" indent="-228600" eaLnBrk="0" hangingPunct="0">
              <a:defRPr sz="2400">
                <a:solidFill>
                  <a:schemeClr val="bg1"/>
                </a:solidFill>
                <a:latin typeface="Arial" charset="0"/>
                <a:ea typeface="Arial Unicode MS" pitchFamily="34" charset="-128"/>
                <a:cs typeface="Arial Unicode MS" pitchFamily="34" charset="-128"/>
              </a:defRPr>
            </a:lvl3pPr>
            <a:lvl4pPr marL="1600200" indent="-228600" eaLnBrk="0" hangingPunct="0">
              <a:defRPr sz="2400">
                <a:solidFill>
                  <a:schemeClr val="bg1"/>
                </a:solidFill>
                <a:latin typeface="Arial" charset="0"/>
                <a:ea typeface="Arial Unicode MS" pitchFamily="34" charset="-128"/>
                <a:cs typeface="Arial Unicode MS" pitchFamily="34" charset="-128"/>
              </a:defRPr>
            </a:lvl4pPr>
            <a:lvl5pPr marL="2057400" indent="-228600" eaLnBrk="0" hangingPunct="0">
              <a:defRPr sz="2400">
                <a:solidFill>
                  <a:schemeClr val="bg1"/>
                </a:solidFill>
                <a:latin typeface="Arial" charset="0"/>
                <a:ea typeface="Arial Unicode MS" pitchFamily="34" charset="-128"/>
                <a:cs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itchFamily="18" charset="0"/>
              <a:defRPr sz="2400">
                <a:solidFill>
                  <a:schemeClr val="bg1"/>
                </a:solidFill>
                <a:latin typeface="Arial" charset="0"/>
                <a:ea typeface="Arial Unicode MS" pitchFamily="34" charset="-128"/>
                <a:cs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itchFamily="18" charset="0"/>
              <a:defRPr sz="2400">
                <a:solidFill>
                  <a:schemeClr val="bg1"/>
                </a:solidFill>
                <a:latin typeface="Arial" charset="0"/>
                <a:ea typeface="Arial Unicode MS" pitchFamily="34" charset="-128"/>
                <a:cs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itchFamily="18" charset="0"/>
              <a:defRPr sz="2400">
                <a:solidFill>
                  <a:schemeClr val="bg1"/>
                </a:solidFill>
                <a:latin typeface="Arial" charset="0"/>
                <a:ea typeface="Arial Unicode MS" pitchFamily="34" charset="-128"/>
                <a:cs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itchFamily="18" charset="0"/>
              <a:defRPr sz="2400">
                <a:solidFill>
                  <a:schemeClr val="bg1"/>
                </a:solidFill>
                <a:latin typeface="Arial" charset="0"/>
                <a:ea typeface="Arial Unicode MS" pitchFamily="34" charset="-128"/>
                <a:cs typeface="Arial Unicode MS" pitchFamily="34" charset="-128"/>
              </a:defRPr>
            </a:lvl9pPr>
          </a:lstStyle>
          <a:p>
            <a:pPr eaLnBrk="1" hangingPunct="1"/>
            <a:endParaRPr lang="en-US"/>
          </a:p>
        </p:txBody>
      </p:sp>
      <p:sp>
        <p:nvSpPr>
          <p:cNvPr id="302086" name="Rectangle 4"/>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2087" name="Rectangle 5"/>
          <p:cNvSpPr>
            <a:spLocks noGrp="1" noRot="1" noChangeAspect="1" noChangeArrowheads="1" noTextEdit="1"/>
          </p:cNvSpPr>
          <p:nvPr>
            <p:ph type="sldImg" idx="1"/>
          </p:nvPr>
        </p:nvSpPr>
        <p:spPr>
          <a:xfrm>
            <a:off x="1179513" y="698500"/>
            <a:ext cx="4652962" cy="3490913"/>
          </a:xfrm>
          <a:ln/>
        </p:spPr>
      </p:sp>
      <p:sp>
        <p:nvSpPr>
          <p:cNvPr id="302088" name="Rectangle 9"/>
          <p:cNvSpPr>
            <a:spLocks noChangeArrowheads="1"/>
          </p:cNvSpPr>
          <p:nvPr/>
        </p:nvSpPr>
        <p:spPr bwMode="auto">
          <a:xfrm>
            <a:off x="5794375" y="8693150"/>
            <a:ext cx="685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29</a:t>
            </a:fld>
            <a:endParaRPr lang="en-GB"/>
          </a:p>
        </p:txBody>
      </p:sp>
    </p:spTree>
    <p:extLst>
      <p:ext uri="{BB962C8B-B14F-4D97-AF65-F5344CB8AC3E}">
        <p14:creationId xmlns:p14="http://schemas.microsoft.com/office/powerpoint/2010/main" val="79034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r>
              <a:rPr lang="en-US" dirty="0"/>
              <a:t>The various ways to interrupt a thread</a:t>
            </a:r>
          </a:p>
          <a:p>
            <a:pPr marL="228600" indent="-228600">
              <a:buAutoNum type="arabicPeriod"/>
            </a:pPr>
            <a:r>
              <a:rPr lang="en-US" dirty="0"/>
              <a:t>By making a thread as Daemon, so what happens once the main thread ends this thread automatically ends</a:t>
            </a:r>
          </a:p>
          <a:p>
            <a:pPr marL="228600" indent="-228600">
              <a:buAutoNum type="arabicPeriod"/>
            </a:pPr>
            <a:r>
              <a:rPr lang="en-US" dirty="0"/>
              <a:t>By invoking stop() which is deprecated from java1.2 and not in use now</a:t>
            </a:r>
          </a:p>
          <a:p>
            <a:pPr marL="228600" indent="-228600">
              <a:buAutoNum type="arabicPeriod"/>
            </a:pPr>
            <a:r>
              <a:rPr lang="en-US" dirty="0"/>
              <a:t>By calling interrupt() method on a thread</a:t>
            </a:r>
          </a:p>
          <a:p>
            <a:pPr marL="228600" indent="-228600">
              <a:buAutoNum type="arabicPeriod"/>
            </a:pPr>
            <a:r>
              <a:rPr lang="en-US" dirty="0"/>
              <a:t>We can use the same example, but we have to make the </a:t>
            </a:r>
            <a:r>
              <a:rPr lang="en-US" dirty="0" err="1"/>
              <a:t>reportedThred</a:t>
            </a:r>
            <a:r>
              <a:rPr lang="en-US" dirty="0"/>
              <a:t> as non-Daemon</a:t>
            </a:r>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30</a:t>
            </a:fld>
            <a:endParaRPr lang="en-GB"/>
          </a:p>
        </p:txBody>
      </p:sp>
    </p:spTree>
    <p:extLst>
      <p:ext uri="{BB962C8B-B14F-4D97-AF65-F5344CB8AC3E}">
        <p14:creationId xmlns:p14="http://schemas.microsoft.com/office/powerpoint/2010/main" val="214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r>
              <a:rPr lang="en-US" dirty="0"/>
              <a:t>The various ways to interrupt a thread</a:t>
            </a:r>
          </a:p>
          <a:p>
            <a:pPr marL="228600" indent="-228600">
              <a:buAutoNum type="arabicPeriod"/>
            </a:pPr>
            <a:r>
              <a:rPr lang="en-US" dirty="0"/>
              <a:t>By making a thread as Daemon, so what happens once the main thread ends this thread automatically ends</a:t>
            </a:r>
          </a:p>
          <a:p>
            <a:pPr marL="228600" indent="-228600">
              <a:buAutoNum type="arabicPeriod"/>
            </a:pPr>
            <a:r>
              <a:rPr lang="en-US" dirty="0"/>
              <a:t>By invoking stop() which is deprecated from java1.2 and not in use now</a:t>
            </a:r>
          </a:p>
          <a:p>
            <a:pPr marL="228600" indent="-228600">
              <a:buAutoNum type="arabicPeriod"/>
            </a:pPr>
            <a:r>
              <a:rPr lang="en-US" dirty="0"/>
              <a:t>By calling interrupt() method on a thread</a:t>
            </a:r>
          </a:p>
          <a:p>
            <a:pPr marL="228600" indent="-228600">
              <a:buAutoNum type="arabicPeriod"/>
            </a:pPr>
            <a:r>
              <a:rPr lang="en-US" dirty="0"/>
              <a:t>We can use the same example, but we have to make the </a:t>
            </a:r>
            <a:r>
              <a:rPr lang="en-US" dirty="0" err="1"/>
              <a:t>reportedThred</a:t>
            </a:r>
            <a:r>
              <a:rPr lang="en-US" dirty="0"/>
              <a:t> as non-Daemon</a:t>
            </a:r>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31</a:t>
            </a:fld>
            <a:endParaRPr lang="en-GB"/>
          </a:p>
        </p:txBody>
      </p:sp>
    </p:spTree>
    <p:extLst>
      <p:ext uri="{BB962C8B-B14F-4D97-AF65-F5344CB8AC3E}">
        <p14:creationId xmlns:p14="http://schemas.microsoft.com/office/powerpoint/2010/main" val="51716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pPr marL="228600" indent="-228600">
              <a:buAutoNum type="arabicPeriod"/>
            </a:pPr>
            <a:r>
              <a:rPr lang="en-US" dirty="0"/>
              <a:t>Parallelism is when 2 threads needs to be executed in 2 cores</a:t>
            </a:r>
          </a:p>
          <a:p>
            <a:pPr marL="228600" indent="-228600">
              <a:buAutoNum type="arabicPeriod"/>
            </a:pPr>
            <a:r>
              <a:rPr lang="en-US" dirty="0"/>
              <a:t>Concurrent is when 10 threads needs to be executed in 1 core</a:t>
            </a:r>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32</a:t>
            </a:fld>
            <a:endParaRPr lang="en-GB"/>
          </a:p>
        </p:txBody>
      </p:sp>
    </p:spTree>
    <p:extLst>
      <p:ext uri="{BB962C8B-B14F-4D97-AF65-F5344CB8AC3E}">
        <p14:creationId xmlns:p14="http://schemas.microsoft.com/office/powerpoint/2010/main" val="363971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r>
              <a:rPr lang="en-US" dirty="0"/>
              <a:t>Check-then-write</a:t>
            </a:r>
          </a:p>
          <a:p>
            <a:r>
              <a:rPr lang="en-US" dirty="0"/>
              <a:t>If(value==0){</a:t>
            </a:r>
          </a:p>
          <a:p>
            <a:r>
              <a:rPr lang="en-US" dirty="0"/>
              <a:t>	</a:t>
            </a:r>
            <a:r>
              <a:rPr lang="en-US" dirty="0" err="1"/>
              <a:t>System.out.println</a:t>
            </a:r>
            <a:r>
              <a:rPr lang="en-US" dirty="0"/>
              <a:t>(value+1);</a:t>
            </a:r>
          </a:p>
          <a:p>
            <a:r>
              <a:rPr lang="en-US" dirty="0"/>
              <a:t>}</a:t>
            </a:r>
          </a:p>
          <a:p>
            <a:r>
              <a:rPr lang="en-US" dirty="0"/>
              <a:t>Read-modify-write</a:t>
            </a:r>
          </a:p>
          <a:p>
            <a:r>
              <a:rPr lang="en-US" dirty="0"/>
              <a:t>Value++</a:t>
            </a:r>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33</a:t>
            </a:fld>
            <a:endParaRPr lang="en-GB"/>
          </a:p>
        </p:txBody>
      </p:sp>
    </p:spTree>
    <p:extLst>
      <p:ext uri="{BB962C8B-B14F-4D97-AF65-F5344CB8AC3E}">
        <p14:creationId xmlns:p14="http://schemas.microsoft.com/office/powerpoint/2010/main" val="389892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40</a:t>
            </a:fld>
            <a:endParaRPr lang="en-GB"/>
          </a:p>
        </p:txBody>
      </p:sp>
    </p:spTree>
    <p:extLst>
      <p:ext uri="{BB962C8B-B14F-4D97-AF65-F5344CB8AC3E}">
        <p14:creationId xmlns:p14="http://schemas.microsoft.com/office/powerpoint/2010/main" val="1127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a:t>
            </a:fld>
            <a:endParaRPr lang="en-GB"/>
          </a:p>
        </p:txBody>
      </p:sp>
    </p:spTree>
    <p:extLst>
      <p:ext uri="{BB962C8B-B14F-4D97-AF65-F5344CB8AC3E}">
        <p14:creationId xmlns:p14="http://schemas.microsoft.com/office/powerpoint/2010/main" val="252840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14</a:t>
            </a:fld>
            <a:endParaRPr lang="en-GB"/>
          </a:p>
        </p:txBody>
      </p:sp>
    </p:spTree>
    <p:extLst>
      <p:ext uri="{BB962C8B-B14F-4D97-AF65-F5344CB8AC3E}">
        <p14:creationId xmlns:p14="http://schemas.microsoft.com/office/powerpoint/2010/main" val="418276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18</a:t>
            </a:fld>
            <a:endParaRPr lang="en-GB"/>
          </a:p>
        </p:txBody>
      </p:sp>
    </p:spTree>
    <p:extLst>
      <p:ext uri="{BB962C8B-B14F-4D97-AF65-F5344CB8AC3E}">
        <p14:creationId xmlns:p14="http://schemas.microsoft.com/office/powerpoint/2010/main" val="403655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r>
              <a:rPr lang="en-US" dirty="0"/>
              <a:t>New is new Thread(r)</a:t>
            </a:r>
          </a:p>
          <a:p>
            <a:r>
              <a:rPr lang="en-US" dirty="0"/>
              <a:t>Runnable when </a:t>
            </a:r>
            <a:r>
              <a:rPr lang="en-US" dirty="0" err="1"/>
              <a:t>thread.start</a:t>
            </a:r>
            <a:r>
              <a:rPr lang="en-US" dirty="0"/>
              <a:t>() (Not exactly running as it is waiting for the OS schedule)</a:t>
            </a:r>
          </a:p>
          <a:p>
            <a:r>
              <a:rPr lang="en-US" dirty="0"/>
              <a:t>Blocked in case of synchronization</a:t>
            </a:r>
          </a:p>
          <a:p>
            <a:r>
              <a:rPr lang="en-US" dirty="0"/>
              <a:t>Waiting in case it is waiting for the notification (Ex: Join)</a:t>
            </a:r>
          </a:p>
          <a:p>
            <a:r>
              <a:rPr lang="en-US" dirty="0"/>
              <a:t>Timed Waiting is basically waiting for the defined time (Ex: Sleep)</a:t>
            </a:r>
          </a:p>
          <a:p>
            <a:r>
              <a:rPr lang="en-US" dirty="0"/>
              <a:t>Terminated When the thread ends or exits</a:t>
            </a:r>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24</a:t>
            </a:fld>
            <a:endParaRPr lang="en-GB"/>
          </a:p>
        </p:txBody>
      </p:sp>
    </p:spTree>
    <p:extLst>
      <p:ext uri="{BB962C8B-B14F-4D97-AF65-F5344CB8AC3E}">
        <p14:creationId xmlns:p14="http://schemas.microsoft.com/office/powerpoint/2010/main" val="3002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25</a:t>
            </a:fld>
            <a:endParaRPr lang="en-GB"/>
          </a:p>
        </p:txBody>
      </p:sp>
    </p:spTree>
    <p:extLst>
      <p:ext uri="{BB962C8B-B14F-4D97-AF65-F5344CB8AC3E}">
        <p14:creationId xmlns:p14="http://schemas.microsoft.com/office/powerpoint/2010/main" val="19812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26</a:t>
            </a:fld>
            <a:endParaRPr lang="en-GB"/>
          </a:p>
        </p:txBody>
      </p:sp>
    </p:spTree>
    <p:extLst>
      <p:ext uri="{BB962C8B-B14F-4D97-AF65-F5344CB8AC3E}">
        <p14:creationId xmlns:p14="http://schemas.microsoft.com/office/powerpoint/2010/main" val="122253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27</a:t>
            </a:fld>
            <a:endParaRPr lang="en-GB"/>
          </a:p>
        </p:txBody>
      </p:sp>
    </p:spTree>
    <p:extLst>
      <p:ext uri="{BB962C8B-B14F-4D97-AF65-F5344CB8AC3E}">
        <p14:creationId xmlns:p14="http://schemas.microsoft.com/office/powerpoint/2010/main" val="276604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8500"/>
            <a:ext cx="46513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28</a:t>
            </a:fld>
            <a:endParaRPr lang="en-GB"/>
          </a:p>
        </p:txBody>
      </p:sp>
    </p:spTree>
    <p:extLst>
      <p:ext uri="{BB962C8B-B14F-4D97-AF65-F5344CB8AC3E}">
        <p14:creationId xmlns:p14="http://schemas.microsoft.com/office/powerpoint/2010/main" val="3185310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Rectangle 3"/>
          <p:cNvSpPr/>
          <p:nvPr/>
        </p:nvSpPr>
        <p:spPr>
          <a:xfrm>
            <a:off x="7253290" y="0"/>
            <a:ext cx="1890711" cy="5378451"/>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784503"/>
              <a:gd name="connsiteY0" fmla="*/ 4160233 h 4160233"/>
              <a:gd name="connsiteX1" fmla="*/ 1784503 w 1784503"/>
              <a:gd name="connsiteY1" fmla="*/ 0 h 4160233"/>
              <a:gd name="connsiteX2" fmla="*/ 1784503 w 1784503"/>
              <a:gd name="connsiteY2" fmla="*/ 1657350 h 4160233"/>
              <a:gd name="connsiteX3" fmla="*/ 0 w 1784503"/>
              <a:gd name="connsiteY3" fmla="*/ 4160233 h 4160233"/>
              <a:gd name="connsiteX0" fmla="*/ 0 w 1080880"/>
              <a:gd name="connsiteY0" fmla="*/ 2819435 h 2819435"/>
              <a:gd name="connsiteX1" fmla="*/ 1080880 w 1080880"/>
              <a:gd name="connsiteY1" fmla="*/ 0 h 2819435"/>
              <a:gd name="connsiteX2" fmla="*/ 1080880 w 1080880"/>
              <a:gd name="connsiteY2" fmla="*/ 1657350 h 2819435"/>
              <a:gd name="connsiteX3" fmla="*/ 0 w 1080880"/>
              <a:gd name="connsiteY3" fmla="*/ 2819435 h 2819435"/>
              <a:gd name="connsiteX0" fmla="*/ 0 w 1482457"/>
              <a:gd name="connsiteY0" fmla="*/ 2916657 h 2916657"/>
              <a:gd name="connsiteX1" fmla="*/ 1482457 w 1482457"/>
              <a:gd name="connsiteY1" fmla="*/ 0 h 2916657"/>
              <a:gd name="connsiteX2" fmla="*/ 1482457 w 1482457"/>
              <a:gd name="connsiteY2" fmla="*/ 1657350 h 2916657"/>
              <a:gd name="connsiteX3" fmla="*/ 0 w 1482457"/>
              <a:gd name="connsiteY3" fmla="*/ 2916657 h 2916657"/>
              <a:gd name="connsiteX0" fmla="*/ 0 w 1532644"/>
              <a:gd name="connsiteY0" fmla="*/ 3042375 h 3042375"/>
              <a:gd name="connsiteX1" fmla="*/ 1532644 w 1532644"/>
              <a:gd name="connsiteY1" fmla="*/ 0 h 3042375"/>
              <a:gd name="connsiteX2" fmla="*/ 1532644 w 1532644"/>
              <a:gd name="connsiteY2" fmla="*/ 1657350 h 3042375"/>
              <a:gd name="connsiteX3" fmla="*/ 0 w 1532644"/>
              <a:gd name="connsiteY3" fmla="*/ 3042375 h 3042375"/>
            </a:gdLst>
            <a:ahLst/>
            <a:cxnLst>
              <a:cxn ang="0">
                <a:pos x="connsiteX0" y="connsiteY0"/>
              </a:cxn>
              <a:cxn ang="0">
                <a:pos x="connsiteX1" y="connsiteY1"/>
              </a:cxn>
              <a:cxn ang="0">
                <a:pos x="connsiteX2" y="connsiteY2"/>
              </a:cxn>
              <a:cxn ang="0">
                <a:pos x="connsiteX3" y="connsiteY3"/>
              </a:cxn>
            </a:cxnLst>
            <a:rect l="l" t="t" r="r" b="b"/>
            <a:pathLst>
              <a:path w="1532644" h="3042375">
                <a:moveTo>
                  <a:pt x="0" y="3042375"/>
                </a:moveTo>
                <a:lnTo>
                  <a:pt x="1532644" y="0"/>
                </a:lnTo>
                <a:lnTo>
                  <a:pt x="1532644" y="1657350"/>
                </a:lnTo>
                <a:lnTo>
                  <a:pt x="0" y="30423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Rectangle 3"/>
          <p:cNvSpPr/>
          <p:nvPr/>
        </p:nvSpPr>
        <p:spPr>
          <a:xfrm>
            <a:off x="7767638" y="1"/>
            <a:ext cx="1376362" cy="202882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3"/>
          <p:cNvSpPr/>
          <p:nvPr/>
        </p:nvSpPr>
        <p:spPr>
          <a:xfrm>
            <a:off x="7547770" y="1295402"/>
            <a:ext cx="1596231" cy="193039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Lst>
            <a:ahLst/>
            <a:cxnLst>
              <a:cxn ang="0">
                <a:pos x="connsiteX0" y="connsiteY0"/>
              </a:cxn>
              <a:cxn ang="0">
                <a:pos x="connsiteX1" y="connsiteY1"/>
              </a:cxn>
              <a:cxn ang="0">
                <a:pos x="connsiteX2" y="connsiteY2"/>
              </a:cxn>
              <a:cxn ang="0">
                <a:pos x="connsiteX3" y="connsiteY3"/>
              </a:cxn>
            </a:cxnLst>
            <a:rect l="l" t="t" r="r" b="b"/>
            <a:pathLst>
              <a:path w="1590708" h="1657350">
                <a:moveTo>
                  <a:pt x="0" y="1457409"/>
                </a:moveTo>
                <a:lnTo>
                  <a:pt x="1590708" y="0"/>
                </a:lnTo>
                <a:lnTo>
                  <a:pt x="1590708" y="1657350"/>
                </a:lnTo>
                <a:lnTo>
                  <a:pt x="0" y="14574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3"/>
          <p:cNvSpPr/>
          <p:nvPr/>
        </p:nvSpPr>
        <p:spPr>
          <a:xfrm>
            <a:off x="8853488" y="1292227"/>
            <a:ext cx="290512" cy="733424"/>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1564714"/>
              <a:gd name="connsiteY0" fmla="*/ 696891 h 1657350"/>
              <a:gd name="connsiteX1" fmla="*/ 1564714 w 1564714"/>
              <a:gd name="connsiteY1" fmla="*/ 0 h 1657350"/>
              <a:gd name="connsiteX2" fmla="*/ 1564714 w 1564714"/>
              <a:gd name="connsiteY2" fmla="*/ 1657350 h 1657350"/>
              <a:gd name="connsiteX3" fmla="*/ 0 w 1564714"/>
              <a:gd name="connsiteY3" fmla="*/ 696891 h 1657350"/>
            </a:gdLst>
            <a:ahLst/>
            <a:cxnLst>
              <a:cxn ang="0">
                <a:pos x="connsiteX0" y="connsiteY0"/>
              </a:cxn>
              <a:cxn ang="0">
                <a:pos x="connsiteX1" y="connsiteY1"/>
              </a:cxn>
              <a:cxn ang="0">
                <a:pos x="connsiteX2" y="connsiteY2"/>
              </a:cxn>
              <a:cxn ang="0">
                <a:pos x="connsiteX3" y="connsiteY3"/>
              </a:cxn>
            </a:cxnLst>
            <a:rect l="l" t="t" r="r" b="b"/>
            <a:pathLst>
              <a:path w="1564714" h="1657350">
                <a:moveTo>
                  <a:pt x="0" y="696891"/>
                </a:moveTo>
                <a:lnTo>
                  <a:pt x="1564714" y="0"/>
                </a:lnTo>
                <a:lnTo>
                  <a:pt x="1564714" y="1657350"/>
                </a:lnTo>
                <a:lnTo>
                  <a:pt x="0" y="696891"/>
                </a:lnTo>
                <a:close/>
              </a:path>
            </a:pathLst>
          </a:custGeom>
          <a:solidFill>
            <a:srgbClr val="14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3"/>
          <p:cNvSpPr/>
          <p:nvPr/>
        </p:nvSpPr>
        <p:spPr>
          <a:xfrm>
            <a:off x="6580982" y="1819277"/>
            <a:ext cx="2563019" cy="3500204"/>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Lst>
            <a:ahLst/>
            <a:cxnLst>
              <a:cxn ang="0">
                <a:pos x="connsiteX0" y="connsiteY0"/>
              </a:cxn>
              <a:cxn ang="0">
                <a:pos x="connsiteX1" y="connsiteY1"/>
              </a:cxn>
              <a:cxn ang="0">
                <a:pos x="connsiteX2" y="connsiteY2"/>
              </a:cxn>
              <a:cxn ang="0">
                <a:pos x="connsiteX3" y="connsiteY3"/>
              </a:cxn>
            </a:cxnLst>
            <a:rect l="l" t="t" r="r" b="b"/>
            <a:pathLst>
              <a:path w="2554151" h="3123257">
                <a:moveTo>
                  <a:pt x="0" y="3123257"/>
                </a:moveTo>
                <a:lnTo>
                  <a:pt x="2554151" y="0"/>
                </a:lnTo>
                <a:lnTo>
                  <a:pt x="2554151" y="1657350"/>
                </a:lnTo>
                <a:lnTo>
                  <a:pt x="0" y="3123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p:cNvSpPr/>
          <p:nvPr/>
        </p:nvSpPr>
        <p:spPr>
          <a:xfrm rot="19547933">
            <a:off x="6832163" y="4838516"/>
            <a:ext cx="98938" cy="381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ctrTitle" hasCustomPrompt="1"/>
          </p:nvPr>
        </p:nvSpPr>
        <p:spPr>
          <a:xfrm>
            <a:off x="419534" y="2336452"/>
            <a:ext cx="6743266" cy="1695451"/>
          </a:xfrm>
        </p:spPr>
        <p:txBody>
          <a:bodyPr anchor="b">
            <a:noAutofit/>
          </a:bodyPr>
          <a:lstStyle>
            <a:lvl1pPr algn="l">
              <a:lnSpc>
                <a:spcPts val="4200"/>
              </a:lnSpc>
              <a:defRPr sz="4000" b="1">
                <a:solidFill>
                  <a:schemeClr val="tx1"/>
                </a:solidFill>
              </a:defRPr>
            </a:lvl1pPr>
          </a:lstStyle>
          <a:p>
            <a:r>
              <a:rPr lang="en-US" dirty="0"/>
              <a:t>MASTER TITLE STYLE</a:t>
            </a:r>
          </a:p>
        </p:txBody>
      </p:sp>
      <p:sp>
        <p:nvSpPr>
          <p:cNvPr id="3" name="Subtitle 2"/>
          <p:cNvSpPr>
            <a:spLocks noGrp="1"/>
          </p:cNvSpPr>
          <p:nvPr>
            <p:ph type="subTitle" idx="1"/>
          </p:nvPr>
        </p:nvSpPr>
        <p:spPr>
          <a:xfrm>
            <a:off x="424297" y="4000496"/>
            <a:ext cx="6548003" cy="711200"/>
          </a:xfrm>
        </p:spPr>
        <p:txBody>
          <a:bodyPr>
            <a:normAutofit/>
          </a:bodyPr>
          <a:lstStyle>
            <a:lvl1pPr marL="0" indent="0" algn="l">
              <a:lnSpc>
                <a:spcPts val="2000"/>
              </a:lnSpc>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26" name="Picture 2" descr="C:\Users\Varun.SANJEEV\Desktop\Xorian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32" y="104246"/>
            <a:ext cx="1579228" cy="75882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p:cNvSpPr/>
          <p:nvPr/>
        </p:nvSpPr>
        <p:spPr>
          <a:xfrm rot="10800000">
            <a:off x="2" y="6450427"/>
            <a:ext cx="857251" cy="40757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279828 w 1651428"/>
              <a:gd name="connsiteY0" fmla="*/ 0 h 616017"/>
              <a:gd name="connsiteX1" fmla="*/ 1651428 w 1651428"/>
              <a:gd name="connsiteY1" fmla="*/ 0 h 616017"/>
              <a:gd name="connsiteX2" fmla="*/ 0 w 1651428"/>
              <a:gd name="connsiteY2" fmla="*/ 616017 h 616017"/>
              <a:gd name="connsiteX3" fmla="*/ 279828 w 1651428"/>
              <a:gd name="connsiteY3" fmla="*/ 0 h 616017"/>
            </a:gdLst>
            <a:ahLst/>
            <a:cxnLst>
              <a:cxn ang="0">
                <a:pos x="connsiteX0" y="connsiteY0"/>
              </a:cxn>
              <a:cxn ang="0">
                <a:pos x="connsiteX1" y="connsiteY1"/>
              </a:cxn>
              <a:cxn ang="0">
                <a:pos x="connsiteX2" y="connsiteY2"/>
              </a:cxn>
              <a:cxn ang="0">
                <a:pos x="connsiteX3" y="connsiteY3"/>
              </a:cxn>
            </a:cxnLst>
            <a:rect l="l" t="t" r="r" b="b"/>
            <a:pathLst>
              <a:path w="1651428" h="616017">
                <a:moveTo>
                  <a:pt x="279828" y="0"/>
                </a:moveTo>
                <a:lnTo>
                  <a:pt x="1651428" y="0"/>
                </a:lnTo>
                <a:lnTo>
                  <a:pt x="0" y="616017"/>
                </a:lnTo>
                <a:lnTo>
                  <a:pt x="2798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5" name="Picture 14" descr="Logo, icon&#10;&#10;Description automatically generated">
            <a:extLst>
              <a:ext uri="{FF2B5EF4-FFF2-40B4-BE49-F238E27FC236}">
                <a16:creationId xmlns:a16="http://schemas.microsoft.com/office/drawing/2014/main" id="{AB1F7468-977D-4656-BDAE-3124CE831D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5142517"/>
            <a:ext cx="858207" cy="1231824"/>
          </a:xfrm>
          <a:prstGeom prst="rect">
            <a:avLst/>
          </a:prstGeom>
        </p:spPr>
      </p:pic>
    </p:spTree>
    <p:extLst>
      <p:ext uri="{BB962C8B-B14F-4D97-AF65-F5344CB8AC3E}">
        <p14:creationId xmlns:p14="http://schemas.microsoft.com/office/powerpoint/2010/main" val="326826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Half Image &amp; Title">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1" y="6308426"/>
            <a:ext cx="661732" cy="556741"/>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4" name="Picture Placeholder 3"/>
          <p:cNvSpPr>
            <a:spLocks noGrp="1"/>
          </p:cNvSpPr>
          <p:nvPr>
            <p:ph type="pic" sz="quarter" idx="14"/>
          </p:nvPr>
        </p:nvSpPr>
        <p:spPr>
          <a:xfrm>
            <a:off x="397669" y="530226"/>
            <a:ext cx="3846671" cy="5794375"/>
          </a:xfrm>
          <a:solidFill>
            <a:schemeClr val="bg1">
              <a:lumMod val="95000"/>
            </a:schemeClr>
          </a:solidFill>
        </p:spPr>
        <p:txBody>
          <a:bodyPr vert="horz" lIns="91440" tIns="45720" rIns="91440" bIns="45720" rtlCol="0" anchor="ctr">
            <a:normAutofit/>
          </a:bodyPr>
          <a:lstStyle>
            <a:lvl1pPr marL="285750" indent="-285750" algn="ctr">
              <a:buFont typeface="Arial" panose="020B0604020202020204" pitchFamily="34" charset="0"/>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1168749"/>
            <a:ext cx="4114799"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27" name="TextBox 26"/>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8" name="TextBox 27"/>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0" name="Content Placeholder 2"/>
          <p:cNvSpPr>
            <a:spLocks noGrp="1"/>
          </p:cNvSpPr>
          <p:nvPr>
            <p:ph idx="17"/>
          </p:nvPr>
        </p:nvSpPr>
        <p:spPr>
          <a:xfrm>
            <a:off x="4419600" y="1838961"/>
            <a:ext cx="4114801" cy="4491991"/>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p:nvGrpSpPr>
        <p:grpSpPr>
          <a:xfrm>
            <a:off x="8763000" y="2"/>
            <a:ext cx="381000" cy="1109977"/>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38460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1" y="1"/>
            <a:ext cx="4244339" cy="6858000"/>
          </a:xfrm>
          <a:solidFill>
            <a:schemeClr val="bg1">
              <a:lumMod val="95000"/>
            </a:schemeClr>
          </a:solidFill>
        </p:spPr>
        <p:txBody>
          <a:bodyPr anchor="ctr">
            <a:normAutofit/>
          </a:bodyPr>
          <a:lstStyle>
            <a:lvl1pPr marL="0" indent="0" algn="ctr">
              <a:lnSpc>
                <a:spcPct val="200000"/>
              </a:lnSpc>
              <a:spcBef>
                <a:spcPts val="0"/>
              </a:spcBef>
              <a:buNone/>
              <a:defRPr sz="1800" b="0">
                <a:solidFill>
                  <a:schemeClr val="tx2"/>
                </a:solidFill>
                <a:latin typeface="+mj-lt"/>
              </a:defRPr>
            </a:lvl1pPr>
          </a:lstStyle>
          <a:p>
            <a:r>
              <a:rPr lang="en-US"/>
              <a:t>Click icon to add picture</a:t>
            </a:r>
            <a:endParaRPr lang="en-US" dirty="0"/>
          </a:p>
        </p:txBody>
      </p:sp>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8" name="Content Placeholder 2"/>
          <p:cNvSpPr>
            <a:spLocks noGrp="1"/>
          </p:cNvSpPr>
          <p:nvPr>
            <p:ph idx="17"/>
          </p:nvPr>
        </p:nvSpPr>
        <p:spPr>
          <a:xfrm>
            <a:off x="4419600" y="1838960"/>
            <a:ext cx="4114801" cy="4692504"/>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1168749"/>
            <a:ext cx="4114799"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25" name="TextBox 24"/>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6" name="TextBox 25"/>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7" name="Group 16"/>
          <p:cNvGrpSpPr/>
          <p:nvPr/>
        </p:nvGrpSpPr>
        <p:grpSpPr>
          <a:xfrm>
            <a:off x="8763000" y="2"/>
            <a:ext cx="381000" cy="1109977"/>
            <a:chOff x="8763000" y="1"/>
            <a:chExt cx="381000" cy="832483"/>
          </a:xfrm>
        </p:grpSpPr>
        <p:sp>
          <p:nvSpPr>
            <p:cNvPr id="2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10297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7" name="Group 26"/>
          <p:cNvGrpSpPr/>
          <p:nvPr/>
        </p:nvGrpSpPr>
        <p:grpSpPr>
          <a:xfrm>
            <a:off x="1" y="6308426"/>
            <a:ext cx="661732" cy="556741"/>
            <a:chOff x="0" y="4660277"/>
            <a:chExt cx="783429" cy="494347"/>
          </a:xfrm>
        </p:grpSpPr>
        <p:sp>
          <p:nvSpPr>
            <p:cNvPr id="28"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2" name="TextBox 21"/>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3" name="TextBox 22"/>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4" name="Group 13"/>
          <p:cNvGrpSpPr/>
          <p:nvPr/>
        </p:nvGrpSpPr>
        <p:grpSpPr>
          <a:xfrm>
            <a:off x="8763000" y="2"/>
            <a:ext cx="381000" cy="1109977"/>
            <a:chOff x="8763000" y="1"/>
            <a:chExt cx="381000" cy="832483"/>
          </a:xfrm>
        </p:grpSpPr>
        <p:sp>
          <p:nvSpPr>
            <p:cNvPr id="24"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13212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hank You">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68160"/>
          </a:xfrm>
          <a:prstGeom prst="rect">
            <a:avLst/>
          </a:prstGeom>
        </p:spPr>
      </p:pic>
      <p:sp>
        <p:nvSpPr>
          <p:cNvPr id="30" name="Rectangle 29"/>
          <p:cNvSpPr/>
          <p:nvPr/>
        </p:nvSpPr>
        <p:spPr>
          <a:xfrm>
            <a:off x="4953000" y="2"/>
            <a:ext cx="4191000" cy="685799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419852" y="2413000"/>
            <a:ext cx="4456948" cy="1554184"/>
          </a:xfrm>
        </p:spPr>
        <p:txBody>
          <a:bodyPr anchor="b">
            <a:normAutofit/>
          </a:bodyPr>
          <a:lstStyle>
            <a:lvl1pPr algn="l">
              <a:lnSpc>
                <a:spcPts val="3600"/>
              </a:lnSpc>
              <a:defRPr sz="4400" b="1" cap="all">
                <a:solidFill>
                  <a:schemeClr val="bg1"/>
                </a:solidFill>
              </a:defRPr>
            </a:lvl1pPr>
          </a:lstStyle>
          <a:p>
            <a:r>
              <a:rPr lang="en-US"/>
              <a:t>Click to edit Master title style</a:t>
            </a:r>
            <a:endParaRPr lang="en-US" dirty="0"/>
          </a:p>
        </p:txBody>
      </p:sp>
      <p:sp>
        <p:nvSpPr>
          <p:cNvPr id="12" name="Subtitle 2"/>
          <p:cNvSpPr>
            <a:spLocks noGrp="1"/>
          </p:cNvSpPr>
          <p:nvPr>
            <p:ph type="subTitle" idx="10"/>
          </p:nvPr>
        </p:nvSpPr>
        <p:spPr>
          <a:xfrm>
            <a:off x="5166230" y="584201"/>
            <a:ext cx="3444370" cy="1003297"/>
          </a:xfrm>
        </p:spPr>
        <p:txBody>
          <a:bodyPr anchor="b">
            <a:normAutofit/>
          </a:bodyPr>
          <a:lstStyle>
            <a:lvl1pPr marL="0" indent="0" algn="l">
              <a:lnSpc>
                <a:spcPts val="2000"/>
              </a:lnSpc>
              <a:buNone/>
              <a:defRPr sz="1800" b="1">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488" y="100927"/>
            <a:ext cx="1238156" cy="813473"/>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8590778" y="1"/>
            <a:ext cx="553224" cy="1803400"/>
            <a:chOff x="8667750" y="0"/>
            <a:chExt cx="476251" cy="1040605"/>
          </a:xfrm>
        </p:grpSpPr>
        <p:sp>
          <p:nvSpPr>
            <p:cNvPr id="3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9" name="TextBox 38"/>
          <p:cNvSpPr txBox="1"/>
          <p:nvPr/>
        </p:nvSpPr>
        <p:spPr>
          <a:xfrm>
            <a:off x="381000" y="6606649"/>
            <a:ext cx="2133600" cy="215444"/>
          </a:xfrm>
          <a:prstGeom prst="rect">
            <a:avLst/>
          </a:prstGeom>
          <a:noFill/>
        </p:spPr>
        <p:txBody>
          <a:bodyPr wrap="square" rtlCol="0" anchor="ctr">
            <a:spAutoFit/>
          </a:bodyPr>
          <a:lstStyle/>
          <a:p>
            <a:r>
              <a:rPr lang="en-US" sz="800" dirty="0">
                <a:solidFill>
                  <a:schemeClr val="bg2">
                    <a:lumMod val="20000"/>
                    <a:lumOff val="80000"/>
                  </a:schemeClr>
                </a:solidFill>
              </a:rPr>
              <a:t>© 2021 </a:t>
            </a:r>
            <a:r>
              <a:rPr lang="en-US" sz="800" dirty="0" err="1">
                <a:solidFill>
                  <a:schemeClr val="bg2">
                    <a:lumMod val="20000"/>
                    <a:lumOff val="80000"/>
                  </a:schemeClr>
                </a:solidFill>
              </a:rPr>
              <a:t>Xoriant</a:t>
            </a:r>
            <a:r>
              <a:rPr lang="en-US" sz="800" dirty="0">
                <a:solidFill>
                  <a:schemeClr val="bg2">
                    <a:lumMod val="20000"/>
                    <a:lumOff val="80000"/>
                  </a:schemeClr>
                </a:solidFill>
              </a:rPr>
              <a:t> Corporation.</a:t>
            </a:r>
          </a:p>
        </p:txBody>
      </p:sp>
      <p:sp>
        <p:nvSpPr>
          <p:cNvPr id="5" name="Text Placeholder 4"/>
          <p:cNvSpPr>
            <a:spLocks noGrp="1"/>
          </p:cNvSpPr>
          <p:nvPr>
            <p:ph type="body" sz="quarter" idx="11"/>
          </p:nvPr>
        </p:nvSpPr>
        <p:spPr>
          <a:xfrm>
            <a:off x="5166230" y="1587499"/>
            <a:ext cx="3444369" cy="609600"/>
          </a:xfrm>
        </p:spPr>
        <p:txBody>
          <a:bodyPr>
            <a:normAutofit/>
          </a:bodyPr>
          <a:lstStyle>
            <a:lvl1pPr marL="0" indent="0">
              <a:buNone/>
              <a:defRPr sz="1600">
                <a:solidFill>
                  <a:schemeClr val="tx2">
                    <a:lumMod val="40000"/>
                    <a:lumOff val="60000"/>
                  </a:schemeClr>
                </a:solidFill>
              </a:defRPr>
            </a:lvl1pPr>
          </a:lstStyle>
          <a:p>
            <a:pPr lvl="0"/>
            <a:r>
              <a:rPr lang="en-US"/>
              <a:t>Edit Master text styles</a:t>
            </a:r>
          </a:p>
        </p:txBody>
      </p:sp>
    </p:spTree>
    <p:extLst>
      <p:ext uri="{BB962C8B-B14F-4D97-AF65-F5344CB8AC3E}">
        <p14:creationId xmlns:p14="http://schemas.microsoft.com/office/powerpoint/2010/main" val="23522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Thank You">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68160"/>
          </a:xfrm>
          <a:prstGeom prst="rect">
            <a:avLst/>
          </a:prstGeom>
        </p:spPr>
      </p:pic>
      <p:sp>
        <p:nvSpPr>
          <p:cNvPr id="30" name="Rectangle 29"/>
          <p:cNvSpPr/>
          <p:nvPr/>
        </p:nvSpPr>
        <p:spPr>
          <a:xfrm>
            <a:off x="5715000" y="2"/>
            <a:ext cx="3429000" cy="685799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381000" y="2514600"/>
            <a:ext cx="5257800" cy="944584"/>
          </a:xfrm>
        </p:spPr>
        <p:txBody>
          <a:bodyPr anchor="b">
            <a:normAutofit/>
          </a:bodyPr>
          <a:lstStyle>
            <a:lvl1pPr algn="l">
              <a:lnSpc>
                <a:spcPts val="3600"/>
              </a:lnSpc>
              <a:defRPr sz="4000" b="1" cap="all">
                <a:solidFill>
                  <a:schemeClr val="bg1"/>
                </a:solidFill>
              </a:defRPr>
            </a:lvl1pPr>
          </a:lstStyle>
          <a:p>
            <a:r>
              <a:rPr lang="en-US"/>
              <a:t>Click to edit Master title style</a:t>
            </a:r>
            <a:endParaRPr lang="en-US" dirty="0"/>
          </a:p>
        </p:txBody>
      </p:sp>
      <p:sp>
        <p:nvSpPr>
          <p:cNvPr id="12" name="Subtitle 2"/>
          <p:cNvSpPr>
            <a:spLocks noGrp="1"/>
          </p:cNvSpPr>
          <p:nvPr>
            <p:ph type="subTitle" idx="10"/>
          </p:nvPr>
        </p:nvSpPr>
        <p:spPr>
          <a:xfrm>
            <a:off x="381000" y="3632201"/>
            <a:ext cx="5257800" cy="901697"/>
          </a:xfrm>
        </p:spPr>
        <p:txBody>
          <a:bodyPr anchor="b">
            <a:normAutofit/>
          </a:bodyPr>
          <a:lstStyle>
            <a:lvl1pPr marL="0" indent="0" algn="l">
              <a:lnSpc>
                <a:spcPts val="2000"/>
              </a:lnSpc>
              <a:buNone/>
              <a:defRPr sz="2000" b="1">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35" name="Group 34"/>
          <p:cNvGrpSpPr/>
          <p:nvPr/>
        </p:nvGrpSpPr>
        <p:grpSpPr>
          <a:xfrm>
            <a:off x="8590778" y="1"/>
            <a:ext cx="553224" cy="1803400"/>
            <a:chOff x="8667750" y="0"/>
            <a:chExt cx="476251" cy="1040605"/>
          </a:xfrm>
        </p:grpSpPr>
        <p:sp>
          <p:nvSpPr>
            <p:cNvPr id="3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9" name="TextBox 38"/>
          <p:cNvSpPr txBox="1"/>
          <p:nvPr/>
        </p:nvSpPr>
        <p:spPr>
          <a:xfrm>
            <a:off x="381000" y="6606649"/>
            <a:ext cx="2133600" cy="215444"/>
          </a:xfrm>
          <a:prstGeom prst="rect">
            <a:avLst/>
          </a:prstGeom>
          <a:noFill/>
        </p:spPr>
        <p:txBody>
          <a:bodyPr wrap="square" rtlCol="0" anchor="ctr">
            <a:spAutoFit/>
          </a:bodyPr>
          <a:lstStyle/>
          <a:p>
            <a:r>
              <a:rPr lang="en-US" sz="800" dirty="0">
                <a:solidFill>
                  <a:schemeClr val="bg2">
                    <a:lumMod val="20000"/>
                    <a:lumOff val="80000"/>
                  </a:schemeClr>
                </a:solidFill>
              </a:rPr>
              <a:t>© 2021 </a:t>
            </a:r>
            <a:r>
              <a:rPr lang="en-US" sz="800" dirty="0" err="1">
                <a:solidFill>
                  <a:schemeClr val="bg2">
                    <a:lumMod val="20000"/>
                    <a:lumOff val="80000"/>
                  </a:schemeClr>
                </a:solidFill>
              </a:rPr>
              <a:t>Xoriant</a:t>
            </a:r>
            <a:r>
              <a:rPr lang="en-US" sz="800" dirty="0">
                <a:solidFill>
                  <a:schemeClr val="bg2">
                    <a:lumMod val="20000"/>
                    <a:lumOff val="80000"/>
                  </a:schemeClr>
                </a:solidFill>
              </a:rPr>
              <a:t> Corporation.</a:t>
            </a:r>
          </a:p>
        </p:txBody>
      </p:sp>
      <p:sp>
        <p:nvSpPr>
          <p:cNvPr id="5" name="Text Placeholder 4"/>
          <p:cNvSpPr>
            <a:spLocks noGrp="1"/>
          </p:cNvSpPr>
          <p:nvPr>
            <p:ph type="body" sz="quarter" idx="11"/>
          </p:nvPr>
        </p:nvSpPr>
        <p:spPr>
          <a:xfrm>
            <a:off x="381000" y="4533899"/>
            <a:ext cx="5257799" cy="609600"/>
          </a:xfrm>
        </p:spPr>
        <p:txBody>
          <a:bodyPr>
            <a:normAutofit/>
          </a:bodyPr>
          <a:lstStyle>
            <a:lvl1pPr marL="0" indent="0">
              <a:buNone/>
              <a:defRPr sz="1600">
                <a:solidFill>
                  <a:schemeClr val="tx2">
                    <a:lumMod val="40000"/>
                    <a:lumOff val="60000"/>
                  </a:schemeClr>
                </a:solidFill>
              </a:defRPr>
            </a:lvl1pPr>
          </a:lstStyle>
          <a:p>
            <a:pPr lvl="0"/>
            <a:r>
              <a:rPr lang="en-US"/>
              <a:t>Edit Master text styles</a:t>
            </a:r>
          </a:p>
        </p:txBody>
      </p:sp>
      <p:sp>
        <p:nvSpPr>
          <p:cNvPr id="6" name="Text Placeholder 5"/>
          <p:cNvSpPr>
            <a:spLocks noGrp="1"/>
          </p:cNvSpPr>
          <p:nvPr>
            <p:ph type="body" sz="quarter" idx="12"/>
          </p:nvPr>
        </p:nvSpPr>
        <p:spPr>
          <a:xfrm>
            <a:off x="381000" y="5257800"/>
            <a:ext cx="4648200" cy="609600"/>
          </a:xfrm>
        </p:spPr>
        <p:txBody>
          <a:bodyPr>
            <a:noAutofit/>
          </a:bodyPr>
          <a:lstStyle>
            <a:lvl1pPr marL="0" indent="0">
              <a:buNone/>
              <a:defRPr lang="en-US" sz="1600" kern="1200" dirty="0" smtClean="0">
                <a:solidFill>
                  <a:schemeClr val="bg1"/>
                </a:solidFill>
                <a:latin typeface="+mn-lt"/>
                <a:ea typeface="+mn-ea"/>
                <a:cs typeface="+mn-cs"/>
              </a:defRPr>
            </a:lvl1pPr>
            <a:lvl2pPr marL="457200" indent="0">
              <a:buNone/>
              <a:defRPr lang="en-US" sz="1600" kern="1200" dirty="0" smtClean="0">
                <a:solidFill>
                  <a:schemeClr val="tx2">
                    <a:lumMod val="40000"/>
                    <a:lumOff val="60000"/>
                  </a:schemeClr>
                </a:solidFill>
                <a:latin typeface="+mn-lt"/>
                <a:ea typeface="+mn-ea"/>
                <a:cs typeface="+mn-cs"/>
              </a:defRPr>
            </a:lvl2pPr>
            <a:lvl3pPr marL="914400" indent="0">
              <a:buNone/>
              <a:defRPr lang="en-US" sz="1600" kern="1200" dirty="0" smtClean="0">
                <a:solidFill>
                  <a:schemeClr val="tx2">
                    <a:lumMod val="40000"/>
                    <a:lumOff val="60000"/>
                  </a:schemeClr>
                </a:solidFill>
                <a:latin typeface="+mn-lt"/>
                <a:ea typeface="+mn-ea"/>
                <a:cs typeface="+mn-cs"/>
              </a:defRPr>
            </a:lvl3pPr>
            <a:lvl4pPr marL="1371600" indent="0">
              <a:buNone/>
              <a:defRPr lang="en-US" sz="1600" kern="1200" dirty="0" smtClean="0">
                <a:solidFill>
                  <a:schemeClr val="tx2">
                    <a:lumMod val="40000"/>
                    <a:lumOff val="60000"/>
                  </a:schemeClr>
                </a:solidFill>
                <a:latin typeface="+mn-lt"/>
                <a:ea typeface="+mn-ea"/>
                <a:cs typeface="+mn-cs"/>
              </a:defRPr>
            </a:lvl4pPr>
            <a:lvl5pPr marL="1828800" indent="0">
              <a:buNone/>
              <a:defRPr lang="en-US" sz="1600" kern="1200" dirty="0">
                <a:solidFill>
                  <a:schemeClr val="tx2">
                    <a:lumMod val="40000"/>
                    <a:lumOff val="60000"/>
                  </a:schemeClr>
                </a:solidFill>
                <a:latin typeface="+mn-lt"/>
                <a:ea typeface="+mn-ea"/>
                <a:cs typeface="+mn-cs"/>
              </a:defRPr>
            </a:lvl5pPr>
          </a:lstStyle>
          <a:p>
            <a:pPr lvl="0"/>
            <a:r>
              <a:rPr lang="en-US"/>
              <a:t>Edit Master text styles</a:t>
            </a:r>
          </a:p>
        </p:txBody>
      </p:sp>
      <p:pic>
        <p:nvPicPr>
          <p:cNvPr id="14" name="Picture 2">
            <a:extLst>
              <a:ext uri="{FF2B5EF4-FFF2-40B4-BE49-F238E27FC236}">
                <a16:creationId xmlns:a16="http://schemas.microsoft.com/office/drawing/2014/main" id="{77C0EFB0-32BB-4B15-A9D9-B03383E4E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54487" y="100927"/>
            <a:ext cx="1354137" cy="88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4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2" name="Group 21"/>
          <p:cNvGrpSpPr/>
          <p:nvPr/>
        </p:nvGrpSpPr>
        <p:grpSpPr>
          <a:xfrm>
            <a:off x="1" y="6308426"/>
            <a:ext cx="661732" cy="556741"/>
            <a:chOff x="0" y="4660277"/>
            <a:chExt cx="783429" cy="494347"/>
          </a:xfrm>
        </p:grpSpPr>
        <p:sp>
          <p:nvSpPr>
            <p:cNvPr id="2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TextBox 13"/>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15" name="TextBox 14"/>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16" name="Title 1"/>
          <p:cNvSpPr>
            <a:spLocks noGrp="1"/>
          </p:cNvSpPr>
          <p:nvPr>
            <p:ph type="title" hasCustomPrompt="1"/>
          </p:nvPr>
        </p:nvSpPr>
        <p:spPr>
          <a:xfrm>
            <a:off x="290514" y="76199"/>
            <a:ext cx="8229600" cy="881383"/>
          </a:xfrm>
        </p:spPr>
        <p:txBody>
          <a:bodyPr anchor="b">
            <a:normAutofit/>
          </a:bodyPr>
          <a:lstStyle>
            <a:lvl1pPr algn="l">
              <a:defRPr lang="en-US" sz="2800" b="1" kern="1200" dirty="0">
                <a:solidFill>
                  <a:schemeClr val="tx1"/>
                </a:solidFill>
                <a:latin typeface="+mj-lt"/>
                <a:ea typeface="+mj-ea"/>
                <a:cs typeface="+mj-cs"/>
              </a:defRPr>
            </a:lvl1pPr>
          </a:lstStyle>
          <a:p>
            <a:r>
              <a:rPr lang="en-US" dirty="0"/>
              <a:t>Click to Edit Master Title</a:t>
            </a:r>
          </a:p>
        </p:txBody>
      </p:sp>
      <p:grpSp>
        <p:nvGrpSpPr>
          <p:cNvPr id="18" name="Group 17"/>
          <p:cNvGrpSpPr/>
          <p:nvPr/>
        </p:nvGrpSpPr>
        <p:grpSpPr>
          <a:xfrm>
            <a:off x="8763000" y="2"/>
            <a:ext cx="381000" cy="1109977"/>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cxnSp>
        <p:nvCxnSpPr>
          <p:cNvPr id="13" name="Straight Connector 12"/>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8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F849C-CBF0-43DC-8469-039C8C98D76B}" type="datetime1">
              <a:rPr lang="en-US" smtClean="0"/>
              <a:t>8/18/2021</a:t>
            </a:fld>
            <a:endParaRPr lang="en-US" dirty="0"/>
          </a:p>
        </p:txBody>
      </p:sp>
      <p:sp>
        <p:nvSpPr>
          <p:cNvPr id="6" name="Footer Placeholder 5"/>
          <p:cNvSpPr>
            <a:spLocks noGrp="1"/>
          </p:cNvSpPr>
          <p:nvPr>
            <p:ph type="ftr" sz="quarter" idx="11"/>
          </p:nvPr>
        </p:nvSpPr>
        <p:spPr/>
        <p:txBody>
          <a:bodyPr/>
          <a:lstStyle/>
          <a:p>
            <a:r>
              <a:rPr lang="en-US"/>
              <a:t>Xoriant Solution Pvt. Ltd.</a:t>
            </a:r>
            <a:endParaRPr lang="en-US" dirty="0"/>
          </a:p>
        </p:txBody>
      </p:sp>
      <p:sp>
        <p:nvSpPr>
          <p:cNvPr id="7" name="Slide Number Placeholder 6"/>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11250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E40F0-58B4-40A4-9035-EB3F8359343D}" type="datetime1">
              <a:rPr lang="en-US" smtClean="0"/>
              <a:t>8/18/2021</a:t>
            </a:fld>
            <a:endParaRPr lang="en-US" dirty="0"/>
          </a:p>
        </p:txBody>
      </p:sp>
      <p:sp>
        <p:nvSpPr>
          <p:cNvPr id="6" name="Footer Placeholder 5"/>
          <p:cNvSpPr>
            <a:spLocks noGrp="1"/>
          </p:cNvSpPr>
          <p:nvPr>
            <p:ph type="ftr" sz="quarter" idx="11"/>
          </p:nvPr>
        </p:nvSpPr>
        <p:spPr/>
        <p:txBody>
          <a:bodyPr/>
          <a:lstStyle/>
          <a:p>
            <a:r>
              <a:rPr lang="en-US"/>
              <a:t>Xoriant Solution Pvt. Ltd.</a:t>
            </a:r>
          </a:p>
        </p:txBody>
      </p:sp>
      <p:sp>
        <p:nvSpPr>
          <p:cNvPr id="7" name="Slide Number Placeholder 6"/>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1880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97B3-D2D4-4E82-9294-9A3C2E48C68D}" type="datetime1">
              <a:rPr lang="en-US" smtClean="0"/>
              <a:t>8/18/2021</a:t>
            </a:fld>
            <a:endParaRPr lang="en-US" dirty="0"/>
          </a:p>
        </p:txBody>
      </p:sp>
      <p:sp>
        <p:nvSpPr>
          <p:cNvPr id="5" name="Footer Placeholder 4"/>
          <p:cNvSpPr>
            <a:spLocks noGrp="1"/>
          </p:cNvSpPr>
          <p:nvPr>
            <p:ph type="ftr" sz="quarter" idx="11"/>
          </p:nvPr>
        </p:nvSpPr>
        <p:spPr/>
        <p:txBody>
          <a:bodyPr/>
          <a:lstStyle/>
          <a:p>
            <a:r>
              <a:rPr lang="en-US"/>
              <a:t>Xoriant Solution Pvt. Ltd.</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51880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654D2-5B17-47EC-B70D-92805A6BE995}" type="datetime1">
              <a:rPr lang="en-US" smtClean="0"/>
              <a:t>8/18/2021</a:t>
            </a:fld>
            <a:endParaRPr lang="en-US" dirty="0"/>
          </a:p>
        </p:txBody>
      </p:sp>
      <p:sp>
        <p:nvSpPr>
          <p:cNvPr id="5" name="Footer Placeholder 4"/>
          <p:cNvSpPr>
            <a:spLocks noGrp="1"/>
          </p:cNvSpPr>
          <p:nvPr>
            <p:ph type="ftr" sz="quarter" idx="11"/>
          </p:nvPr>
        </p:nvSpPr>
        <p:spPr/>
        <p:txBody>
          <a:bodyPr/>
          <a:lstStyle/>
          <a:p>
            <a:r>
              <a:rPr lang="en-US"/>
              <a:t>Xoriant Solution Pvt. Ltd.</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3573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013" y="762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289013" y="1270000"/>
            <a:ext cx="8385087"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p:nvGrpSpPr>
        <p:grpSpPr>
          <a:xfrm>
            <a:off x="1" y="6308426"/>
            <a:ext cx="661732" cy="556741"/>
            <a:chOff x="0" y="4660277"/>
            <a:chExt cx="783429" cy="494347"/>
          </a:xfrm>
        </p:grpSpPr>
        <p:sp>
          <p:nvSpPr>
            <p:cNvPr id="1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5" name="TextBox 14"/>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16" name="TextBox 15"/>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3" name="Group 2"/>
          <p:cNvGrpSpPr/>
          <p:nvPr/>
        </p:nvGrpSpPr>
        <p:grpSpPr>
          <a:xfrm>
            <a:off x="8763000" y="2"/>
            <a:ext cx="381000" cy="1109977"/>
            <a:chOff x="8763000" y="1"/>
            <a:chExt cx="381000" cy="832483"/>
          </a:xfrm>
        </p:grpSpPr>
        <p:sp>
          <p:nvSpPr>
            <p:cNvPr id="1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2526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sz="1800">
                <a:solidFill>
                  <a:schemeClr val="tx1"/>
                </a:solidFill>
                <a:latin typeface="Candara" panose="020E0502030303020204" pitchFamily="34" charset="0"/>
              </a:defRPr>
            </a:lvl1pPr>
          </a:lstStyle>
          <a:p>
            <a:r>
              <a:rPr lang="en-US" dirty="0"/>
              <a:t>Xoriant Solution Pvt. Ltd.</a:t>
            </a:r>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endParaRPr lang="en-US" dirty="0"/>
          </a:p>
        </p:txBody>
      </p:sp>
    </p:spTree>
    <p:extLst>
      <p:ext uri="{BB962C8B-B14F-4D97-AF65-F5344CB8AC3E}">
        <p14:creationId xmlns:p14="http://schemas.microsoft.com/office/powerpoint/2010/main" val="440648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4875580" y="3"/>
            <a:ext cx="4268420" cy="6857999"/>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19853" y="2427821"/>
            <a:ext cx="3847348" cy="944584"/>
          </a:xfrm>
        </p:spPr>
        <p:txBody>
          <a:bodyPr anchor="b"/>
          <a:lstStyle>
            <a:lvl1pPr algn="l">
              <a:lnSpc>
                <a:spcPts val="4200"/>
              </a:lnSpc>
              <a:defRPr sz="4000" b="1" cap="all">
                <a:solidFill>
                  <a:schemeClr val="bg1"/>
                </a:solidFill>
              </a:defRPr>
            </a:lvl1pPr>
          </a:lstStyle>
          <a:p>
            <a:r>
              <a:rPr lang="en-US" dirty="0"/>
              <a:t>Thank you !</a:t>
            </a:r>
          </a:p>
        </p:txBody>
      </p:sp>
      <p:sp>
        <p:nvSpPr>
          <p:cNvPr id="12" name="Subtitle 2"/>
          <p:cNvSpPr>
            <a:spLocks noGrp="1"/>
          </p:cNvSpPr>
          <p:nvPr>
            <p:ph type="subTitle" idx="10"/>
          </p:nvPr>
        </p:nvSpPr>
        <p:spPr>
          <a:xfrm>
            <a:off x="424298" y="3937000"/>
            <a:ext cx="3842903" cy="2336800"/>
          </a:xfrm>
        </p:spPr>
        <p:txBody>
          <a:bodyPr>
            <a:normAutofit/>
          </a:bodyPr>
          <a:lstStyle>
            <a:lvl1pPr marL="0" indent="0" algn="l">
              <a:lnSpc>
                <a:spcPts val="2000"/>
              </a:lnSpc>
              <a:buNone/>
              <a:defRPr sz="1800">
                <a:solidFill>
                  <a:schemeClr val="accent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0226" y="613497"/>
            <a:ext cx="1682750" cy="110557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8667751" y="2"/>
            <a:ext cx="476251" cy="1387473"/>
            <a:chOff x="8667750" y="0"/>
            <a:chExt cx="476251" cy="1040605"/>
          </a:xfrm>
        </p:grpSpPr>
        <p:sp>
          <p:nvSpPr>
            <p:cNvPr id="1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Subtitle 2"/>
          <p:cNvSpPr txBox="1">
            <a:spLocks/>
          </p:cNvSpPr>
          <p:nvPr/>
        </p:nvSpPr>
        <p:spPr>
          <a:xfrm>
            <a:off x="5021580" y="626533"/>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US – CORPORATE HEADQUARTERS</a:t>
            </a:r>
            <a:endParaRPr lang="en-US" sz="1100" dirty="0"/>
          </a:p>
        </p:txBody>
      </p:sp>
      <p:sp>
        <p:nvSpPr>
          <p:cNvPr id="13" name="Subtitle 2"/>
          <p:cNvSpPr txBox="1">
            <a:spLocks/>
          </p:cNvSpPr>
          <p:nvPr/>
        </p:nvSpPr>
        <p:spPr>
          <a:xfrm>
            <a:off x="5021580" y="1011528"/>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1248 </a:t>
            </a:r>
            <a:r>
              <a:rPr lang="en-US" sz="900" dirty="0" err="1">
                <a:solidFill>
                  <a:schemeClr val="bg1"/>
                </a:solidFill>
              </a:rPr>
              <a:t>Reamwood</a:t>
            </a:r>
            <a:r>
              <a:rPr lang="en-US" sz="900" dirty="0">
                <a:solidFill>
                  <a:schemeClr val="bg1"/>
                </a:solidFill>
              </a:rPr>
              <a:t> Avenue, </a:t>
            </a:r>
          </a:p>
          <a:p>
            <a:pPr>
              <a:lnSpc>
                <a:spcPts val="1100"/>
              </a:lnSpc>
            </a:pPr>
            <a:r>
              <a:rPr lang="en-US" sz="900" dirty="0">
                <a:solidFill>
                  <a:schemeClr val="bg1"/>
                </a:solidFill>
              </a:rPr>
              <a:t>Sunnyvale, CA 94089</a:t>
            </a:r>
          </a:p>
          <a:p>
            <a:pPr>
              <a:lnSpc>
                <a:spcPts val="1100"/>
              </a:lnSpc>
            </a:pPr>
            <a:r>
              <a:rPr lang="en-US" sz="900" dirty="0">
                <a:solidFill>
                  <a:schemeClr val="bg1"/>
                </a:solidFill>
              </a:rPr>
              <a:t>Phone: (408) 743 4400</a:t>
            </a:r>
          </a:p>
        </p:txBody>
      </p:sp>
      <p:sp>
        <p:nvSpPr>
          <p:cNvPr id="14" name="Subtitle 2"/>
          <p:cNvSpPr txBox="1">
            <a:spLocks/>
          </p:cNvSpPr>
          <p:nvPr/>
        </p:nvSpPr>
        <p:spPr>
          <a:xfrm>
            <a:off x="6781800" y="1011528"/>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343 </a:t>
            </a:r>
            <a:r>
              <a:rPr lang="en-US" sz="900" dirty="0" err="1">
                <a:solidFill>
                  <a:schemeClr val="bg1"/>
                </a:solidFill>
              </a:rPr>
              <a:t>Thornall</a:t>
            </a:r>
            <a:r>
              <a:rPr lang="en-US" sz="900" dirty="0">
                <a:solidFill>
                  <a:schemeClr val="bg1"/>
                </a:solidFill>
              </a:rPr>
              <a:t> St 720</a:t>
            </a:r>
          </a:p>
          <a:p>
            <a:pPr>
              <a:lnSpc>
                <a:spcPts val="1100"/>
              </a:lnSpc>
            </a:pPr>
            <a:r>
              <a:rPr lang="en-US" sz="900" dirty="0">
                <a:solidFill>
                  <a:schemeClr val="bg1"/>
                </a:solidFill>
              </a:rPr>
              <a:t>Edison, NJ 08837</a:t>
            </a:r>
          </a:p>
          <a:p>
            <a:pPr>
              <a:lnSpc>
                <a:spcPts val="1100"/>
              </a:lnSpc>
            </a:pPr>
            <a:r>
              <a:rPr lang="en-US" sz="900" dirty="0">
                <a:solidFill>
                  <a:schemeClr val="bg1"/>
                </a:solidFill>
              </a:rPr>
              <a:t>Phone: (732) 395 6900</a:t>
            </a:r>
          </a:p>
        </p:txBody>
      </p:sp>
      <p:sp>
        <p:nvSpPr>
          <p:cNvPr id="19" name="Subtitle 2"/>
          <p:cNvSpPr txBox="1">
            <a:spLocks/>
          </p:cNvSpPr>
          <p:nvPr/>
        </p:nvSpPr>
        <p:spPr>
          <a:xfrm>
            <a:off x="5021580" y="2005515"/>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UK</a:t>
            </a:r>
          </a:p>
        </p:txBody>
      </p:sp>
      <p:sp>
        <p:nvSpPr>
          <p:cNvPr id="21" name="Subtitle 2"/>
          <p:cNvSpPr txBox="1">
            <a:spLocks/>
          </p:cNvSpPr>
          <p:nvPr/>
        </p:nvSpPr>
        <p:spPr>
          <a:xfrm>
            <a:off x="5021580" y="2390509"/>
            <a:ext cx="16764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57 Rathbone Place,</a:t>
            </a:r>
          </a:p>
          <a:p>
            <a:pPr>
              <a:lnSpc>
                <a:spcPts val="1100"/>
              </a:lnSpc>
            </a:pPr>
            <a:r>
              <a:rPr lang="en-US" sz="900" dirty="0">
                <a:solidFill>
                  <a:schemeClr val="bg1"/>
                </a:solidFill>
              </a:rPr>
              <a:t>4th Floor, Holden House,</a:t>
            </a:r>
          </a:p>
          <a:p>
            <a:pPr>
              <a:lnSpc>
                <a:spcPts val="1100"/>
              </a:lnSpc>
            </a:pPr>
            <a:r>
              <a:rPr lang="en-US" sz="900" dirty="0">
                <a:solidFill>
                  <a:schemeClr val="bg1"/>
                </a:solidFill>
              </a:rPr>
              <a:t>London, W1T 1JU , UK</a:t>
            </a:r>
          </a:p>
        </p:txBody>
      </p:sp>
      <p:sp>
        <p:nvSpPr>
          <p:cNvPr id="24" name="Subtitle 2"/>
          <p:cNvSpPr txBox="1">
            <a:spLocks/>
          </p:cNvSpPr>
          <p:nvPr/>
        </p:nvSpPr>
        <p:spPr>
          <a:xfrm>
            <a:off x="6781800" y="2390509"/>
            <a:ext cx="19050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89 Worship Street </a:t>
            </a:r>
            <a:r>
              <a:rPr lang="en-US" sz="900" dirty="0" err="1">
                <a:solidFill>
                  <a:schemeClr val="bg1"/>
                </a:solidFill>
              </a:rPr>
              <a:t>Shoreditch</a:t>
            </a:r>
            <a:r>
              <a:rPr lang="en-US" sz="900" dirty="0">
                <a:solidFill>
                  <a:schemeClr val="bg1"/>
                </a:solidFill>
              </a:rPr>
              <a:t>,</a:t>
            </a:r>
          </a:p>
          <a:p>
            <a:pPr>
              <a:lnSpc>
                <a:spcPts val="1100"/>
              </a:lnSpc>
            </a:pPr>
            <a:r>
              <a:rPr lang="en-US" sz="900" dirty="0">
                <a:solidFill>
                  <a:schemeClr val="bg1"/>
                </a:solidFill>
              </a:rPr>
              <a:t>London EC2A 2BF, UK</a:t>
            </a:r>
          </a:p>
          <a:p>
            <a:pPr>
              <a:lnSpc>
                <a:spcPts val="1100"/>
              </a:lnSpc>
            </a:pPr>
            <a:r>
              <a:rPr lang="en-US" sz="900" dirty="0">
                <a:solidFill>
                  <a:schemeClr val="bg1"/>
                </a:solidFill>
              </a:rPr>
              <a:t>Phone: (44) 2079 938 955</a:t>
            </a:r>
          </a:p>
        </p:txBody>
      </p:sp>
      <p:sp>
        <p:nvSpPr>
          <p:cNvPr id="25" name="Subtitle 2"/>
          <p:cNvSpPr txBox="1">
            <a:spLocks/>
          </p:cNvSpPr>
          <p:nvPr/>
        </p:nvSpPr>
        <p:spPr>
          <a:xfrm>
            <a:off x="5021580" y="3377937"/>
            <a:ext cx="3200400" cy="508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INDIA</a:t>
            </a:r>
          </a:p>
        </p:txBody>
      </p:sp>
      <p:sp>
        <p:nvSpPr>
          <p:cNvPr id="26" name="Subtitle 2"/>
          <p:cNvSpPr txBox="1">
            <a:spLocks/>
          </p:cNvSpPr>
          <p:nvPr/>
        </p:nvSpPr>
        <p:spPr>
          <a:xfrm>
            <a:off x="5021580" y="3762931"/>
            <a:ext cx="1676400" cy="11900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Mumbai</a:t>
            </a:r>
          </a:p>
          <a:p>
            <a:pPr>
              <a:lnSpc>
                <a:spcPts val="1100"/>
              </a:lnSpc>
            </a:pPr>
            <a:r>
              <a:rPr lang="en-US" sz="900" dirty="0">
                <a:solidFill>
                  <a:schemeClr val="bg1"/>
                </a:solidFill>
              </a:rPr>
              <a:t>4th Floor, Nomura</a:t>
            </a:r>
          </a:p>
          <a:p>
            <a:pPr>
              <a:lnSpc>
                <a:spcPts val="1100"/>
              </a:lnSpc>
            </a:pPr>
            <a:r>
              <a:rPr lang="en-US" sz="900" dirty="0">
                <a:solidFill>
                  <a:schemeClr val="bg1"/>
                </a:solidFill>
              </a:rPr>
              <a:t>Powai , Mumbai 400 076</a:t>
            </a:r>
          </a:p>
          <a:p>
            <a:pPr>
              <a:lnSpc>
                <a:spcPts val="1100"/>
              </a:lnSpc>
            </a:pPr>
            <a:r>
              <a:rPr lang="en-US" sz="900" dirty="0">
                <a:solidFill>
                  <a:schemeClr val="bg1"/>
                </a:solidFill>
              </a:rPr>
              <a:t>Phone: +91 (22) 3051 1000</a:t>
            </a:r>
          </a:p>
        </p:txBody>
      </p:sp>
      <p:sp>
        <p:nvSpPr>
          <p:cNvPr id="27" name="Subtitle 2"/>
          <p:cNvSpPr txBox="1">
            <a:spLocks/>
          </p:cNvSpPr>
          <p:nvPr/>
        </p:nvSpPr>
        <p:spPr>
          <a:xfrm>
            <a:off x="6781800" y="3762931"/>
            <a:ext cx="2057400" cy="11900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Pune</a:t>
            </a:r>
          </a:p>
          <a:p>
            <a:pPr>
              <a:lnSpc>
                <a:spcPts val="1100"/>
              </a:lnSpc>
            </a:pPr>
            <a:r>
              <a:rPr lang="en-US" sz="900" dirty="0">
                <a:solidFill>
                  <a:schemeClr val="bg1"/>
                </a:solidFill>
              </a:rPr>
              <a:t>5th floor, Amar Paradigm </a:t>
            </a:r>
            <a:r>
              <a:rPr lang="en-US" sz="900" dirty="0" err="1">
                <a:solidFill>
                  <a:schemeClr val="bg1"/>
                </a:solidFill>
              </a:rPr>
              <a:t>Baner</a:t>
            </a:r>
            <a:r>
              <a:rPr lang="en-US" sz="900" dirty="0">
                <a:solidFill>
                  <a:schemeClr val="bg1"/>
                </a:solidFill>
              </a:rPr>
              <a:t> Road</a:t>
            </a:r>
          </a:p>
          <a:p>
            <a:pPr>
              <a:lnSpc>
                <a:spcPts val="1100"/>
              </a:lnSpc>
            </a:pPr>
            <a:r>
              <a:rPr lang="en-US" sz="900" dirty="0" err="1">
                <a:solidFill>
                  <a:schemeClr val="bg1"/>
                </a:solidFill>
              </a:rPr>
              <a:t>Baner</a:t>
            </a:r>
            <a:r>
              <a:rPr lang="en-US" sz="900" dirty="0">
                <a:solidFill>
                  <a:schemeClr val="bg1"/>
                </a:solidFill>
              </a:rPr>
              <a:t>, Pune 411 045</a:t>
            </a:r>
          </a:p>
          <a:p>
            <a:pPr>
              <a:lnSpc>
                <a:spcPts val="1100"/>
              </a:lnSpc>
            </a:pPr>
            <a:r>
              <a:rPr lang="en-US" sz="900" dirty="0">
                <a:solidFill>
                  <a:schemeClr val="bg1"/>
                </a:solidFill>
              </a:rPr>
              <a:t>Phone: +91 (20) 6604 6000</a:t>
            </a:r>
          </a:p>
        </p:txBody>
      </p:sp>
      <p:sp>
        <p:nvSpPr>
          <p:cNvPr id="28" name="Subtitle 2"/>
          <p:cNvSpPr txBox="1">
            <a:spLocks/>
          </p:cNvSpPr>
          <p:nvPr/>
        </p:nvSpPr>
        <p:spPr>
          <a:xfrm>
            <a:off x="5021580" y="4851400"/>
            <a:ext cx="3048000" cy="134051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Bangalore</a:t>
            </a:r>
          </a:p>
          <a:p>
            <a:pPr>
              <a:lnSpc>
                <a:spcPts val="1100"/>
              </a:lnSpc>
            </a:pPr>
            <a:r>
              <a:rPr lang="en-US" sz="900" dirty="0">
                <a:solidFill>
                  <a:schemeClr val="bg1"/>
                </a:solidFill>
              </a:rPr>
              <a:t>4th Floor, </a:t>
            </a:r>
            <a:r>
              <a:rPr lang="en-US" sz="900" dirty="0" err="1">
                <a:solidFill>
                  <a:schemeClr val="bg1"/>
                </a:solidFill>
              </a:rPr>
              <a:t>Kabra</a:t>
            </a:r>
            <a:r>
              <a:rPr lang="en-US" sz="900" dirty="0">
                <a:solidFill>
                  <a:schemeClr val="bg1"/>
                </a:solidFill>
              </a:rPr>
              <a:t> Excelsior, </a:t>
            </a:r>
          </a:p>
          <a:p>
            <a:pPr>
              <a:lnSpc>
                <a:spcPts val="1100"/>
              </a:lnSpc>
            </a:pPr>
            <a:r>
              <a:rPr lang="en-US" sz="900" dirty="0">
                <a:solidFill>
                  <a:schemeClr val="bg1"/>
                </a:solidFill>
              </a:rPr>
              <a:t>80 Feet Main Road, </a:t>
            </a:r>
            <a:r>
              <a:rPr lang="en-US" sz="900" dirty="0" err="1">
                <a:solidFill>
                  <a:schemeClr val="bg1"/>
                </a:solidFill>
              </a:rPr>
              <a:t>Koramangala</a:t>
            </a:r>
            <a:r>
              <a:rPr lang="en-US" sz="900" dirty="0">
                <a:solidFill>
                  <a:schemeClr val="bg1"/>
                </a:solidFill>
              </a:rPr>
              <a:t> 1st Block,</a:t>
            </a:r>
          </a:p>
          <a:p>
            <a:pPr>
              <a:lnSpc>
                <a:spcPts val="1100"/>
              </a:lnSpc>
            </a:pPr>
            <a:r>
              <a:rPr lang="en-US" sz="900" dirty="0">
                <a:solidFill>
                  <a:schemeClr val="bg1"/>
                </a:solidFill>
              </a:rPr>
              <a:t>Bengaluru (Bangalore) 560034</a:t>
            </a:r>
          </a:p>
          <a:p>
            <a:pPr>
              <a:lnSpc>
                <a:spcPts val="1100"/>
              </a:lnSpc>
            </a:pPr>
            <a:r>
              <a:rPr lang="en-US" sz="900" dirty="0">
                <a:solidFill>
                  <a:schemeClr val="bg1"/>
                </a:solidFill>
              </a:rPr>
              <a:t>Phone: +91 (80) 4666 1666</a:t>
            </a:r>
          </a:p>
        </p:txBody>
      </p:sp>
    </p:spTree>
    <p:extLst>
      <p:ext uri="{BB962C8B-B14F-4D97-AF65-F5344CB8AC3E}">
        <p14:creationId xmlns:p14="http://schemas.microsoft.com/office/powerpoint/2010/main" val="417460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1" y="6308426"/>
            <a:ext cx="661732" cy="556741"/>
            <a:chOff x="0" y="4660277"/>
            <a:chExt cx="783429" cy="494347"/>
          </a:xfrm>
        </p:grpSpPr>
        <p:sp>
          <p:nvSpPr>
            <p:cNvPr id="17"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 name="Title 1"/>
          <p:cNvSpPr>
            <a:spLocks noGrp="1"/>
          </p:cNvSpPr>
          <p:nvPr>
            <p:ph type="title" hasCustomPrompt="1"/>
          </p:nvPr>
        </p:nvSpPr>
        <p:spPr>
          <a:xfrm>
            <a:off x="289013" y="762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289013" y="1270001"/>
            <a:ext cx="8385087" cy="617255"/>
          </a:xfrm>
        </p:spPr>
        <p:txBody>
          <a:bodyPr>
            <a:noAutofit/>
          </a:bodyPr>
          <a:lstStyle>
            <a:lvl1pPr marL="0" indent="0">
              <a:lnSpc>
                <a:spcPts val="2500"/>
              </a:lnSpc>
              <a:buNone/>
              <a:defRPr sz="2200">
                <a:solidFill>
                  <a:schemeClr val="accent4"/>
                </a:solidFill>
              </a:defRPr>
            </a:lvl1pPr>
          </a:lstStyle>
          <a:p>
            <a:pPr lvl="0"/>
            <a:r>
              <a:rPr lang="en-US"/>
              <a:t>Edit Master text styles</a:t>
            </a:r>
          </a:p>
        </p:txBody>
      </p:sp>
      <p:sp>
        <p:nvSpPr>
          <p:cNvPr id="29" name="TextBox 28"/>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30" name="TextBox 29"/>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1" name="Content Placeholder 2"/>
          <p:cNvSpPr>
            <a:spLocks noGrp="1"/>
          </p:cNvSpPr>
          <p:nvPr>
            <p:ph idx="15"/>
          </p:nvPr>
        </p:nvSpPr>
        <p:spPr>
          <a:xfrm>
            <a:off x="289013" y="1862667"/>
            <a:ext cx="8385087" cy="4631267"/>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2" name="Group 31"/>
          <p:cNvGrpSpPr/>
          <p:nvPr/>
        </p:nvGrpSpPr>
        <p:grpSpPr>
          <a:xfrm>
            <a:off x="8763000" y="2"/>
            <a:ext cx="381000" cy="1109977"/>
            <a:chOff x="8763000" y="1"/>
            <a:chExt cx="381000" cy="832483"/>
          </a:xfrm>
        </p:grpSpPr>
        <p:sp>
          <p:nvSpPr>
            <p:cNvPr id="33"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24165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hasCustomPrompt="1"/>
          </p:nvPr>
        </p:nvSpPr>
        <p:spPr>
          <a:xfrm>
            <a:off x="419852" y="1986921"/>
            <a:ext cx="6747710" cy="1616625"/>
          </a:xfrm>
        </p:spPr>
        <p:txBody>
          <a:bodyPr anchor="b">
            <a:noAutofit/>
          </a:bodyPr>
          <a:lstStyle>
            <a:lvl1pPr algn="l">
              <a:lnSpc>
                <a:spcPts val="4200"/>
              </a:lnSpc>
              <a:defRPr sz="4000" b="1" cap="all">
                <a:solidFill>
                  <a:schemeClr val="bg1"/>
                </a:solidFill>
              </a:defRPr>
            </a:lvl1pPr>
          </a:lstStyle>
          <a:p>
            <a:r>
              <a:rPr lang="en-US" dirty="0"/>
              <a:t>Section Header title style</a:t>
            </a:r>
          </a:p>
        </p:txBody>
      </p:sp>
      <p:sp>
        <p:nvSpPr>
          <p:cNvPr id="12" name="Subtitle 2"/>
          <p:cNvSpPr>
            <a:spLocks noGrp="1"/>
          </p:cNvSpPr>
          <p:nvPr>
            <p:ph type="subTitle" idx="10" hasCustomPrompt="1"/>
          </p:nvPr>
        </p:nvSpPr>
        <p:spPr>
          <a:xfrm>
            <a:off x="424297" y="3575473"/>
            <a:ext cx="6548003" cy="711200"/>
          </a:xfrm>
        </p:spPr>
        <p:txBody>
          <a:bodyPr>
            <a:normAutofit/>
          </a:bodyPr>
          <a:lstStyle>
            <a:lvl1pPr marL="0" indent="0" algn="l">
              <a:lnSpc>
                <a:spcPts val="2000"/>
              </a:lnSpc>
              <a:buNone/>
              <a:defRPr sz="180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 style</a:t>
            </a:r>
          </a:p>
        </p:txBody>
      </p:sp>
      <p:sp>
        <p:nvSpPr>
          <p:cNvPr id="3" name="Rectangle 2"/>
          <p:cNvSpPr/>
          <p:nvPr/>
        </p:nvSpPr>
        <p:spPr>
          <a:xfrm>
            <a:off x="5943601" y="-36945"/>
            <a:ext cx="3200401" cy="4038600"/>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Lst>
            <a:ahLst/>
            <a:cxnLst>
              <a:cxn ang="0">
                <a:pos x="connsiteX0" y="connsiteY0"/>
              </a:cxn>
              <a:cxn ang="0">
                <a:pos x="connsiteX1" y="connsiteY1"/>
              </a:cxn>
              <a:cxn ang="0">
                <a:pos x="connsiteX2" y="connsiteY2"/>
              </a:cxn>
              <a:cxn ang="0">
                <a:pos x="connsiteX3" y="connsiteY3"/>
              </a:cxn>
            </a:cxnLst>
            <a:rect l="l" t="t" r="r" b="b"/>
            <a:pathLst>
              <a:path w="2553821" h="2553821">
                <a:moveTo>
                  <a:pt x="0" y="0"/>
                </a:moveTo>
                <a:lnTo>
                  <a:pt x="2553821" y="0"/>
                </a:lnTo>
                <a:lnTo>
                  <a:pt x="2553821" y="255382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2"/>
          <p:cNvSpPr/>
          <p:nvPr/>
        </p:nvSpPr>
        <p:spPr>
          <a:xfrm>
            <a:off x="8224045" y="1828801"/>
            <a:ext cx="919957" cy="2209801"/>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855530"/>
              <a:gd name="connsiteY0" fmla="*/ 862750 h 2553821"/>
              <a:gd name="connsiteX1" fmla="*/ 855530 w 855530"/>
              <a:gd name="connsiteY1" fmla="*/ 0 h 2553821"/>
              <a:gd name="connsiteX2" fmla="*/ 855530 w 855530"/>
              <a:gd name="connsiteY2" fmla="*/ 2553821 h 2553821"/>
              <a:gd name="connsiteX3" fmla="*/ 0 w 855530"/>
              <a:gd name="connsiteY3" fmla="*/ 862750 h 2553821"/>
              <a:gd name="connsiteX0" fmla="*/ 0 w 746993"/>
              <a:gd name="connsiteY0" fmla="*/ 1287686 h 2553821"/>
              <a:gd name="connsiteX1" fmla="*/ 746993 w 746993"/>
              <a:gd name="connsiteY1" fmla="*/ 0 h 2553821"/>
              <a:gd name="connsiteX2" fmla="*/ 746993 w 746993"/>
              <a:gd name="connsiteY2" fmla="*/ 2553821 h 2553821"/>
              <a:gd name="connsiteX3" fmla="*/ 0 w 746993"/>
              <a:gd name="connsiteY3" fmla="*/ 1287686 h 2553821"/>
              <a:gd name="connsiteX0" fmla="*/ 0 w 659205"/>
              <a:gd name="connsiteY0" fmla="*/ 1472169 h 2553821"/>
              <a:gd name="connsiteX1" fmla="*/ 659205 w 659205"/>
              <a:gd name="connsiteY1" fmla="*/ 0 h 2553821"/>
              <a:gd name="connsiteX2" fmla="*/ 659205 w 659205"/>
              <a:gd name="connsiteY2" fmla="*/ 2553821 h 2553821"/>
              <a:gd name="connsiteX3" fmla="*/ 0 w 659205"/>
              <a:gd name="connsiteY3" fmla="*/ 1472169 h 2553821"/>
              <a:gd name="connsiteX0" fmla="*/ 0 w 673171"/>
              <a:gd name="connsiteY0" fmla="*/ 1464482 h 2553821"/>
              <a:gd name="connsiteX1" fmla="*/ 673171 w 673171"/>
              <a:gd name="connsiteY1" fmla="*/ 0 h 2553821"/>
              <a:gd name="connsiteX2" fmla="*/ 673171 w 673171"/>
              <a:gd name="connsiteY2" fmla="*/ 2553821 h 2553821"/>
              <a:gd name="connsiteX3" fmla="*/ 0 w 673171"/>
              <a:gd name="connsiteY3" fmla="*/ 1464482 h 2553821"/>
              <a:gd name="connsiteX0" fmla="*/ 0 w 595497"/>
              <a:gd name="connsiteY0" fmla="*/ 1179305 h 2553821"/>
              <a:gd name="connsiteX1" fmla="*/ 595497 w 595497"/>
              <a:gd name="connsiteY1" fmla="*/ 0 h 2553821"/>
              <a:gd name="connsiteX2" fmla="*/ 595497 w 595497"/>
              <a:gd name="connsiteY2" fmla="*/ 2553821 h 2553821"/>
              <a:gd name="connsiteX3" fmla="*/ 0 w 595497"/>
              <a:gd name="connsiteY3" fmla="*/ 1179305 h 2553821"/>
              <a:gd name="connsiteX0" fmla="*/ 0 w 601097"/>
              <a:gd name="connsiteY0" fmla="*/ 1165695 h 2553821"/>
              <a:gd name="connsiteX1" fmla="*/ 601097 w 601097"/>
              <a:gd name="connsiteY1" fmla="*/ 0 h 2553821"/>
              <a:gd name="connsiteX2" fmla="*/ 601097 w 601097"/>
              <a:gd name="connsiteY2" fmla="*/ 2553821 h 2553821"/>
              <a:gd name="connsiteX3" fmla="*/ 0 w 601097"/>
              <a:gd name="connsiteY3" fmla="*/ 1165695 h 2553821"/>
              <a:gd name="connsiteX0" fmla="*/ 0 w 578696"/>
              <a:gd name="connsiteY0" fmla="*/ 1062781 h 2553821"/>
              <a:gd name="connsiteX1" fmla="*/ 578696 w 578696"/>
              <a:gd name="connsiteY1" fmla="*/ 0 h 2553821"/>
              <a:gd name="connsiteX2" fmla="*/ 578696 w 578696"/>
              <a:gd name="connsiteY2" fmla="*/ 2553821 h 2553821"/>
              <a:gd name="connsiteX3" fmla="*/ 0 w 578696"/>
              <a:gd name="connsiteY3" fmla="*/ 1062781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35294"/>
              <a:gd name="connsiteY0" fmla="*/ 1200700 h 2553821"/>
              <a:gd name="connsiteX1" fmla="*/ 535294 w 535294"/>
              <a:gd name="connsiteY1" fmla="*/ 0 h 2553821"/>
              <a:gd name="connsiteX2" fmla="*/ 535294 w 535294"/>
              <a:gd name="connsiteY2" fmla="*/ 2553821 h 2553821"/>
              <a:gd name="connsiteX3" fmla="*/ 0 w 535294"/>
              <a:gd name="connsiteY3" fmla="*/ 1200700 h 2553821"/>
              <a:gd name="connsiteX0" fmla="*/ 0 w 540894"/>
              <a:gd name="connsiteY0" fmla="*/ 1211706 h 2553821"/>
              <a:gd name="connsiteX1" fmla="*/ 540894 w 540894"/>
              <a:gd name="connsiteY1" fmla="*/ 0 h 2553821"/>
              <a:gd name="connsiteX2" fmla="*/ 540894 w 540894"/>
              <a:gd name="connsiteY2" fmla="*/ 2553821 h 2553821"/>
              <a:gd name="connsiteX3" fmla="*/ 0 w 540894"/>
              <a:gd name="connsiteY3" fmla="*/ 1211706 h 2553821"/>
            </a:gdLst>
            <a:ahLst/>
            <a:cxnLst>
              <a:cxn ang="0">
                <a:pos x="connsiteX0" y="connsiteY0"/>
              </a:cxn>
              <a:cxn ang="0">
                <a:pos x="connsiteX1" y="connsiteY1"/>
              </a:cxn>
              <a:cxn ang="0">
                <a:pos x="connsiteX2" y="connsiteY2"/>
              </a:cxn>
              <a:cxn ang="0">
                <a:pos x="connsiteX3" y="connsiteY3"/>
              </a:cxn>
            </a:cxnLst>
            <a:rect l="l" t="t" r="r" b="b"/>
            <a:pathLst>
              <a:path w="540894" h="2553821">
                <a:moveTo>
                  <a:pt x="0" y="1211706"/>
                </a:moveTo>
                <a:lnTo>
                  <a:pt x="540894" y="0"/>
                </a:lnTo>
                <a:lnTo>
                  <a:pt x="540894" y="2553821"/>
                </a:lnTo>
                <a:lnTo>
                  <a:pt x="0" y="12117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2"/>
          <p:cNvSpPr/>
          <p:nvPr/>
        </p:nvSpPr>
        <p:spPr>
          <a:xfrm>
            <a:off x="7162800" y="1956783"/>
            <a:ext cx="1981200" cy="3830319"/>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2164363"/>
              <a:gd name="connsiteY0" fmla="*/ 2872740 h 2872740"/>
              <a:gd name="connsiteX1" fmla="*/ 2164363 w 2164363"/>
              <a:gd name="connsiteY1" fmla="*/ 0 h 2872740"/>
              <a:gd name="connsiteX2" fmla="*/ 2164363 w 2164363"/>
              <a:gd name="connsiteY2" fmla="*/ 2553821 h 2872740"/>
              <a:gd name="connsiteX3" fmla="*/ 0 w 2164363"/>
              <a:gd name="connsiteY3" fmla="*/ 2872740 h 2872740"/>
              <a:gd name="connsiteX0" fmla="*/ 0 w 2126056"/>
              <a:gd name="connsiteY0" fmla="*/ 4683816 h 4683816"/>
              <a:gd name="connsiteX1" fmla="*/ 2126056 w 2126056"/>
              <a:gd name="connsiteY1" fmla="*/ 0 h 4683816"/>
              <a:gd name="connsiteX2" fmla="*/ 2126056 w 2126056"/>
              <a:gd name="connsiteY2" fmla="*/ 2553821 h 4683816"/>
              <a:gd name="connsiteX3" fmla="*/ 0 w 2126056"/>
              <a:gd name="connsiteY3" fmla="*/ 4683816 h 4683816"/>
              <a:gd name="connsiteX0" fmla="*/ 0 w 2132441"/>
              <a:gd name="connsiteY0" fmla="*/ 4527689 h 4527689"/>
              <a:gd name="connsiteX1" fmla="*/ 2132441 w 2132441"/>
              <a:gd name="connsiteY1" fmla="*/ 0 h 4527689"/>
              <a:gd name="connsiteX2" fmla="*/ 2132441 w 2132441"/>
              <a:gd name="connsiteY2" fmla="*/ 2553821 h 4527689"/>
              <a:gd name="connsiteX3" fmla="*/ 0 w 2132441"/>
              <a:gd name="connsiteY3" fmla="*/ 4527689 h 4527689"/>
            </a:gdLst>
            <a:ahLst/>
            <a:cxnLst>
              <a:cxn ang="0">
                <a:pos x="connsiteX0" y="connsiteY0"/>
              </a:cxn>
              <a:cxn ang="0">
                <a:pos x="connsiteX1" y="connsiteY1"/>
              </a:cxn>
              <a:cxn ang="0">
                <a:pos x="connsiteX2" y="connsiteY2"/>
              </a:cxn>
              <a:cxn ang="0">
                <a:pos x="connsiteX3" y="connsiteY3"/>
              </a:cxn>
            </a:cxnLst>
            <a:rect l="l" t="t" r="r" b="b"/>
            <a:pathLst>
              <a:path w="2132441" h="4527689">
                <a:moveTo>
                  <a:pt x="0" y="4527689"/>
                </a:moveTo>
                <a:lnTo>
                  <a:pt x="2132441" y="0"/>
                </a:lnTo>
                <a:lnTo>
                  <a:pt x="2132441" y="2553821"/>
                </a:lnTo>
                <a:lnTo>
                  <a:pt x="0" y="45276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3" name="Picture 2" descr="C:\Users\Varun.SANJEEV\Desktop\Xorian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967" y="80301"/>
            <a:ext cx="1151692" cy="66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2">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1" y="6308426"/>
            <a:ext cx="661732" cy="556741"/>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 name="Title 1"/>
          <p:cNvSpPr>
            <a:spLocks noGrp="1"/>
          </p:cNvSpPr>
          <p:nvPr>
            <p:ph type="title" hasCustomPrompt="1"/>
          </p:nvPr>
        </p:nvSpPr>
        <p:spPr>
          <a:xfrm>
            <a:off x="289013" y="7874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1" y="1797051"/>
            <a:ext cx="83296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8427278" y="1"/>
            <a:ext cx="716724" cy="2088049"/>
            <a:chOff x="8667750" y="0"/>
            <a:chExt cx="476251" cy="1040605"/>
          </a:xfrm>
        </p:grpSpPr>
        <p:sp>
          <p:nvSpPr>
            <p:cNvPr id="19"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6" name="TextBox 25"/>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7" name="TextBox 26"/>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28" name="Content Placeholder 2"/>
          <p:cNvSpPr>
            <a:spLocks noGrp="1"/>
          </p:cNvSpPr>
          <p:nvPr>
            <p:ph idx="14"/>
          </p:nvPr>
        </p:nvSpPr>
        <p:spPr>
          <a:xfrm>
            <a:off x="289013" y="1981200"/>
            <a:ext cx="8245388" cy="45212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070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9" name="Content Placeholder 2"/>
          <p:cNvSpPr>
            <a:spLocks noGrp="1"/>
          </p:cNvSpPr>
          <p:nvPr>
            <p:ph idx="14"/>
          </p:nvPr>
        </p:nvSpPr>
        <p:spPr>
          <a:xfrm>
            <a:off x="289014" y="1981200"/>
            <a:ext cx="6854737" cy="45212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p:nvGrpSpPr>
        <p:grpSpPr>
          <a:xfrm>
            <a:off x="8427278" y="1"/>
            <a:ext cx="716724" cy="2088049"/>
            <a:chOff x="8667750" y="0"/>
            <a:chExt cx="476251" cy="1040605"/>
          </a:xfrm>
        </p:grpSpPr>
        <p:sp>
          <p:nvSpPr>
            <p:cNvPr id="20"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 name="Title 1"/>
          <p:cNvSpPr>
            <a:spLocks noGrp="1"/>
          </p:cNvSpPr>
          <p:nvPr>
            <p:ph type="title" hasCustomPrompt="1"/>
          </p:nvPr>
        </p:nvSpPr>
        <p:spPr>
          <a:xfrm>
            <a:off x="289013" y="787400"/>
            <a:ext cx="8229600" cy="879952"/>
          </a:xfrm>
        </p:spPr>
        <p:txBody>
          <a:bodyPr anchor="b">
            <a:normAutofit/>
          </a:bodyPr>
          <a:lstStyle>
            <a:lvl1pPr algn="l">
              <a:defRPr sz="2800" b="1"/>
            </a:lvl1pPr>
          </a:lstStyle>
          <a:p>
            <a:r>
              <a:rPr lang="en-US" dirty="0"/>
              <a:t>Click to Edit Master Title </a:t>
            </a:r>
          </a:p>
        </p:txBody>
      </p:sp>
      <p:cxnSp>
        <p:nvCxnSpPr>
          <p:cNvPr id="22" name="Straight Connector 21"/>
          <p:cNvCxnSpPr/>
          <p:nvPr/>
        </p:nvCxnSpPr>
        <p:spPr>
          <a:xfrm>
            <a:off x="0" y="1797051"/>
            <a:ext cx="6934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8" name="TextBox 27"/>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Tree>
    <p:extLst>
      <p:ext uri="{BB962C8B-B14F-4D97-AF65-F5344CB8AC3E}">
        <p14:creationId xmlns:p14="http://schemas.microsoft.com/office/powerpoint/2010/main" val="164142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29" name="Group 28"/>
          <p:cNvGrpSpPr/>
          <p:nvPr/>
        </p:nvGrpSpPr>
        <p:grpSpPr>
          <a:xfrm>
            <a:off x="1" y="6308426"/>
            <a:ext cx="661732" cy="556741"/>
            <a:chOff x="0" y="4660277"/>
            <a:chExt cx="783429" cy="494347"/>
          </a:xfrm>
        </p:grpSpPr>
        <p:sp>
          <p:nvSpPr>
            <p:cNvPr id="3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3" name="Content Placeholder 2"/>
          <p:cNvSpPr>
            <a:spLocks noGrp="1"/>
          </p:cNvSpPr>
          <p:nvPr>
            <p:ph idx="17"/>
          </p:nvPr>
        </p:nvSpPr>
        <p:spPr>
          <a:xfrm>
            <a:off x="4648200" y="1270000"/>
            <a:ext cx="4206788"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289013" y="1270000"/>
            <a:ext cx="4206788" cy="5207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90514" y="76199"/>
            <a:ext cx="8229600" cy="879479"/>
          </a:xfrm>
        </p:spPr>
        <p:txBody>
          <a:bodyPr anchor="b">
            <a:normAutofit/>
          </a:bodyPr>
          <a:lstStyle>
            <a:lvl1pPr algn="l">
              <a:defRPr sz="2800" b="1">
                <a:solidFill>
                  <a:schemeClr val="tx1"/>
                </a:solidFill>
              </a:defRPr>
            </a:lvl1pPr>
          </a:lstStyle>
          <a:p>
            <a:r>
              <a:rPr lang="en-US" dirty="0"/>
              <a:t>Click to Edit Master Title</a:t>
            </a:r>
          </a:p>
        </p:txBody>
      </p:sp>
      <p:cxnSp>
        <p:nvCxnSpPr>
          <p:cNvPr id="17" name="Straight Connector 16"/>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31" name="TextBox 30"/>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8" name="Group 17"/>
          <p:cNvGrpSpPr/>
          <p:nvPr/>
        </p:nvGrpSpPr>
        <p:grpSpPr>
          <a:xfrm>
            <a:off x="8763000" y="2"/>
            <a:ext cx="381000" cy="1109977"/>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15418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23" name="Group 22"/>
          <p:cNvGrpSpPr/>
          <p:nvPr/>
        </p:nvGrpSpPr>
        <p:grpSpPr>
          <a:xfrm>
            <a:off x="1" y="6308426"/>
            <a:ext cx="661732" cy="556741"/>
            <a:chOff x="0" y="4660277"/>
            <a:chExt cx="783429" cy="494347"/>
          </a:xfrm>
        </p:grpSpPr>
        <p:sp>
          <p:nvSpPr>
            <p:cNvPr id="2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 name="Title 1"/>
          <p:cNvSpPr>
            <a:spLocks noGrp="1"/>
          </p:cNvSpPr>
          <p:nvPr>
            <p:ph type="title" hasCustomPrompt="1"/>
          </p:nvPr>
        </p:nvSpPr>
        <p:spPr>
          <a:xfrm>
            <a:off x="290514" y="76199"/>
            <a:ext cx="8229600" cy="881383"/>
          </a:xfrm>
        </p:spPr>
        <p:txBody>
          <a:bodyPr anchor="b">
            <a:normAutofit/>
          </a:bodyPr>
          <a:lstStyle>
            <a:lvl1pPr algn="l">
              <a:defRPr sz="2800" b="1"/>
            </a:lvl1pPr>
          </a:lstStyle>
          <a:p>
            <a:r>
              <a:rPr lang="en-US" dirty="0"/>
              <a:t>Click to Edit Master Title</a:t>
            </a:r>
          </a:p>
        </p:txBody>
      </p:sp>
      <p:cxnSp>
        <p:nvCxnSpPr>
          <p:cNvPr id="15" name="Straight Connector 14"/>
          <p:cNvCxnSpPr/>
          <p:nvPr/>
        </p:nvCxnSpPr>
        <p:spPr>
          <a:xfrm>
            <a:off x="1" y="1085851"/>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289013" y="1270001"/>
            <a:ext cx="8235950" cy="617255"/>
          </a:xfrm>
        </p:spPr>
        <p:txBody>
          <a:bodyPr>
            <a:normAutofit/>
          </a:bodyPr>
          <a:lstStyle>
            <a:lvl1pPr marL="0" indent="0">
              <a:lnSpc>
                <a:spcPts val="2500"/>
              </a:lnSpc>
              <a:buNone/>
              <a:defRPr sz="2200">
                <a:solidFill>
                  <a:schemeClr val="accent4"/>
                </a:solidFill>
              </a:defRPr>
            </a:lvl1pPr>
          </a:lstStyle>
          <a:p>
            <a:pPr lvl="0"/>
            <a:r>
              <a:rPr lang="en-US"/>
              <a:t>Edit Master text styles</a:t>
            </a:r>
          </a:p>
        </p:txBody>
      </p:sp>
      <p:sp>
        <p:nvSpPr>
          <p:cNvPr id="32" name="TextBox 31"/>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33" name="TextBox 32"/>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4" name="Content Placeholder 2"/>
          <p:cNvSpPr>
            <a:spLocks noGrp="1"/>
          </p:cNvSpPr>
          <p:nvPr>
            <p:ph idx="17"/>
          </p:nvPr>
        </p:nvSpPr>
        <p:spPr>
          <a:xfrm>
            <a:off x="4648200" y="1905000"/>
            <a:ext cx="4206788" cy="4572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289013" y="1905000"/>
            <a:ext cx="4206788" cy="4572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p:nvGrpSpPr>
        <p:grpSpPr>
          <a:xfrm>
            <a:off x="8763000" y="2"/>
            <a:ext cx="381000" cy="1109977"/>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165907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Half Image &amp; Title">
    <p:bg>
      <p:bgPr>
        <a:solidFill>
          <a:schemeClr val="bg1"/>
        </a:solidFill>
        <a:effectLst/>
      </p:bgPr>
    </p:bg>
    <p:spTree>
      <p:nvGrpSpPr>
        <p:cNvPr id="1" name=""/>
        <p:cNvGrpSpPr/>
        <p:nvPr/>
      </p:nvGrpSpPr>
      <p:grpSpPr>
        <a:xfrm>
          <a:off x="0" y="0"/>
          <a:ext cx="0" cy="0"/>
          <a:chOff x="0" y="0"/>
          <a:chExt cx="0" cy="0"/>
        </a:xfrm>
      </p:grpSpPr>
      <p:grpSp>
        <p:nvGrpSpPr>
          <p:cNvPr id="31" name="Group 30"/>
          <p:cNvGrpSpPr/>
          <p:nvPr/>
        </p:nvGrpSpPr>
        <p:grpSpPr>
          <a:xfrm>
            <a:off x="1" y="6308426"/>
            <a:ext cx="661732" cy="556741"/>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27" name="Content Placeholder 2"/>
          <p:cNvSpPr>
            <a:spLocks noGrp="1"/>
          </p:cNvSpPr>
          <p:nvPr>
            <p:ph idx="17"/>
          </p:nvPr>
        </p:nvSpPr>
        <p:spPr>
          <a:xfrm>
            <a:off x="4419600" y="1238251"/>
            <a:ext cx="4114801" cy="50927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397669" y="530226"/>
            <a:ext cx="3846671" cy="5794375"/>
          </a:xfrm>
          <a:solidFill>
            <a:schemeClr val="bg1">
              <a:lumMod val="95000"/>
            </a:schemeClr>
          </a:solidFill>
        </p:spPr>
        <p:txBody>
          <a:bodyPr vert="horz" lIns="91440" tIns="45720" rIns="91440" bIns="45720" rtlCol="0" anchor="ctr">
            <a:normAutofit/>
          </a:bodyPr>
          <a:lstStyle>
            <a:lvl1pPr marL="342900" indent="-342900" algn="ctr">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351367"/>
            <a:ext cx="4114800" cy="812800"/>
          </a:xfrm>
        </p:spPr>
        <p:txBody>
          <a:bodyPr anchor="t">
            <a:normAutofit/>
          </a:bodyPr>
          <a:lstStyle>
            <a:lvl1pPr algn="l">
              <a:defRPr sz="2800" b="1"/>
            </a:lvl1pPr>
          </a:lstStyle>
          <a:p>
            <a:r>
              <a:rPr lang="en-US" dirty="0"/>
              <a:t>Click to Edit Master Title </a:t>
            </a:r>
          </a:p>
        </p:txBody>
      </p:sp>
      <p:sp>
        <p:nvSpPr>
          <p:cNvPr id="25" name="TextBox 24"/>
          <p:cNvSpPr txBox="1"/>
          <p:nvPr/>
        </p:nvSpPr>
        <p:spPr>
          <a:xfrm>
            <a:off x="633410" y="6606649"/>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26" name="TextBox 25"/>
          <p:cNvSpPr txBox="1"/>
          <p:nvPr/>
        </p:nvSpPr>
        <p:spPr>
          <a:xfrm>
            <a:off x="-1" y="6534786"/>
            <a:ext cx="330995" cy="2185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7" name="Group 16"/>
          <p:cNvGrpSpPr/>
          <p:nvPr/>
        </p:nvGrpSpPr>
        <p:grpSpPr>
          <a:xfrm>
            <a:off x="8763000" y="2"/>
            <a:ext cx="381000" cy="1109977"/>
            <a:chOff x="8763000" y="1"/>
            <a:chExt cx="381000" cy="832483"/>
          </a:xfrm>
        </p:grpSpPr>
        <p:sp>
          <p:nvSpPr>
            <p:cNvPr id="28"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14724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8C959-6989-4FF8-925F-04E1424A3FD2}" type="datetime1">
              <a:rPr lang="en-US" smtClean="0"/>
              <a:t>8/18/2021</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Xoriant Solution Pvt. Ltd.</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82A4D-99B1-4CF2-9947-C4AA5AB13460}" type="slidenum">
              <a:rPr lang="en-US" smtClean="0"/>
              <a:pPr/>
              <a:t>‹#›</a:t>
            </a:fld>
            <a:endParaRPr lang="en-US" dirty="0"/>
          </a:p>
        </p:txBody>
      </p:sp>
    </p:spTree>
    <p:extLst>
      <p:ext uri="{BB962C8B-B14F-4D97-AF65-F5344CB8AC3E}">
        <p14:creationId xmlns:p14="http://schemas.microsoft.com/office/powerpoint/2010/main" val="39994726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agatisoftwar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8.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slide" Target="slide19.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25.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19.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8.xml"/><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slide" Target="slide4.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2.xml"/><Relationship Id="rId4" Type="http://schemas.openxmlformats.org/officeDocument/2006/relationships/image" Target="../media/image8.svg"/></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comments" Target="../comments/comment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comments" Target="../comments/comment8.xml"/></Relationships>
</file>

<file path=ppt/slides/_rels/slide34.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5.xml"/><Relationship Id="rId1"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34.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image" Target="../media/image24.svg"/><Relationship Id="rId7" Type="http://schemas.openxmlformats.org/officeDocument/2006/relationships/slide" Target="slide35.xm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image" Target="../media/image8.svg"/><Relationship Id="rId10" Type="http://schemas.openxmlformats.org/officeDocument/2006/relationships/image" Target="../media/image10.svg"/><Relationship Id="rId4" Type="http://schemas.openxmlformats.org/officeDocument/2006/relationships/image" Target="../media/image7.png"/><Relationship Id="rId9"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slide" Target="slide36.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slide" Target="slide34.xml"/></Relationships>
</file>

<file path=ppt/slides/_rels/slide3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34.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8.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image" Target="../media/image8.sv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comments" Target="../comments/comment2.xml"/><Relationship Id="rId5" Type="http://schemas.openxmlformats.org/officeDocument/2006/relationships/diagramColors" Target="../diagrams/colors1.xml"/><Relationship Id="rId10" Type="http://schemas.openxmlformats.org/officeDocument/2006/relationships/slide" Target="slide13.xml"/><Relationship Id="rId4" Type="http://schemas.openxmlformats.org/officeDocument/2006/relationships/diagramQuickStyle" Target="../diagrams/quickStyle1.xml"/><Relationship Id="rId9"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chemeClr val="bg1"/>
                </a:solidFill>
                <a:latin typeface="Arial" charset="0"/>
                <a:ea typeface="Arial Unicode MS" pitchFamily="34" charset="-128"/>
                <a:cs typeface="Arial Unicode MS" pitchFamily="34" charset="-128"/>
              </a:defRPr>
            </a:lvl9pPr>
          </a:lstStyle>
          <a:p>
            <a:pPr lvl="1" eaLnBrk="1" hangingPunct="1">
              <a:lnSpc>
                <a:spcPct val="100000"/>
              </a:lnSpc>
              <a:spcBef>
                <a:spcPts val="600"/>
              </a:spcBef>
              <a:buFont typeface="Wingdings" pitchFamily="2" charset="2"/>
              <a:buNone/>
            </a:pPr>
            <a:endParaRPr lang="en-GB" sz="2200" dirty="0">
              <a:solidFill>
                <a:srgbClr val="CCCCFF"/>
              </a:solidFill>
              <a:latin typeface="Times New Roman" pitchFamily="18" charset="0"/>
              <a:hlinkClick r:id="rId3"/>
            </a:endParaRPr>
          </a:p>
          <a:p>
            <a:pPr lvl="1" eaLnBrk="1" hangingPunct="1">
              <a:lnSpc>
                <a:spcPct val="100000"/>
              </a:lnSpc>
              <a:spcBef>
                <a:spcPts val="600"/>
              </a:spcBef>
              <a:buFont typeface="Wingdings" pitchFamily="2" charset="2"/>
              <a:buNone/>
            </a:pPr>
            <a:endParaRPr lang="en-GB" sz="2200" dirty="0">
              <a:solidFill>
                <a:srgbClr val="CCCCFF"/>
              </a:solidFill>
              <a:latin typeface="Times New Roman" pitchFamily="18" charset="0"/>
            </a:endParaRPr>
          </a:p>
        </p:txBody>
      </p:sp>
      <p:sp>
        <p:nvSpPr>
          <p:cNvPr id="6" name="Title 5"/>
          <p:cNvSpPr>
            <a:spLocks noGrp="1"/>
          </p:cNvSpPr>
          <p:nvPr>
            <p:ph type="ctrTitle"/>
          </p:nvPr>
        </p:nvSpPr>
        <p:spPr/>
        <p:txBody>
          <a:bodyPr>
            <a:normAutofit/>
          </a:bodyPr>
          <a:lstStyle/>
          <a:p>
            <a:r>
              <a:rPr lang="en-GB" dirty="0">
                <a:solidFill>
                  <a:srgbClr val="000000"/>
                </a:solidFill>
              </a:rPr>
              <a:t>Multithreading</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Thread Execution</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87" y="3801526"/>
            <a:ext cx="4419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loud Callout 7"/>
          <p:cNvSpPr/>
          <p:nvPr/>
        </p:nvSpPr>
        <p:spPr>
          <a:xfrm>
            <a:off x="4451174" y="3429000"/>
            <a:ext cx="4235626" cy="1524000"/>
          </a:xfrm>
          <a:prstGeom prst="cloudCallout">
            <a:avLst>
              <a:gd name="adj1" fmla="val -66750"/>
              <a:gd name="adj2" fmla="val 82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Order of output is non-deterministic in a thread program </a:t>
            </a:r>
            <a:endParaRPr lang="en-US" dirty="0"/>
          </a:p>
        </p:txBody>
      </p:sp>
      <p:pic>
        <p:nvPicPr>
          <p:cNvPr id="11" name="Content Placeholder 13" descr="Work from home Wi-Fi with solid fill">
            <a:hlinkClick r:id="rId3" action="ppaction://hlinksldjump"/>
            <a:extLst>
              <a:ext uri="{FF2B5EF4-FFF2-40B4-BE49-F238E27FC236}">
                <a16:creationId xmlns:a16="http://schemas.microsoft.com/office/drawing/2014/main" id="{5B03B170-628F-4ECD-BF14-C6C196F90B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
        <p:nvSpPr>
          <p:cNvPr id="9" name="Rectangle: Rounded Corners 8">
            <a:hlinkClick r:id="rId6" action="ppaction://hlinksldjump"/>
            <a:extLst>
              <a:ext uri="{FF2B5EF4-FFF2-40B4-BE49-F238E27FC236}">
                <a16:creationId xmlns:a16="http://schemas.microsoft.com/office/drawing/2014/main" id="{F235309A-19DB-4EEC-B910-A123DCECA704}"/>
              </a:ext>
            </a:extLst>
          </p:cNvPr>
          <p:cNvSpPr/>
          <p:nvPr/>
        </p:nvSpPr>
        <p:spPr>
          <a:xfrm>
            <a:off x="7329486" y="6143755"/>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
        <p:nvSpPr>
          <p:cNvPr id="3" name="Rectangle: Rounded Corners 2">
            <a:extLst>
              <a:ext uri="{FF2B5EF4-FFF2-40B4-BE49-F238E27FC236}">
                <a16:creationId xmlns:a16="http://schemas.microsoft.com/office/drawing/2014/main" id="{2792A85B-AF29-4AD5-8FF4-C49BD338F80E}"/>
              </a:ext>
            </a:extLst>
          </p:cNvPr>
          <p:cNvSpPr/>
          <p:nvPr/>
        </p:nvSpPr>
        <p:spPr>
          <a:xfrm>
            <a:off x="533400" y="1202516"/>
            <a:ext cx="6171893" cy="2171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nsolas"/>
              </a:rPr>
              <a:t>public class </a:t>
            </a:r>
            <a:r>
              <a:rPr lang="en-US" sz="1600" dirty="0" err="1">
                <a:solidFill>
                  <a:schemeClr val="bg1"/>
                </a:solidFill>
                <a:latin typeface="Consolas"/>
              </a:rPr>
              <a:t>ThreadExecutor</a:t>
            </a:r>
            <a:r>
              <a:rPr lang="en-US" sz="1600" dirty="0">
                <a:solidFill>
                  <a:schemeClr val="bg1"/>
                </a:solidFill>
                <a:latin typeface="Consolas"/>
              </a:rPr>
              <a:t> {</a:t>
            </a:r>
          </a:p>
          <a:p>
            <a:r>
              <a:rPr lang="en-US" sz="1600" dirty="0">
                <a:solidFill>
                  <a:schemeClr val="bg1"/>
                </a:solidFill>
                <a:latin typeface="Consolas"/>
              </a:rPr>
              <a:t>	public static void main(String[] </a:t>
            </a:r>
            <a:r>
              <a:rPr lang="en-US" sz="1600" dirty="0" err="1">
                <a:solidFill>
                  <a:schemeClr val="bg1"/>
                </a:solidFill>
                <a:latin typeface="Consolas"/>
              </a:rPr>
              <a:t>args</a:t>
            </a:r>
            <a:r>
              <a:rPr lang="en-US" sz="1600" dirty="0">
                <a:solidFill>
                  <a:schemeClr val="bg1"/>
                </a:solidFill>
                <a:latin typeface="Consolas"/>
              </a:rPr>
              <a:t>) {</a:t>
            </a:r>
          </a:p>
          <a:p>
            <a:r>
              <a:rPr lang="en-US" sz="1600" dirty="0">
                <a:solidFill>
                  <a:schemeClr val="bg1"/>
                </a:solidFill>
                <a:latin typeface="Consolas"/>
              </a:rPr>
              <a:t>		Thread1 t1=new Thread1();</a:t>
            </a:r>
          </a:p>
          <a:p>
            <a:r>
              <a:rPr lang="en-US" sz="1600" dirty="0">
                <a:solidFill>
                  <a:schemeClr val="bg1"/>
                </a:solidFill>
                <a:latin typeface="Consolas"/>
              </a:rPr>
              <a:t>		Thread2 t2=new Thread2();</a:t>
            </a:r>
          </a:p>
          <a:p>
            <a:r>
              <a:rPr lang="en-US" sz="1600" dirty="0">
                <a:solidFill>
                  <a:schemeClr val="bg1"/>
                </a:solidFill>
                <a:latin typeface="Consolas"/>
              </a:rPr>
              <a:t>		t1.start();</a:t>
            </a:r>
          </a:p>
          <a:p>
            <a:r>
              <a:rPr lang="en-US" sz="1600" dirty="0">
                <a:solidFill>
                  <a:schemeClr val="bg1"/>
                </a:solidFill>
                <a:latin typeface="Consolas"/>
              </a:rPr>
              <a:t>		t2.start();</a:t>
            </a:r>
          </a:p>
          <a:p>
            <a:r>
              <a:rPr lang="en-US" sz="1600" dirty="0">
                <a:solidFill>
                  <a:schemeClr val="bg1"/>
                </a:solidFill>
                <a:latin typeface="Consolas"/>
              </a:rPr>
              <a:t>	}</a:t>
            </a:r>
          </a:p>
          <a:p>
            <a:r>
              <a:rPr lang="en-US" sz="1600" dirty="0">
                <a:solidFill>
                  <a:schemeClr val="bg1"/>
                </a:solidFill>
                <a:latin typeface="Consolas"/>
              </a:rPr>
              <a:t>}</a:t>
            </a:r>
            <a:endParaRPr lang="en-IN" sz="1600" dirty="0">
              <a:solidFill>
                <a:schemeClr val="bg1"/>
              </a:solidFill>
            </a:endParaRPr>
          </a:p>
        </p:txBody>
      </p:sp>
    </p:spTree>
    <p:extLst>
      <p:ext uri="{BB962C8B-B14F-4D97-AF65-F5344CB8AC3E}">
        <p14:creationId xmlns:p14="http://schemas.microsoft.com/office/powerpoint/2010/main" val="165077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Using Runnable Interface </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8" name="Cloud Callout 7"/>
          <p:cNvSpPr/>
          <p:nvPr/>
        </p:nvSpPr>
        <p:spPr>
          <a:xfrm>
            <a:off x="3810000" y="4302253"/>
            <a:ext cx="4495800" cy="1447800"/>
          </a:xfrm>
          <a:prstGeom prst="cloudCallout">
            <a:avLst>
              <a:gd name="adj1" fmla="val -66750"/>
              <a:gd name="adj2" fmla="val 82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Order of output is non-deterministic in a thread program </a:t>
            </a:r>
            <a:endParaRPr lang="en-US" dirty="0"/>
          </a:p>
        </p:txBody>
      </p:sp>
      <p:sp>
        <p:nvSpPr>
          <p:cNvPr id="7" name="Rectangle 6">
            <a:extLst>
              <a:ext uri="{FF2B5EF4-FFF2-40B4-BE49-F238E27FC236}">
                <a16:creationId xmlns:a16="http://schemas.microsoft.com/office/drawing/2014/main" id="{848DADC8-163D-43B3-B1A7-42971A50A24B}"/>
              </a:ext>
            </a:extLst>
          </p:cNvPr>
          <p:cNvSpPr/>
          <p:nvPr/>
        </p:nvSpPr>
        <p:spPr>
          <a:xfrm>
            <a:off x="1447800" y="5450289"/>
            <a:ext cx="1708211" cy="8568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Thread Runs!!!</a:t>
            </a:r>
          </a:p>
          <a:p>
            <a:r>
              <a:rPr lang="en-US" dirty="0"/>
              <a:t>Thread Runs!!!</a:t>
            </a:r>
          </a:p>
          <a:p>
            <a:pPr algn="ctr"/>
            <a:endParaRPr lang="en-US" dirty="0"/>
          </a:p>
        </p:txBody>
      </p:sp>
      <p:grpSp>
        <p:nvGrpSpPr>
          <p:cNvPr id="3" name="Group 2">
            <a:extLst>
              <a:ext uri="{FF2B5EF4-FFF2-40B4-BE49-F238E27FC236}">
                <a16:creationId xmlns:a16="http://schemas.microsoft.com/office/drawing/2014/main" id="{FE8BC974-112D-4C42-A444-96AE10056460}"/>
              </a:ext>
            </a:extLst>
          </p:cNvPr>
          <p:cNvGrpSpPr/>
          <p:nvPr/>
        </p:nvGrpSpPr>
        <p:grpSpPr>
          <a:xfrm>
            <a:off x="6287149" y="5785107"/>
            <a:ext cx="2152389" cy="683956"/>
            <a:chOff x="6287149" y="5785107"/>
            <a:chExt cx="2152389" cy="683956"/>
          </a:xfrm>
        </p:grpSpPr>
        <p:pic>
          <p:nvPicPr>
            <p:cNvPr id="13" name="Content Placeholder 11" descr="Right pointing backhand index outline">
              <a:extLst>
                <a:ext uri="{FF2B5EF4-FFF2-40B4-BE49-F238E27FC236}">
                  <a16:creationId xmlns:a16="http://schemas.microsoft.com/office/drawing/2014/main" id="{0136A308-DD6F-4A93-B833-EE582982A5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149" y="5785107"/>
              <a:ext cx="779288" cy="683956"/>
            </a:xfrm>
            <a:prstGeom prst="rect">
              <a:avLst/>
            </a:prstGeom>
            <a:effectLst>
              <a:outerShdw blurRad="50800" dist="38100" dir="2700000" algn="tl" rotWithShape="0">
                <a:prstClr val="black">
                  <a:alpha val="40000"/>
                </a:prstClr>
              </a:outerShdw>
            </a:effectLst>
          </p:spPr>
        </p:pic>
        <p:sp>
          <p:nvSpPr>
            <p:cNvPr id="14" name="Rectangle: Rounded Corners 13">
              <a:hlinkClick r:id="rId4" action="ppaction://hlinksldjump"/>
              <a:extLst>
                <a:ext uri="{FF2B5EF4-FFF2-40B4-BE49-F238E27FC236}">
                  <a16:creationId xmlns:a16="http://schemas.microsoft.com/office/drawing/2014/main" id="{24C30481-DE79-453E-8A75-0C47A7FF19B4}"/>
                </a:ext>
              </a:extLst>
            </p:cNvPr>
            <p:cNvSpPr/>
            <p:nvPr/>
          </p:nvSpPr>
          <p:spPr>
            <a:xfrm>
              <a:off x="7082224" y="5821363"/>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
        <p:nvSpPr>
          <p:cNvPr id="10" name="Rectangle: Rounded Corners 9">
            <a:extLst>
              <a:ext uri="{FF2B5EF4-FFF2-40B4-BE49-F238E27FC236}">
                <a16:creationId xmlns:a16="http://schemas.microsoft.com/office/drawing/2014/main" id="{2BE7BA3A-9809-448F-8DFC-044CAF877C4B}"/>
              </a:ext>
            </a:extLst>
          </p:cNvPr>
          <p:cNvSpPr/>
          <p:nvPr/>
        </p:nvSpPr>
        <p:spPr>
          <a:xfrm>
            <a:off x="533400" y="1092682"/>
            <a:ext cx="6248400" cy="31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nsolas"/>
              </a:rPr>
              <a:t>public class </a:t>
            </a:r>
            <a:r>
              <a:rPr lang="en-US" sz="1600" dirty="0" err="1">
                <a:solidFill>
                  <a:schemeClr val="bg1"/>
                </a:solidFill>
                <a:latin typeface="Consolas"/>
              </a:rPr>
              <a:t>MyThread</a:t>
            </a:r>
            <a:r>
              <a:rPr lang="en-US" sz="1600" dirty="0">
                <a:solidFill>
                  <a:schemeClr val="bg1"/>
                </a:solidFill>
                <a:latin typeface="Consolas"/>
              </a:rPr>
              <a:t> implements Runnable {</a:t>
            </a:r>
          </a:p>
          <a:p>
            <a:r>
              <a:rPr lang="en-US" sz="1600" dirty="0">
                <a:solidFill>
                  <a:schemeClr val="bg1"/>
                </a:solidFill>
                <a:latin typeface="Consolas"/>
              </a:rPr>
              <a:t> public void run(){</a:t>
            </a:r>
          </a:p>
          <a:p>
            <a:r>
              <a:rPr lang="en-US" sz="1600" dirty="0">
                <a:solidFill>
                  <a:schemeClr val="bg1"/>
                </a:solidFill>
                <a:latin typeface="Consolas"/>
              </a:rPr>
              <a:t>	</a:t>
            </a:r>
            <a:r>
              <a:rPr lang="en-US" sz="1600" dirty="0" err="1">
                <a:solidFill>
                  <a:schemeClr val="bg1"/>
                </a:solidFill>
                <a:latin typeface="Consolas"/>
              </a:rPr>
              <a:t>System.out.println</a:t>
            </a:r>
            <a:r>
              <a:rPr lang="en-US" sz="1600" dirty="0">
                <a:solidFill>
                  <a:schemeClr val="bg1"/>
                </a:solidFill>
                <a:latin typeface="Consolas"/>
              </a:rPr>
              <a:t>(“Thread Runs!!!”);</a:t>
            </a:r>
          </a:p>
          <a:p>
            <a:r>
              <a:rPr lang="en-US" sz="1600" dirty="0">
                <a:solidFill>
                  <a:schemeClr val="bg1"/>
                </a:solidFill>
                <a:latin typeface="Consolas"/>
              </a:rPr>
              <a:t>}</a:t>
            </a:r>
          </a:p>
          <a:p>
            <a:r>
              <a:rPr lang="en-US" sz="1600" dirty="0">
                <a:solidFill>
                  <a:schemeClr val="bg1"/>
                </a:solidFill>
                <a:latin typeface="Consolas"/>
              </a:rPr>
              <a:t>	public static void main(String[] </a:t>
            </a:r>
            <a:r>
              <a:rPr lang="en-US" sz="1600" dirty="0" err="1">
                <a:solidFill>
                  <a:schemeClr val="bg1"/>
                </a:solidFill>
                <a:latin typeface="Consolas"/>
              </a:rPr>
              <a:t>args</a:t>
            </a:r>
            <a:r>
              <a:rPr lang="en-US" sz="1600" dirty="0">
                <a:solidFill>
                  <a:schemeClr val="bg1"/>
                </a:solidFill>
                <a:latin typeface="Consolas"/>
              </a:rPr>
              <a:t>) {</a:t>
            </a:r>
          </a:p>
          <a:p>
            <a:r>
              <a:rPr lang="en-US" sz="1600" dirty="0">
                <a:solidFill>
                  <a:schemeClr val="bg1"/>
                </a:solidFill>
                <a:latin typeface="Consolas"/>
              </a:rPr>
              <a:t>		</a:t>
            </a:r>
            <a:r>
              <a:rPr lang="en-US" sz="1600" dirty="0" err="1">
                <a:solidFill>
                  <a:schemeClr val="bg1"/>
                </a:solidFill>
                <a:latin typeface="Consolas"/>
              </a:rPr>
              <a:t>MyThread</a:t>
            </a:r>
            <a:r>
              <a:rPr lang="en-US" sz="1600" dirty="0">
                <a:solidFill>
                  <a:schemeClr val="bg1"/>
                </a:solidFill>
                <a:latin typeface="Consolas"/>
              </a:rPr>
              <a:t> </a:t>
            </a:r>
            <a:r>
              <a:rPr lang="en-US" sz="1600" dirty="0" err="1">
                <a:solidFill>
                  <a:schemeClr val="bg1"/>
                </a:solidFill>
                <a:latin typeface="Consolas"/>
              </a:rPr>
              <a:t>myThread</a:t>
            </a:r>
            <a:r>
              <a:rPr lang="en-US" sz="1600" dirty="0">
                <a:solidFill>
                  <a:schemeClr val="bg1"/>
                </a:solidFill>
                <a:latin typeface="Consolas"/>
              </a:rPr>
              <a:t>=new </a:t>
            </a:r>
            <a:r>
              <a:rPr lang="en-US" sz="1600" dirty="0" err="1">
                <a:solidFill>
                  <a:schemeClr val="bg1"/>
                </a:solidFill>
                <a:latin typeface="Consolas"/>
              </a:rPr>
              <a:t>MyThread</a:t>
            </a:r>
            <a:r>
              <a:rPr lang="en-US" sz="1600" dirty="0">
                <a:solidFill>
                  <a:schemeClr val="bg1"/>
                </a:solidFill>
                <a:latin typeface="Consolas"/>
              </a:rPr>
              <a:t>();</a:t>
            </a:r>
          </a:p>
          <a:p>
            <a:r>
              <a:rPr lang="en-US" sz="1600" dirty="0">
                <a:solidFill>
                  <a:schemeClr val="bg1"/>
                </a:solidFill>
                <a:latin typeface="Consolas"/>
              </a:rPr>
              <a:t>		Thread1 t1=new Thread1(</a:t>
            </a:r>
            <a:r>
              <a:rPr lang="en-US" sz="1600" dirty="0" err="1">
                <a:solidFill>
                  <a:schemeClr val="bg1"/>
                </a:solidFill>
                <a:latin typeface="Consolas"/>
              </a:rPr>
              <a:t>myThread</a:t>
            </a:r>
            <a:r>
              <a:rPr lang="en-US" sz="1600" dirty="0">
                <a:solidFill>
                  <a:schemeClr val="bg1"/>
                </a:solidFill>
                <a:latin typeface="Consolas"/>
              </a:rPr>
              <a:t>);</a:t>
            </a:r>
          </a:p>
          <a:p>
            <a:r>
              <a:rPr lang="en-US" sz="1600" dirty="0">
                <a:solidFill>
                  <a:schemeClr val="bg1"/>
                </a:solidFill>
                <a:latin typeface="Consolas"/>
              </a:rPr>
              <a:t>		Thread2 t2=new Thread2(</a:t>
            </a:r>
            <a:r>
              <a:rPr lang="en-US" sz="1600" dirty="0" err="1">
                <a:solidFill>
                  <a:schemeClr val="bg1"/>
                </a:solidFill>
                <a:latin typeface="Consolas"/>
              </a:rPr>
              <a:t>myThread</a:t>
            </a:r>
            <a:r>
              <a:rPr lang="en-US" sz="1600" dirty="0">
                <a:solidFill>
                  <a:schemeClr val="bg1"/>
                </a:solidFill>
                <a:latin typeface="Consolas"/>
              </a:rPr>
              <a:t>);</a:t>
            </a:r>
          </a:p>
          <a:p>
            <a:r>
              <a:rPr lang="en-US" sz="1600" dirty="0">
                <a:solidFill>
                  <a:schemeClr val="bg1"/>
                </a:solidFill>
                <a:latin typeface="Consolas"/>
              </a:rPr>
              <a:t>		t1.start();</a:t>
            </a:r>
          </a:p>
          <a:p>
            <a:r>
              <a:rPr lang="en-US" sz="1600" dirty="0">
                <a:solidFill>
                  <a:schemeClr val="bg1"/>
                </a:solidFill>
                <a:latin typeface="Consolas"/>
              </a:rPr>
              <a:t>		t2.start();</a:t>
            </a:r>
          </a:p>
          <a:p>
            <a:r>
              <a:rPr lang="en-US" sz="1600" dirty="0">
                <a:solidFill>
                  <a:schemeClr val="bg1"/>
                </a:solidFill>
                <a:latin typeface="Consolas"/>
              </a:rPr>
              <a:t>	}</a:t>
            </a:r>
          </a:p>
          <a:p>
            <a:r>
              <a:rPr lang="en-US" sz="1600" dirty="0">
                <a:solidFill>
                  <a:schemeClr val="bg1"/>
                </a:solidFill>
                <a:latin typeface="Consolas"/>
              </a:rPr>
              <a:t>}</a:t>
            </a:r>
            <a:endParaRPr lang="en-US" sz="1600" dirty="0">
              <a:solidFill>
                <a:schemeClr val="bg1"/>
              </a:solidFill>
            </a:endParaRPr>
          </a:p>
        </p:txBody>
      </p:sp>
      <p:pic>
        <p:nvPicPr>
          <p:cNvPr id="11" name="Content Placeholder 13" descr="Work from home Wi-Fi with solid fill">
            <a:hlinkClick r:id="rId5" action="ppaction://hlinksldjump"/>
            <a:extLst>
              <a:ext uri="{FF2B5EF4-FFF2-40B4-BE49-F238E27FC236}">
                <a16:creationId xmlns:a16="http://schemas.microsoft.com/office/drawing/2014/main" id="{696714BB-8CDB-4845-A170-DC05A51BDD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88989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Alternative Syntax </a:t>
            </a:r>
          </a:p>
        </p:txBody>
      </p:sp>
      <p:pic>
        <p:nvPicPr>
          <p:cNvPr id="12" name="Content Placeholder 11" descr="Diagram&#10;&#10;Description automatically generated with medium confidence">
            <a:extLst>
              <a:ext uri="{FF2B5EF4-FFF2-40B4-BE49-F238E27FC236}">
                <a16:creationId xmlns:a16="http://schemas.microsoft.com/office/drawing/2014/main" id="{AAC04C55-62DB-4302-B6C4-513A58BEC02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91910" y="1147762"/>
            <a:ext cx="3711903" cy="4140200"/>
          </a:xfrm>
        </p:spPr>
      </p:pic>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8" name="Cloud Callout 7"/>
          <p:cNvSpPr/>
          <p:nvPr/>
        </p:nvSpPr>
        <p:spPr>
          <a:xfrm>
            <a:off x="4495800" y="3958340"/>
            <a:ext cx="4495800" cy="1447800"/>
          </a:xfrm>
          <a:prstGeom prst="cloudCallout">
            <a:avLst>
              <a:gd name="adj1" fmla="val -66750"/>
              <a:gd name="adj2" fmla="val 82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Order of output is non-deterministic in a thread program </a:t>
            </a:r>
            <a:endParaRPr lang="en-US" dirty="0"/>
          </a:p>
        </p:txBody>
      </p:sp>
      <p:sp>
        <p:nvSpPr>
          <p:cNvPr id="7" name="Rectangle 6">
            <a:extLst>
              <a:ext uri="{FF2B5EF4-FFF2-40B4-BE49-F238E27FC236}">
                <a16:creationId xmlns:a16="http://schemas.microsoft.com/office/drawing/2014/main" id="{848DADC8-163D-43B3-B1A7-42971A50A24B}"/>
              </a:ext>
            </a:extLst>
          </p:cNvPr>
          <p:cNvSpPr/>
          <p:nvPr/>
        </p:nvSpPr>
        <p:spPr>
          <a:xfrm>
            <a:off x="1766827" y="5488550"/>
            <a:ext cx="1708211" cy="8568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Running!!!</a:t>
            </a:r>
          </a:p>
          <a:p>
            <a:r>
              <a:rPr lang="en-US" dirty="0"/>
              <a:t>Running!!!</a:t>
            </a:r>
          </a:p>
          <a:p>
            <a:pPr algn="ctr"/>
            <a:endParaRPr lang="en-US" dirty="0"/>
          </a:p>
        </p:txBody>
      </p:sp>
      <p:pic>
        <p:nvPicPr>
          <p:cNvPr id="10" name="Content Placeholder 13" descr="Work from home Wi-Fi with solid fill">
            <a:hlinkClick r:id="rId3" action="ppaction://hlinksldjump"/>
            <a:extLst>
              <a:ext uri="{FF2B5EF4-FFF2-40B4-BE49-F238E27FC236}">
                <a16:creationId xmlns:a16="http://schemas.microsoft.com/office/drawing/2014/main" id="{18A98994-402A-45AF-A81C-302A3C70EC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
        <p:nvSpPr>
          <p:cNvPr id="9" name="Rectangle: Rounded Corners 8">
            <a:hlinkClick r:id="rId6" action="ppaction://hlinksldjump"/>
            <a:extLst>
              <a:ext uri="{FF2B5EF4-FFF2-40B4-BE49-F238E27FC236}">
                <a16:creationId xmlns:a16="http://schemas.microsoft.com/office/drawing/2014/main" id="{41D13767-E0EB-41FA-8C4A-EAB8349998F6}"/>
              </a:ext>
            </a:extLst>
          </p:cNvPr>
          <p:cNvSpPr/>
          <p:nvPr/>
        </p:nvSpPr>
        <p:spPr>
          <a:xfrm>
            <a:off x="285903" y="571956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30236601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Difference between Thread &amp; Runnable </a:t>
            </a:r>
          </a:p>
        </p:txBody>
      </p:sp>
      <p:sp>
        <p:nvSpPr>
          <p:cNvPr id="7" name="Text Placeholder 6">
            <a:extLst>
              <a:ext uri="{FF2B5EF4-FFF2-40B4-BE49-F238E27FC236}">
                <a16:creationId xmlns:a16="http://schemas.microsoft.com/office/drawing/2014/main" id="{C9085A31-678C-4616-B517-10B933B92FA9}"/>
              </a:ext>
            </a:extLst>
          </p:cNvPr>
          <p:cNvSpPr>
            <a:spLocks noGrp="1"/>
          </p:cNvSpPr>
          <p:nvPr>
            <p:ph type="body" sz="quarter" idx="19"/>
          </p:nvPr>
        </p:nvSpPr>
        <p:spPr/>
        <p:txBody>
          <a:bodyPr/>
          <a:lstStyle/>
          <a:p>
            <a:endParaRPr lang="en-IN" dirty="0"/>
          </a:p>
        </p:txBody>
      </p:sp>
      <p:sp>
        <p:nvSpPr>
          <p:cNvPr id="6" name="Content Placeholder 5">
            <a:extLst>
              <a:ext uri="{FF2B5EF4-FFF2-40B4-BE49-F238E27FC236}">
                <a16:creationId xmlns:a16="http://schemas.microsoft.com/office/drawing/2014/main" id="{E33F1A47-B59C-40FD-B7C8-588172982897}"/>
              </a:ext>
            </a:extLst>
          </p:cNvPr>
          <p:cNvSpPr>
            <a:spLocks noGrp="1"/>
          </p:cNvSpPr>
          <p:nvPr>
            <p:ph idx="17"/>
          </p:nvPr>
        </p:nvSpPr>
        <p:spPr/>
        <p:txBody>
          <a:bodyPr/>
          <a:lstStyle/>
          <a:p>
            <a:pPr marL="0" indent="0">
              <a:buNone/>
            </a:pPr>
            <a:r>
              <a:rPr lang="en-US" b="1" dirty="0"/>
              <a:t>Runnable</a:t>
            </a:r>
          </a:p>
          <a:p>
            <a:r>
              <a:rPr lang="en-US" dirty="0"/>
              <a:t>Implementing Runnable interface enforces Thread2 to bind to a contract that Thread2 should also work like thread. </a:t>
            </a:r>
          </a:p>
          <a:p>
            <a:endParaRPr lang="en-US" dirty="0"/>
          </a:p>
          <a:p>
            <a:pPr lvl="1"/>
            <a:r>
              <a:rPr lang="en-US" dirty="0"/>
              <a:t>Purpose of the Thread2 class can be different apart from that it should also behave like thread </a:t>
            </a:r>
          </a:p>
          <a:p>
            <a:endParaRPr lang="en-IN" dirty="0"/>
          </a:p>
        </p:txBody>
      </p:sp>
      <p:sp>
        <p:nvSpPr>
          <p:cNvPr id="3" name="Content Placeholder 2"/>
          <p:cNvSpPr>
            <a:spLocks noGrp="1"/>
          </p:cNvSpPr>
          <p:nvPr>
            <p:ph idx="13"/>
          </p:nvPr>
        </p:nvSpPr>
        <p:spPr/>
        <p:txBody>
          <a:bodyPr>
            <a:normAutofit/>
          </a:bodyPr>
          <a:lstStyle/>
          <a:p>
            <a:pPr marL="0" indent="0">
              <a:buNone/>
            </a:pPr>
            <a:r>
              <a:rPr lang="en-US" b="1" dirty="0"/>
              <a:t>Thread</a:t>
            </a:r>
          </a:p>
          <a:p>
            <a:r>
              <a:rPr lang="en-US" dirty="0"/>
              <a:t>Extending Thread class enforces is-a-type of relationship making the class Thread1 itself as a Thread. </a:t>
            </a:r>
          </a:p>
          <a:p>
            <a:endParaRPr lang="en-US" dirty="0"/>
          </a:p>
          <a:p>
            <a:endParaRPr lang="en-US" dirty="0"/>
          </a:p>
          <a:p>
            <a:pPr lvl="1"/>
            <a:r>
              <a:rPr lang="en-US" dirty="0"/>
              <a:t>Thread1 is a type of Thread that should be more focused towards threading related tasks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8" name="Content Placeholder 13" descr="Work from home Wi-Fi with solid fill">
            <a:hlinkClick r:id="rId2" action="ppaction://hlinksldjump"/>
            <a:extLst>
              <a:ext uri="{FF2B5EF4-FFF2-40B4-BE49-F238E27FC236}">
                <a16:creationId xmlns:a16="http://schemas.microsoft.com/office/drawing/2014/main" id="{45D90C78-488A-410D-922F-D05F0AFCF5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9912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solidFill>
                  <a:schemeClr val="bg1"/>
                </a:solidFill>
              </a:rPr>
            </a:br>
            <a:r>
              <a:rPr lang="en-US" dirty="0">
                <a:solidFill>
                  <a:schemeClr val="bg1"/>
                </a:solidFill>
              </a:rPr>
              <a:t>Time for Case Study</a:t>
            </a:r>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8" name="Content Placeholder 7" descr="Desk with solid fill">
            <a:extLst>
              <a:ext uri="{FF2B5EF4-FFF2-40B4-BE49-F238E27FC236}">
                <a16:creationId xmlns:a16="http://schemas.microsoft.com/office/drawing/2014/main" id="{C2A5E1CD-AFF0-4B41-BA31-07A0C995E7A2}"/>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5937" y="3630452"/>
            <a:ext cx="3338512" cy="3340100"/>
          </a:xfrm>
        </p:spPr>
      </p:pic>
      <p:pic>
        <p:nvPicPr>
          <p:cNvPr id="6" name="Graphic 5" descr="Man with solid fill">
            <a:extLst>
              <a:ext uri="{FF2B5EF4-FFF2-40B4-BE49-F238E27FC236}">
                <a16:creationId xmlns:a16="http://schemas.microsoft.com/office/drawing/2014/main" id="{6EC44319-AB76-48B4-AA36-B0DCC3374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5354" y="4564449"/>
            <a:ext cx="1535846" cy="1790314"/>
          </a:xfrm>
          <a:prstGeom prst="rect">
            <a:avLst/>
          </a:prstGeom>
        </p:spPr>
      </p:pic>
      <p:sp>
        <p:nvSpPr>
          <p:cNvPr id="12" name="Subtitle 11">
            <a:extLst>
              <a:ext uri="{FF2B5EF4-FFF2-40B4-BE49-F238E27FC236}">
                <a16:creationId xmlns:a16="http://schemas.microsoft.com/office/drawing/2014/main" id="{8558A311-7E82-4580-BCF1-AADF0F9DC46E}"/>
              </a:ext>
            </a:extLst>
          </p:cNvPr>
          <p:cNvSpPr>
            <a:spLocks noGrp="1"/>
          </p:cNvSpPr>
          <p:nvPr>
            <p:ph type="subTitle" idx="10"/>
          </p:nvPr>
        </p:nvSpPr>
        <p:spPr/>
        <p:txBody>
          <a:bodyPr/>
          <a:lstStyle/>
          <a:p>
            <a:endParaRPr lang="en-IN" dirty="0"/>
          </a:p>
        </p:txBody>
      </p:sp>
    </p:spTree>
    <p:extLst>
      <p:ext uri="{BB962C8B-B14F-4D97-AF65-F5344CB8AC3E}">
        <p14:creationId xmlns:p14="http://schemas.microsoft.com/office/powerpoint/2010/main" val="216711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4.81481E-6 L 0.25 -4.81481E-6 " pathEditMode="relative" rAng="0" ptsTypes="AA">
                                      <p:cBhvr>
                                        <p:cTn id="6" dur="2000" fill="hold"/>
                                        <p:tgtEl>
                                          <p:spTgt spid="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Case Study-1</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04F2A920-2988-44DE-BC3B-AB40F68D93D7}"/>
              </a:ext>
            </a:extLst>
          </p:cNvPr>
          <p:cNvSpPr/>
          <p:nvPr/>
        </p:nvSpPr>
        <p:spPr>
          <a:xfrm>
            <a:off x="601706" y="1276847"/>
            <a:ext cx="77597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en-US" dirty="0">
                <a:solidFill>
                  <a:schemeClr val="tx1"/>
                </a:solidFill>
              </a:rPr>
              <a:t>Calculate the nth Prime Number as per the user input using thread program?</a:t>
            </a:r>
          </a:p>
          <a:p>
            <a:pPr algn="ctr"/>
            <a:endParaRPr lang="en-IN" dirty="0"/>
          </a:p>
        </p:txBody>
      </p:sp>
      <p:sp>
        <p:nvSpPr>
          <p:cNvPr id="7" name="Rectangle: Rounded Corners 6">
            <a:extLst>
              <a:ext uri="{FF2B5EF4-FFF2-40B4-BE49-F238E27FC236}">
                <a16:creationId xmlns:a16="http://schemas.microsoft.com/office/drawing/2014/main" id="{6FB7F31E-3828-434A-840B-85EE97E1863B}"/>
              </a:ext>
            </a:extLst>
          </p:cNvPr>
          <p:cNvSpPr/>
          <p:nvPr/>
        </p:nvSpPr>
        <p:spPr>
          <a:xfrm>
            <a:off x="601706" y="2259905"/>
            <a:ext cx="7759700" cy="2859763"/>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dirty="0">
                <a:solidFill>
                  <a:schemeClr val="bg1"/>
                </a:solidFill>
              </a:rPr>
              <a:t>Answer: </a:t>
            </a:r>
          </a:p>
          <a:p>
            <a:pPr marL="342900" indent="-342900">
              <a:lnSpc>
                <a:spcPct val="150000"/>
              </a:lnSpc>
              <a:buFont typeface="+mj-lt"/>
              <a:buAutoNum type="alphaLcParenR"/>
            </a:pPr>
            <a:r>
              <a:rPr lang="en-IN" dirty="0">
                <a:solidFill>
                  <a:schemeClr val="bg1"/>
                </a:solidFill>
              </a:rPr>
              <a:t>Get the user input for n</a:t>
            </a:r>
          </a:p>
          <a:p>
            <a:pPr marL="342900" indent="-342900">
              <a:lnSpc>
                <a:spcPct val="150000"/>
              </a:lnSpc>
              <a:buFont typeface="+mj-lt"/>
              <a:buAutoNum type="alphaLcParenR"/>
            </a:pPr>
            <a:r>
              <a:rPr lang="en-IN" dirty="0">
                <a:solidFill>
                  <a:schemeClr val="bg1"/>
                </a:solidFill>
              </a:rPr>
              <a:t>Calculate the nth prime number</a:t>
            </a:r>
          </a:p>
          <a:p>
            <a:pPr marL="342900" indent="-342900">
              <a:lnSpc>
                <a:spcPct val="150000"/>
              </a:lnSpc>
              <a:buFont typeface="+mj-lt"/>
              <a:buAutoNum type="alphaLcParenR"/>
            </a:pPr>
            <a:r>
              <a:rPr lang="en-IN" dirty="0">
                <a:solidFill>
                  <a:schemeClr val="bg1"/>
                </a:solidFill>
              </a:rPr>
              <a:t>Repeat</a:t>
            </a:r>
          </a:p>
          <a:p>
            <a:pPr marL="342900" indent="-342900">
              <a:lnSpc>
                <a:spcPct val="150000"/>
              </a:lnSpc>
              <a:buFont typeface="+mj-lt"/>
              <a:buAutoNum type="alphaLcParenR"/>
            </a:pPr>
            <a:r>
              <a:rPr lang="en-IN" dirty="0">
                <a:solidFill>
                  <a:schemeClr val="bg1"/>
                </a:solidFill>
              </a:rPr>
              <a:t>Quit when user input (n) is zero</a:t>
            </a:r>
          </a:p>
          <a:p>
            <a:pPr marL="342900" indent="-342900">
              <a:lnSpc>
                <a:spcPct val="150000"/>
              </a:lnSpc>
              <a:buFont typeface="+mj-lt"/>
              <a:buAutoNum type="alphaLcParenR"/>
            </a:pPr>
            <a:r>
              <a:rPr lang="en-IN" dirty="0">
                <a:solidFill>
                  <a:schemeClr val="bg1"/>
                </a:solidFill>
              </a:rPr>
              <a:t>Make this program run in parallel</a:t>
            </a:r>
          </a:p>
          <a:p>
            <a:pPr algn="ctr"/>
            <a:endParaRPr lang="en-IN" dirty="0"/>
          </a:p>
        </p:txBody>
      </p:sp>
      <p:grpSp>
        <p:nvGrpSpPr>
          <p:cNvPr id="10" name="Group 9">
            <a:extLst>
              <a:ext uri="{FF2B5EF4-FFF2-40B4-BE49-F238E27FC236}">
                <a16:creationId xmlns:a16="http://schemas.microsoft.com/office/drawing/2014/main" id="{C9E15C5B-308A-453F-B1F3-18593929A318}"/>
              </a:ext>
            </a:extLst>
          </p:cNvPr>
          <p:cNvGrpSpPr/>
          <p:nvPr/>
        </p:nvGrpSpPr>
        <p:grpSpPr>
          <a:xfrm>
            <a:off x="6366224" y="5568301"/>
            <a:ext cx="2152389" cy="683956"/>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F3975AE0-598A-487B-8EC6-8D831E1F6B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3FA29490-C034-4C80-A20A-57A59950C19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Tree>
    <p:extLst>
      <p:ext uri="{BB962C8B-B14F-4D97-AF65-F5344CB8AC3E}">
        <p14:creationId xmlns:p14="http://schemas.microsoft.com/office/powerpoint/2010/main" val="151085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2" restart="whenNotActive" fill="hold" evtFilter="cancelBubble" nodeType="interactiveSeq">
                <p:stCondLst>
                  <p:cond evt="onClick" delay="0">
                    <p:tgtEl>
                      <p:spTgt spid="6"/>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37" restart="whenNotActive" fill="hold" evtFilter="cancelBubble" nodeType="interactiveSeq">
                <p:stCondLst>
                  <p:cond evt="onClick" delay="0">
                    <p:tgtEl>
                      <p:spTgt spid="7"/>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Case Study-2</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04F2A920-2988-44DE-BC3B-AB40F68D93D7}"/>
              </a:ext>
            </a:extLst>
          </p:cNvPr>
          <p:cNvSpPr/>
          <p:nvPr/>
        </p:nvSpPr>
        <p:spPr>
          <a:xfrm>
            <a:off x="585803" y="1264363"/>
            <a:ext cx="7971924" cy="414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IN" dirty="0">
              <a:solidFill>
                <a:srgbClr val="000000"/>
              </a:solidFill>
            </a:endParaRPr>
          </a:p>
          <a:p>
            <a:pPr marL="342900" indent="-342900">
              <a:buFont typeface="+mj-lt"/>
              <a:buAutoNum type="arabicPeriod"/>
            </a:pPr>
            <a:r>
              <a:rPr lang="en-IN" dirty="0">
                <a:solidFill>
                  <a:srgbClr val="000000"/>
                </a:solidFill>
              </a:rPr>
              <a:t>When does a Java application ends?</a:t>
            </a:r>
          </a:p>
          <a:p>
            <a:pPr algn="ctr"/>
            <a:endParaRPr lang="en-IN" dirty="0"/>
          </a:p>
        </p:txBody>
      </p:sp>
      <p:sp>
        <p:nvSpPr>
          <p:cNvPr id="7" name="Rectangle: Rounded Corners 6">
            <a:extLst>
              <a:ext uri="{FF2B5EF4-FFF2-40B4-BE49-F238E27FC236}">
                <a16:creationId xmlns:a16="http://schemas.microsoft.com/office/drawing/2014/main" id="{6FB7F31E-3828-434A-840B-85EE97E1863B}"/>
              </a:ext>
            </a:extLst>
          </p:cNvPr>
          <p:cNvSpPr/>
          <p:nvPr/>
        </p:nvSpPr>
        <p:spPr>
          <a:xfrm>
            <a:off x="587357" y="1768982"/>
            <a:ext cx="7971923" cy="687943"/>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bg1"/>
                </a:solidFill>
              </a:rPr>
              <a:t>Answer: </a:t>
            </a:r>
            <a:r>
              <a:rPr lang="en-IN" dirty="0">
                <a:solidFill>
                  <a:schemeClr val="bg1"/>
                </a:solidFill>
              </a:rPr>
              <a:t>When all the user threads have exited.</a:t>
            </a:r>
          </a:p>
          <a:p>
            <a:pPr algn="ctr"/>
            <a:endParaRPr lang="en-IN" dirty="0"/>
          </a:p>
        </p:txBody>
      </p:sp>
      <p:sp>
        <p:nvSpPr>
          <p:cNvPr id="8" name="Rectangle: Rounded Corners 7">
            <a:extLst>
              <a:ext uri="{FF2B5EF4-FFF2-40B4-BE49-F238E27FC236}">
                <a16:creationId xmlns:a16="http://schemas.microsoft.com/office/drawing/2014/main" id="{5930FA40-1E6F-47C2-B766-CA9114F4DF4D}"/>
              </a:ext>
            </a:extLst>
          </p:cNvPr>
          <p:cNvSpPr/>
          <p:nvPr/>
        </p:nvSpPr>
        <p:spPr>
          <a:xfrm>
            <a:off x="585803" y="2570108"/>
            <a:ext cx="7971925" cy="575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IN" dirty="0">
                <a:solidFill>
                  <a:srgbClr val="000000"/>
                </a:solidFill>
              </a:rPr>
              <a:t>What if you want the application to exit, not to wait for a thread to complete?</a:t>
            </a:r>
          </a:p>
          <a:p>
            <a:pPr algn="ctr"/>
            <a:endParaRPr lang="en-IN" dirty="0"/>
          </a:p>
        </p:txBody>
      </p:sp>
      <p:sp>
        <p:nvSpPr>
          <p:cNvPr id="9" name="Rectangle: Rounded Corners 8">
            <a:extLst>
              <a:ext uri="{FF2B5EF4-FFF2-40B4-BE49-F238E27FC236}">
                <a16:creationId xmlns:a16="http://schemas.microsoft.com/office/drawing/2014/main" id="{A3F8C33E-C057-4CBB-BAFF-2EA0854E4A5D}"/>
              </a:ext>
            </a:extLst>
          </p:cNvPr>
          <p:cNvSpPr/>
          <p:nvPr/>
        </p:nvSpPr>
        <p:spPr>
          <a:xfrm>
            <a:off x="585803" y="3259197"/>
            <a:ext cx="7971922" cy="687943"/>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bg1"/>
              </a:solidFill>
            </a:endParaRPr>
          </a:p>
          <a:p>
            <a:r>
              <a:rPr lang="en-IN" sz="1600" dirty="0">
                <a:solidFill>
                  <a:schemeClr val="bg1"/>
                </a:solidFill>
              </a:rPr>
              <a:t>Answer: The answer is Daemon thread. Daemon is a thread which will automatically be killed once the main thread ends.</a:t>
            </a:r>
          </a:p>
          <a:p>
            <a:pPr algn="ctr"/>
            <a:endParaRPr lang="en-IN" dirty="0"/>
          </a:p>
        </p:txBody>
      </p:sp>
      <p:sp>
        <p:nvSpPr>
          <p:cNvPr id="10" name="Rectangle: Rounded Corners 9">
            <a:extLst>
              <a:ext uri="{FF2B5EF4-FFF2-40B4-BE49-F238E27FC236}">
                <a16:creationId xmlns:a16="http://schemas.microsoft.com/office/drawing/2014/main" id="{37FC69B9-D2FD-4C80-846E-50117F70EEE6}"/>
              </a:ext>
            </a:extLst>
          </p:cNvPr>
          <p:cNvSpPr/>
          <p:nvPr/>
        </p:nvSpPr>
        <p:spPr>
          <a:xfrm>
            <a:off x="590468" y="4029965"/>
            <a:ext cx="7979322" cy="575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n-IN" dirty="0">
                <a:solidFill>
                  <a:srgbClr val="000000"/>
                </a:solidFill>
              </a:rPr>
              <a:t>Creation of Daemon thread syntax is:</a:t>
            </a:r>
          </a:p>
          <a:p>
            <a:pPr algn="ctr"/>
            <a:endParaRPr lang="en-IN" dirty="0"/>
          </a:p>
        </p:txBody>
      </p:sp>
      <p:grpSp>
        <p:nvGrpSpPr>
          <p:cNvPr id="15" name="Group 14">
            <a:extLst>
              <a:ext uri="{FF2B5EF4-FFF2-40B4-BE49-F238E27FC236}">
                <a16:creationId xmlns:a16="http://schemas.microsoft.com/office/drawing/2014/main" id="{52B209E8-48FB-4E43-BAC1-C953B2C15B37}"/>
              </a:ext>
            </a:extLst>
          </p:cNvPr>
          <p:cNvGrpSpPr/>
          <p:nvPr/>
        </p:nvGrpSpPr>
        <p:grpSpPr>
          <a:xfrm>
            <a:off x="6402518" y="5773151"/>
            <a:ext cx="2152389" cy="683956"/>
            <a:chOff x="6405338" y="6199185"/>
            <a:chExt cx="2152389" cy="683956"/>
          </a:xfrm>
        </p:grpSpPr>
        <p:pic>
          <p:nvPicPr>
            <p:cNvPr id="12" name="Content Placeholder 11" descr="Right pointing backhand index outline">
              <a:extLst>
                <a:ext uri="{FF2B5EF4-FFF2-40B4-BE49-F238E27FC236}">
                  <a16:creationId xmlns:a16="http://schemas.microsoft.com/office/drawing/2014/main" id="{BA44EE34-8459-42F9-A528-1635BE6EE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5338" y="6199185"/>
              <a:ext cx="779288" cy="683956"/>
            </a:xfrm>
            <a:prstGeom prst="rect">
              <a:avLst/>
            </a:prstGeom>
            <a:effectLst>
              <a:outerShdw blurRad="50800" dist="38100" dir="2700000" algn="tl" rotWithShape="0">
                <a:prstClr val="black">
                  <a:alpha val="40000"/>
                </a:prstClr>
              </a:outerShdw>
            </a:effectLst>
          </p:spPr>
        </p:pic>
        <p:sp>
          <p:nvSpPr>
            <p:cNvPr id="13" name="Rectangle: Rounded Corners 12">
              <a:hlinkClick r:id="rId4" action="ppaction://hlinksldjump"/>
              <a:extLst>
                <a:ext uri="{FF2B5EF4-FFF2-40B4-BE49-F238E27FC236}">
                  <a16:creationId xmlns:a16="http://schemas.microsoft.com/office/drawing/2014/main" id="{D07908B3-4A7B-4743-B744-D9E53601D5BB}"/>
                </a:ext>
              </a:extLst>
            </p:cNvPr>
            <p:cNvSpPr/>
            <p:nvPr/>
          </p:nvSpPr>
          <p:spPr>
            <a:xfrm>
              <a:off x="7200413" y="6235441"/>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grpSp>
        <p:nvGrpSpPr>
          <p:cNvPr id="5" name="Group 4">
            <a:extLst>
              <a:ext uri="{FF2B5EF4-FFF2-40B4-BE49-F238E27FC236}">
                <a16:creationId xmlns:a16="http://schemas.microsoft.com/office/drawing/2014/main" id="{5F2B5EBE-D800-42AA-8FFB-A5DE8DA9D982}"/>
              </a:ext>
            </a:extLst>
          </p:cNvPr>
          <p:cNvGrpSpPr/>
          <p:nvPr/>
        </p:nvGrpSpPr>
        <p:grpSpPr>
          <a:xfrm>
            <a:off x="562477" y="4723186"/>
            <a:ext cx="7979321" cy="987407"/>
            <a:chOff x="562477" y="4723186"/>
            <a:chExt cx="7979321" cy="987407"/>
          </a:xfrm>
        </p:grpSpPr>
        <p:sp>
          <p:nvSpPr>
            <p:cNvPr id="11" name="Rectangle: Rounded Corners 10">
              <a:extLst>
                <a:ext uri="{FF2B5EF4-FFF2-40B4-BE49-F238E27FC236}">
                  <a16:creationId xmlns:a16="http://schemas.microsoft.com/office/drawing/2014/main" id="{B5B29576-81BC-454A-8CB8-F64BB035BFD1}"/>
                </a:ext>
              </a:extLst>
            </p:cNvPr>
            <p:cNvSpPr/>
            <p:nvPr/>
          </p:nvSpPr>
          <p:spPr>
            <a:xfrm>
              <a:off x="562477" y="4723186"/>
              <a:ext cx="7979321" cy="987407"/>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bg1"/>
                  </a:solidFill>
                </a:rPr>
                <a:t>Answer:  Thread t=new Thread(r);</a:t>
              </a:r>
            </a:p>
            <a:p>
              <a:r>
                <a:rPr lang="en-IN" sz="1600" dirty="0">
                  <a:solidFill>
                    <a:schemeClr val="bg1"/>
                  </a:solidFill>
                </a:rPr>
                <a:t>	</a:t>
              </a:r>
              <a:r>
                <a:rPr lang="en-IN" sz="1600" dirty="0" err="1">
                  <a:solidFill>
                    <a:schemeClr val="bg1"/>
                  </a:solidFill>
                </a:rPr>
                <a:t>t.setDaemon</a:t>
              </a:r>
              <a:r>
                <a:rPr lang="en-IN" sz="1600" dirty="0">
                  <a:solidFill>
                    <a:schemeClr val="bg1"/>
                  </a:solidFill>
                </a:rPr>
                <a:t>(true);</a:t>
              </a:r>
            </a:p>
            <a:p>
              <a:r>
                <a:rPr lang="en-IN" sz="1600" dirty="0">
                  <a:solidFill>
                    <a:schemeClr val="bg1"/>
                  </a:solidFill>
                </a:rPr>
                <a:t>	</a:t>
              </a:r>
              <a:r>
                <a:rPr lang="en-IN" sz="1600" dirty="0" err="1">
                  <a:solidFill>
                    <a:schemeClr val="bg1"/>
                  </a:solidFill>
                </a:rPr>
                <a:t>t.start</a:t>
              </a:r>
              <a:r>
                <a:rPr lang="en-IN" sz="1600" dirty="0">
                  <a:solidFill>
                    <a:schemeClr val="bg1"/>
                  </a:solidFill>
                </a:rPr>
                <a:t>();</a:t>
              </a:r>
            </a:p>
            <a:p>
              <a:pPr algn="ctr"/>
              <a:endParaRPr lang="en-IN" dirty="0"/>
            </a:p>
          </p:txBody>
        </p:sp>
        <p:sp>
          <p:nvSpPr>
            <p:cNvPr id="14" name="Rectangle: Rounded Corners 13">
              <a:extLst>
                <a:ext uri="{FF2B5EF4-FFF2-40B4-BE49-F238E27FC236}">
                  <a16:creationId xmlns:a16="http://schemas.microsoft.com/office/drawing/2014/main" id="{1C1066D1-8B27-40BD-85C3-B1D7EDCE28E1}"/>
                </a:ext>
              </a:extLst>
            </p:cNvPr>
            <p:cNvSpPr/>
            <p:nvPr/>
          </p:nvSpPr>
          <p:spPr>
            <a:xfrm>
              <a:off x="6383857" y="5130719"/>
              <a:ext cx="1982701"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Demon Thread</a:t>
              </a:r>
              <a:endParaRPr lang="en-IN" dirty="0"/>
            </a:p>
          </p:txBody>
        </p:sp>
      </p:grpSp>
    </p:spTree>
    <p:extLst>
      <p:ext uri="{BB962C8B-B14F-4D97-AF65-F5344CB8AC3E}">
        <p14:creationId xmlns:p14="http://schemas.microsoft.com/office/powerpoint/2010/main" val="341554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7" restart="whenNotActive" fill="hold" evtFilter="cancelBubble" nodeType="interactiveSeq">
                <p:stCondLst>
                  <p:cond evt="onClick" delay="0">
                    <p:tgtEl>
                      <p:spTgt spid="8"/>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22" restart="whenNotActive" fill="hold" evtFilter="cancelBubble" nodeType="interactiveSeq">
                <p:stCondLst>
                  <p:cond evt="onClick" delay="0">
                    <p:tgtEl>
                      <p:spTgt spid="9"/>
                    </p:tgtEl>
                  </p:cond>
                </p:stCondLst>
                <p:endSync evt="end" delay="0">
                  <p:rtn val="all"/>
                </p:endSync>
                <p:childTnLst>
                  <p:par>
                    <p:cTn id="23" fill="hold">
                      <p:stCondLst>
                        <p:cond delay="0"/>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7" restart="whenNotActive" fill="hold" evtFilter="cancelBubble" nodeType="interactiveSeq">
                <p:stCondLst>
                  <p:cond evt="onClick" delay="0">
                    <p:tgtEl>
                      <p:spTgt spid="10"/>
                    </p:tgtEl>
                  </p:cond>
                </p:stCondLst>
                <p:endSync evt="end" delay="0">
                  <p:rtn val="all"/>
                </p:endSync>
                <p:childTnLst>
                  <p:par>
                    <p:cTn id="28" fill="hold">
                      <p:stCondLst>
                        <p:cond delay="0"/>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animBg="1"/>
      <p:bldP spid="7" grpId="1" animBg="1"/>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Case Study-2 (Continued)</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sz="1800" dirty="0">
              <a:solidFill>
                <a:srgbClr val="FF0000"/>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C7127883-F374-49DD-BF31-3D42FE068EF7}"/>
              </a:ext>
            </a:extLst>
          </p:cNvPr>
          <p:cNvSpPr/>
          <p:nvPr/>
        </p:nvSpPr>
        <p:spPr>
          <a:xfrm>
            <a:off x="539752" y="1330905"/>
            <a:ext cx="8064495" cy="575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rgbClr val="000000"/>
              </a:solidFill>
            </a:endParaRPr>
          </a:p>
          <a:p>
            <a:r>
              <a:rPr lang="en-IN" dirty="0">
                <a:solidFill>
                  <a:srgbClr val="000000"/>
                </a:solidFill>
              </a:rPr>
              <a:t>Check out the Prime number program by making the threads as Daemon thread?</a:t>
            </a:r>
          </a:p>
          <a:p>
            <a:pPr algn="ctr"/>
            <a:endParaRPr lang="en-IN" dirty="0"/>
          </a:p>
        </p:txBody>
      </p:sp>
      <p:sp>
        <p:nvSpPr>
          <p:cNvPr id="7" name="Rectangle: Rounded Corners 6">
            <a:extLst>
              <a:ext uri="{FF2B5EF4-FFF2-40B4-BE49-F238E27FC236}">
                <a16:creationId xmlns:a16="http://schemas.microsoft.com/office/drawing/2014/main" id="{8077861C-5132-4181-8A29-97887D154212}"/>
              </a:ext>
            </a:extLst>
          </p:cNvPr>
          <p:cNvSpPr/>
          <p:nvPr/>
        </p:nvSpPr>
        <p:spPr>
          <a:xfrm>
            <a:off x="533400" y="2023706"/>
            <a:ext cx="8064495" cy="3415903"/>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Syntax</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1" name="Content Placeholder 13" descr="Work from home Wi-Fi with solid fill">
            <a:hlinkClick r:id="rId2" action="ppaction://hlinksldjump"/>
            <a:extLst>
              <a:ext uri="{FF2B5EF4-FFF2-40B4-BE49-F238E27FC236}">
                <a16:creationId xmlns:a16="http://schemas.microsoft.com/office/drawing/2014/main" id="{26A3EF9C-B56D-49B0-AC84-6DABFA3F33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2461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br>
              <a:rPr lang="en-US" dirty="0">
                <a:solidFill>
                  <a:schemeClr val="bg1"/>
                </a:solidFill>
              </a:rPr>
            </a:br>
            <a:r>
              <a:rPr lang="en-US" dirty="0">
                <a:solidFill>
                  <a:schemeClr val="bg1"/>
                </a:solidFill>
              </a:rPr>
              <a:t>Time for Case Study</a:t>
            </a:r>
            <a:endParaRPr lang="en-US" dirty="0"/>
          </a:p>
        </p:txBody>
      </p:sp>
      <p:sp>
        <p:nvSpPr>
          <p:cNvPr id="11" name="Subtitle 10">
            <a:extLst>
              <a:ext uri="{FF2B5EF4-FFF2-40B4-BE49-F238E27FC236}">
                <a16:creationId xmlns:a16="http://schemas.microsoft.com/office/drawing/2014/main" id="{1082F5E3-F749-4556-A547-D63968B28B05}"/>
              </a:ext>
            </a:extLst>
          </p:cNvPr>
          <p:cNvSpPr>
            <a:spLocks noGrp="1"/>
          </p:cNvSpPr>
          <p:nvPr>
            <p:ph type="subTitle" idx="1"/>
          </p:nvPr>
        </p:nvSpPr>
        <p:spPr/>
        <p:txBody>
          <a:bodyPr>
            <a:normAutofit/>
          </a:bodyPr>
          <a:lstStyle/>
          <a:p>
            <a:r>
              <a:rPr lang="en-US" sz="4000" b="1" dirty="0">
                <a:solidFill>
                  <a:schemeClr val="tx1"/>
                </a:solidFill>
                <a:latin typeface="+mj-lt"/>
              </a:rPr>
              <a:t>Thread Attributes</a:t>
            </a:r>
            <a:endParaRPr lang="en-IN" sz="4000" b="1" dirty="0">
              <a:solidFill>
                <a:schemeClr val="tx1"/>
              </a:solidFill>
              <a:latin typeface="+mj-lt"/>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pSp>
        <p:nvGrpSpPr>
          <p:cNvPr id="5" name="Group 4">
            <a:extLst>
              <a:ext uri="{FF2B5EF4-FFF2-40B4-BE49-F238E27FC236}">
                <a16:creationId xmlns:a16="http://schemas.microsoft.com/office/drawing/2014/main" id="{E7A5043E-0D71-4D22-9656-BB95F9F4D354}"/>
              </a:ext>
            </a:extLst>
          </p:cNvPr>
          <p:cNvGrpSpPr/>
          <p:nvPr/>
        </p:nvGrpSpPr>
        <p:grpSpPr>
          <a:xfrm>
            <a:off x="6402518" y="5773151"/>
            <a:ext cx="2152389" cy="683956"/>
            <a:chOff x="6405338" y="6199185"/>
            <a:chExt cx="2152389" cy="683956"/>
          </a:xfrm>
        </p:grpSpPr>
        <p:pic>
          <p:nvPicPr>
            <p:cNvPr id="6" name="Content Placeholder 11" descr="Right pointing backhand index outline">
              <a:extLst>
                <a:ext uri="{FF2B5EF4-FFF2-40B4-BE49-F238E27FC236}">
                  <a16:creationId xmlns:a16="http://schemas.microsoft.com/office/drawing/2014/main" id="{112A05E4-DFED-4F44-9ECC-7C1C9EBA1B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5338" y="6199185"/>
              <a:ext cx="779288" cy="683956"/>
            </a:xfrm>
            <a:prstGeom prst="rect">
              <a:avLst/>
            </a:prstGeom>
            <a:effectLst>
              <a:outerShdw blurRad="50800" dist="38100" dir="2700000" algn="tl" rotWithShape="0">
                <a:prstClr val="black">
                  <a:alpha val="40000"/>
                </a:prstClr>
              </a:outerShdw>
            </a:effectLst>
          </p:spPr>
        </p:pic>
        <p:sp>
          <p:nvSpPr>
            <p:cNvPr id="7" name="Rectangle: Rounded Corners 6">
              <a:hlinkClick r:id="rId5" action="ppaction://hlinksldjump"/>
              <a:extLst>
                <a:ext uri="{FF2B5EF4-FFF2-40B4-BE49-F238E27FC236}">
                  <a16:creationId xmlns:a16="http://schemas.microsoft.com/office/drawing/2014/main" id="{22E3E5FB-9107-49B5-AA5C-D543C785AEC8}"/>
                </a:ext>
              </a:extLst>
            </p:cNvPr>
            <p:cNvSpPr/>
            <p:nvPr/>
          </p:nvSpPr>
          <p:spPr>
            <a:xfrm>
              <a:off x="7200413" y="6235441"/>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Tree>
    <p:extLst>
      <p:ext uri="{BB962C8B-B14F-4D97-AF65-F5344CB8AC3E}">
        <p14:creationId xmlns:p14="http://schemas.microsoft.com/office/powerpoint/2010/main" val="14363744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Thread Attributes</a:t>
            </a:r>
          </a:p>
        </p:txBody>
      </p:sp>
      <p:sp>
        <p:nvSpPr>
          <p:cNvPr id="6" name="Content Placeholder 5">
            <a:extLst>
              <a:ext uri="{FF2B5EF4-FFF2-40B4-BE49-F238E27FC236}">
                <a16:creationId xmlns:a16="http://schemas.microsoft.com/office/drawing/2014/main" id="{60A3A064-76CF-4F6B-99A2-E5D0EDEDE9C1}"/>
              </a:ext>
            </a:extLst>
          </p:cNvPr>
          <p:cNvSpPr>
            <a:spLocks noGrp="1"/>
          </p:cNvSpPr>
          <p:nvPr>
            <p:ph idx="13"/>
          </p:nvPr>
        </p:nvSpPr>
        <p:spPr/>
        <p:txBody>
          <a:bodyPr/>
          <a:lstStyle/>
          <a:p>
            <a:r>
              <a:rPr lang="en-US" dirty="0"/>
              <a:t>Aspects of Threading </a:t>
            </a:r>
          </a:p>
        </p:txBody>
      </p:sp>
      <p:sp>
        <p:nvSpPr>
          <p:cNvPr id="21" name="Rectangle: Rounded Corners 20">
            <a:hlinkClick r:id="rId2" action="ppaction://hlinksldjump"/>
            <a:extLst>
              <a:ext uri="{FF2B5EF4-FFF2-40B4-BE49-F238E27FC236}">
                <a16:creationId xmlns:a16="http://schemas.microsoft.com/office/drawing/2014/main" id="{4AB98F71-74B0-4975-8E02-F128183471AD}"/>
              </a:ext>
            </a:extLst>
          </p:cNvPr>
          <p:cNvSpPr/>
          <p:nvPr/>
        </p:nvSpPr>
        <p:spPr>
          <a:xfrm>
            <a:off x="609600" y="2954668"/>
            <a:ext cx="3246438"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t>     </a:t>
            </a:r>
            <a:r>
              <a:rPr lang="en-US" sz="2100" dirty="0"/>
              <a:t>Thread Priority</a:t>
            </a:r>
          </a:p>
        </p:txBody>
      </p:sp>
      <p:sp>
        <p:nvSpPr>
          <p:cNvPr id="22" name="Oval 21">
            <a:extLst>
              <a:ext uri="{FF2B5EF4-FFF2-40B4-BE49-F238E27FC236}">
                <a16:creationId xmlns:a16="http://schemas.microsoft.com/office/drawing/2014/main" id="{570C003B-D5DB-44F9-9058-9668141C9773}"/>
              </a:ext>
            </a:extLst>
          </p:cNvPr>
          <p:cNvSpPr/>
          <p:nvPr/>
        </p:nvSpPr>
        <p:spPr>
          <a:xfrm>
            <a:off x="614265" y="2956502"/>
            <a:ext cx="8817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A4737C37-DCC2-4A5A-A96B-C61B11614A9C}"/>
              </a:ext>
            </a:extLst>
          </p:cNvPr>
          <p:cNvSpPr/>
          <p:nvPr/>
        </p:nvSpPr>
        <p:spPr>
          <a:xfrm>
            <a:off x="614265" y="2952834"/>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en-IN" dirty="0"/>
          </a:p>
        </p:txBody>
      </p:sp>
      <p:sp>
        <p:nvSpPr>
          <p:cNvPr id="24" name="Rectangle: Rounded Corners 23">
            <a:hlinkClick r:id="rId3" action="ppaction://hlinksldjump"/>
            <a:extLst>
              <a:ext uri="{FF2B5EF4-FFF2-40B4-BE49-F238E27FC236}">
                <a16:creationId xmlns:a16="http://schemas.microsoft.com/office/drawing/2014/main" id="{5E9EBB7C-9B5D-4E5C-B47E-A5BF1D0BB151}"/>
              </a:ext>
            </a:extLst>
          </p:cNvPr>
          <p:cNvSpPr/>
          <p:nvPr/>
        </p:nvSpPr>
        <p:spPr>
          <a:xfrm>
            <a:off x="609600" y="3943434"/>
            <a:ext cx="3246438"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Thread State</a:t>
            </a:r>
          </a:p>
        </p:txBody>
      </p:sp>
      <p:sp>
        <p:nvSpPr>
          <p:cNvPr id="25" name="Oval 24">
            <a:extLst>
              <a:ext uri="{FF2B5EF4-FFF2-40B4-BE49-F238E27FC236}">
                <a16:creationId xmlns:a16="http://schemas.microsoft.com/office/drawing/2014/main" id="{EB76F1A0-551F-4E36-BF82-C6B278745F8E}"/>
              </a:ext>
            </a:extLst>
          </p:cNvPr>
          <p:cNvSpPr/>
          <p:nvPr/>
        </p:nvSpPr>
        <p:spPr>
          <a:xfrm>
            <a:off x="614265" y="3947102"/>
            <a:ext cx="8817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34CFDAC3-CF12-41C0-9AFB-4BF36B613B33}"/>
              </a:ext>
            </a:extLst>
          </p:cNvPr>
          <p:cNvSpPr/>
          <p:nvPr/>
        </p:nvSpPr>
        <p:spPr>
          <a:xfrm>
            <a:off x="614265" y="3943434"/>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en-IN" dirty="0"/>
          </a:p>
        </p:txBody>
      </p:sp>
      <p:sp>
        <p:nvSpPr>
          <p:cNvPr id="45" name="Rectangle: Rounded Corners 44">
            <a:hlinkClick r:id="rId4" action="ppaction://hlinksldjump"/>
            <a:extLst>
              <a:ext uri="{FF2B5EF4-FFF2-40B4-BE49-F238E27FC236}">
                <a16:creationId xmlns:a16="http://schemas.microsoft.com/office/drawing/2014/main" id="{CF937758-F29E-4452-BCAE-4F5F6EE86F1B}"/>
              </a:ext>
            </a:extLst>
          </p:cNvPr>
          <p:cNvSpPr/>
          <p:nvPr/>
        </p:nvSpPr>
        <p:spPr>
          <a:xfrm>
            <a:off x="609600" y="2059234"/>
            <a:ext cx="3246438"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100" dirty="0"/>
              <a:t>Thread Body </a:t>
            </a:r>
          </a:p>
        </p:txBody>
      </p:sp>
      <p:sp>
        <p:nvSpPr>
          <p:cNvPr id="46" name="Oval 45">
            <a:extLst>
              <a:ext uri="{FF2B5EF4-FFF2-40B4-BE49-F238E27FC236}">
                <a16:creationId xmlns:a16="http://schemas.microsoft.com/office/drawing/2014/main" id="{D6B670FA-622F-4B4B-AD1D-54E72B2C02D2}"/>
              </a:ext>
            </a:extLst>
          </p:cNvPr>
          <p:cNvSpPr/>
          <p:nvPr/>
        </p:nvSpPr>
        <p:spPr>
          <a:xfrm>
            <a:off x="614265" y="2061068"/>
            <a:ext cx="8817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Oval 46">
            <a:extLst>
              <a:ext uri="{FF2B5EF4-FFF2-40B4-BE49-F238E27FC236}">
                <a16:creationId xmlns:a16="http://schemas.microsoft.com/office/drawing/2014/main" id="{905700A4-92CC-4567-B738-948581A59B67}"/>
              </a:ext>
            </a:extLst>
          </p:cNvPr>
          <p:cNvSpPr/>
          <p:nvPr/>
        </p:nvSpPr>
        <p:spPr>
          <a:xfrm>
            <a:off x="614265" y="2057400"/>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endParaRPr lang="en-IN" dirty="0"/>
          </a:p>
        </p:txBody>
      </p:sp>
      <p:grpSp>
        <p:nvGrpSpPr>
          <p:cNvPr id="8" name="Group 7">
            <a:extLst>
              <a:ext uri="{FF2B5EF4-FFF2-40B4-BE49-F238E27FC236}">
                <a16:creationId xmlns:a16="http://schemas.microsoft.com/office/drawing/2014/main" id="{49CD9340-F958-45CB-B0CD-AEB7E0CB913D}"/>
              </a:ext>
            </a:extLst>
          </p:cNvPr>
          <p:cNvGrpSpPr/>
          <p:nvPr/>
        </p:nvGrpSpPr>
        <p:grpSpPr>
          <a:xfrm>
            <a:off x="6366224" y="5656811"/>
            <a:ext cx="2152389" cy="683956"/>
            <a:chOff x="6287149" y="5785107"/>
            <a:chExt cx="2152389" cy="683956"/>
          </a:xfrm>
        </p:grpSpPr>
        <p:pic>
          <p:nvPicPr>
            <p:cNvPr id="15" name="Content Placeholder 11" descr="Right pointing backhand index outline">
              <a:extLst>
                <a:ext uri="{FF2B5EF4-FFF2-40B4-BE49-F238E27FC236}">
                  <a16:creationId xmlns:a16="http://schemas.microsoft.com/office/drawing/2014/main" id="{D64E8330-07DB-4E69-8AE2-3D9C0478DF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7149" y="5785107"/>
              <a:ext cx="779288" cy="683956"/>
            </a:xfrm>
            <a:prstGeom prst="rect">
              <a:avLst/>
            </a:prstGeom>
            <a:effectLst>
              <a:outerShdw blurRad="50800" dist="38100" dir="2700000" algn="tl" rotWithShape="0">
                <a:prstClr val="black">
                  <a:alpha val="40000"/>
                </a:prstClr>
              </a:outerShdw>
            </a:effectLst>
          </p:spPr>
        </p:pic>
        <p:sp>
          <p:nvSpPr>
            <p:cNvPr id="16" name="Rectangle: Rounded Corners 15">
              <a:hlinkClick r:id="rId7" action="ppaction://hlinksldjump"/>
              <a:extLst>
                <a:ext uri="{FF2B5EF4-FFF2-40B4-BE49-F238E27FC236}">
                  <a16:creationId xmlns:a16="http://schemas.microsoft.com/office/drawing/2014/main" id="{9FBE51DD-87FE-44FC-BF51-BBB668CC41EA}"/>
                </a:ext>
              </a:extLst>
            </p:cNvPr>
            <p:cNvSpPr/>
            <p:nvPr/>
          </p:nvSpPr>
          <p:spPr>
            <a:xfrm>
              <a:off x="7082224" y="5821363"/>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pic>
        <p:nvPicPr>
          <p:cNvPr id="17" name="Content Placeholder 11" descr="Right pointing backhand index outline">
            <a:extLst>
              <a:ext uri="{FF2B5EF4-FFF2-40B4-BE49-F238E27FC236}">
                <a16:creationId xmlns:a16="http://schemas.microsoft.com/office/drawing/2014/main" id="{CA32007C-FBA1-469D-9B43-A01149CE99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014169" y="2124750"/>
            <a:ext cx="779288" cy="683956"/>
          </a:xfrm>
          <a:prstGeom prst="rect">
            <a:avLst/>
          </a:prstGeom>
          <a:effectLst>
            <a:outerShdw blurRad="50800" dist="38100" dir="2700000" algn="tl" rotWithShape="0">
              <a:prstClr val="black">
                <a:alpha val="40000"/>
              </a:prstClr>
            </a:outerShdw>
          </a:effectLst>
        </p:spPr>
      </p:pic>
      <p:pic>
        <p:nvPicPr>
          <p:cNvPr id="18" name="Content Placeholder 11" descr="Right pointing backhand index outline">
            <a:extLst>
              <a:ext uri="{FF2B5EF4-FFF2-40B4-BE49-F238E27FC236}">
                <a16:creationId xmlns:a16="http://schemas.microsoft.com/office/drawing/2014/main" id="{98B5DA98-A5F1-4338-8114-64357AF65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014169" y="2938559"/>
            <a:ext cx="779288" cy="683956"/>
          </a:xfrm>
          <a:prstGeom prst="rect">
            <a:avLst/>
          </a:prstGeom>
          <a:effectLst>
            <a:outerShdw blurRad="50800" dist="38100" dir="2700000" algn="tl" rotWithShape="0">
              <a:prstClr val="black">
                <a:alpha val="40000"/>
              </a:prstClr>
            </a:outerShdw>
          </a:effectLst>
        </p:spPr>
      </p:pic>
      <p:pic>
        <p:nvPicPr>
          <p:cNvPr id="20" name="Content Placeholder 11" descr="Right pointing backhand index outline">
            <a:extLst>
              <a:ext uri="{FF2B5EF4-FFF2-40B4-BE49-F238E27FC236}">
                <a16:creationId xmlns:a16="http://schemas.microsoft.com/office/drawing/2014/main" id="{FDB13701-A37E-4F5E-BA70-118190044B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014169" y="4010784"/>
            <a:ext cx="779288" cy="683956"/>
          </a:xfrm>
          <a:prstGeom prst="rect">
            <a:avLst/>
          </a:prstGeom>
          <a:effectLst>
            <a:outerShdw blurRad="50800" dist="38100" dir="2700000" algn="tl" rotWithShape="0">
              <a:prstClr val="black">
                <a:alpha val="40000"/>
              </a:prstClr>
            </a:outerShdw>
          </a:effectLst>
        </p:spPr>
      </p:pic>
      <p:sp>
        <p:nvSpPr>
          <p:cNvPr id="26" name="Footer Placeholder 3">
            <a:extLst>
              <a:ext uri="{FF2B5EF4-FFF2-40B4-BE49-F238E27FC236}">
                <a16:creationId xmlns:a16="http://schemas.microsoft.com/office/drawing/2014/main" id="{35666BAB-840A-4F69-9B16-12CFAAF86996}"/>
              </a:ext>
            </a:extLst>
          </p:cNvPr>
          <p:cNvSpPr txBox="1">
            <a:spLocks/>
          </p:cNvSpPr>
          <p:nvPr/>
        </p:nvSpPr>
        <p:spPr>
          <a:xfrm>
            <a:off x="0" y="6354763"/>
            <a:ext cx="3475038" cy="36671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Xoriant Solution Pvt. Ltd.</a:t>
            </a:r>
          </a:p>
        </p:txBody>
      </p:sp>
    </p:spTree>
    <p:extLst>
      <p:ext uri="{BB962C8B-B14F-4D97-AF65-F5344CB8AC3E}">
        <p14:creationId xmlns:p14="http://schemas.microsoft.com/office/powerpoint/2010/main" val="208549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FEED7EC-8895-4AA9-9385-567AB8E0F588}"/>
              </a:ext>
            </a:extLst>
          </p:cNvPr>
          <p:cNvSpPr>
            <a:spLocks noGrp="1"/>
          </p:cNvSpPr>
          <p:nvPr>
            <p:ph idx="17"/>
          </p:nvPr>
        </p:nvSpPr>
        <p:spPr/>
        <p:txBody>
          <a:bodyPr/>
          <a:lstStyle/>
          <a:p>
            <a:pPr marL="0" indent="0">
              <a:buNone/>
            </a:pPr>
            <a:endParaRPr lang="en-US" dirty="0"/>
          </a:p>
          <a:p>
            <a:pPr marL="590550" lvl="1" indent="-342900">
              <a:buFont typeface="+mj-lt"/>
              <a:buAutoNum type="arabicPeriod" startAt="7"/>
            </a:pPr>
            <a:r>
              <a:rPr lang="en-US" dirty="0">
                <a:latin typeface="Calibri"/>
              </a:rPr>
              <a:t>Sleeping, Joining &amp; Interrupting Threads</a:t>
            </a:r>
          </a:p>
          <a:p>
            <a:pPr marL="590550" lvl="1" indent="-342900">
              <a:buFont typeface="+mj-lt"/>
              <a:buAutoNum type="arabicPeriod" startAt="7"/>
            </a:pPr>
            <a:r>
              <a:rPr lang="en-US" dirty="0">
                <a:latin typeface="Calibri"/>
              </a:rPr>
              <a:t>Race Condition</a:t>
            </a:r>
          </a:p>
          <a:p>
            <a:pPr marL="590550" lvl="1" indent="-342900">
              <a:buFont typeface="+mj-lt"/>
              <a:buAutoNum type="arabicPeriod" startAt="7"/>
            </a:pPr>
            <a:r>
              <a:rPr lang="en-US" dirty="0">
                <a:latin typeface="Calibri"/>
              </a:rPr>
              <a:t>Synchronization</a:t>
            </a:r>
          </a:p>
          <a:p>
            <a:pPr marL="590550" lvl="1" indent="-342900">
              <a:buFont typeface="+mj-lt"/>
              <a:buAutoNum type="arabicPeriod" startAt="7"/>
            </a:pPr>
            <a:r>
              <a:rPr lang="en-US" dirty="0">
                <a:latin typeface="Calibri"/>
              </a:rPr>
              <a:t>Monitors &amp; Structured Locking</a:t>
            </a:r>
          </a:p>
          <a:p>
            <a:pPr marL="590550" lvl="1" indent="-342900">
              <a:buFont typeface="+mj-lt"/>
              <a:buAutoNum type="arabicPeriod" startAt="7"/>
            </a:pPr>
            <a:r>
              <a:rPr lang="en-US" dirty="0">
                <a:latin typeface="Calibri"/>
              </a:rPr>
              <a:t>Volatile Keyword</a:t>
            </a:r>
          </a:p>
          <a:p>
            <a:endParaRPr lang="en-IN" dirty="0"/>
          </a:p>
        </p:txBody>
      </p:sp>
      <p:sp>
        <p:nvSpPr>
          <p:cNvPr id="3" name="Content Placeholder 2"/>
          <p:cNvSpPr>
            <a:spLocks noGrp="1"/>
          </p:cNvSpPr>
          <p:nvPr>
            <p:ph idx="13"/>
          </p:nvPr>
        </p:nvSpPr>
        <p:spPr/>
        <p:txBody>
          <a:bodyPr>
            <a:normAutofit/>
          </a:bodyPr>
          <a:lstStyle/>
          <a:p>
            <a:r>
              <a:rPr lang="en-US" dirty="0">
                <a:latin typeface="+mj-lt"/>
              </a:rPr>
              <a:t>Objective</a:t>
            </a:r>
            <a:endParaRPr lang="en-US" sz="2800" dirty="0">
              <a:solidFill>
                <a:srgbClr val="000000"/>
              </a:solidFill>
              <a:latin typeface="+mj-lt"/>
            </a:endParaRPr>
          </a:p>
          <a:p>
            <a:pPr marL="590550" lvl="1" indent="-342900">
              <a:buFont typeface="+mj-lt"/>
              <a:buAutoNum type="arabicPeriod"/>
            </a:pPr>
            <a:r>
              <a:rPr lang="en-US" dirty="0"/>
              <a:t>Multitasking</a:t>
            </a:r>
          </a:p>
          <a:p>
            <a:pPr marL="590550" lvl="1" indent="-342900">
              <a:buFont typeface="+mj-lt"/>
              <a:buAutoNum type="arabicPeriod"/>
            </a:pPr>
            <a:r>
              <a:rPr lang="en-US" dirty="0"/>
              <a:t>Threads</a:t>
            </a:r>
          </a:p>
          <a:p>
            <a:pPr marL="590550" lvl="1" indent="-342900">
              <a:buFont typeface="+mj-lt"/>
              <a:buAutoNum type="arabicPeriod"/>
            </a:pPr>
            <a:r>
              <a:rPr lang="en-US" dirty="0"/>
              <a:t>Process</a:t>
            </a:r>
          </a:p>
          <a:p>
            <a:pPr marL="590550" lvl="1" indent="-342900">
              <a:buFont typeface="+mj-lt"/>
              <a:buAutoNum type="arabicPeriod"/>
            </a:pPr>
            <a:r>
              <a:rPr lang="en-US" dirty="0"/>
              <a:t>Thread Implementation</a:t>
            </a:r>
          </a:p>
          <a:p>
            <a:pPr marL="590550" lvl="1" indent="-342900">
              <a:buFont typeface="+mj-lt"/>
              <a:buAutoNum type="arabicPeriod"/>
            </a:pPr>
            <a:r>
              <a:rPr lang="en-US" dirty="0"/>
              <a:t>Daemon Thread</a:t>
            </a:r>
          </a:p>
          <a:p>
            <a:pPr marL="590550" lvl="1" indent="-342900">
              <a:buFont typeface="+mj-lt"/>
              <a:buAutoNum type="arabicPeriod"/>
            </a:pPr>
            <a:r>
              <a:rPr lang="en-US" dirty="0"/>
              <a:t>Life Cycle And Thread State</a:t>
            </a:r>
          </a:p>
        </p:txBody>
      </p:sp>
      <p:sp>
        <p:nvSpPr>
          <p:cNvPr id="2" name="Title 1"/>
          <p:cNvSpPr>
            <a:spLocks noGrp="1"/>
          </p:cNvSpPr>
          <p:nvPr>
            <p:ph type="title"/>
          </p:nvPr>
        </p:nvSpPr>
        <p:spPr>
          <a:xfrm>
            <a:off x="290514" y="-38101"/>
            <a:ext cx="8229600" cy="879479"/>
          </a:xfrm>
        </p:spPr>
        <p:txBody>
          <a:bodyPr/>
          <a:lstStyle/>
          <a:p>
            <a:r>
              <a:rPr lang="en-US" dirty="0"/>
              <a:t>Table of Content</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pSp>
        <p:nvGrpSpPr>
          <p:cNvPr id="5" name="Group 4">
            <a:extLst>
              <a:ext uri="{FF2B5EF4-FFF2-40B4-BE49-F238E27FC236}">
                <a16:creationId xmlns:a16="http://schemas.microsoft.com/office/drawing/2014/main" id="{64967E34-90D9-455D-9723-99F67F581E40}"/>
              </a:ext>
            </a:extLst>
          </p:cNvPr>
          <p:cNvGrpSpPr/>
          <p:nvPr/>
        </p:nvGrpSpPr>
        <p:grpSpPr>
          <a:xfrm>
            <a:off x="6358618" y="5669252"/>
            <a:ext cx="2161496" cy="683956"/>
            <a:chOff x="6358618" y="5670807"/>
            <a:chExt cx="2161496" cy="683956"/>
          </a:xfrm>
        </p:grpSpPr>
        <p:sp>
          <p:nvSpPr>
            <p:cNvPr id="10" name="Rectangle: Rounded Corners 9">
              <a:hlinkClick r:id="rId2" action="ppaction://hlinksldjump"/>
              <a:extLst>
                <a:ext uri="{FF2B5EF4-FFF2-40B4-BE49-F238E27FC236}">
                  <a16:creationId xmlns:a16="http://schemas.microsoft.com/office/drawing/2014/main" id="{A97AC1B7-A591-49C0-BBBC-C42A9622A99C}"/>
                </a:ext>
              </a:extLst>
            </p:cNvPr>
            <p:cNvSpPr/>
            <p:nvPr/>
          </p:nvSpPr>
          <p:spPr>
            <a:xfrm>
              <a:off x="7162800" y="5715000"/>
              <a:ext cx="1357314" cy="533400"/>
            </a:xfrm>
            <a:prstGeom prst="roundRect">
              <a:avLst/>
            </a:prstGeom>
            <a:solidFill>
              <a:schemeClr val="accent4">
                <a:lumMod val="50000"/>
              </a:schemeClr>
            </a:solidFill>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pic>
          <p:nvPicPr>
            <p:cNvPr id="11" name="Content Placeholder 11" descr="Right pointing backhand index outline">
              <a:extLst>
                <a:ext uri="{FF2B5EF4-FFF2-40B4-BE49-F238E27FC236}">
                  <a16:creationId xmlns:a16="http://schemas.microsoft.com/office/drawing/2014/main" id="{12C897A0-EEAC-4FF3-98EE-34C8E79FC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8618" y="5670807"/>
              <a:ext cx="779288" cy="68395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43099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eriod"/>
            </a:pPr>
            <a:r>
              <a:rPr lang="en-US" dirty="0"/>
              <a:t>Thread Body </a:t>
            </a:r>
          </a:p>
        </p:txBody>
      </p:sp>
      <p:sp>
        <p:nvSpPr>
          <p:cNvPr id="3" name="Content Placeholder 2"/>
          <p:cNvSpPr>
            <a:spLocks noGrp="1"/>
          </p:cNvSpPr>
          <p:nvPr>
            <p:ph idx="13"/>
          </p:nvPr>
        </p:nvSpPr>
        <p:spPr/>
        <p:txBody>
          <a:bodyPr/>
          <a:lstStyle/>
          <a:p>
            <a:pPr>
              <a:lnSpc>
                <a:spcPct val="150000"/>
              </a:lnSpc>
            </a:pPr>
            <a:r>
              <a:rPr lang="en-US" dirty="0"/>
              <a:t>The core part of the thread is the Thread body that is defined via the run() method </a:t>
            </a:r>
          </a:p>
          <a:p>
            <a:pPr>
              <a:lnSpc>
                <a:spcPct val="150000"/>
              </a:lnSpc>
            </a:pPr>
            <a:r>
              <a:rPr lang="en-US" dirty="0"/>
              <a:t>All actions the thread is expected to do has to be provided in the run() method </a:t>
            </a:r>
          </a:p>
          <a:p>
            <a:pPr>
              <a:lnSpc>
                <a:spcPct val="150000"/>
              </a:lnSpc>
            </a:pPr>
            <a:r>
              <a:rPr lang="en-US" dirty="0"/>
              <a:t>The thread body can be defined in 2 ways </a:t>
            </a:r>
          </a:p>
          <a:p>
            <a:pPr lvl="1">
              <a:lnSpc>
                <a:spcPct val="150000"/>
              </a:lnSpc>
            </a:pPr>
            <a:r>
              <a:rPr lang="en-US" dirty="0"/>
              <a:t>Extending Thread class and override the Thread’s run() method </a:t>
            </a:r>
          </a:p>
          <a:p>
            <a:pPr lvl="1">
              <a:lnSpc>
                <a:spcPct val="150000"/>
              </a:lnSpc>
            </a:pPr>
            <a:r>
              <a:rPr lang="en-US" dirty="0"/>
              <a:t>Implementing the Runnable interface and implementing the run() method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8" name="Content Placeholder 13" descr="Work from home Wi-Fi with solid fill">
            <a:hlinkClick r:id="rId2" action="ppaction://hlinksldjump"/>
            <a:extLst>
              <a:ext uri="{FF2B5EF4-FFF2-40B4-BE49-F238E27FC236}">
                <a16:creationId xmlns:a16="http://schemas.microsoft.com/office/drawing/2014/main" id="{6FC105E4-52AB-42E3-869E-6AE61710C5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9425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dirty="0"/>
              <a:t>Thread Priority</a:t>
            </a:r>
          </a:p>
        </p:txBody>
      </p:sp>
      <p:sp>
        <p:nvSpPr>
          <p:cNvPr id="3" name="Content Placeholder 2"/>
          <p:cNvSpPr>
            <a:spLocks noGrp="1"/>
          </p:cNvSpPr>
          <p:nvPr>
            <p:ph idx="13"/>
          </p:nvPr>
        </p:nvSpPr>
        <p:spPr/>
        <p:txBody>
          <a:bodyPr>
            <a:normAutofit/>
          </a:bodyPr>
          <a:lstStyle/>
          <a:p>
            <a:pPr>
              <a:lnSpc>
                <a:spcPct val="150000"/>
              </a:lnSpc>
            </a:pPr>
            <a:r>
              <a:rPr lang="en-US" dirty="0"/>
              <a:t>Multiple thread executing on a single CPU in an order is called as </a:t>
            </a:r>
            <a:r>
              <a:rPr lang="en-US" b="1" dirty="0"/>
              <a:t>Scheduling. </a:t>
            </a:r>
            <a:endParaRPr lang="en-US" dirty="0"/>
          </a:p>
          <a:p>
            <a:pPr>
              <a:lnSpc>
                <a:spcPct val="150000"/>
              </a:lnSpc>
            </a:pPr>
            <a:r>
              <a:rPr lang="en-US" dirty="0"/>
              <a:t>Java runtime system schedules a thread to run based on its priority. </a:t>
            </a:r>
          </a:p>
          <a:p>
            <a:pPr>
              <a:lnSpc>
                <a:spcPct val="150000"/>
              </a:lnSpc>
            </a:pPr>
            <a:r>
              <a:rPr lang="en-US" dirty="0"/>
              <a:t>A java thread acquires the priority of a thread from the thread that created it although we can modify this priority any time after creation. </a:t>
            </a:r>
          </a:p>
          <a:p>
            <a:pPr>
              <a:lnSpc>
                <a:spcPct val="150000"/>
              </a:lnSpc>
            </a:pPr>
            <a:r>
              <a:rPr lang="en-US" dirty="0"/>
              <a:t>Thread priorities range from low to high as indicated by MIN_PRIORITY-1 and MAX_PRIORITY-10 (public static final constants declared in Thread class).Higher the priority, greater the chance for it to run.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pSp>
        <p:nvGrpSpPr>
          <p:cNvPr id="5" name="Group 4">
            <a:extLst>
              <a:ext uri="{FF2B5EF4-FFF2-40B4-BE49-F238E27FC236}">
                <a16:creationId xmlns:a16="http://schemas.microsoft.com/office/drawing/2014/main" id="{A8EE35BA-5E1B-4192-B5CD-3F17B14BDCA3}"/>
              </a:ext>
            </a:extLst>
          </p:cNvPr>
          <p:cNvGrpSpPr/>
          <p:nvPr/>
        </p:nvGrpSpPr>
        <p:grpSpPr>
          <a:xfrm>
            <a:off x="6287149" y="5486400"/>
            <a:ext cx="2152389" cy="683956"/>
            <a:chOff x="6287149" y="5785107"/>
            <a:chExt cx="2152389" cy="683956"/>
          </a:xfrm>
        </p:grpSpPr>
        <p:pic>
          <p:nvPicPr>
            <p:cNvPr id="6" name="Content Placeholder 11" descr="Right pointing backhand index outline">
              <a:extLst>
                <a:ext uri="{FF2B5EF4-FFF2-40B4-BE49-F238E27FC236}">
                  <a16:creationId xmlns:a16="http://schemas.microsoft.com/office/drawing/2014/main" id="{D2BF1E9C-413C-42C3-B941-89BE43D5C0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7149" y="5785107"/>
              <a:ext cx="779288" cy="683956"/>
            </a:xfrm>
            <a:prstGeom prst="rect">
              <a:avLst/>
            </a:prstGeom>
            <a:effectLst>
              <a:outerShdw blurRad="50800" dist="38100" dir="2700000" algn="tl" rotWithShape="0">
                <a:prstClr val="black">
                  <a:alpha val="40000"/>
                </a:prstClr>
              </a:outerShdw>
            </a:effectLst>
          </p:spPr>
        </p:pic>
        <p:sp>
          <p:nvSpPr>
            <p:cNvPr id="7" name="Rectangle: Rounded Corners 6">
              <a:hlinkClick r:id="rId4" action="ppaction://hlinksldjump"/>
              <a:extLst>
                <a:ext uri="{FF2B5EF4-FFF2-40B4-BE49-F238E27FC236}">
                  <a16:creationId xmlns:a16="http://schemas.microsoft.com/office/drawing/2014/main" id="{5DE77F6A-3356-42E0-9963-ACE5520AC4E0}"/>
                </a:ext>
              </a:extLst>
            </p:cNvPr>
            <p:cNvSpPr/>
            <p:nvPr/>
          </p:nvSpPr>
          <p:spPr>
            <a:xfrm>
              <a:off x="7082224" y="5821363"/>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pic>
        <p:nvPicPr>
          <p:cNvPr id="8" name="Content Placeholder 13" descr="Work from home Wi-Fi with solid fill">
            <a:hlinkClick r:id="rId5" action="ppaction://hlinksldjump"/>
            <a:extLst>
              <a:ext uri="{FF2B5EF4-FFF2-40B4-BE49-F238E27FC236}">
                <a16:creationId xmlns:a16="http://schemas.microsoft.com/office/drawing/2014/main" id="{EB5879BD-39B2-4C22-8047-D3D569A176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406964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eriod" startAt="2"/>
            </a:pPr>
            <a:r>
              <a:rPr lang="en-US" dirty="0"/>
              <a:t>Thread Priority(continued)</a:t>
            </a:r>
          </a:p>
        </p:txBody>
      </p:sp>
      <p:sp>
        <p:nvSpPr>
          <p:cNvPr id="3" name="Content Placeholder 2"/>
          <p:cNvSpPr>
            <a:spLocks noGrp="1"/>
          </p:cNvSpPr>
          <p:nvPr>
            <p:ph idx="13"/>
          </p:nvPr>
        </p:nvSpPr>
        <p:spPr/>
        <p:txBody>
          <a:bodyPr>
            <a:normAutofit/>
          </a:bodyPr>
          <a:lstStyle/>
          <a:p>
            <a:pPr>
              <a:lnSpc>
                <a:spcPct val="150000"/>
              </a:lnSpc>
            </a:pPr>
            <a:r>
              <a:rPr lang="en-US" dirty="0"/>
              <a:t>We can access and modify the thread priorities by </a:t>
            </a:r>
            <a:r>
              <a:rPr lang="en-US" dirty="0" err="1"/>
              <a:t>getPriority</a:t>
            </a:r>
            <a:r>
              <a:rPr lang="en-US" dirty="0"/>
              <a:t>() and </a:t>
            </a:r>
            <a:r>
              <a:rPr lang="en-US" dirty="0" err="1"/>
              <a:t>setPriority</a:t>
            </a:r>
            <a:r>
              <a:rPr lang="en-US" dirty="0"/>
              <a:t>(</a:t>
            </a:r>
            <a:r>
              <a:rPr lang="en-US" dirty="0" err="1"/>
              <a:t>int</a:t>
            </a:r>
            <a:r>
              <a:rPr lang="en-US" dirty="0"/>
              <a:t>) methods in Thread class </a:t>
            </a:r>
          </a:p>
          <a:p>
            <a:pPr>
              <a:lnSpc>
                <a:spcPct val="150000"/>
              </a:lnSpc>
            </a:pPr>
            <a:r>
              <a:rPr lang="en-US" dirty="0"/>
              <a:t>A thread runs until </a:t>
            </a:r>
          </a:p>
          <a:p>
            <a:pPr lvl="1">
              <a:lnSpc>
                <a:spcPct val="150000"/>
              </a:lnSpc>
            </a:pPr>
            <a:r>
              <a:rPr lang="en-US" dirty="0"/>
              <a:t>A higher priority thread becomes Runnable </a:t>
            </a:r>
          </a:p>
          <a:p>
            <a:pPr lvl="1">
              <a:lnSpc>
                <a:spcPct val="150000"/>
              </a:lnSpc>
            </a:pPr>
            <a:r>
              <a:rPr lang="en-US" dirty="0"/>
              <a:t>Running thread issues a yield method() or its run() is complete </a:t>
            </a:r>
          </a:p>
          <a:p>
            <a:pPr lvl="1">
              <a:lnSpc>
                <a:spcPct val="150000"/>
              </a:lnSpc>
            </a:pPr>
            <a:r>
              <a:rPr lang="en-US" dirty="0"/>
              <a:t>On time-slicing systems, the time allotted for that thread expires </a:t>
            </a:r>
          </a:p>
          <a:p>
            <a:pPr>
              <a:lnSpc>
                <a:spcPct val="150000"/>
              </a:lnSpc>
            </a:pPr>
            <a:r>
              <a:rPr lang="en-US" dirty="0"/>
              <a:t>The thread scheduler in certain situations can choose lower priority thread over a higher priority thread for execution(</a:t>
            </a:r>
            <a:r>
              <a:rPr lang="en-US" dirty="0" err="1"/>
              <a:t>e.g</a:t>
            </a:r>
            <a:r>
              <a:rPr lang="en-US" dirty="0"/>
              <a:t> to avoid starvation).Therefore program logic should not rely on thread priority.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6" name="Content Placeholder 13" descr="Work from home Wi-Fi with solid fill">
            <a:hlinkClick r:id="rId2" action="ppaction://hlinksldjump"/>
            <a:extLst>
              <a:ext uri="{FF2B5EF4-FFF2-40B4-BE49-F238E27FC236}">
                <a16:creationId xmlns:a16="http://schemas.microsoft.com/office/drawing/2014/main" id="{6632F537-03ED-418C-8165-E6CB676B19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sp>
        <p:nvSpPr>
          <p:cNvPr id="7" name="Rectangle: Rounded Corners 6">
            <a:hlinkClick r:id="rId5" action="ppaction://hlinksldjump"/>
            <a:extLst>
              <a:ext uri="{FF2B5EF4-FFF2-40B4-BE49-F238E27FC236}">
                <a16:creationId xmlns:a16="http://schemas.microsoft.com/office/drawing/2014/main" id="{D07D5DF8-0116-42EE-AFEC-6FA2DB5B311B}"/>
              </a:ext>
            </a:extLst>
          </p:cNvPr>
          <p:cNvSpPr/>
          <p:nvPr/>
        </p:nvSpPr>
        <p:spPr>
          <a:xfrm>
            <a:off x="533400" y="5781337"/>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306738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eriod" startAt="3"/>
            </a:pPr>
            <a:r>
              <a:rPr lang="en-US" dirty="0"/>
              <a:t>Thread State</a:t>
            </a:r>
          </a:p>
        </p:txBody>
      </p:sp>
      <p:sp>
        <p:nvSpPr>
          <p:cNvPr id="3" name="Content Placeholder 2"/>
          <p:cNvSpPr>
            <a:spLocks noGrp="1"/>
          </p:cNvSpPr>
          <p:nvPr>
            <p:ph idx="13"/>
          </p:nvPr>
        </p:nvSpPr>
        <p:spPr/>
        <p:txBody>
          <a:bodyPr>
            <a:normAutofit/>
          </a:bodyPr>
          <a:lstStyle/>
          <a:p>
            <a:r>
              <a:rPr lang="en-US" dirty="0"/>
              <a:t>A java thread can be possibly in any one of the following states during its life time </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cxnSp>
        <p:nvCxnSpPr>
          <p:cNvPr id="15" name="Straight Arrow Connector 14"/>
          <p:cNvCxnSpPr>
            <a:stCxn id="6" idx="2"/>
            <a:endCxn id="9" idx="0"/>
          </p:cNvCxnSpPr>
          <p:nvPr/>
        </p:nvCxnSpPr>
        <p:spPr>
          <a:xfrm>
            <a:off x="2667000" y="3124200"/>
            <a:ext cx="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838200" y="2514600"/>
            <a:ext cx="6477000" cy="3048000"/>
            <a:chOff x="304800" y="2514600"/>
            <a:chExt cx="6477000" cy="3048000"/>
          </a:xfrm>
        </p:grpSpPr>
        <p:sp>
          <p:nvSpPr>
            <p:cNvPr id="6" name="Rounded Rectangle 5"/>
            <p:cNvSpPr/>
            <p:nvPr/>
          </p:nvSpPr>
          <p:spPr>
            <a:xfrm>
              <a:off x="1295400" y="25146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p>
          </p:txBody>
        </p:sp>
        <p:sp>
          <p:nvSpPr>
            <p:cNvPr id="7" name="Rounded Rectangle 6"/>
            <p:cNvSpPr/>
            <p:nvPr/>
          </p:nvSpPr>
          <p:spPr>
            <a:xfrm>
              <a:off x="5105400" y="2528455"/>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p>
          </p:txBody>
        </p:sp>
        <p:sp>
          <p:nvSpPr>
            <p:cNvPr id="8" name="Rounded Rectangle 7"/>
            <p:cNvSpPr/>
            <p:nvPr/>
          </p:nvSpPr>
          <p:spPr>
            <a:xfrm>
              <a:off x="5105400" y="49530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Blocked</a:t>
              </a:r>
            </a:p>
          </p:txBody>
        </p:sp>
        <p:sp>
          <p:nvSpPr>
            <p:cNvPr id="9" name="Rounded Rectangle 8"/>
            <p:cNvSpPr/>
            <p:nvPr/>
          </p:nvSpPr>
          <p:spPr>
            <a:xfrm>
              <a:off x="1295400" y="49530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Dead</a:t>
              </a:r>
            </a:p>
          </p:txBody>
        </p:sp>
        <p:cxnSp>
          <p:nvCxnSpPr>
            <p:cNvPr id="11" name="Straight Arrow Connector 10"/>
            <p:cNvCxnSpPr/>
            <p:nvPr/>
          </p:nvCxnSpPr>
          <p:spPr>
            <a:xfrm>
              <a:off x="304800" y="2833255"/>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2971800" y="2819400"/>
              <a:ext cx="2133600"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38400" y="3138055"/>
              <a:ext cx="3200400" cy="1814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5943600" y="3138055"/>
              <a:ext cx="0" cy="1814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400800" y="3138055"/>
              <a:ext cx="0" cy="1814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1"/>
              <a:endCxn id="9" idx="3"/>
            </p:cNvCxnSpPr>
            <p:nvPr/>
          </p:nvCxnSpPr>
          <p:spPr>
            <a:xfrm flipH="1">
              <a:off x="2971800" y="52578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Round Diagonal Corner Rectangle 24"/>
          <p:cNvSpPr/>
          <p:nvPr/>
        </p:nvSpPr>
        <p:spPr>
          <a:xfrm>
            <a:off x="1828800" y="1981200"/>
            <a:ext cx="1600200" cy="304800"/>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Thread Object created</a:t>
            </a:r>
          </a:p>
        </p:txBody>
      </p:sp>
      <p:sp>
        <p:nvSpPr>
          <p:cNvPr id="26" name="TextBox 25"/>
          <p:cNvSpPr txBox="1"/>
          <p:nvPr/>
        </p:nvSpPr>
        <p:spPr>
          <a:xfrm>
            <a:off x="1142279" y="2514600"/>
            <a:ext cx="534121" cy="307777"/>
          </a:xfrm>
          <a:prstGeom prst="rect">
            <a:avLst/>
          </a:prstGeom>
          <a:noFill/>
        </p:spPr>
        <p:txBody>
          <a:bodyPr wrap="none" rtlCol="0">
            <a:spAutoFit/>
          </a:bodyPr>
          <a:lstStyle/>
          <a:p>
            <a:r>
              <a:rPr lang="en-US" sz="1400" dirty="0">
                <a:solidFill>
                  <a:srgbClr val="FF0000"/>
                </a:solidFill>
                <a:latin typeface="Candara" pitchFamily="34" charset="0"/>
              </a:rPr>
              <a:t>New</a:t>
            </a:r>
            <a:endParaRPr lang="en-US" dirty="0">
              <a:solidFill>
                <a:srgbClr val="FF0000"/>
              </a:solidFill>
              <a:latin typeface="Candara" pitchFamily="34" charset="0"/>
            </a:endParaRPr>
          </a:p>
        </p:txBody>
      </p:sp>
      <p:sp>
        <p:nvSpPr>
          <p:cNvPr id="27" name="TextBox 26"/>
          <p:cNvSpPr txBox="1"/>
          <p:nvPr/>
        </p:nvSpPr>
        <p:spPr>
          <a:xfrm>
            <a:off x="4037879" y="2511623"/>
            <a:ext cx="668773" cy="307777"/>
          </a:xfrm>
          <a:prstGeom prst="rect">
            <a:avLst/>
          </a:prstGeom>
          <a:noFill/>
        </p:spPr>
        <p:txBody>
          <a:bodyPr wrap="none" rtlCol="0">
            <a:spAutoFit/>
          </a:bodyPr>
          <a:lstStyle/>
          <a:p>
            <a:r>
              <a:rPr lang="en-US" sz="1400" dirty="0">
                <a:solidFill>
                  <a:srgbClr val="FF0000"/>
                </a:solidFill>
                <a:latin typeface="Candara" pitchFamily="34" charset="0"/>
              </a:rPr>
              <a:t>start()</a:t>
            </a:r>
            <a:endParaRPr lang="en-US" dirty="0">
              <a:solidFill>
                <a:srgbClr val="FF0000"/>
              </a:solidFill>
              <a:latin typeface="Candara" pitchFamily="34" charset="0"/>
            </a:endParaRPr>
          </a:p>
        </p:txBody>
      </p:sp>
      <p:sp>
        <p:nvSpPr>
          <p:cNvPr id="28" name="TextBox 27"/>
          <p:cNvSpPr txBox="1"/>
          <p:nvPr/>
        </p:nvSpPr>
        <p:spPr>
          <a:xfrm rot="19809688">
            <a:off x="3811054" y="3553325"/>
            <a:ext cx="1122423" cy="523220"/>
          </a:xfrm>
          <a:prstGeom prst="rect">
            <a:avLst/>
          </a:prstGeom>
          <a:noFill/>
        </p:spPr>
        <p:txBody>
          <a:bodyPr wrap="none" rtlCol="0">
            <a:spAutoFit/>
          </a:bodyPr>
          <a:lstStyle/>
          <a:p>
            <a:pPr algn="ctr"/>
            <a:r>
              <a:rPr lang="en-US" sz="1400" dirty="0">
                <a:solidFill>
                  <a:srgbClr val="FF0000"/>
                </a:solidFill>
                <a:latin typeface="Candara" pitchFamily="34" charset="0"/>
              </a:rPr>
              <a:t>stop(), run()</a:t>
            </a:r>
          </a:p>
          <a:p>
            <a:pPr algn="ctr"/>
            <a:r>
              <a:rPr lang="en-US" sz="1400" dirty="0">
                <a:solidFill>
                  <a:srgbClr val="FF0000"/>
                </a:solidFill>
                <a:latin typeface="Candara" pitchFamily="34" charset="0"/>
              </a:rPr>
              <a:t>Complete</a:t>
            </a:r>
            <a:endParaRPr lang="en-US" dirty="0">
              <a:solidFill>
                <a:srgbClr val="FF0000"/>
              </a:solidFill>
              <a:latin typeface="Candara" pitchFamily="34" charset="0"/>
            </a:endParaRPr>
          </a:p>
        </p:txBody>
      </p:sp>
      <p:sp>
        <p:nvSpPr>
          <p:cNvPr id="29" name="TextBox 28"/>
          <p:cNvSpPr txBox="1"/>
          <p:nvPr/>
        </p:nvSpPr>
        <p:spPr>
          <a:xfrm>
            <a:off x="4839426" y="4321099"/>
            <a:ext cx="1375698" cy="523220"/>
          </a:xfrm>
          <a:prstGeom prst="rect">
            <a:avLst/>
          </a:prstGeom>
          <a:noFill/>
        </p:spPr>
        <p:txBody>
          <a:bodyPr wrap="none" rtlCol="0">
            <a:spAutoFit/>
          </a:bodyPr>
          <a:lstStyle/>
          <a:p>
            <a:r>
              <a:rPr lang="en-US" sz="1400" dirty="0">
                <a:solidFill>
                  <a:srgbClr val="FF0000"/>
                </a:solidFill>
                <a:latin typeface="Candara" pitchFamily="34" charset="0"/>
              </a:rPr>
              <a:t>sleep(), join(),</a:t>
            </a:r>
          </a:p>
          <a:p>
            <a:r>
              <a:rPr lang="en-US" sz="1400" dirty="0">
                <a:solidFill>
                  <a:srgbClr val="FF0000"/>
                </a:solidFill>
                <a:latin typeface="Candara" pitchFamily="34" charset="0"/>
              </a:rPr>
              <a:t>IO, request lock</a:t>
            </a:r>
            <a:endParaRPr lang="en-US" dirty="0">
              <a:solidFill>
                <a:srgbClr val="FF0000"/>
              </a:solidFill>
              <a:latin typeface="Candara" pitchFamily="34" charset="0"/>
            </a:endParaRPr>
          </a:p>
        </p:txBody>
      </p:sp>
      <p:sp>
        <p:nvSpPr>
          <p:cNvPr id="30" name="TextBox 29"/>
          <p:cNvSpPr txBox="1"/>
          <p:nvPr/>
        </p:nvSpPr>
        <p:spPr>
          <a:xfrm>
            <a:off x="7010400" y="3733800"/>
            <a:ext cx="1527982" cy="954107"/>
          </a:xfrm>
          <a:prstGeom prst="rect">
            <a:avLst/>
          </a:prstGeom>
          <a:noFill/>
        </p:spPr>
        <p:txBody>
          <a:bodyPr wrap="none" rtlCol="0">
            <a:spAutoFit/>
          </a:bodyPr>
          <a:lstStyle/>
          <a:p>
            <a:r>
              <a:rPr lang="en-US" sz="1400" dirty="0">
                <a:solidFill>
                  <a:srgbClr val="FF0000"/>
                </a:solidFill>
                <a:latin typeface="Candara" pitchFamily="34" charset="0"/>
              </a:rPr>
              <a:t>sleep() expired,</a:t>
            </a:r>
          </a:p>
          <a:p>
            <a:r>
              <a:rPr lang="en-US" sz="1400" dirty="0">
                <a:solidFill>
                  <a:srgbClr val="FF0000"/>
                </a:solidFill>
                <a:latin typeface="Candara" pitchFamily="34" charset="0"/>
              </a:rPr>
              <a:t> join() completed,</a:t>
            </a:r>
          </a:p>
          <a:p>
            <a:r>
              <a:rPr lang="en-US" sz="1400" dirty="0">
                <a:solidFill>
                  <a:srgbClr val="FF0000"/>
                </a:solidFill>
                <a:latin typeface="Candara" pitchFamily="34" charset="0"/>
              </a:rPr>
              <a:t>IO completed,</a:t>
            </a:r>
          </a:p>
          <a:p>
            <a:r>
              <a:rPr lang="en-US" sz="1400" dirty="0">
                <a:solidFill>
                  <a:srgbClr val="FF0000"/>
                </a:solidFill>
                <a:latin typeface="Candara" pitchFamily="34" charset="0"/>
              </a:rPr>
              <a:t>acquired lock</a:t>
            </a:r>
            <a:endParaRPr lang="en-US" dirty="0">
              <a:solidFill>
                <a:srgbClr val="FF0000"/>
              </a:solidFill>
              <a:latin typeface="Candara" pitchFamily="34" charset="0"/>
            </a:endParaRPr>
          </a:p>
        </p:txBody>
      </p:sp>
      <p:sp>
        <p:nvSpPr>
          <p:cNvPr id="31" name="Round Diagonal Corner Rectangle 30"/>
          <p:cNvSpPr/>
          <p:nvPr/>
        </p:nvSpPr>
        <p:spPr>
          <a:xfrm>
            <a:off x="5603475" y="1828800"/>
            <a:ext cx="1787925" cy="530423"/>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Thread put in queue and is ready to run</a:t>
            </a:r>
          </a:p>
        </p:txBody>
      </p:sp>
      <p:sp>
        <p:nvSpPr>
          <p:cNvPr id="32" name="TextBox 31"/>
          <p:cNvSpPr txBox="1"/>
          <p:nvPr/>
        </p:nvSpPr>
        <p:spPr>
          <a:xfrm>
            <a:off x="1828800" y="3884711"/>
            <a:ext cx="652743" cy="307777"/>
          </a:xfrm>
          <a:prstGeom prst="rect">
            <a:avLst/>
          </a:prstGeom>
          <a:noFill/>
        </p:spPr>
        <p:txBody>
          <a:bodyPr wrap="none" rtlCol="0">
            <a:spAutoFit/>
          </a:bodyPr>
          <a:lstStyle/>
          <a:p>
            <a:r>
              <a:rPr lang="en-US" sz="1400" dirty="0">
                <a:solidFill>
                  <a:srgbClr val="FF0000"/>
                </a:solidFill>
                <a:latin typeface="Candara" pitchFamily="34" charset="0"/>
              </a:rPr>
              <a:t>stop()</a:t>
            </a:r>
            <a:endParaRPr lang="en-US" dirty="0">
              <a:solidFill>
                <a:srgbClr val="FF0000"/>
              </a:solidFill>
              <a:latin typeface="Candara" pitchFamily="34" charset="0"/>
            </a:endParaRPr>
          </a:p>
        </p:txBody>
      </p:sp>
      <p:sp>
        <p:nvSpPr>
          <p:cNvPr id="33" name="Round Diagonal Corner Rectangle 32"/>
          <p:cNvSpPr/>
          <p:nvPr/>
        </p:nvSpPr>
        <p:spPr>
          <a:xfrm>
            <a:off x="76200" y="4953000"/>
            <a:ext cx="1600200" cy="609600"/>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Thread is eligible to be garbage collected</a:t>
            </a:r>
          </a:p>
        </p:txBody>
      </p:sp>
      <p:sp>
        <p:nvSpPr>
          <p:cNvPr id="34" name="Round Diagonal Corner Rectangle 33"/>
          <p:cNvSpPr/>
          <p:nvPr/>
        </p:nvSpPr>
        <p:spPr>
          <a:xfrm>
            <a:off x="4870491" y="5620146"/>
            <a:ext cx="3316556" cy="381000"/>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Thread has to get into runnable state to continue its execution</a:t>
            </a:r>
          </a:p>
        </p:txBody>
      </p:sp>
      <p:pic>
        <p:nvPicPr>
          <p:cNvPr id="35" name="Content Placeholder 13" descr="Work from home Wi-Fi with solid fill">
            <a:hlinkClick r:id="rId2" action="ppaction://hlinksldjump"/>
            <a:extLst>
              <a:ext uri="{FF2B5EF4-FFF2-40B4-BE49-F238E27FC236}">
                <a16:creationId xmlns:a16="http://schemas.microsoft.com/office/drawing/2014/main" id="{7FF6F310-5D91-457E-B450-91520A806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24732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fade">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fade">
                                      <p:cBhvr>
                                        <p:cTn id="17" dur="500"/>
                                        <p:tgtEl>
                                          <p:spTgt spid="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fade">
                                      <p:cBhvr>
                                        <p:cTn id="22" dur="500"/>
                                        <p:tgtEl>
                                          <p:spTgt spid="33">
                                            <p:txEl>
                                              <p:pRg st="0" end="0"/>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Logical Thread State</a:t>
            </a:r>
          </a:p>
        </p:txBody>
      </p:sp>
      <p:sp>
        <p:nvSpPr>
          <p:cNvPr id="3" name="Content Placeholder 2"/>
          <p:cNvSpPr>
            <a:spLocks noGrp="1"/>
          </p:cNvSpPr>
          <p:nvPr>
            <p:ph idx="13"/>
          </p:nvPr>
        </p:nvSpPr>
        <p:spPr>
          <a:xfrm>
            <a:off x="288756" y="1279525"/>
            <a:ext cx="7985796" cy="4245541"/>
          </a:xfrm>
        </p:spPr>
        <p:txBody>
          <a:bodyPr>
            <a:normAutofit/>
          </a:bodyPr>
          <a:lstStyle/>
          <a:p>
            <a:pPr marL="457200" indent="-457200">
              <a:buFont typeface="+mj-lt"/>
              <a:buAutoNum type="arabicPeriod"/>
            </a:pPr>
            <a:r>
              <a:rPr lang="en-US" dirty="0"/>
              <a:t>New</a:t>
            </a:r>
          </a:p>
          <a:p>
            <a:pPr marL="457200" indent="-457200">
              <a:buFont typeface="+mj-lt"/>
              <a:buAutoNum type="arabicPeriod"/>
            </a:pPr>
            <a:r>
              <a:rPr lang="en-US" dirty="0"/>
              <a:t>Runnable</a:t>
            </a:r>
          </a:p>
          <a:p>
            <a:pPr marL="457200" indent="-457200">
              <a:buFont typeface="+mj-lt"/>
              <a:buAutoNum type="arabicPeriod"/>
            </a:pPr>
            <a:r>
              <a:rPr lang="en-US" dirty="0"/>
              <a:t>Blocked</a:t>
            </a:r>
          </a:p>
          <a:p>
            <a:pPr marL="457200" indent="-457200">
              <a:buFont typeface="+mj-lt"/>
              <a:buAutoNum type="arabicPeriod"/>
            </a:pPr>
            <a:r>
              <a:rPr lang="en-US" dirty="0"/>
              <a:t>Waiting</a:t>
            </a:r>
          </a:p>
          <a:p>
            <a:pPr marL="457200" indent="-457200">
              <a:buFont typeface="+mj-lt"/>
              <a:buAutoNum type="arabicPeriod"/>
            </a:pPr>
            <a:r>
              <a:rPr lang="en-US" dirty="0"/>
              <a:t>Timed Waiting</a:t>
            </a:r>
          </a:p>
          <a:p>
            <a:pPr marL="457200" indent="-457200">
              <a:buFont typeface="+mj-lt"/>
              <a:buAutoNum type="arabicPeriod"/>
            </a:pPr>
            <a:r>
              <a:rPr lang="en-US" dirty="0"/>
              <a:t>Terminated</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7" name="Content Placeholder 13" descr="Work from home Wi-Fi with solid fill">
            <a:hlinkClick r:id="rId3" action="ppaction://hlinksldjump"/>
            <a:extLst>
              <a:ext uri="{FF2B5EF4-FFF2-40B4-BE49-F238E27FC236}">
                <a16:creationId xmlns:a16="http://schemas.microsoft.com/office/drawing/2014/main" id="{489041C6-2D54-4D72-87E9-8562BD8601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158716"/>
            <a:ext cx="914400" cy="914400"/>
          </a:xfrm>
          <a:prstGeom prst="rect">
            <a:avLst/>
          </a:prstGeom>
        </p:spPr>
      </p:pic>
      <p:pic>
        <p:nvPicPr>
          <p:cNvPr id="21" name="Picture 20" descr="Diagram&#10;&#10;Description automatically generated">
            <a:extLst>
              <a:ext uri="{FF2B5EF4-FFF2-40B4-BE49-F238E27FC236}">
                <a16:creationId xmlns:a16="http://schemas.microsoft.com/office/drawing/2014/main" id="{40D07341-8FEE-4556-B23D-65537EC985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0813" y="1152020"/>
            <a:ext cx="5257800" cy="4391025"/>
          </a:xfrm>
          <a:prstGeom prst="rect">
            <a:avLst/>
          </a:prstGeom>
        </p:spPr>
      </p:pic>
      <p:sp>
        <p:nvSpPr>
          <p:cNvPr id="8" name="Rectangle: Rounded Corners 7">
            <a:hlinkClick r:id="rId7" action="ppaction://hlinksldjump"/>
            <a:extLst>
              <a:ext uri="{FF2B5EF4-FFF2-40B4-BE49-F238E27FC236}">
                <a16:creationId xmlns:a16="http://schemas.microsoft.com/office/drawing/2014/main" id="{CE5B01C6-1565-40B0-BF61-32A6398452D6}"/>
              </a:ext>
            </a:extLst>
          </p:cNvPr>
          <p:cNvSpPr/>
          <p:nvPr/>
        </p:nvSpPr>
        <p:spPr>
          <a:xfrm>
            <a:off x="533400" y="5744014"/>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418850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solidFill>
                  <a:schemeClr val="bg1"/>
                </a:solidFill>
              </a:rPr>
            </a:br>
            <a:r>
              <a:rPr lang="en-US" dirty="0">
                <a:solidFill>
                  <a:schemeClr val="bg1"/>
                </a:solidFill>
              </a:rPr>
              <a:t>Time for Case Study</a:t>
            </a:r>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8" name="Content Placeholder 7" descr="Desk with solid fill">
            <a:extLst>
              <a:ext uri="{FF2B5EF4-FFF2-40B4-BE49-F238E27FC236}">
                <a16:creationId xmlns:a16="http://schemas.microsoft.com/office/drawing/2014/main" id="{C2A5E1CD-AFF0-4B41-BA31-07A0C995E7A2}"/>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5937" y="3630452"/>
            <a:ext cx="3338512" cy="3340100"/>
          </a:xfrm>
        </p:spPr>
      </p:pic>
      <p:pic>
        <p:nvPicPr>
          <p:cNvPr id="6" name="Graphic 5" descr="Man with solid fill">
            <a:extLst>
              <a:ext uri="{FF2B5EF4-FFF2-40B4-BE49-F238E27FC236}">
                <a16:creationId xmlns:a16="http://schemas.microsoft.com/office/drawing/2014/main" id="{6EC44319-AB76-48B4-AA36-B0DCC3374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12734" y="4572000"/>
            <a:ext cx="1535846" cy="1824535"/>
          </a:xfrm>
          <a:prstGeom prst="rect">
            <a:avLst/>
          </a:prstGeom>
        </p:spPr>
      </p:pic>
      <p:sp>
        <p:nvSpPr>
          <p:cNvPr id="12" name="Subtitle 11">
            <a:extLst>
              <a:ext uri="{FF2B5EF4-FFF2-40B4-BE49-F238E27FC236}">
                <a16:creationId xmlns:a16="http://schemas.microsoft.com/office/drawing/2014/main" id="{8558A311-7E82-4580-BCF1-AADF0F9DC46E}"/>
              </a:ext>
            </a:extLst>
          </p:cNvPr>
          <p:cNvSpPr>
            <a:spLocks noGrp="1"/>
          </p:cNvSpPr>
          <p:nvPr>
            <p:ph type="subTitle" idx="10"/>
          </p:nvPr>
        </p:nvSpPr>
        <p:spPr/>
        <p:txBody>
          <a:bodyPr/>
          <a:lstStyle/>
          <a:p>
            <a:endParaRPr lang="en-IN"/>
          </a:p>
        </p:txBody>
      </p:sp>
    </p:spTree>
    <p:extLst>
      <p:ext uri="{BB962C8B-B14F-4D97-AF65-F5344CB8AC3E}">
        <p14:creationId xmlns:p14="http://schemas.microsoft.com/office/powerpoint/2010/main" val="1553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05556E-6 2.96296E-6 L 0.25 2.96296E-6 " pathEditMode="relative" rAng="0" ptsTypes="AA">
                                      <p:cBhvr>
                                        <p:cTn id="6" dur="2000" fill="hold"/>
                                        <p:tgtEl>
                                          <p:spTgt spid="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Study-3</a:t>
            </a:r>
          </a:p>
        </p:txBody>
      </p:sp>
      <p:sp>
        <p:nvSpPr>
          <p:cNvPr id="3" name="Content Placeholder 2"/>
          <p:cNvSpPr>
            <a:spLocks noGrp="1"/>
          </p:cNvSpPr>
          <p:nvPr>
            <p:ph idx="13"/>
          </p:nvPr>
        </p:nvSpPr>
        <p:spPr>
          <a:xfrm>
            <a:off x="439570" y="1293103"/>
            <a:ext cx="7985796" cy="4245541"/>
          </a:xfrm>
        </p:spPr>
        <p:txBody>
          <a:bodyPr>
            <a:normAutofit/>
          </a:bodyPr>
          <a:lstStyle/>
          <a:p>
            <a:endParaRPr lang="en-US" dirty="0">
              <a:solidFill>
                <a:srgbClr val="FF0000"/>
              </a:solidFill>
            </a:endParaRP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10D9F0EE-85C4-456B-97B4-BCFBA5979CC3}"/>
              </a:ext>
            </a:extLst>
          </p:cNvPr>
          <p:cNvSpPr/>
          <p:nvPr/>
        </p:nvSpPr>
        <p:spPr>
          <a:xfrm>
            <a:off x="665666" y="1392234"/>
            <a:ext cx="77597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Let’s add some code to the existing prime number application to track all the threads and their states</a:t>
            </a:r>
          </a:p>
          <a:p>
            <a:pPr algn="ctr"/>
            <a:endParaRPr lang="en-IN" dirty="0"/>
          </a:p>
        </p:txBody>
      </p:sp>
      <p:grpSp>
        <p:nvGrpSpPr>
          <p:cNvPr id="11" name="Group 10">
            <a:extLst>
              <a:ext uri="{FF2B5EF4-FFF2-40B4-BE49-F238E27FC236}">
                <a16:creationId xmlns:a16="http://schemas.microsoft.com/office/drawing/2014/main" id="{E74C079D-C447-47D8-B02F-4EAB305EEA29}"/>
              </a:ext>
            </a:extLst>
          </p:cNvPr>
          <p:cNvGrpSpPr/>
          <p:nvPr/>
        </p:nvGrpSpPr>
        <p:grpSpPr>
          <a:xfrm>
            <a:off x="6366224" y="5530868"/>
            <a:ext cx="2152389" cy="683956"/>
            <a:chOff x="6139125" y="6096000"/>
            <a:chExt cx="2152389" cy="683956"/>
          </a:xfrm>
        </p:grpSpPr>
        <p:pic>
          <p:nvPicPr>
            <p:cNvPr id="8" name="Content Placeholder 11" descr="Right pointing backhand index outline">
              <a:extLst>
                <a:ext uri="{FF2B5EF4-FFF2-40B4-BE49-F238E27FC236}">
                  <a16:creationId xmlns:a16="http://schemas.microsoft.com/office/drawing/2014/main" id="{FA95DA6C-470D-4DF9-A686-467C9E4AEB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125" y="6096000"/>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29FA5A59-77F1-4FB3-8466-C1F8E0AD4B47}"/>
                </a:ext>
              </a:extLst>
            </p:cNvPr>
            <p:cNvSpPr/>
            <p:nvPr/>
          </p:nvSpPr>
          <p:spPr>
            <a:xfrm>
              <a:off x="6934200" y="61322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grpSp>
        <p:nvGrpSpPr>
          <p:cNvPr id="12" name="Group 11">
            <a:extLst>
              <a:ext uri="{FF2B5EF4-FFF2-40B4-BE49-F238E27FC236}">
                <a16:creationId xmlns:a16="http://schemas.microsoft.com/office/drawing/2014/main" id="{70474FDB-B029-4224-8F17-E1CC2E56C977}"/>
              </a:ext>
            </a:extLst>
          </p:cNvPr>
          <p:cNvGrpSpPr/>
          <p:nvPr/>
        </p:nvGrpSpPr>
        <p:grpSpPr>
          <a:xfrm>
            <a:off x="665666" y="2423198"/>
            <a:ext cx="7759700" cy="2406850"/>
            <a:chOff x="665666" y="2423198"/>
            <a:chExt cx="7759700" cy="2406850"/>
          </a:xfrm>
        </p:grpSpPr>
        <p:sp>
          <p:nvSpPr>
            <p:cNvPr id="7" name="Rectangle: Rounded Corners 6">
              <a:extLst>
                <a:ext uri="{FF2B5EF4-FFF2-40B4-BE49-F238E27FC236}">
                  <a16:creationId xmlns:a16="http://schemas.microsoft.com/office/drawing/2014/main" id="{E0D17BAF-6791-4DB2-B475-A82519EE0016}"/>
                </a:ext>
              </a:extLst>
            </p:cNvPr>
            <p:cNvSpPr/>
            <p:nvPr/>
          </p:nvSpPr>
          <p:spPr>
            <a:xfrm>
              <a:off x="665666" y="2423198"/>
              <a:ext cx="7759700" cy="2406850"/>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Answer: Steps for the solution</a:t>
              </a:r>
            </a:p>
            <a:p>
              <a:pPr marL="742950" lvl="1" indent="-285750">
                <a:buFont typeface="Arial" panose="020B0604020202020204" pitchFamily="34" charset="0"/>
                <a:buChar char="•"/>
              </a:pPr>
              <a:r>
                <a:rPr lang="en-US" dirty="0">
                  <a:solidFill>
                    <a:schemeClr val="bg1"/>
                  </a:solidFill>
                </a:rPr>
                <a:t>Create number of threads and add them to a Array List</a:t>
              </a:r>
            </a:p>
            <a:p>
              <a:pPr marL="742950" lvl="1" indent="-285750">
                <a:buFont typeface="Arial" panose="020B0604020202020204" pitchFamily="34" charset="0"/>
                <a:buChar char="•"/>
              </a:pPr>
              <a:r>
                <a:rPr lang="en-US" dirty="0">
                  <a:solidFill>
                    <a:schemeClr val="bg1"/>
                  </a:solidFill>
                </a:rPr>
                <a:t>Create a print method to print each thread state for every 5 sec Interval.</a:t>
              </a:r>
            </a:p>
            <a:p>
              <a:pPr marL="742950" lvl="1" indent="-285750">
                <a:buFont typeface="Arial" panose="020B0604020202020204" pitchFamily="34" charset="0"/>
                <a:buChar char="•"/>
              </a:pPr>
              <a:r>
                <a:rPr lang="en-US" dirty="0">
                  <a:solidFill>
                    <a:schemeClr val="bg1"/>
                  </a:solidFill>
                </a:rPr>
                <a:t>How to make a Thread to pause for 5 sec? Ans: Use of Sleep method.</a:t>
              </a:r>
            </a:p>
            <a:p>
              <a:pPr marL="742950" lvl="1" indent="-285750">
                <a:buFont typeface="Arial" panose="020B0604020202020204" pitchFamily="34" charset="0"/>
                <a:buChar char="•"/>
              </a:pPr>
              <a:r>
                <a:rPr lang="en-US" dirty="0">
                  <a:solidFill>
                    <a:schemeClr val="bg1"/>
                  </a:solidFill>
                </a:rPr>
                <a:t>Let’s check out the states in the code</a:t>
              </a:r>
            </a:p>
            <a:p>
              <a:pPr algn="ctr"/>
              <a:endParaRPr lang="en-IN" dirty="0"/>
            </a:p>
          </p:txBody>
        </p:sp>
        <p:sp>
          <p:nvSpPr>
            <p:cNvPr id="10" name="Rectangle: Rounded Corners 9">
              <a:hlinkClick r:id="rId6" action="ppaction://hlinksldjump"/>
              <a:extLst>
                <a:ext uri="{FF2B5EF4-FFF2-40B4-BE49-F238E27FC236}">
                  <a16:creationId xmlns:a16="http://schemas.microsoft.com/office/drawing/2014/main" id="{0F9FF80D-7DD2-4558-BBB4-A19D7723DA71}"/>
                </a:ext>
              </a:extLst>
            </p:cNvPr>
            <p:cNvSpPr/>
            <p:nvPr/>
          </p:nvSpPr>
          <p:spPr>
            <a:xfrm>
              <a:off x="6248400" y="4191000"/>
              <a:ext cx="1982701"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Sleep Method</a:t>
              </a:r>
              <a:endParaRPr lang="en-IN" dirty="0"/>
            </a:p>
          </p:txBody>
        </p:sp>
      </p:grpSp>
    </p:spTree>
    <p:extLst>
      <p:ext uri="{BB962C8B-B14F-4D97-AF65-F5344CB8AC3E}">
        <p14:creationId xmlns:p14="http://schemas.microsoft.com/office/powerpoint/2010/main" val="38454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Use of Sleep Method</a:t>
            </a:r>
          </a:p>
        </p:txBody>
      </p:sp>
      <p:sp>
        <p:nvSpPr>
          <p:cNvPr id="3" name="Content Placeholder 2"/>
          <p:cNvSpPr>
            <a:spLocks noGrp="1"/>
          </p:cNvSpPr>
          <p:nvPr>
            <p:ph idx="13"/>
          </p:nvPr>
        </p:nvSpPr>
        <p:spPr>
          <a:xfrm>
            <a:off x="288756" y="1279525"/>
            <a:ext cx="7985796" cy="4245541"/>
          </a:xfrm>
        </p:spPr>
        <p:txBody>
          <a:bodyPr>
            <a:normAutofit/>
          </a:bodyPr>
          <a:lstStyle/>
          <a:p>
            <a:r>
              <a:rPr lang="en-US" dirty="0"/>
              <a:t>Sleep is a static method is present in </a:t>
            </a:r>
            <a:r>
              <a:rPr lang="en-US" dirty="0" err="1"/>
              <a:t>Thread.class</a:t>
            </a:r>
            <a:r>
              <a:rPr lang="en-US" dirty="0"/>
              <a:t> which allows us to pause the thread for a specified millisecond before it resumes back.</a:t>
            </a:r>
          </a:p>
          <a:p>
            <a:pPr marL="0" indent="0">
              <a:buNone/>
            </a:pPr>
            <a:endParaRPr lang="en-US" dirty="0"/>
          </a:p>
          <a:p>
            <a:pPr marL="0" indent="0">
              <a:buNone/>
            </a:pPr>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8" name="Rectangle: Rounded Corners 7">
            <a:extLst>
              <a:ext uri="{FF2B5EF4-FFF2-40B4-BE49-F238E27FC236}">
                <a16:creationId xmlns:a16="http://schemas.microsoft.com/office/drawing/2014/main" id="{A280284A-0D6E-4BF1-91AB-38E4C09B9C01}"/>
              </a:ext>
            </a:extLst>
          </p:cNvPr>
          <p:cNvSpPr/>
          <p:nvPr/>
        </p:nvSpPr>
        <p:spPr>
          <a:xfrm>
            <a:off x="609600" y="2209800"/>
            <a:ext cx="3581400" cy="217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Sleep Syntax</a:t>
            </a:r>
          </a:p>
          <a:p>
            <a:pPr marL="204787" lvl="1" indent="0">
              <a:buNone/>
            </a:pPr>
            <a:r>
              <a:rPr lang="en-US" dirty="0" err="1"/>
              <a:t>Thread.sleep</a:t>
            </a:r>
            <a:r>
              <a:rPr lang="en-US" dirty="0"/>
              <a:t>(long milliseconds)</a:t>
            </a:r>
          </a:p>
          <a:p>
            <a:pPr marL="204787" lvl="1" indent="0">
              <a:buNone/>
            </a:pPr>
            <a:r>
              <a:rPr lang="en-US" dirty="0" err="1"/>
              <a:t>Thread.sleep</a:t>
            </a:r>
            <a:r>
              <a:rPr lang="en-US" dirty="0"/>
              <a:t>(long milliseconds, int nanos)</a:t>
            </a:r>
          </a:p>
          <a:p>
            <a:pPr algn="ctr"/>
            <a:endParaRPr lang="en-IN" dirty="0"/>
          </a:p>
        </p:txBody>
      </p:sp>
      <p:pic>
        <p:nvPicPr>
          <p:cNvPr id="10" name="Content Placeholder 13" descr="Work from home Wi-Fi with solid fill">
            <a:hlinkClick r:id="rId3" action="ppaction://hlinksldjump"/>
            <a:extLst>
              <a:ext uri="{FF2B5EF4-FFF2-40B4-BE49-F238E27FC236}">
                <a16:creationId xmlns:a16="http://schemas.microsoft.com/office/drawing/2014/main" id="{A10CAAF0-F696-460B-B718-C527332E8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28695980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-4</a:t>
            </a:r>
          </a:p>
        </p:txBody>
      </p:sp>
      <p:sp>
        <p:nvSpPr>
          <p:cNvPr id="3" name="Content Placeholder 2"/>
          <p:cNvSpPr>
            <a:spLocks noGrp="1"/>
          </p:cNvSpPr>
          <p:nvPr>
            <p:ph idx="13"/>
          </p:nvPr>
        </p:nvSpPr>
        <p:spPr>
          <a:xfrm>
            <a:off x="288756" y="1279525"/>
            <a:ext cx="7985796" cy="4245541"/>
          </a:xfrm>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endParaRPr lang="en-IN" dirty="0">
              <a:solidFill>
                <a:schemeClr val="tx1"/>
              </a:solidFill>
            </a:endParaRPr>
          </a:p>
          <a:p>
            <a:r>
              <a:rPr lang="en-IN" dirty="0">
                <a:solidFill>
                  <a:schemeClr val="tx1"/>
                </a:solidFill>
              </a:rPr>
              <a:t>Refer to the example code:</a:t>
            </a:r>
          </a:p>
        </p:txBody>
      </p:sp>
      <p:sp>
        <p:nvSpPr>
          <p:cNvPr id="4" name="Footer Placeholder 3"/>
          <p:cNvSpPr>
            <a:spLocks noGrp="1"/>
          </p:cNvSpPr>
          <p:nvPr>
            <p:ph type="ftr" sz="quarter" idx="4294967295"/>
          </p:nvPr>
        </p:nvSpPr>
        <p:spPr>
          <a:xfrm>
            <a:off x="0" y="6354763"/>
            <a:ext cx="3475038" cy="366712"/>
          </a:xfrm>
        </p:spPr>
        <p:txBody>
          <a:bodyPr/>
          <a:lstStyle/>
          <a:p>
            <a:r>
              <a:rPr lang="en-US" dirty="0"/>
              <a:t>Xoriant Solution Pvt. Ltd.</a:t>
            </a:r>
          </a:p>
        </p:txBody>
      </p:sp>
      <p:sp>
        <p:nvSpPr>
          <p:cNvPr id="8" name="Rectangle: Rounded Corners 7">
            <a:extLst>
              <a:ext uri="{FF2B5EF4-FFF2-40B4-BE49-F238E27FC236}">
                <a16:creationId xmlns:a16="http://schemas.microsoft.com/office/drawing/2014/main" id="{8F351B23-8302-413B-A786-63CE97DA2113}"/>
              </a:ext>
            </a:extLst>
          </p:cNvPr>
          <p:cNvSpPr/>
          <p:nvPr/>
        </p:nvSpPr>
        <p:spPr>
          <a:xfrm>
            <a:off x="548920" y="1233507"/>
            <a:ext cx="7759700" cy="1132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dirty="0">
                <a:solidFill>
                  <a:schemeClr val="tx1"/>
                </a:solidFill>
              </a:rPr>
              <a:t>What if we need to wait to print the message after all the threads end? Means we don’t know how much time? Hence can’t use sleep which takes specified time.</a:t>
            </a:r>
          </a:p>
          <a:p>
            <a:pPr algn="ctr"/>
            <a:endParaRPr lang="en-IN" dirty="0"/>
          </a:p>
        </p:txBody>
      </p:sp>
      <p:grpSp>
        <p:nvGrpSpPr>
          <p:cNvPr id="6" name="Group 5">
            <a:extLst>
              <a:ext uri="{FF2B5EF4-FFF2-40B4-BE49-F238E27FC236}">
                <a16:creationId xmlns:a16="http://schemas.microsoft.com/office/drawing/2014/main" id="{57945C1E-8515-453E-8E1E-421E7FFFD8CA}"/>
              </a:ext>
            </a:extLst>
          </p:cNvPr>
          <p:cNvGrpSpPr/>
          <p:nvPr/>
        </p:nvGrpSpPr>
        <p:grpSpPr>
          <a:xfrm>
            <a:off x="6397326" y="5616747"/>
            <a:ext cx="2152389" cy="683956"/>
            <a:chOff x="6139125" y="6096000"/>
            <a:chExt cx="2152389" cy="683956"/>
          </a:xfrm>
        </p:grpSpPr>
        <p:pic>
          <p:nvPicPr>
            <p:cNvPr id="10" name="Content Placeholder 11" descr="Right pointing backhand index outline">
              <a:extLst>
                <a:ext uri="{FF2B5EF4-FFF2-40B4-BE49-F238E27FC236}">
                  <a16:creationId xmlns:a16="http://schemas.microsoft.com/office/drawing/2014/main" id="{0C34EFD3-F248-48B0-9197-65AF21286A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125" y="6096000"/>
              <a:ext cx="779288" cy="683956"/>
            </a:xfrm>
            <a:prstGeom prst="rect">
              <a:avLst/>
            </a:prstGeom>
            <a:effectLst>
              <a:outerShdw blurRad="50800" dist="38100" dir="2700000" algn="tl" rotWithShape="0">
                <a:prstClr val="black">
                  <a:alpha val="40000"/>
                </a:prstClr>
              </a:outerShdw>
            </a:effectLst>
          </p:spPr>
        </p:pic>
        <p:sp>
          <p:nvSpPr>
            <p:cNvPr id="11" name="Rectangle: Rounded Corners 10">
              <a:hlinkClick r:id="rId5" action="ppaction://hlinksldjump"/>
              <a:extLst>
                <a:ext uri="{FF2B5EF4-FFF2-40B4-BE49-F238E27FC236}">
                  <a16:creationId xmlns:a16="http://schemas.microsoft.com/office/drawing/2014/main" id="{3FF7B59B-D14E-4289-89CD-07E121CA8094}"/>
                </a:ext>
              </a:extLst>
            </p:cNvPr>
            <p:cNvSpPr/>
            <p:nvPr/>
          </p:nvSpPr>
          <p:spPr>
            <a:xfrm>
              <a:off x="6934200" y="61322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grpSp>
        <p:nvGrpSpPr>
          <p:cNvPr id="5" name="Group 4">
            <a:extLst>
              <a:ext uri="{FF2B5EF4-FFF2-40B4-BE49-F238E27FC236}">
                <a16:creationId xmlns:a16="http://schemas.microsoft.com/office/drawing/2014/main" id="{B6F00520-FE91-4CD7-B4F3-E4E17EC563A7}"/>
              </a:ext>
            </a:extLst>
          </p:cNvPr>
          <p:cNvGrpSpPr/>
          <p:nvPr/>
        </p:nvGrpSpPr>
        <p:grpSpPr>
          <a:xfrm>
            <a:off x="548920" y="2482714"/>
            <a:ext cx="7759700" cy="1327285"/>
            <a:chOff x="548920" y="2482714"/>
            <a:chExt cx="7759700" cy="1327285"/>
          </a:xfrm>
        </p:grpSpPr>
        <p:sp>
          <p:nvSpPr>
            <p:cNvPr id="9" name="Rectangle: Rounded Corners 8">
              <a:extLst>
                <a:ext uri="{FF2B5EF4-FFF2-40B4-BE49-F238E27FC236}">
                  <a16:creationId xmlns:a16="http://schemas.microsoft.com/office/drawing/2014/main" id="{D4227FD1-BCA1-4EC5-B6F0-FD9ED2D76FC6}"/>
                </a:ext>
              </a:extLst>
            </p:cNvPr>
            <p:cNvSpPr/>
            <p:nvPr/>
          </p:nvSpPr>
          <p:spPr>
            <a:xfrm>
              <a:off x="548920" y="2482714"/>
              <a:ext cx="7759700" cy="1327285"/>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Answer: </a:t>
              </a:r>
              <a:r>
                <a:rPr lang="en-US" b="1" dirty="0">
                  <a:solidFill>
                    <a:schemeClr val="bg1"/>
                  </a:solidFill>
                </a:rPr>
                <a:t>“Join”</a:t>
              </a:r>
              <a:r>
                <a:rPr lang="en-US" dirty="0">
                  <a:solidFill>
                    <a:schemeClr val="bg1"/>
                  </a:solidFill>
                </a:rPr>
                <a:t> is the solution, on which thread </a:t>
              </a:r>
              <a:r>
                <a:rPr lang="en-US" b="1" dirty="0">
                  <a:solidFill>
                    <a:schemeClr val="bg1"/>
                  </a:solidFill>
                </a:rPr>
                <a:t>“the join”</a:t>
              </a:r>
              <a:r>
                <a:rPr lang="en-US" dirty="0">
                  <a:solidFill>
                    <a:schemeClr val="bg1"/>
                  </a:solidFill>
                </a:rPr>
                <a:t> is called the other threads have to wait until it completes its execution.</a:t>
              </a:r>
            </a:p>
            <a:p>
              <a:pPr algn="ctr"/>
              <a:endParaRPr lang="en-IN" dirty="0"/>
            </a:p>
          </p:txBody>
        </p:sp>
        <p:sp>
          <p:nvSpPr>
            <p:cNvPr id="13" name="Rectangle: Rounded Corners 12">
              <a:hlinkClick r:id="rId6" action="ppaction://hlinksldjump"/>
              <a:extLst>
                <a:ext uri="{FF2B5EF4-FFF2-40B4-BE49-F238E27FC236}">
                  <a16:creationId xmlns:a16="http://schemas.microsoft.com/office/drawing/2014/main" id="{BDE72644-C56C-474F-B07D-BFA26C6875BC}"/>
                </a:ext>
              </a:extLst>
            </p:cNvPr>
            <p:cNvSpPr/>
            <p:nvPr/>
          </p:nvSpPr>
          <p:spPr>
            <a:xfrm>
              <a:off x="6139125" y="3209261"/>
              <a:ext cx="1982701"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Join Method</a:t>
              </a:r>
              <a:endParaRPr lang="en-IN" dirty="0"/>
            </a:p>
          </p:txBody>
        </p:sp>
      </p:grpSp>
    </p:spTree>
    <p:extLst>
      <p:ext uri="{BB962C8B-B14F-4D97-AF65-F5344CB8AC3E}">
        <p14:creationId xmlns:p14="http://schemas.microsoft.com/office/powerpoint/2010/main" val="107479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Use of Join Method</a:t>
            </a:r>
          </a:p>
        </p:txBody>
      </p:sp>
      <p:sp>
        <p:nvSpPr>
          <p:cNvPr id="3" name="Content Placeholder 2"/>
          <p:cNvSpPr>
            <a:spLocks noGrp="1"/>
          </p:cNvSpPr>
          <p:nvPr>
            <p:ph idx="13"/>
          </p:nvPr>
        </p:nvSpPr>
        <p:spPr>
          <a:xfrm>
            <a:off x="288756" y="1279525"/>
            <a:ext cx="7985796" cy="424554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solidFill>
                  <a:srgbClr val="0070C0"/>
                </a:solidFill>
              </a:rPr>
              <a:t>Note: Join with a millisecond represents the stipulated time with in which the thread should die. Default is join(0)</a:t>
            </a:r>
          </a:p>
        </p:txBody>
      </p:sp>
      <p:sp>
        <p:nvSpPr>
          <p:cNvPr id="4" name="Footer Placeholder 3"/>
          <p:cNvSpPr>
            <a:spLocks noGrp="1"/>
          </p:cNvSpPr>
          <p:nvPr>
            <p:ph type="ftr" sz="quarter" idx="4294967295"/>
          </p:nvPr>
        </p:nvSpPr>
        <p:spPr>
          <a:xfrm>
            <a:off x="0" y="6354763"/>
            <a:ext cx="3475038" cy="366712"/>
          </a:xfrm>
        </p:spPr>
        <p:txBody>
          <a:bodyPr/>
          <a:lstStyle/>
          <a:p>
            <a:r>
              <a:rPr lang="en-US" dirty="0"/>
              <a:t>Xoriant Solution Pvt. Ltd.</a:t>
            </a:r>
          </a:p>
        </p:txBody>
      </p:sp>
      <p:sp>
        <p:nvSpPr>
          <p:cNvPr id="8" name="Rectangle: Rounded Corners 7">
            <a:extLst>
              <a:ext uri="{FF2B5EF4-FFF2-40B4-BE49-F238E27FC236}">
                <a16:creationId xmlns:a16="http://schemas.microsoft.com/office/drawing/2014/main" id="{EB8D158D-7579-4373-8FFA-86C4C7DD8B1F}"/>
              </a:ext>
            </a:extLst>
          </p:cNvPr>
          <p:cNvSpPr/>
          <p:nvPr/>
        </p:nvSpPr>
        <p:spPr>
          <a:xfrm>
            <a:off x="533400" y="1332934"/>
            <a:ext cx="43434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 Syntax</a:t>
            </a:r>
          </a:p>
          <a:p>
            <a:pPr marL="204787" lvl="1" indent="0">
              <a:buNone/>
            </a:pPr>
            <a:r>
              <a:rPr lang="en-US" dirty="0" err="1"/>
              <a:t>thread.join</a:t>
            </a:r>
            <a:r>
              <a:rPr lang="en-US" dirty="0"/>
              <a:t>()</a:t>
            </a:r>
          </a:p>
          <a:p>
            <a:pPr marL="204787" lvl="1" indent="0">
              <a:buNone/>
            </a:pPr>
            <a:r>
              <a:rPr lang="en-US" dirty="0" err="1"/>
              <a:t>thread.join</a:t>
            </a:r>
            <a:r>
              <a:rPr lang="en-US" dirty="0"/>
              <a:t>(long millisecond)</a:t>
            </a:r>
          </a:p>
          <a:p>
            <a:pPr marL="204787" lvl="1" indent="0">
              <a:buNone/>
            </a:pPr>
            <a:r>
              <a:rPr lang="en-US" dirty="0" err="1"/>
              <a:t>thread.join</a:t>
            </a:r>
            <a:r>
              <a:rPr lang="en-US" dirty="0"/>
              <a:t>(long millisecond, int nanos)</a:t>
            </a:r>
          </a:p>
          <a:p>
            <a:pPr algn="ctr"/>
            <a:endParaRPr lang="en-IN" dirty="0"/>
          </a:p>
        </p:txBody>
      </p:sp>
      <p:pic>
        <p:nvPicPr>
          <p:cNvPr id="9" name="Content Placeholder 13" descr="Work from home Wi-Fi with solid fill">
            <a:hlinkClick r:id="rId3" action="ppaction://hlinksldjump"/>
            <a:extLst>
              <a:ext uri="{FF2B5EF4-FFF2-40B4-BE49-F238E27FC236}">
                <a16:creationId xmlns:a16="http://schemas.microsoft.com/office/drawing/2014/main" id="{6755F24D-C414-49ED-95D5-F42E1C4DB4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41568692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rocess">
            <a:extLst>
              <a:ext uri="{FF2B5EF4-FFF2-40B4-BE49-F238E27FC236}">
                <a16:creationId xmlns:a16="http://schemas.microsoft.com/office/drawing/2014/main" id="{7F34A986-392B-40A2-A09A-97498F660DFB}"/>
              </a:ext>
            </a:extLst>
          </p:cNvPr>
          <p:cNvSpPr/>
          <p:nvPr/>
        </p:nvSpPr>
        <p:spPr>
          <a:xfrm>
            <a:off x="4730189" y="1178282"/>
            <a:ext cx="4419600" cy="4117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bg1"/>
                </a:solidFill>
                <a:effectLst/>
              </a:rPr>
              <a:t>A process is an instance of a program running inside a computer.</a:t>
            </a:r>
          </a:p>
          <a:p>
            <a:pPr algn="l">
              <a:buFont typeface="Arial" panose="020B0604020202020204" pitchFamily="34" charset="0"/>
              <a:buChar char="•"/>
            </a:pPr>
            <a:r>
              <a:rPr lang="en-US" b="0" i="0" dirty="0">
                <a:solidFill>
                  <a:schemeClr val="bg1"/>
                </a:solidFill>
                <a:effectLst/>
              </a:rPr>
              <a:t>A process has a self-contained execution environment.</a:t>
            </a:r>
          </a:p>
          <a:p>
            <a:pPr algn="l">
              <a:buFont typeface="Arial" panose="020B0604020202020204" pitchFamily="34" charset="0"/>
              <a:buChar char="•"/>
            </a:pPr>
            <a:r>
              <a:rPr lang="en-US" b="0" i="0" dirty="0">
                <a:solidFill>
                  <a:schemeClr val="bg1"/>
                </a:solidFill>
                <a:effectLst/>
              </a:rPr>
              <a:t>Each process has it own memory space.</a:t>
            </a:r>
          </a:p>
          <a:p>
            <a:pPr algn="l">
              <a:buFont typeface="Arial" panose="020B0604020202020204" pitchFamily="34" charset="0"/>
              <a:buChar char="•"/>
            </a:pPr>
            <a:r>
              <a:rPr lang="en-US" b="0" i="0" dirty="0">
                <a:solidFill>
                  <a:schemeClr val="bg1"/>
                </a:solidFill>
                <a:effectLst/>
              </a:rPr>
              <a:t>During process creation, it needs more resources than a thread.</a:t>
            </a:r>
          </a:p>
          <a:p>
            <a:pPr algn="l">
              <a:buFont typeface="Arial" panose="020B0604020202020204" pitchFamily="34" charset="0"/>
              <a:buChar char="•"/>
            </a:pPr>
            <a:r>
              <a:rPr lang="en-US" b="0" i="0" dirty="0">
                <a:solidFill>
                  <a:schemeClr val="bg1"/>
                </a:solidFill>
                <a:effectLst/>
              </a:rPr>
              <a:t>Cost of communication between the process is high.</a:t>
            </a:r>
          </a:p>
          <a:p>
            <a:pPr algn="l">
              <a:buFont typeface="Arial" panose="020B0604020202020204" pitchFamily="34" charset="0"/>
              <a:buChar char="•"/>
            </a:pPr>
            <a:r>
              <a:rPr lang="en-US" b="0" i="0" dirty="0">
                <a:solidFill>
                  <a:schemeClr val="bg1"/>
                </a:solidFill>
                <a:effectLst/>
              </a:rPr>
              <a:t>A process contains one or more different threads.</a:t>
            </a:r>
          </a:p>
          <a:p>
            <a:pPr algn="ctr"/>
            <a:endParaRPr lang="en-IN" dirty="0"/>
          </a:p>
        </p:txBody>
      </p:sp>
      <p:sp>
        <p:nvSpPr>
          <p:cNvPr id="3" name="Content Placeholder 2">
            <a:extLst>
              <a:ext uri="{FF2B5EF4-FFF2-40B4-BE49-F238E27FC236}">
                <a16:creationId xmlns:a16="http://schemas.microsoft.com/office/drawing/2014/main" id="{B10546A9-08DA-4D30-ADC2-3E1F8B41856A}"/>
              </a:ext>
            </a:extLst>
          </p:cNvPr>
          <p:cNvSpPr>
            <a:spLocks noGrp="1"/>
          </p:cNvSpPr>
          <p:nvPr>
            <p:ph idx="13"/>
          </p:nvPr>
        </p:nvSpPr>
        <p:spPr/>
        <p:txBody>
          <a:bodyPr/>
          <a:lstStyle/>
          <a:p>
            <a:endParaRPr lang="en-IN" dirty="0"/>
          </a:p>
        </p:txBody>
      </p:sp>
      <p:sp>
        <p:nvSpPr>
          <p:cNvPr id="2" name="Title 1"/>
          <p:cNvSpPr>
            <a:spLocks noGrp="1"/>
          </p:cNvSpPr>
          <p:nvPr>
            <p:ph type="title"/>
          </p:nvPr>
        </p:nvSpPr>
        <p:spPr/>
        <p:txBody>
          <a:bodyPr>
            <a:normAutofit fontScale="90000"/>
          </a:bodyPr>
          <a:lstStyle/>
          <a:p>
            <a:br>
              <a:rPr lang="en-US" dirty="0"/>
            </a:br>
            <a:r>
              <a:rPr lang="en-US" dirty="0"/>
              <a:t>Multitasking</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21" name="Multiprocessing">
            <a:extLst>
              <a:ext uri="{FF2B5EF4-FFF2-40B4-BE49-F238E27FC236}">
                <a16:creationId xmlns:a16="http://schemas.microsoft.com/office/drawing/2014/main" id="{6BB58AA4-168A-43C4-9A45-24BA13E9D095}"/>
              </a:ext>
            </a:extLst>
          </p:cNvPr>
          <p:cNvSpPr/>
          <p:nvPr/>
        </p:nvSpPr>
        <p:spPr>
          <a:xfrm>
            <a:off x="228599" y="2925405"/>
            <a:ext cx="20574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Multiprocessing</a:t>
            </a:r>
            <a:endParaRPr lang="en-IN" b="1" dirty="0"/>
          </a:p>
        </p:txBody>
      </p:sp>
      <p:sp>
        <p:nvSpPr>
          <p:cNvPr id="23" name="Multithreading">
            <a:extLst>
              <a:ext uri="{FF2B5EF4-FFF2-40B4-BE49-F238E27FC236}">
                <a16:creationId xmlns:a16="http://schemas.microsoft.com/office/drawing/2014/main" id="{5730F95C-1EC8-4F6F-B0F0-0B95F6E0FA20}"/>
              </a:ext>
            </a:extLst>
          </p:cNvPr>
          <p:cNvSpPr/>
          <p:nvPr/>
        </p:nvSpPr>
        <p:spPr>
          <a:xfrm>
            <a:off x="2487730" y="2925405"/>
            <a:ext cx="195267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Multithreading</a:t>
            </a:r>
            <a:endParaRPr lang="en-IN" b="1" dirty="0"/>
          </a:p>
        </p:txBody>
      </p:sp>
      <p:cxnSp>
        <p:nvCxnSpPr>
          <p:cNvPr id="12" name="Straight Connector 11">
            <a:extLst>
              <a:ext uri="{FF2B5EF4-FFF2-40B4-BE49-F238E27FC236}">
                <a16:creationId xmlns:a16="http://schemas.microsoft.com/office/drawing/2014/main" id="{7DDC3694-D49C-438E-81B4-EBFD7D7AF147}"/>
              </a:ext>
            </a:extLst>
          </p:cNvPr>
          <p:cNvCxnSpPr>
            <a:cxnSpLocks/>
          </p:cNvCxnSpPr>
          <p:nvPr/>
        </p:nvCxnSpPr>
        <p:spPr>
          <a:xfrm>
            <a:off x="2382839" y="2213157"/>
            <a:ext cx="9568" cy="301443"/>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DB9405-421B-4453-952F-62EA7F47231D}"/>
              </a:ext>
            </a:extLst>
          </p:cNvPr>
          <p:cNvCxnSpPr/>
          <p:nvPr/>
        </p:nvCxnSpPr>
        <p:spPr>
          <a:xfrm>
            <a:off x="1143000" y="2514600"/>
            <a:ext cx="2484437"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E620C291-BE17-42C1-AF5A-D52E75591301}"/>
              </a:ext>
            </a:extLst>
          </p:cNvPr>
          <p:cNvSpPr/>
          <p:nvPr/>
        </p:nvSpPr>
        <p:spPr>
          <a:xfrm flipH="1">
            <a:off x="1143000" y="2514600"/>
            <a:ext cx="45719" cy="364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61DB8E33-59F1-4884-9EB8-55ACEFF02F66}"/>
              </a:ext>
            </a:extLst>
          </p:cNvPr>
          <p:cNvSpPr/>
          <p:nvPr/>
        </p:nvSpPr>
        <p:spPr>
          <a:xfrm>
            <a:off x="3627117" y="2514601"/>
            <a:ext cx="45719" cy="364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 thread">
            <a:extLst>
              <a:ext uri="{FF2B5EF4-FFF2-40B4-BE49-F238E27FC236}">
                <a16:creationId xmlns:a16="http://schemas.microsoft.com/office/drawing/2014/main" id="{8A67F16C-03AE-42A1-AAA7-84167EEF2BB5}"/>
              </a:ext>
            </a:extLst>
          </p:cNvPr>
          <p:cNvSpPr/>
          <p:nvPr/>
        </p:nvSpPr>
        <p:spPr>
          <a:xfrm>
            <a:off x="4735945" y="1597054"/>
            <a:ext cx="4419600" cy="4117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bg1"/>
                </a:solidFill>
              </a:rPr>
              <a:t>Multitasking </a:t>
            </a:r>
            <a:r>
              <a:rPr lang="en-US" dirty="0">
                <a:solidFill>
                  <a:schemeClr val="bg1"/>
                </a:solidFill>
              </a:rPr>
              <a:t>is the ability to run multiple application programs concurrently.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Multitasking the operating system can switch between tasks by resuming the task from the suspended state. </a:t>
            </a:r>
          </a:p>
          <a:p>
            <a:pPr algn="ctr"/>
            <a:endParaRPr lang="en-IN" dirty="0"/>
          </a:p>
        </p:txBody>
      </p:sp>
      <p:sp>
        <p:nvSpPr>
          <p:cNvPr id="17" name="Rectangle: Rounded Corners 16">
            <a:extLst>
              <a:ext uri="{FF2B5EF4-FFF2-40B4-BE49-F238E27FC236}">
                <a16:creationId xmlns:a16="http://schemas.microsoft.com/office/drawing/2014/main" id="{A8F319F0-D38B-4B6C-8428-7C16D71BE654}"/>
              </a:ext>
            </a:extLst>
          </p:cNvPr>
          <p:cNvSpPr/>
          <p:nvPr/>
        </p:nvSpPr>
        <p:spPr>
          <a:xfrm>
            <a:off x="1371600" y="1447804"/>
            <a:ext cx="2047832" cy="765350"/>
          </a:xfrm>
          <a:prstGeom prst="roundRect">
            <a:avLst>
              <a:gd name="adj" fmla="val 35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Multitasking</a:t>
            </a:r>
            <a:endParaRPr lang="en-IN" b="1" dirty="0"/>
          </a:p>
        </p:txBody>
      </p:sp>
      <p:pic>
        <p:nvPicPr>
          <p:cNvPr id="26" name="Content Placeholder 11" descr="Right pointing backhand index outline">
            <a:extLst>
              <a:ext uri="{FF2B5EF4-FFF2-40B4-BE49-F238E27FC236}">
                <a16:creationId xmlns:a16="http://schemas.microsoft.com/office/drawing/2014/main" id="{D1BF73F9-9833-497B-BB8B-A8DFFC4183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435" y="1550322"/>
            <a:ext cx="779288" cy="683956"/>
          </a:xfrm>
          <a:prstGeom prst="rect">
            <a:avLst/>
          </a:prstGeom>
          <a:effectLst>
            <a:outerShdw blurRad="50800" dist="38100" dir="2700000" algn="tl" rotWithShape="0">
              <a:prstClr val="black">
                <a:alpha val="40000"/>
              </a:prstClr>
            </a:outerShdw>
          </a:effectLst>
        </p:spPr>
      </p:pic>
      <p:sp>
        <p:nvSpPr>
          <p:cNvPr id="30" name="text thread">
            <a:extLst>
              <a:ext uri="{FF2B5EF4-FFF2-40B4-BE49-F238E27FC236}">
                <a16:creationId xmlns:a16="http://schemas.microsoft.com/office/drawing/2014/main" id="{19DF2A21-AA1B-44B5-A925-C62BDC121B04}"/>
              </a:ext>
            </a:extLst>
          </p:cNvPr>
          <p:cNvSpPr/>
          <p:nvPr/>
        </p:nvSpPr>
        <p:spPr>
          <a:xfrm>
            <a:off x="4747490" y="2010757"/>
            <a:ext cx="4419600" cy="4117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chemeClr val="bg1"/>
                </a:solidFill>
                <a:effectLst/>
              </a:rPr>
              <a:t>A thread is a lightweight sub process.</a:t>
            </a:r>
          </a:p>
          <a:p>
            <a:pPr algn="l">
              <a:buFont typeface="Arial" panose="020B0604020202020204" pitchFamily="34" charset="0"/>
              <a:buChar char="•"/>
            </a:pPr>
            <a:r>
              <a:rPr lang="en-US" b="0" i="0" dirty="0">
                <a:solidFill>
                  <a:schemeClr val="bg1"/>
                </a:solidFill>
                <a:effectLst/>
              </a:rPr>
              <a:t>A thread also is a self contained execution environment.</a:t>
            </a:r>
          </a:p>
          <a:p>
            <a:pPr algn="l">
              <a:buFont typeface="Arial" panose="020B0604020202020204" pitchFamily="34" charset="0"/>
              <a:buChar char="•"/>
            </a:pPr>
            <a:r>
              <a:rPr lang="en-US" b="0" i="0" dirty="0">
                <a:solidFill>
                  <a:schemeClr val="bg1"/>
                </a:solidFill>
                <a:effectLst/>
              </a:rPr>
              <a:t>Thread shares the common memory space of the process in which they are contained.</a:t>
            </a:r>
          </a:p>
          <a:p>
            <a:pPr algn="l">
              <a:buFont typeface="Arial" panose="020B0604020202020204" pitchFamily="34" charset="0"/>
              <a:buChar char="•"/>
            </a:pPr>
            <a:r>
              <a:rPr lang="en-US" b="0" i="0" dirty="0">
                <a:solidFill>
                  <a:schemeClr val="bg1"/>
                </a:solidFill>
                <a:effectLst/>
              </a:rPr>
              <a:t>Thread requires fewer resources than creating a new process.</a:t>
            </a:r>
          </a:p>
          <a:p>
            <a:pPr algn="l">
              <a:buFont typeface="Arial" panose="020B0604020202020204" pitchFamily="34" charset="0"/>
              <a:buChar char="•"/>
            </a:pPr>
            <a:r>
              <a:rPr lang="en-US" b="0" i="0" dirty="0">
                <a:solidFill>
                  <a:schemeClr val="bg1"/>
                </a:solidFill>
                <a:effectLst/>
              </a:rPr>
              <a:t>Cost of communication between the thread is low.</a:t>
            </a:r>
          </a:p>
          <a:p>
            <a:pPr algn="l">
              <a:buFont typeface="Arial" panose="020B0604020202020204" pitchFamily="34" charset="0"/>
              <a:buChar char="•"/>
            </a:pPr>
            <a:r>
              <a:rPr lang="en-US" b="0" i="0" dirty="0">
                <a:solidFill>
                  <a:schemeClr val="bg1"/>
                </a:solidFill>
                <a:effectLst/>
              </a:rPr>
              <a:t>A thread always resides under a process.</a:t>
            </a:r>
          </a:p>
          <a:p>
            <a:pPr algn="ctr"/>
            <a:endParaRPr lang="en-IN" dirty="0"/>
          </a:p>
        </p:txBody>
      </p:sp>
      <p:grpSp>
        <p:nvGrpSpPr>
          <p:cNvPr id="34" name="Group 33">
            <a:extLst>
              <a:ext uri="{FF2B5EF4-FFF2-40B4-BE49-F238E27FC236}">
                <a16:creationId xmlns:a16="http://schemas.microsoft.com/office/drawing/2014/main" id="{8019A863-6CEC-47F4-9B68-20C068C65346}"/>
              </a:ext>
            </a:extLst>
          </p:cNvPr>
          <p:cNvGrpSpPr/>
          <p:nvPr/>
        </p:nvGrpSpPr>
        <p:grpSpPr>
          <a:xfrm>
            <a:off x="6383512" y="5670807"/>
            <a:ext cx="2136602" cy="683956"/>
            <a:chOff x="6397798" y="5670807"/>
            <a:chExt cx="2136602" cy="683956"/>
          </a:xfrm>
        </p:grpSpPr>
        <p:sp>
          <p:nvSpPr>
            <p:cNvPr id="35" name="Rectangle: Rounded Corners 34">
              <a:hlinkClick r:id="rId5" action="ppaction://hlinksldjump"/>
              <a:extLst>
                <a:ext uri="{FF2B5EF4-FFF2-40B4-BE49-F238E27FC236}">
                  <a16:creationId xmlns:a16="http://schemas.microsoft.com/office/drawing/2014/main" id="{FFA32719-384E-41DB-BB2C-81E4D310AE9F}"/>
                </a:ext>
              </a:extLst>
            </p:cNvPr>
            <p:cNvSpPr/>
            <p:nvPr/>
          </p:nvSpPr>
          <p:spPr>
            <a:xfrm>
              <a:off x="7177086" y="5709404"/>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pic>
          <p:nvPicPr>
            <p:cNvPr id="36" name="Content Placeholder 11" descr="Right pointing backhand index outline">
              <a:extLst>
                <a:ext uri="{FF2B5EF4-FFF2-40B4-BE49-F238E27FC236}">
                  <a16:creationId xmlns:a16="http://schemas.microsoft.com/office/drawing/2014/main" id="{E71BF791-222B-4782-911E-E75F1CE850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7798" y="5670807"/>
              <a:ext cx="779288" cy="68395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70729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1"/>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25" restart="whenNotActive" fill="hold" evtFilter="cancelBubble" nodeType="interactiveSeq">
                <p:stCondLst>
                  <p:cond evt="onClick" delay="0">
                    <p:tgtEl>
                      <p:spTgt spid="17"/>
                    </p:tgtEl>
                  </p:cond>
                </p:stCondLst>
                <p:endSync evt="end" delay="0">
                  <p:rtn val="all"/>
                </p:endSync>
                <p:childTnLst>
                  <p:par>
                    <p:cTn id="26" fill="hold">
                      <p:stCondLst>
                        <p:cond delay="0"/>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29" grpId="0" animBg="1"/>
      <p:bldP spid="29" grpId="1" animBg="1"/>
      <p:bldP spid="24" grpId="0" animBg="1"/>
      <p:bldP spid="24" grpId="1" animBg="1"/>
      <p:bldP spid="30" grpId="0" animBg="1"/>
      <p:bldP spid="3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- 5</a:t>
            </a:r>
          </a:p>
        </p:txBody>
      </p:sp>
      <p:sp>
        <p:nvSpPr>
          <p:cNvPr id="3" name="Content Placeholder 2"/>
          <p:cNvSpPr>
            <a:spLocks noGrp="1"/>
          </p:cNvSpPr>
          <p:nvPr>
            <p:ph idx="13"/>
          </p:nvPr>
        </p:nvSpPr>
        <p:spPr>
          <a:xfrm>
            <a:off x="288756" y="1279525"/>
            <a:ext cx="7985796" cy="4245541"/>
          </a:xfrm>
        </p:spPr>
        <p:txBody>
          <a:bodyPr>
            <a:normAutofit/>
          </a:bodyPr>
          <a:lstStyle/>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r>
              <a:rPr lang="en-US" dirty="0"/>
              <a:t> </a:t>
            </a:r>
            <a:r>
              <a:rPr lang="en-IN" dirty="0">
                <a:solidFill>
                  <a:srgbClr val="0070C0"/>
                </a:solidFill>
              </a:rPr>
              <a:t>Refer to the example code:</a:t>
            </a:r>
          </a:p>
        </p:txBody>
      </p:sp>
      <p:sp>
        <p:nvSpPr>
          <p:cNvPr id="4" name="Footer Placeholder 3"/>
          <p:cNvSpPr>
            <a:spLocks noGrp="1"/>
          </p:cNvSpPr>
          <p:nvPr>
            <p:ph type="ftr" sz="quarter" idx="4294967295"/>
          </p:nvPr>
        </p:nvSpPr>
        <p:spPr>
          <a:xfrm>
            <a:off x="0" y="6354763"/>
            <a:ext cx="3475038" cy="366712"/>
          </a:xfrm>
        </p:spPr>
        <p:txBody>
          <a:bodyPr/>
          <a:lstStyle/>
          <a:p>
            <a:r>
              <a:rPr lang="en-US" dirty="0"/>
              <a:t>Xoriant Solution Pvt. Ltd.</a:t>
            </a:r>
          </a:p>
        </p:txBody>
      </p:sp>
      <p:sp>
        <p:nvSpPr>
          <p:cNvPr id="8" name="Rectangle: Rounded Corners 7">
            <a:extLst>
              <a:ext uri="{FF2B5EF4-FFF2-40B4-BE49-F238E27FC236}">
                <a16:creationId xmlns:a16="http://schemas.microsoft.com/office/drawing/2014/main" id="{1B46F888-E715-4134-91AA-DAA59E5A19BC}"/>
              </a:ext>
            </a:extLst>
          </p:cNvPr>
          <p:cNvSpPr/>
          <p:nvPr/>
        </p:nvSpPr>
        <p:spPr>
          <a:xfrm>
            <a:off x="552174" y="1155205"/>
            <a:ext cx="7759700" cy="925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dirty="0">
                <a:solidFill>
                  <a:schemeClr val="tx1"/>
                </a:solidFill>
              </a:rPr>
              <a:t>What if we need to stop a running thread?</a:t>
            </a:r>
          </a:p>
          <a:p>
            <a:pPr algn="ctr"/>
            <a:endParaRPr lang="en-IN" dirty="0"/>
          </a:p>
        </p:txBody>
      </p:sp>
      <p:grpSp>
        <p:nvGrpSpPr>
          <p:cNvPr id="6" name="Group 5">
            <a:extLst>
              <a:ext uri="{FF2B5EF4-FFF2-40B4-BE49-F238E27FC236}">
                <a16:creationId xmlns:a16="http://schemas.microsoft.com/office/drawing/2014/main" id="{957F5E3D-5BA1-4A5D-A6BE-B19275341313}"/>
              </a:ext>
            </a:extLst>
          </p:cNvPr>
          <p:cNvGrpSpPr/>
          <p:nvPr/>
        </p:nvGrpSpPr>
        <p:grpSpPr>
          <a:xfrm>
            <a:off x="6324600" y="5410200"/>
            <a:ext cx="2152389" cy="683956"/>
            <a:chOff x="6139125" y="6096000"/>
            <a:chExt cx="2152389" cy="683956"/>
          </a:xfrm>
        </p:grpSpPr>
        <p:pic>
          <p:nvPicPr>
            <p:cNvPr id="10" name="Content Placeholder 11" descr="Right pointing backhand index outline">
              <a:extLst>
                <a:ext uri="{FF2B5EF4-FFF2-40B4-BE49-F238E27FC236}">
                  <a16:creationId xmlns:a16="http://schemas.microsoft.com/office/drawing/2014/main" id="{96930486-1C86-4D9E-ADA2-21563EDE1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125" y="6096000"/>
              <a:ext cx="779288" cy="683956"/>
            </a:xfrm>
            <a:prstGeom prst="rect">
              <a:avLst/>
            </a:prstGeom>
            <a:effectLst>
              <a:outerShdw blurRad="50800" dist="38100" dir="2700000" algn="tl" rotWithShape="0">
                <a:prstClr val="black">
                  <a:alpha val="40000"/>
                </a:prstClr>
              </a:outerShdw>
            </a:effectLst>
          </p:spPr>
        </p:pic>
        <p:sp>
          <p:nvSpPr>
            <p:cNvPr id="11" name="Rectangle: Rounded Corners 10">
              <a:hlinkClick r:id="rId5" action="ppaction://hlinksldjump"/>
              <a:extLst>
                <a:ext uri="{FF2B5EF4-FFF2-40B4-BE49-F238E27FC236}">
                  <a16:creationId xmlns:a16="http://schemas.microsoft.com/office/drawing/2014/main" id="{CFE6B678-A77E-469E-BCA2-3B0C8DCF4DEB}"/>
                </a:ext>
              </a:extLst>
            </p:cNvPr>
            <p:cNvSpPr/>
            <p:nvPr/>
          </p:nvSpPr>
          <p:spPr>
            <a:xfrm>
              <a:off x="6934200" y="61322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grpSp>
        <p:nvGrpSpPr>
          <p:cNvPr id="5" name="Group 4">
            <a:extLst>
              <a:ext uri="{FF2B5EF4-FFF2-40B4-BE49-F238E27FC236}">
                <a16:creationId xmlns:a16="http://schemas.microsoft.com/office/drawing/2014/main" id="{AC8C6A17-EEE3-4099-B6E5-71623301D0C4}"/>
              </a:ext>
            </a:extLst>
          </p:cNvPr>
          <p:cNvGrpSpPr/>
          <p:nvPr/>
        </p:nvGrpSpPr>
        <p:grpSpPr>
          <a:xfrm>
            <a:off x="552174" y="2252796"/>
            <a:ext cx="7759700" cy="2331409"/>
            <a:chOff x="381000" y="2240591"/>
            <a:chExt cx="7759700" cy="2331409"/>
          </a:xfrm>
        </p:grpSpPr>
        <p:sp>
          <p:nvSpPr>
            <p:cNvPr id="9" name="Rectangle: Rounded Corners 8">
              <a:extLst>
                <a:ext uri="{FF2B5EF4-FFF2-40B4-BE49-F238E27FC236}">
                  <a16:creationId xmlns:a16="http://schemas.microsoft.com/office/drawing/2014/main" id="{FF868504-7C21-4894-8C59-D8D4ADF0ACA6}"/>
                </a:ext>
              </a:extLst>
            </p:cNvPr>
            <p:cNvSpPr/>
            <p:nvPr/>
          </p:nvSpPr>
          <p:spPr>
            <a:xfrm>
              <a:off x="381000" y="2240591"/>
              <a:ext cx="7759700" cy="2331409"/>
            </a:xfrm>
            <a:prstGeom prst="roundRect">
              <a:avLst>
                <a:gd name="adj" fmla="val 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Answer:</a:t>
              </a:r>
            </a:p>
            <a:p>
              <a:pPr marL="285750" indent="-285750">
                <a:buFont typeface="Arial" panose="020B0604020202020204" pitchFamily="34" charset="0"/>
                <a:buChar char="•"/>
              </a:pPr>
              <a:r>
                <a:rPr lang="en-US" dirty="0">
                  <a:solidFill>
                    <a:schemeClr val="bg1"/>
                  </a:solidFill>
                </a:rPr>
                <a:t>By making a thread as Daemon, so what happens once the main thread ends this thread automatically ends</a:t>
              </a:r>
            </a:p>
            <a:p>
              <a:pPr marL="285750" indent="-285750">
                <a:buFont typeface="Arial" panose="020B0604020202020204" pitchFamily="34" charset="0"/>
                <a:buChar char="•"/>
              </a:pPr>
              <a:r>
                <a:rPr lang="en-US" dirty="0">
                  <a:solidFill>
                    <a:schemeClr val="bg1"/>
                  </a:solidFill>
                </a:rPr>
                <a:t>By invoking stop() which is deprecated from java1.2 and not in use now</a:t>
              </a:r>
            </a:p>
            <a:p>
              <a:pPr marL="285750" indent="-285750">
                <a:buFont typeface="Arial" panose="020B0604020202020204" pitchFamily="34" charset="0"/>
                <a:buChar char="•"/>
              </a:pPr>
              <a:r>
                <a:rPr lang="en-US" dirty="0">
                  <a:solidFill>
                    <a:schemeClr val="bg1"/>
                  </a:solidFill>
                </a:rPr>
                <a:t>By calling interrupt() method on a thread</a:t>
              </a:r>
            </a:p>
            <a:p>
              <a:pPr algn="ctr"/>
              <a:endParaRPr lang="en-IN" dirty="0"/>
            </a:p>
          </p:txBody>
        </p:sp>
        <p:sp>
          <p:nvSpPr>
            <p:cNvPr id="12" name="Rectangle: Rounded Corners 11">
              <a:hlinkClick r:id="rId6" action="ppaction://hlinksldjump"/>
              <a:extLst>
                <a:ext uri="{FF2B5EF4-FFF2-40B4-BE49-F238E27FC236}">
                  <a16:creationId xmlns:a16="http://schemas.microsoft.com/office/drawing/2014/main" id="{B1BE54F2-B5E2-4911-B07B-1BEF1297430C}"/>
                </a:ext>
              </a:extLst>
            </p:cNvPr>
            <p:cNvSpPr/>
            <p:nvPr/>
          </p:nvSpPr>
          <p:spPr>
            <a:xfrm>
              <a:off x="5942849" y="3886200"/>
              <a:ext cx="1982701"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Interrupt Method</a:t>
              </a:r>
              <a:endParaRPr lang="en-IN" dirty="0"/>
            </a:p>
          </p:txBody>
        </p:sp>
      </p:grpSp>
    </p:spTree>
    <p:extLst>
      <p:ext uri="{BB962C8B-B14F-4D97-AF65-F5344CB8AC3E}">
        <p14:creationId xmlns:p14="http://schemas.microsoft.com/office/powerpoint/2010/main" val="214484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Use of Interrupt()</a:t>
            </a:r>
          </a:p>
        </p:txBody>
      </p:sp>
      <p:sp>
        <p:nvSpPr>
          <p:cNvPr id="3" name="Content Placeholder 2"/>
          <p:cNvSpPr>
            <a:spLocks noGrp="1"/>
          </p:cNvSpPr>
          <p:nvPr>
            <p:ph idx="13"/>
          </p:nvPr>
        </p:nvSpPr>
        <p:spPr>
          <a:xfrm>
            <a:off x="288756" y="1279525"/>
            <a:ext cx="7985796" cy="4245541"/>
          </a:xfrm>
        </p:spPr>
        <p:txBody>
          <a:bodyPr>
            <a:normAutofit/>
          </a:bodyPr>
          <a:lstStyle/>
          <a:p>
            <a:pPr marL="457200" indent="-457200">
              <a:buFont typeface="+mj-lt"/>
              <a:buAutoNum type="arabicPeriod"/>
            </a:pPr>
            <a:r>
              <a:rPr lang="en-US" dirty="0"/>
              <a:t>What if we need to stop a running thread?</a:t>
            </a: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pPr marL="247650" lvl="1" indent="0">
              <a:buNone/>
            </a:pPr>
            <a:endParaRPr lang="en-US" dirty="0">
              <a:solidFill>
                <a:srgbClr val="FF0000"/>
              </a:solidFill>
            </a:endParaRPr>
          </a:p>
          <a:p>
            <a:r>
              <a:rPr lang="en-US" dirty="0"/>
              <a:t> </a:t>
            </a:r>
            <a:r>
              <a:rPr lang="en-IN" dirty="0">
                <a:solidFill>
                  <a:srgbClr val="0070C0"/>
                </a:solidFill>
              </a:rPr>
              <a:t>Refer to the example code:</a:t>
            </a:r>
          </a:p>
        </p:txBody>
      </p:sp>
      <p:sp>
        <p:nvSpPr>
          <p:cNvPr id="4" name="Footer Placeholder 3"/>
          <p:cNvSpPr>
            <a:spLocks noGrp="1"/>
          </p:cNvSpPr>
          <p:nvPr>
            <p:ph type="ftr" sz="quarter" idx="4294967295"/>
          </p:nvPr>
        </p:nvSpPr>
        <p:spPr>
          <a:xfrm>
            <a:off x="0" y="6354763"/>
            <a:ext cx="3475038" cy="366712"/>
          </a:xfrm>
        </p:spPr>
        <p:txBody>
          <a:bodyPr/>
          <a:lstStyle/>
          <a:p>
            <a:r>
              <a:rPr lang="en-US" dirty="0"/>
              <a:t>Xoriant Solution Pvt. Ltd.</a:t>
            </a:r>
          </a:p>
        </p:txBody>
      </p:sp>
      <p:sp>
        <p:nvSpPr>
          <p:cNvPr id="10" name="Rectangle: Rounded Corners 9">
            <a:extLst>
              <a:ext uri="{FF2B5EF4-FFF2-40B4-BE49-F238E27FC236}">
                <a16:creationId xmlns:a16="http://schemas.microsoft.com/office/drawing/2014/main" id="{9F2B7178-FACA-4123-BB26-6DEC97D3D6A0}"/>
              </a:ext>
            </a:extLst>
          </p:cNvPr>
          <p:cNvSpPr/>
          <p:nvPr/>
        </p:nvSpPr>
        <p:spPr>
          <a:xfrm>
            <a:off x="533400" y="1785849"/>
            <a:ext cx="82296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bg1"/>
                </a:solidFill>
              </a:rPr>
              <a:t>Syntax</a:t>
            </a:r>
          </a:p>
          <a:p>
            <a:pPr marL="0" indent="0">
              <a:buNone/>
            </a:pPr>
            <a:r>
              <a:rPr lang="en-US" dirty="0">
                <a:solidFill>
                  <a:schemeClr val="bg1"/>
                </a:solidFill>
              </a:rPr>
              <a:t> </a:t>
            </a:r>
            <a:r>
              <a:rPr lang="en-US" dirty="0" err="1">
                <a:solidFill>
                  <a:schemeClr val="bg1"/>
                </a:solidFill>
              </a:rPr>
              <a:t>Thread.interrupt</a:t>
            </a:r>
            <a:r>
              <a:rPr lang="en-US" dirty="0">
                <a:solidFill>
                  <a:schemeClr val="bg1"/>
                </a:solidFill>
              </a:rPr>
              <a:t>()</a:t>
            </a:r>
          </a:p>
          <a:p>
            <a:pPr marL="0" indent="0">
              <a:buNone/>
            </a:pPr>
            <a:r>
              <a:rPr lang="en-US" dirty="0">
                <a:solidFill>
                  <a:schemeClr val="bg1"/>
                </a:solidFill>
              </a:rPr>
              <a:t>It smoothly stop the thread and intimate with the help of an interrupted exception.</a:t>
            </a:r>
          </a:p>
          <a:p>
            <a:pPr marL="0" indent="0">
              <a:buNone/>
            </a:pPr>
            <a:r>
              <a:rPr lang="en-US" dirty="0">
                <a:solidFill>
                  <a:schemeClr val="bg1"/>
                </a:solidFill>
              </a:rPr>
              <a:t>If (</a:t>
            </a:r>
            <a:r>
              <a:rPr lang="en-US" dirty="0" err="1">
                <a:solidFill>
                  <a:schemeClr val="bg1"/>
                </a:solidFill>
              </a:rPr>
              <a:t>Thread.interrupt</a:t>
            </a:r>
            <a:r>
              <a:rPr lang="en-US" dirty="0">
                <a:solidFill>
                  <a:schemeClr val="bg1"/>
                </a:solidFill>
              </a:rPr>
              <a:t>()) {</a:t>
            </a:r>
          </a:p>
          <a:p>
            <a:pPr marL="247650" lvl="1" indent="0">
              <a:buNone/>
            </a:pPr>
            <a:r>
              <a:rPr lang="en-US" dirty="0">
                <a:solidFill>
                  <a:schemeClr val="bg1"/>
                </a:solidFill>
              </a:rPr>
              <a:t> throw new </a:t>
            </a:r>
            <a:r>
              <a:rPr lang="en-US" dirty="0" err="1">
                <a:solidFill>
                  <a:schemeClr val="bg1"/>
                </a:solidFill>
              </a:rPr>
              <a:t>InterruptedException</a:t>
            </a:r>
            <a:r>
              <a:rPr lang="en-US" dirty="0">
                <a:solidFill>
                  <a:schemeClr val="bg1"/>
                </a:solidFill>
              </a:rPr>
              <a:t>();</a:t>
            </a:r>
          </a:p>
          <a:p>
            <a:pPr marL="247650" lvl="1" indent="0">
              <a:buNone/>
            </a:pPr>
            <a:r>
              <a:rPr lang="en-US" dirty="0">
                <a:solidFill>
                  <a:schemeClr val="bg1"/>
                </a:solidFill>
              </a:rPr>
              <a:t>}</a:t>
            </a:r>
          </a:p>
          <a:p>
            <a:pPr algn="ctr"/>
            <a:endParaRPr lang="en-IN" dirty="0"/>
          </a:p>
        </p:txBody>
      </p:sp>
      <p:pic>
        <p:nvPicPr>
          <p:cNvPr id="11" name="Content Placeholder 13" descr="Work from home Wi-Fi with solid fill">
            <a:hlinkClick r:id="rId3" action="ppaction://hlinksldjump"/>
            <a:extLst>
              <a:ext uri="{FF2B5EF4-FFF2-40B4-BE49-F238E27FC236}">
                <a16:creationId xmlns:a16="http://schemas.microsoft.com/office/drawing/2014/main" id="{5C6B29D0-6937-4CF9-9F48-55D5C86EEF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2129925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Parallelism Vs Concurrent</a:t>
            </a:r>
          </a:p>
        </p:txBody>
      </p:sp>
      <p:sp>
        <p:nvSpPr>
          <p:cNvPr id="3" name="Content Placeholder 2"/>
          <p:cNvSpPr>
            <a:spLocks noGrp="1"/>
          </p:cNvSpPr>
          <p:nvPr>
            <p:ph idx="13"/>
          </p:nvPr>
        </p:nvSpPr>
        <p:spPr/>
        <p:txBody>
          <a:bodyPr>
            <a:normAutofit/>
          </a:bodyPr>
          <a:lstStyle/>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17" name="Picture 16" descr="Diagram&#10;&#10;Description automatically generated with low confidence">
            <a:extLst>
              <a:ext uri="{FF2B5EF4-FFF2-40B4-BE49-F238E27FC236}">
                <a16:creationId xmlns:a16="http://schemas.microsoft.com/office/drawing/2014/main" id="{6FCFA3D3-672D-4D6E-AA3E-A1D5804D1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799" y="1752600"/>
            <a:ext cx="4634205" cy="4038600"/>
          </a:xfrm>
          <a:prstGeom prst="rect">
            <a:avLst/>
          </a:prstGeom>
        </p:spPr>
      </p:pic>
      <p:sp>
        <p:nvSpPr>
          <p:cNvPr id="18" name="Rectangle: Rounded Corners 17">
            <a:extLst>
              <a:ext uri="{FF2B5EF4-FFF2-40B4-BE49-F238E27FC236}">
                <a16:creationId xmlns:a16="http://schemas.microsoft.com/office/drawing/2014/main" id="{D4E226E6-89B6-4AF1-9ADE-03FBEFA3B765}"/>
              </a:ext>
            </a:extLst>
          </p:cNvPr>
          <p:cNvSpPr/>
          <p:nvPr/>
        </p:nvSpPr>
        <p:spPr>
          <a:xfrm>
            <a:off x="568521" y="2371984"/>
            <a:ext cx="2501899" cy="838200"/>
          </a:xfrm>
          <a:prstGeom prst="roundRect">
            <a:avLst>
              <a:gd name="adj" fmla="val 35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Concurrent</a:t>
            </a:r>
          </a:p>
        </p:txBody>
      </p:sp>
      <p:sp>
        <p:nvSpPr>
          <p:cNvPr id="19" name="Rectangle: Rounded Corners 18">
            <a:extLst>
              <a:ext uri="{FF2B5EF4-FFF2-40B4-BE49-F238E27FC236}">
                <a16:creationId xmlns:a16="http://schemas.microsoft.com/office/drawing/2014/main" id="{99A626AB-2E2C-41E4-BAC8-95049AA44607}"/>
              </a:ext>
            </a:extLst>
          </p:cNvPr>
          <p:cNvSpPr/>
          <p:nvPr/>
        </p:nvSpPr>
        <p:spPr>
          <a:xfrm>
            <a:off x="582517" y="4581784"/>
            <a:ext cx="2501899" cy="838200"/>
          </a:xfrm>
          <a:prstGeom prst="roundRect">
            <a:avLst>
              <a:gd name="adj" fmla="val 35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Parallelism</a:t>
            </a:r>
          </a:p>
        </p:txBody>
      </p:sp>
      <p:sp>
        <p:nvSpPr>
          <p:cNvPr id="20" name="TextBox 19">
            <a:extLst>
              <a:ext uri="{FF2B5EF4-FFF2-40B4-BE49-F238E27FC236}">
                <a16:creationId xmlns:a16="http://schemas.microsoft.com/office/drawing/2014/main" id="{02526D35-AF58-41BF-BB36-6300B732229C}"/>
              </a:ext>
            </a:extLst>
          </p:cNvPr>
          <p:cNvSpPr txBox="1"/>
          <p:nvPr/>
        </p:nvSpPr>
        <p:spPr>
          <a:xfrm>
            <a:off x="755780" y="3873500"/>
            <a:ext cx="6948845" cy="646331"/>
          </a:xfrm>
          <a:prstGeom prst="rect">
            <a:avLst/>
          </a:prstGeom>
          <a:noFill/>
        </p:spPr>
        <p:txBody>
          <a:bodyPr wrap="square" rtlCol="0">
            <a:spAutoFit/>
          </a:bodyPr>
          <a:lstStyle/>
          <a:p>
            <a:pPr marL="342900" indent="-342900">
              <a:buFont typeface="+mj-lt"/>
              <a:buAutoNum type="arabicPeriod" startAt="2"/>
            </a:pPr>
            <a:r>
              <a:rPr lang="en-US" dirty="0"/>
              <a:t>Parallelism is when 2 threads needs to be executed in 2 cores</a:t>
            </a:r>
          </a:p>
          <a:p>
            <a:endParaRPr lang="en-IN" dirty="0"/>
          </a:p>
        </p:txBody>
      </p:sp>
      <p:sp>
        <p:nvSpPr>
          <p:cNvPr id="21" name="TextBox 20">
            <a:extLst>
              <a:ext uri="{FF2B5EF4-FFF2-40B4-BE49-F238E27FC236}">
                <a16:creationId xmlns:a16="http://schemas.microsoft.com/office/drawing/2014/main" id="{FDD4D9AE-ED71-49F0-B6AA-8FD045FBE721}"/>
              </a:ext>
            </a:extLst>
          </p:cNvPr>
          <p:cNvSpPr txBox="1"/>
          <p:nvPr/>
        </p:nvSpPr>
        <p:spPr>
          <a:xfrm>
            <a:off x="775996" y="1405379"/>
            <a:ext cx="6948845" cy="646331"/>
          </a:xfrm>
          <a:prstGeom prst="rect">
            <a:avLst/>
          </a:prstGeom>
          <a:noFill/>
        </p:spPr>
        <p:txBody>
          <a:bodyPr wrap="square" rtlCol="0">
            <a:spAutoFit/>
          </a:bodyPr>
          <a:lstStyle/>
          <a:p>
            <a:pPr marL="228600" indent="-228600">
              <a:buAutoNum type="arabicPeriod"/>
            </a:pPr>
            <a:r>
              <a:rPr lang="en-US" dirty="0"/>
              <a:t>Concurrent is when 10 threads needs to be executed in 1 core</a:t>
            </a:r>
          </a:p>
          <a:p>
            <a:endParaRPr lang="en-IN" dirty="0"/>
          </a:p>
        </p:txBody>
      </p:sp>
      <p:pic>
        <p:nvPicPr>
          <p:cNvPr id="11" name="Content Placeholder 11" descr="Right pointing backhand index outline">
            <a:extLst>
              <a:ext uri="{FF2B5EF4-FFF2-40B4-BE49-F238E27FC236}">
                <a16:creationId xmlns:a16="http://schemas.microsoft.com/office/drawing/2014/main" id="{D2D911AA-2CD5-4F40-B4F5-A4BC60D91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39125" y="5791200"/>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6" action="ppaction://hlinksldjump"/>
            <a:extLst>
              <a:ext uri="{FF2B5EF4-FFF2-40B4-BE49-F238E27FC236}">
                <a16:creationId xmlns:a16="http://schemas.microsoft.com/office/drawing/2014/main" id="{733CB9E4-5FBE-477D-AC33-75363CD10B31}"/>
              </a:ext>
            </a:extLst>
          </p:cNvPr>
          <p:cNvSpPr/>
          <p:nvPr/>
        </p:nvSpPr>
        <p:spPr>
          <a:xfrm>
            <a:off x="6934200" y="58274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spTree>
    <p:extLst>
      <p:ext uri="{BB962C8B-B14F-4D97-AF65-F5344CB8AC3E}">
        <p14:creationId xmlns:p14="http://schemas.microsoft.com/office/powerpoint/2010/main" val="21502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Graphical user interface, diagram, application&#10;&#10;Description automatically generated">
            <a:extLst>
              <a:ext uri="{FF2B5EF4-FFF2-40B4-BE49-F238E27FC236}">
                <a16:creationId xmlns:a16="http://schemas.microsoft.com/office/drawing/2014/main" id="{DD8FA06E-5786-44F4-8CBD-F25E6FC8C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589" y="1426051"/>
            <a:ext cx="5543550" cy="3418553"/>
          </a:xfrm>
          <a:prstGeom prst="rect">
            <a:avLst/>
          </a:prstGeom>
        </p:spPr>
      </p:pic>
      <p:sp>
        <p:nvSpPr>
          <p:cNvPr id="2" name="Title 1"/>
          <p:cNvSpPr>
            <a:spLocks noGrp="1"/>
          </p:cNvSpPr>
          <p:nvPr>
            <p:ph type="title"/>
          </p:nvPr>
        </p:nvSpPr>
        <p:spPr/>
        <p:txBody>
          <a:bodyPr>
            <a:normAutofit/>
          </a:bodyPr>
          <a:lstStyle/>
          <a:p>
            <a:r>
              <a:rPr lang="en-US" dirty="0"/>
              <a:t>Race Condition</a:t>
            </a:r>
          </a:p>
        </p:txBody>
      </p:sp>
      <p:sp>
        <p:nvSpPr>
          <p:cNvPr id="3" name="Content Placeholder 2"/>
          <p:cNvSpPr>
            <a:spLocks noGrp="1"/>
          </p:cNvSpPr>
          <p:nvPr>
            <p:ph idx="13"/>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EC00ADFC-5792-4EF9-9CB5-0B0934AAAE48}"/>
              </a:ext>
            </a:extLst>
          </p:cNvPr>
          <p:cNvSpPr/>
          <p:nvPr/>
        </p:nvSpPr>
        <p:spPr>
          <a:xfrm>
            <a:off x="512548" y="1403605"/>
            <a:ext cx="18161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a:t>
            </a:r>
            <a:endParaRPr lang="en-IN" dirty="0"/>
          </a:p>
        </p:txBody>
      </p:sp>
      <p:sp>
        <p:nvSpPr>
          <p:cNvPr id="40" name="TextBox 39">
            <a:extLst>
              <a:ext uri="{FF2B5EF4-FFF2-40B4-BE49-F238E27FC236}">
                <a16:creationId xmlns:a16="http://schemas.microsoft.com/office/drawing/2014/main" id="{B61740B1-07A8-44E7-9D4F-933A9DFCCC05}"/>
              </a:ext>
            </a:extLst>
          </p:cNvPr>
          <p:cNvSpPr txBox="1"/>
          <p:nvPr/>
        </p:nvSpPr>
        <p:spPr>
          <a:xfrm>
            <a:off x="8212435" y="1898690"/>
            <a:ext cx="461665" cy="2585323"/>
          </a:xfrm>
          <a:prstGeom prst="rect">
            <a:avLst/>
          </a:prstGeom>
          <a:noFill/>
        </p:spPr>
        <p:txBody>
          <a:bodyPr vert="vert270" wrap="square" rtlCol="0">
            <a:spAutoFit/>
          </a:bodyPr>
          <a:lstStyle/>
          <a:p>
            <a:r>
              <a:rPr lang="en-US" dirty="0"/>
              <a:t>System Bus</a:t>
            </a:r>
            <a:endParaRPr lang="en-IN" dirty="0"/>
          </a:p>
        </p:txBody>
      </p:sp>
      <p:pic>
        <p:nvPicPr>
          <p:cNvPr id="11" name="Content Placeholder 11" descr="Right pointing backhand index outline">
            <a:extLst>
              <a:ext uri="{FF2B5EF4-FFF2-40B4-BE49-F238E27FC236}">
                <a16:creationId xmlns:a16="http://schemas.microsoft.com/office/drawing/2014/main" id="{2722AD4F-8E3B-4D12-897F-9915E96F70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23231" y="2137071"/>
            <a:ext cx="779288" cy="683956"/>
          </a:xfrm>
          <a:prstGeom prst="rect">
            <a:avLst/>
          </a:prstGeom>
          <a:effectLst>
            <a:outerShdw blurRad="50800" dist="38100" dir="2700000" algn="tl" rotWithShape="0">
              <a:prstClr val="black">
                <a:alpha val="40000"/>
              </a:prstClr>
            </a:outerShdw>
          </a:effectLst>
        </p:spPr>
      </p:pic>
      <p:grpSp>
        <p:nvGrpSpPr>
          <p:cNvPr id="5" name="Group 4">
            <a:extLst>
              <a:ext uri="{FF2B5EF4-FFF2-40B4-BE49-F238E27FC236}">
                <a16:creationId xmlns:a16="http://schemas.microsoft.com/office/drawing/2014/main" id="{072CB8BA-3004-4216-BD92-ABEC6C93CCE8}"/>
              </a:ext>
            </a:extLst>
          </p:cNvPr>
          <p:cNvGrpSpPr/>
          <p:nvPr/>
        </p:nvGrpSpPr>
        <p:grpSpPr>
          <a:xfrm>
            <a:off x="6328200" y="5588000"/>
            <a:ext cx="2152389" cy="683956"/>
            <a:chOff x="6139125" y="6096000"/>
            <a:chExt cx="2152389" cy="683956"/>
          </a:xfrm>
        </p:grpSpPr>
        <p:pic>
          <p:nvPicPr>
            <p:cNvPr id="12" name="Content Placeholder 11" descr="Right pointing backhand index outline">
              <a:extLst>
                <a:ext uri="{FF2B5EF4-FFF2-40B4-BE49-F238E27FC236}">
                  <a16:creationId xmlns:a16="http://schemas.microsoft.com/office/drawing/2014/main" id="{1D3CF538-4547-4666-A8A1-E82B22878F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9125" y="6096000"/>
              <a:ext cx="779288" cy="683956"/>
            </a:xfrm>
            <a:prstGeom prst="rect">
              <a:avLst/>
            </a:prstGeom>
            <a:effectLst>
              <a:outerShdw blurRad="50800" dist="38100" dir="2700000" algn="tl" rotWithShape="0">
                <a:prstClr val="black">
                  <a:alpha val="40000"/>
                </a:prstClr>
              </a:outerShdw>
            </a:effectLst>
          </p:spPr>
        </p:pic>
        <p:sp>
          <p:nvSpPr>
            <p:cNvPr id="13" name="Rectangle: Rounded Corners 12">
              <a:hlinkClick r:id="rId8" action="ppaction://hlinksldjump"/>
              <a:extLst>
                <a:ext uri="{FF2B5EF4-FFF2-40B4-BE49-F238E27FC236}">
                  <a16:creationId xmlns:a16="http://schemas.microsoft.com/office/drawing/2014/main" id="{69A88D11-7313-4E2F-858B-FB7777D04C8F}"/>
                </a:ext>
              </a:extLst>
            </p:cNvPr>
            <p:cNvSpPr/>
            <p:nvPr/>
          </p:nvSpPr>
          <p:spPr>
            <a:xfrm>
              <a:off x="6934200" y="61322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
        <p:nvSpPr>
          <p:cNvPr id="15" name="Rectangle: Rounded Corners 14">
            <a:extLst>
              <a:ext uri="{FF2B5EF4-FFF2-40B4-BE49-F238E27FC236}">
                <a16:creationId xmlns:a16="http://schemas.microsoft.com/office/drawing/2014/main" id="{F15BF918-F940-468F-A4FF-7EE4B8BEF8F9}"/>
              </a:ext>
            </a:extLst>
          </p:cNvPr>
          <p:cNvSpPr/>
          <p:nvPr/>
        </p:nvSpPr>
        <p:spPr>
          <a:xfrm>
            <a:off x="457200" y="4346299"/>
            <a:ext cx="2574566" cy="1646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Race Condition Patterns</a:t>
            </a:r>
          </a:p>
          <a:p>
            <a:pPr marL="342900" indent="-342900">
              <a:lnSpc>
                <a:spcPct val="150000"/>
              </a:lnSpc>
              <a:buFont typeface="+mj-lt"/>
              <a:buAutoNum type="arabicPeriod"/>
            </a:pPr>
            <a:r>
              <a:rPr lang="en-US" dirty="0"/>
              <a:t>Check-then-act</a:t>
            </a:r>
          </a:p>
          <a:p>
            <a:pPr marL="342900" indent="-342900">
              <a:lnSpc>
                <a:spcPct val="150000"/>
              </a:lnSpc>
              <a:buFont typeface="+mj-lt"/>
              <a:buAutoNum type="arabicPeriod"/>
            </a:pPr>
            <a:r>
              <a:rPr lang="en-US" dirty="0"/>
              <a:t>Read-modify-write</a:t>
            </a:r>
            <a:endParaRPr lang="en-IN" dirty="0"/>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54612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2" restart="whenNotActive" fill="hold" evtFilter="cancelBubble" nodeType="interactiveSeq">
                <p:stCondLst>
                  <p:cond evt="onClick" delay="0">
                    <p:tgtEl>
                      <p:spTgt spid="6"/>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6" grpId="0" animBg="1"/>
      <p:bldP spid="40" grpId="0"/>
      <p:bldP spid="40" grpId="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E37530-BE01-4FF5-A5D3-CCFA385675A2}"/>
              </a:ext>
            </a:extLst>
          </p:cNvPr>
          <p:cNvSpPr>
            <a:spLocks noGrp="1"/>
          </p:cNvSpPr>
          <p:nvPr>
            <p:ph idx="17"/>
          </p:nvPr>
        </p:nvSpPr>
        <p:spPr/>
        <p:txBody>
          <a:bodyPr/>
          <a:lstStyle/>
          <a:p>
            <a:endParaRPr lang="en-IN" dirty="0"/>
          </a:p>
        </p:txBody>
      </p:sp>
      <p:sp>
        <p:nvSpPr>
          <p:cNvPr id="5" name="Content Placeholder 4">
            <a:extLst>
              <a:ext uri="{FF2B5EF4-FFF2-40B4-BE49-F238E27FC236}">
                <a16:creationId xmlns:a16="http://schemas.microsoft.com/office/drawing/2014/main" id="{6CDF8F19-8FB0-482C-AC07-2DBE03F82E33}"/>
              </a:ext>
            </a:extLst>
          </p:cNvPr>
          <p:cNvSpPr>
            <a:spLocks noGrp="1"/>
          </p:cNvSpPr>
          <p:nvPr>
            <p:ph idx="13"/>
          </p:nvPr>
        </p:nvSpPr>
        <p:spPr/>
        <p:txBody>
          <a:bodyPr/>
          <a:lstStyle/>
          <a:p>
            <a:endParaRPr lang="en-IN" dirty="0"/>
          </a:p>
        </p:txBody>
      </p:sp>
      <p:sp>
        <p:nvSpPr>
          <p:cNvPr id="4" name="Title 3">
            <a:extLst>
              <a:ext uri="{FF2B5EF4-FFF2-40B4-BE49-F238E27FC236}">
                <a16:creationId xmlns:a16="http://schemas.microsoft.com/office/drawing/2014/main" id="{8593427D-2BDD-49EC-9CAC-87C130647853}"/>
              </a:ext>
            </a:extLst>
          </p:cNvPr>
          <p:cNvSpPr>
            <a:spLocks noGrp="1"/>
          </p:cNvSpPr>
          <p:nvPr>
            <p:ph type="title"/>
          </p:nvPr>
        </p:nvSpPr>
        <p:spPr/>
        <p:txBody>
          <a:bodyPr/>
          <a:lstStyle/>
          <a:p>
            <a:r>
              <a:rPr lang="en-US" dirty="0"/>
              <a:t>Solution to Race Condition</a:t>
            </a:r>
            <a:endParaRPr lang="en-IN" dirty="0"/>
          </a:p>
        </p:txBody>
      </p:sp>
      <p:sp>
        <p:nvSpPr>
          <p:cNvPr id="8" name="Rectangle: Rounded Corners 7">
            <a:extLst>
              <a:ext uri="{FF2B5EF4-FFF2-40B4-BE49-F238E27FC236}">
                <a16:creationId xmlns:a16="http://schemas.microsoft.com/office/drawing/2014/main" id="{47715D80-E3ED-4518-AC74-096425F3B748}"/>
              </a:ext>
            </a:extLst>
          </p:cNvPr>
          <p:cNvSpPr/>
          <p:nvPr/>
        </p:nvSpPr>
        <p:spPr>
          <a:xfrm>
            <a:off x="1478008" y="1559220"/>
            <a:ext cx="1731616" cy="734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Lock and Key Model</a:t>
            </a:r>
            <a:endParaRPr lang="en-IN" b="1" dirty="0"/>
          </a:p>
          <a:p>
            <a:pPr algn="ctr"/>
            <a:endParaRPr lang="en-IN" dirty="0"/>
          </a:p>
        </p:txBody>
      </p:sp>
      <p:cxnSp>
        <p:nvCxnSpPr>
          <p:cNvPr id="9" name="Straight Connector 8">
            <a:extLst>
              <a:ext uri="{FF2B5EF4-FFF2-40B4-BE49-F238E27FC236}">
                <a16:creationId xmlns:a16="http://schemas.microsoft.com/office/drawing/2014/main" id="{88B64A0C-DD12-4152-93DA-B985F571CEB8}"/>
              </a:ext>
            </a:extLst>
          </p:cNvPr>
          <p:cNvCxnSpPr>
            <a:cxnSpLocks/>
          </p:cNvCxnSpPr>
          <p:nvPr/>
        </p:nvCxnSpPr>
        <p:spPr>
          <a:xfrm>
            <a:off x="2459040" y="2330426"/>
            <a:ext cx="9568" cy="301443"/>
          </a:xfrm>
          <a:prstGeom prst="line">
            <a:avLst/>
          </a:prstGeom>
          <a:ln w="571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F22F749-D1FA-487B-AFCC-1597261D2674}"/>
              </a:ext>
            </a:extLst>
          </p:cNvPr>
          <p:cNvCxnSpPr/>
          <p:nvPr/>
        </p:nvCxnSpPr>
        <p:spPr>
          <a:xfrm>
            <a:off x="1219201" y="2631869"/>
            <a:ext cx="2484437"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6F2EDC12-21DE-4205-A7E4-46D1B6A9FF0B}"/>
              </a:ext>
            </a:extLst>
          </p:cNvPr>
          <p:cNvSpPr/>
          <p:nvPr/>
        </p:nvSpPr>
        <p:spPr>
          <a:xfrm flipH="1">
            <a:off x="1219201" y="2631869"/>
            <a:ext cx="45719" cy="364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7F8B69E4-46B0-447D-987C-4A953C7375B0}"/>
              </a:ext>
            </a:extLst>
          </p:cNvPr>
          <p:cNvSpPr/>
          <p:nvPr/>
        </p:nvSpPr>
        <p:spPr>
          <a:xfrm>
            <a:off x="3703318" y="2631870"/>
            <a:ext cx="45719" cy="364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2E5BD0C3-F2B6-4836-A9FE-74C716F2F87D}"/>
              </a:ext>
            </a:extLst>
          </p:cNvPr>
          <p:cNvSpPr/>
          <p:nvPr/>
        </p:nvSpPr>
        <p:spPr>
          <a:xfrm flipH="1">
            <a:off x="2419386" y="2631869"/>
            <a:ext cx="98444" cy="2003455"/>
          </a:xfrm>
          <a:prstGeom prst="down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D543B99-8807-4FC7-93E7-F3B6118FDC7D}"/>
              </a:ext>
            </a:extLst>
          </p:cNvPr>
          <p:cNvSpPr/>
          <p:nvPr/>
        </p:nvSpPr>
        <p:spPr>
          <a:xfrm>
            <a:off x="1490449" y="4635324"/>
            <a:ext cx="1846334" cy="758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Lock</a:t>
            </a:r>
            <a:endParaRPr lang="en-IN" dirty="0"/>
          </a:p>
        </p:txBody>
      </p:sp>
      <p:sp>
        <p:nvSpPr>
          <p:cNvPr id="15" name="Rectangle: Rounded Corners 14">
            <a:extLst>
              <a:ext uri="{FF2B5EF4-FFF2-40B4-BE49-F238E27FC236}">
                <a16:creationId xmlns:a16="http://schemas.microsoft.com/office/drawing/2014/main" id="{CBF96F93-4176-41CC-91BE-A113A68F4AA6}"/>
              </a:ext>
            </a:extLst>
          </p:cNvPr>
          <p:cNvSpPr/>
          <p:nvPr/>
        </p:nvSpPr>
        <p:spPr>
          <a:xfrm>
            <a:off x="2558238" y="3022164"/>
            <a:ext cx="1846334" cy="761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Semaphore</a:t>
            </a:r>
            <a:endParaRPr lang="en-IN" b="1" dirty="0"/>
          </a:p>
          <a:p>
            <a:pPr algn="ctr"/>
            <a:endParaRPr lang="en-IN" dirty="0"/>
          </a:p>
        </p:txBody>
      </p:sp>
      <p:sp>
        <p:nvSpPr>
          <p:cNvPr id="16" name="Rectangle: Rounded Corners 15">
            <a:extLst>
              <a:ext uri="{FF2B5EF4-FFF2-40B4-BE49-F238E27FC236}">
                <a16:creationId xmlns:a16="http://schemas.microsoft.com/office/drawing/2014/main" id="{DC5F022F-7E62-47EF-9579-AA3BA2B24F24}"/>
              </a:ext>
            </a:extLst>
          </p:cNvPr>
          <p:cNvSpPr/>
          <p:nvPr/>
        </p:nvSpPr>
        <p:spPr>
          <a:xfrm>
            <a:off x="528598" y="3025822"/>
            <a:ext cx="1791319" cy="758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Synchronized</a:t>
            </a:r>
            <a:endParaRPr lang="en-IN" b="1" dirty="0"/>
          </a:p>
          <a:p>
            <a:pPr algn="ctr"/>
            <a:endParaRPr lang="en-IN" dirty="0"/>
          </a:p>
        </p:txBody>
      </p:sp>
      <p:sp>
        <p:nvSpPr>
          <p:cNvPr id="17" name="Rectangle: Rounded Corners 16">
            <a:extLst>
              <a:ext uri="{FF2B5EF4-FFF2-40B4-BE49-F238E27FC236}">
                <a16:creationId xmlns:a16="http://schemas.microsoft.com/office/drawing/2014/main" id="{07DC8B09-4367-4535-BCB3-32944312D58C}"/>
              </a:ext>
            </a:extLst>
          </p:cNvPr>
          <p:cNvSpPr/>
          <p:nvPr/>
        </p:nvSpPr>
        <p:spPr>
          <a:xfrm>
            <a:off x="4830573" y="1371600"/>
            <a:ext cx="38862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lvl="1" indent="-233363">
              <a:spcAft>
                <a:spcPts val="300"/>
              </a:spcAft>
              <a:buSzPct val="80000"/>
              <a:buFont typeface="Wingdings 3" panose="05040102010807070707" pitchFamily="18" charset="2"/>
              <a:buChar char=""/>
            </a:pPr>
            <a:r>
              <a:rPr lang="en-US" sz="2000" b="1"/>
              <a:t>Use of Synchronized block/statement</a:t>
            </a:r>
          </a:p>
          <a:p>
            <a:endParaRPr lang="en-US"/>
          </a:p>
          <a:p>
            <a:r>
              <a:rPr lang="en-US"/>
              <a:t>synchronized(objectRef){</a:t>
            </a:r>
          </a:p>
          <a:p>
            <a:pPr marL="247650" lvl="1" indent="0">
              <a:buNone/>
            </a:pPr>
            <a:r>
              <a:rPr lang="en-US"/>
              <a:t>	//code here</a:t>
            </a:r>
          </a:p>
          <a:p>
            <a:pPr marL="247650" lvl="1" indent="0">
              <a:buNone/>
            </a:pPr>
            <a:r>
              <a:rPr lang="en-US"/>
              <a:t>}</a:t>
            </a:r>
          </a:p>
          <a:p>
            <a:pPr marL="247650" lvl="1" indent="0">
              <a:buNone/>
            </a:pPr>
            <a:endParaRPr lang="en-US"/>
          </a:p>
          <a:p>
            <a:r>
              <a:rPr lang="en-US"/>
              <a:t>Use of synchronized method</a:t>
            </a:r>
          </a:p>
          <a:p>
            <a:pPr marL="247650" lvl="1" indent="0">
              <a:buNone/>
            </a:pPr>
            <a:r>
              <a:rPr lang="en-US"/>
              <a:t>public synchronized void methodA(){</a:t>
            </a:r>
          </a:p>
          <a:p>
            <a:pPr marL="247650" lvl="1" indent="0">
              <a:buNone/>
            </a:pPr>
            <a:r>
              <a:rPr lang="en-US"/>
              <a:t>//code here</a:t>
            </a:r>
          </a:p>
          <a:p>
            <a:pPr marL="247650" lvl="1" indent="0">
              <a:buNone/>
            </a:pPr>
            <a:r>
              <a:rPr lang="en-US"/>
              <a:t>}</a:t>
            </a:r>
            <a:endParaRPr lang="en-US" dirty="0"/>
          </a:p>
        </p:txBody>
      </p:sp>
      <p:sp>
        <p:nvSpPr>
          <p:cNvPr id="18" name="Rectangle: Rounded Corners 17">
            <a:extLst>
              <a:ext uri="{FF2B5EF4-FFF2-40B4-BE49-F238E27FC236}">
                <a16:creationId xmlns:a16="http://schemas.microsoft.com/office/drawing/2014/main" id="{75045156-4967-453F-8336-6BF24422BF28}"/>
              </a:ext>
            </a:extLst>
          </p:cNvPr>
          <p:cNvSpPr/>
          <p:nvPr/>
        </p:nvSpPr>
        <p:spPr>
          <a:xfrm>
            <a:off x="4830573" y="1816100"/>
            <a:ext cx="38862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lvl="1" indent="-233363">
              <a:spcAft>
                <a:spcPts val="300"/>
              </a:spcAft>
              <a:buSzPct val="80000"/>
              <a:buFont typeface="Wingdings 3" panose="05040102010807070707" pitchFamily="18" charset="2"/>
              <a:buChar char=""/>
            </a:pPr>
            <a:r>
              <a:rPr lang="en-US" sz="2400" b="1" dirty="0"/>
              <a:t>Use of Lock Interface</a:t>
            </a:r>
          </a:p>
          <a:p>
            <a:pPr marL="0" lvl="1" indent="0">
              <a:spcAft>
                <a:spcPts val="300"/>
              </a:spcAft>
              <a:buSzPct val="80000"/>
              <a:buNone/>
            </a:pPr>
            <a:r>
              <a:rPr lang="en-US" sz="2000" dirty="0"/>
              <a:t>	Lock l = new </a:t>
            </a:r>
            <a:r>
              <a:rPr lang="en-US" sz="2000" dirty="0" err="1"/>
              <a:t>ReetrantLock</a:t>
            </a:r>
            <a:r>
              <a:rPr lang="en-US" sz="2000" dirty="0"/>
              <a:t>();</a:t>
            </a:r>
          </a:p>
          <a:p>
            <a:pPr marL="0" lvl="1" indent="0">
              <a:spcAft>
                <a:spcPts val="300"/>
              </a:spcAft>
              <a:buSzPct val="80000"/>
              <a:buNone/>
            </a:pPr>
            <a:r>
              <a:rPr lang="en-US" sz="2000" dirty="0"/>
              <a:t>	public void run(){</a:t>
            </a:r>
          </a:p>
          <a:p>
            <a:pPr marL="0" lvl="1" indent="0">
              <a:spcAft>
                <a:spcPts val="300"/>
              </a:spcAft>
              <a:buSzPct val="80000"/>
              <a:buNone/>
            </a:pPr>
            <a:r>
              <a:rPr lang="en-US" sz="2000" dirty="0"/>
              <a:t>		</a:t>
            </a:r>
            <a:r>
              <a:rPr lang="en-US" sz="2000" dirty="0" err="1"/>
              <a:t>l.lock</a:t>
            </a:r>
            <a:r>
              <a:rPr lang="en-US" sz="2000" dirty="0"/>
              <a:t>();</a:t>
            </a:r>
          </a:p>
          <a:p>
            <a:pPr marL="0" lvl="1" indent="0">
              <a:spcAft>
                <a:spcPts val="300"/>
              </a:spcAft>
              <a:buSzPct val="80000"/>
              <a:buNone/>
            </a:pPr>
            <a:r>
              <a:rPr lang="en-US" sz="2000" dirty="0"/>
              <a:t>	try {</a:t>
            </a:r>
          </a:p>
          <a:p>
            <a:pPr marL="0" lvl="1" indent="0">
              <a:spcAft>
                <a:spcPts val="300"/>
              </a:spcAft>
              <a:buSzPct val="80000"/>
              <a:buNone/>
            </a:pPr>
            <a:r>
              <a:rPr lang="en-US" sz="2000" dirty="0"/>
              <a:t>		//Code here</a:t>
            </a:r>
          </a:p>
          <a:p>
            <a:pPr marL="0" lvl="1" indent="0">
              <a:spcAft>
                <a:spcPts val="300"/>
              </a:spcAft>
              <a:buSzPct val="80000"/>
              <a:buNone/>
            </a:pPr>
            <a:r>
              <a:rPr lang="en-US" sz="2000" dirty="0"/>
              <a:t>	}finally{</a:t>
            </a:r>
          </a:p>
          <a:p>
            <a:pPr marL="0" lvl="1" indent="0">
              <a:spcAft>
                <a:spcPts val="300"/>
              </a:spcAft>
              <a:buSzPct val="80000"/>
              <a:buNone/>
            </a:pPr>
            <a:r>
              <a:rPr lang="en-US" sz="2000" dirty="0"/>
              <a:t>		</a:t>
            </a:r>
            <a:r>
              <a:rPr lang="en-US" sz="2000" dirty="0" err="1"/>
              <a:t>l.release</a:t>
            </a:r>
            <a:r>
              <a:rPr lang="en-US" sz="2000" dirty="0"/>
              <a:t>();</a:t>
            </a:r>
          </a:p>
          <a:p>
            <a:pPr marL="0" lvl="1" indent="0">
              <a:spcAft>
                <a:spcPts val="300"/>
              </a:spcAft>
              <a:buSzPct val="80000"/>
              <a:buNone/>
            </a:pPr>
            <a:r>
              <a:rPr lang="en-US" sz="2000" dirty="0"/>
              <a:t>	}</a:t>
            </a:r>
          </a:p>
          <a:p>
            <a:pPr marL="0" lvl="1" indent="0">
              <a:spcAft>
                <a:spcPts val="300"/>
              </a:spcAft>
              <a:buSzPct val="80000"/>
              <a:buNone/>
            </a:pPr>
            <a:r>
              <a:rPr lang="en-US" sz="2000" dirty="0"/>
              <a:t>       } </a:t>
            </a:r>
          </a:p>
          <a:p>
            <a:pPr marL="0" lvl="1" indent="0" algn="r">
              <a:spcAft>
                <a:spcPts val="300"/>
              </a:spcAft>
              <a:buSzPct val="80000"/>
              <a:buNone/>
            </a:pPr>
            <a:r>
              <a:rPr lang="en-US" sz="2000" dirty="0">
                <a:hlinkClick r:id="rId2" action="ppaction://hlinksldjump"/>
              </a:rPr>
              <a:t>More.</a:t>
            </a:r>
            <a:r>
              <a:rPr lang="en-US" sz="2000" dirty="0"/>
              <a:t>.</a:t>
            </a:r>
            <a:endParaRPr lang="en-US" sz="2000" dirty="0">
              <a:solidFill>
                <a:srgbClr val="0070C0"/>
              </a:solidFill>
            </a:endParaRPr>
          </a:p>
        </p:txBody>
      </p:sp>
      <p:sp>
        <p:nvSpPr>
          <p:cNvPr id="20" name="Rectangle: Rounded Corners 19">
            <a:extLst>
              <a:ext uri="{FF2B5EF4-FFF2-40B4-BE49-F238E27FC236}">
                <a16:creationId xmlns:a16="http://schemas.microsoft.com/office/drawing/2014/main" id="{545055DF-E020-49C4-B899-4A79725F73B5}"/>
              </a:ext>
            </a:extLst>
          </p:cNvPr>
          <p:cNvSpPr/>
          <p:nvPr/>
        </p:nvSpPr>
        <p:spPr>
          <a:xfrm>
            <a:off x="4814785" y="2286477"/>
            <a:ext cx="3901988" cy="4303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lvl="1" indent="-233363">
              <a:spcAft>
                <a:spcPts val="300"/>
              </a:spcAft>
              <a:buSzPct val="80000"/>
              <a:buFont typeface="Wingdings 3" panose="05040102010807070707" pitchFamily="18" charset="2"/>
              <a:buChar char=""/>
            </a:pPr>
            <a:r>
              <a:rPr lang="en-US" sz="2400" b="1" dirty="0"/>
              <a:t>Use of Semaphore</a:t>
            </a:r>
          </a:p>
          <a:p>
            <a:pPr marL="0" lvl="1" indent="0">
              <a:spcAft>
                <a:spcPts val="300"/>
              </a:spcAft>
              <a:buSzPct val="80000"/>
              <a:buNone/>
            </a:pPr>
            <a:r>
              <a:rPr lang="en-US" sz="2000" dirty="0"/>
              <a:t>Semaphore s = new Semaphore(3);</a:t>
            </a:r>
          </a:p>
          <a:p>
            <a:pPr marL="0" lvl="1" indent="0">
              <a:spcAft>
                <a:spcPts val="300"/>
              </a:spcAft>
              <a:buSzPct val="80000"/>
              <a:buNone/>
            </a:pPr>
            <a:r>
              <a:rPr lang="en-US" sz="2000" dirty="0"/>
              <a:t>	public void run(){</a:t>
            </a:r>
          </a:p>
          <a:p>
            <a:pPr marL="0" lvl="1" indent="0">
              <a:spcAft>
                <a:spcPts val="300"/>
              </a:spcAft>
              <a:buSzPct val="80000"/>
              <a:buNone/>
            </a:pPr>
            <a:r>
              <a:rPr lang="en-US" sz="2000" dirty="0"/>
              <a:t>		</a:t>
            </a:r>
            <a:r>
              <a:rPr lang="en-US" sz="2000" dirty="0" err="1"/>
              <a:t>s.acquire</a:t>
            </a:r>
            <a:r>
              <a:rPr lang="en-US" sz="2000" dirty="0"/>
              <a:t>();</a:t>
            </a:r>
          </a:p>
          <a:p>
            <a:pPr marL="0" lvl="1" indent="0">
              <a:spcAft>
                <a:spcPts val="300"/>
              </a:spcAft>
              <a:buSzPct val="80000"/>
              <a:buNone/>
            </a:pPr>
            <a:r>
              <a:rPr lang="en-US" sz="2000" dirty="0"/>
              <a:t>	try {</a:t>
            </a:r>
          </a:p>
          <a:p>
            <a:pPr marL="0" lvl="1" indent="0">
              <a:spcAft>
                <a:spcPts val="300"/>
              </a:spcAft>
              <a:buSzPct val="80000"/>
              <a:buNone/>
            </a:pPr>
            <a:r>
              <a:rPr lang="en-US" sz="2000" dirty="0"/>
              <a:t>		//Code here</a:t>
            </a:r>
          </a:p>
          <a:p>
            <a:pPr marL="0" lvl="1" indent="0">
              <a:spcAft>
                <a:spcPts val="300"/>
              </a:spcAft>
              <a:buSzPct val="80000"/>
              <a:buNone/>
            </a:pPr>
            <a:r>
              <a:rPr lang="en-US" sz="2000" dirty="0"/>
              <a:t>	}finally{</a:t>
            </a:r>
          </a:p>
          <a:p>
            <a:pPr marL="0" lvl="1" indent="0">
              <a:spcAft>
                <a:spcPts val="300"/>
              </a:spcAft>
              <a:buSzPct val="80000"/>
              <a:buNone/>
            </a:pPr>
            <a:r>
              <a:rPr lang="en-US" sz="2000" dirty="0"/>
              <a:t>		</a:t>
            </a:r>
            <a:r>
              <a:rPr lang="en-US" sz="2000" dirty="0" err="1"/>
              <a:t>l.release</a:t>
            </a:r>
            <a:r>
              <a:rPr lang="en-US" sz="2000" dirty="0"/>
              <a:t>();</a:t>
            </a:r>
          </a:p>
          <a:p>
            <a:pPr marL="0" lvl="1" indent="0">
              <a:spcAft>
                <a:spcPts val="300"/>
              </a:spcAft>
              <a:buSzPct val="80000"/>
              <a:buNone/>
            </a:pPr>
            <a:r>
              <a:rPr lang="en-US" sz="2000" dirty="0"/>
              <a:t>	}</a:t>
            </a:r>
          </a:p>
          <a:p>
            <a:pPr marL="0" lvl="1" indent="0">
              <a:spcAft>
                <a:spcPts val="300"/>
              </a:spcAft>
              <a:buSzPct val="80000"/>
              <a:buNone/>
            </a:pPr>
            <a:r>
              <a:rPr lang="en-US" sz="2000" dirty="0"/>
              <a:t>       }</a:t>
            </a:r>
          </a:p>
          <a:p>
            <a:pPr marL="0" lvl="1" indent="0" algn="r">
              <a:spcAft>
                <a:spcPts val="300"/>
              </a:spcAft>
              <a:buSzPct val="80000"/>
              <a:buNone/>
            </a:pPr>
            <a:r>
              <a:rPr lang="en-US" sz="2000" dirty="0">
                <a:hlinkClick r:id="rId3" action="ppaction://hlinksldjump"/>
              </a:rPr>
              <a:t>More.</a:t>
            </a:r>
            <a:r>
              <a:rPr lang="en-US" sz="2000" dirty="0"/>
              <a:t>.</a:t>
            </a:r>
            <a:endParaRPr lang="en-US" sz="2000" dirty="0">
              <a:solidFill>
                <a:srgbClr val="0070C0"/>
              </a:solidFill>
            </a:endParaRPr>
          </a:p>
        </p:txBody>
      </p:sp>
      <p:pic>
        <p:nvPicPr>
          <p:cNvPr id="21" name="Content Placeholder 11" descr="Right pointing backhand index outline">
            <a:extLst>
              <a:ext uri="{FF2B5EF4-FFF2-40B4-BE49-F238E27FC236}">
                <a16:creationId xmlns:a16="http://schemas.microsoft.com/office/drawing/2014/main" id="{B6B456BF-13FA-45D5-AC75-3D779485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710534" y="3931262"/>
            <a:ext cx="779288" cy="683956"/>
          </a:xfrm>
          <a:prstGeom prst="rect">
            <a:avLst/>
          </a:prstGeom>
          <a:effectLst>
            <a:outerShdw blurRad="50800" dist="38100" dir="2700000" algn="tl" rotWithShape="0">
              <a:prstClr val="black">
                <a:alpha val="40000"/>
              </a:prstClr>
            </a:outerShdw>
          </a:effectLst>
        </p:spPr>
      </p:pic>
      <p:pic>
        <p:nvPicPr>
          <p:cNvPr id="22" name="Content Placeholder 11" descr="Right pointing backhand index outline">
            <a:extLst>
              <a:ext uri="{FF2B5EF4-FFF2-40B4-BE49-F238E27FC236}">
                <a16:creationId xmlns:a16="http://schemas.microsoft.com/office/drawing/2014/main" id="{10099330-5134-4655-91CD-C31B5F8A45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359393" y="3965179"/>
            <a:ext cx="779288" cy="683956"/>
          </a:xfrm>
          <a:prstGeom prst="rect">
            <a:avLst/>
          </a:prstGeom>
          <a:effectLst>
            <a:outerShdw blurRad="50800" dist="38100" dir="2700000" algn="tl" rotWithShape="0">
              <a:prstClr val="black">
                <a:alpha val="40000"/>
              </a:prstClr>
            </a:outerShdw>
          </a:effectLst>
        </p:spPr>
      </p:pic>
      <p:pic>
        <p:nvPicPr>
          <p:cNvPr id="23" name="Content Placeholder 11" descr="Right pointing backhand index outline">
            <a:extLst>
              <a:ext uri="{FF2B5EF4-FFF2-40B4-BE49-F238E27FC236}">
                <a16:creationId xmlns:a16="http://schemas.microsoft.com/office/drawing/2014/main" id="{F7C27C6B-21B5-42CD-A4FC-B1649B65FC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2174287" y="5514158"/>
            <a:ext cx="779288" cy="683956"/>
          </a:xfrm>
          <a:prstGeom prst="rect">
            <a:avLst/>
          </a:prstGeom>
          <a:effectLst>
            <a:outerShdw blurRad="50800" dist="38100" dir="2700000" algn="tl" rotWithShape="0">
              <a:prstClr val="black">
                <a:alpha val="40000"/>
              </a:prstClr>
            </a:outerShdw>
          </a:effectLst>
        </p:spPr>
      </p:pic>
      <p:grpSp>
        <p:nvGrpSpPr>
          <p:cNvPr id="26" name="Group 25">
            <a:extLst>
              <a:ext uri="{FF2B5EF4-FFF2-40B4-BE49-F238E27FC236}">
                <a16:creationId xmlns:a16="http://schemas.microsoft.com/office/drawing/2014/main" id="{3F161A60-42D6-4817-97FF-D00A70096E99}"/>
              </a:ext>
            </a:extLst>
          </p:cNvPr>
          <p:cNvGrpSpPr/>
          <p:nvPr/>
        </p:nvGrpSpPr>
        <p:grpSpPr>
          <a:xfrm>
            <a:off x="6384831" y="5534062"/>
            <a:ext cx="2152389" cy="683956"/>
            <a:chOff x="6126972" y="5676124"/>
            <a:chExt cx="2152389" cy="683956"/>
          </a:xfrm>
        </p:grpSpPr>
        <p:pic>
          <p:nvPicPr>
            <p:cNvPr id="24" name="Content Placeholder 11" descr="Right pointing backhand index outline">
              <a:extLst>
                <a:ext uri="{FF2B5EF4-FFF2-40B4-BE49-F238E27FC236}">
                  <a16:creationId xmlns:a16="http://schemas.microsoft.com/office/drawing/2014/main" id="{A084D75D-4A94-4AEF-941C-208C18D99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972" y="5676124"/>
              <a:ext cx="779288" cy="683956"/>
            </a:xfrm>
            <a:prstGeom prst="rect">
              <a:avLst/>
            </a:prstGeom>
            <a:effectLst>
              <a:outerShdw blurRad="50800" dist="38100" dir="2700000" algn="tl" rotWithShape="0">
                <a:prstClr val="black">
                  <a:alpha val="40000"/>
                </a:prstClr>
              </a:outerShdw>
            </a:effectLst>
          </p:spPr>
        </p:pic>
        <p:sp>
          <p:nvSpPr>
            <p:cNvPr id="25" name="Rectangle: Rounded Corners 24">
              <a:hlinkClick r:id="rId6" action="ppaction://hlinksldjump"/>
              <a:extLst>
                <a:ext uri="{FF2B5EF4-FFF2-40B4-BE49-F238E27FC236}">
                  <a16:creationId xmlns:a16="http://schemas.microsoft.com/office/drawing/2014/main" id="{7FAC06EE-B16C-45F4-8820-880077D05BA3}"/>
                </a:ext>
              </a:extLst>
            </p:cNvPr>
            <p:cNvSpPr/>
            <p:nvPr/>
          </p:nvSpPr>
          <p:spPr>
            <a:xfrm>
              <a:off x="6922047" y="571238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Tree>
    <p:extLst>
      <p:ext uri="{BB962C8B-B14F-4D97-AF65-F5344CB8AC3E}">
        <p14:creationId xmlns:p14="http://schemas.microsoft.com/office/powerpoint/2010/main" val="4135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16" restart="whenNotActive" fill="hold" evtFilter="cancelBubble" nodeType="interactiveSeq">
                <p:stCondLst>
                  <p:cond evt="onClick" delay="0">
                    <p:tgtEl>
                      <p:spTgt spid="15"/>
                    </p:tgtEl>
                  </p:cond>
                </p:stCondLst>
                <p:endSync evt="end" delay="0">
                  <p:rtn val="all"/>
                </p:endSync>
                <p:childTnLst>
                  <p:par>
                    <p:cTn id="17" fill="hold">
                      <p:stCondLst>
                        <p:cond delay="0"/>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5" restart="whenNotActive" fill="hold" evtFilter="cancelBubble" nodeType="interactiveSeq">
                <p:stCondLst>
                  <p:cond evt="onClick" delay="0">
                    <p:tgtEl>
                      <p:spTgt spid="16"/>
                    </p:tgtEl>
                  </p:cond>
                </p:stCondLst>
                <p:endSync evt="end" delay="0">
                  <p:rtn val="all"/>
                </p:endSync>
                <p:childTnLst>
                  <p:par>
                    <p:cTn id="26" fill="hold">
                      <p:stCondLst>
                        <p:cond delay="0"/>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7" grpId="0" animBg="1"/>
      <p:bldP spid="17" grpId="1" animBg="1"/>
      <p:bldP spid="18" grpId="0" animBg="1"/>
      <p:bldP spid="18" grpId="1" animBg="1"/>
      <p:bldP spid="20" grpId="0" animBg="1"/>
      <p:bldP spid="2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ReentrantLock</a:t>
            </a:r>
            <a:endParaRPr lang="en-IN" dirty="0"/>
          </a:p>
        </p:txBody>
      </p:sp>
      <p:sp>
        <p:nvSpPr>
          <p:cNvPr id="3" name="Content Placeholder 2"/>
          <p:cNvSpPr>
            <a:spLocks noGrp="1"/>
          </p:cNvSpPr>
          <p:nvPr>
            <p:ph idx="13"/>
          </p:nvPr>
        </p:nvSpPr>
        <p:spPr/>
        <p:txBody>
          <a:bodyPr/>
          <a:lstStyle/>
          <a:p>
            <a:pPr marL="0" indent="0">
              <a:buNone/>
            </a:pPr>
            <a:r>
              <a:rPr lang="en-IN" b="1" dirty="0" err="1"/>
              <a:t>ReentrantLock</a:t>
            </a:r>
            <a:r>
              <a:rPr lang="en-IN" b="1" dirty="0"/>
              <a:t> </a:t>
            </a:r>
          </a:p>
          <a:p>
            <a:pPr lvl="1">
              <a:lnSpc>
                <a:spcPct val="150000"/>
              </a:lnSpc>
            </a:pPr>
            <a:r>
              <a:rPr lang="en-IN" dirty="0"/>
              <a:t>Extends functionality of synchronization keyword.</a:t>
            </a:r>
          </a:p>
          <a:p>
            <a:pPr lvl="1">
              <a:lnSpc>
                <a:spcPct val="150000"/>
              </a:lnSpc>
            </a:pPr>
            <a:r>
              <a:rPr lang="en-IN" dirty="0"/>
              <a:t>It is added in Java 1.5.</a:t>
            </a:r>
          </a:p>
          <a:p>
            <a:pPr lvl="1">
              <a:lnSpc>
                <a:spcPct val="150000"/>
              </a:lnSpc>
            </a:pPr>
            <a:r>
              <a:rPr lang="en-IN" dirty="0"/>
              <a:t>Provides more control on lock acquisition.</a:t>
            </a:r>
          </a:p>
        </p:txBody>
      </p:sp>
      <p:grpSp>
        <p:nvGrpSpPr>
          <p:cNvPr id="7" name="Group 6">
            <a:extLst>
              <a:ext uri="{FF2B5EF4-FFF2-40B4-BE49-F238E27FC236}">
                <a16:creationId xmlns:a16="http://schemas.microsoft.com/office/drawing/2014/main" id="{3646D523-C0DC-45C5-9FE5-AAF0557B0939}"/>
              </a:ext>
            </a:extLst>
          </p:cNvPr>
          <p:cNvGrpSpPr/>
          <p:nvPr/>
        </p:nvGrpSpPr>
        <p:grpSpPr>
          <a:xfrm>
            <a:off x="6364905" y="5570894"/>
            <a:ext cx="2153708" cy="683956"/>
            <a:chOff x="6139125" y="6096000"/>
            <a:chExt cx="2153708" cy="683956"/>
          </a:xfrm>
        </p:grpSpPr>
        <p:pic>
          <p:nvPicPr>
            <p:cNvPr id="4" name="Content Placeholder 11" descr="Right pointing backhand index outline">
              <a:extLst>
                <a:ext uri="{FF2B5EF4-FFF2-40B4-BE49-F238E27FC236}">
                  <a16:creationId xmlns:a16="http://schemas.microsoft.com/office/drawing/2014/main" id="{5DC74F0B-DD04-45B0-905C-19E20001F9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125" y="6096000"/>
              <a:ext cx="779288" cy="683956"/>
            </a:xfrm>
            <a:prstGeom prst="rect">
              <a:avLst/>
            </a:prstGeom>
            <a:effectLst>
              <a:outerShdw blurRad="50800" dist="38100" dir="2700000" algn="tl" rotWithShape="0">
                <a:prstClr val="black">
                  <a:alpha val="40000"/>
                </a:prstClr>
              </a:outerShdw>
            </a:effectLst>
          </p:spPr>
        </p:pic>
        <p:sp>
          <p:nvSpPr>
            <p:cNvPr id="5" name="Rectangle: Rounded Corners 4">
              <a:hlinkClick r:id="rId4" action="ppaction://hlinksldjump"/>
              <a:extLst>
                <a:ext uri="{FF2B5EF4-FFF2-40B4-BE49-F238E27FC236}">
                  <a16:creationId xmlns:a16="http://schemas.microsoft.com/office/drawing/2014/main" id="{81D561BE-DA0D-4EC5-9C5C-A6279FFFD481}"/>
                </a:ext>
              </a:extLst>
            </p:cNvPr>
            <p:cNvSpPr/>
            <p:nvPr/>
          </p:nvSpPr>
          <p:spPr>
            <a:xfrm>
              <a:off x="6935519" y="6107374"/>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pic>
        <p:nvPicPr>
          <p:cNvPr id="6" name="Content Placeholder 13" descr="Work from home Wi-Fi with solid fill">
            <a:hlinkClick r:id="rId5" action="ppaction://hlinksldjump"/>
            <a:extLst>
              <a:ext uri="{FF2B5EF4-FFF2-40B4-BE49-F238E27FC236}">
                <a16:creationId xmlns:a16="http://schemas.microsoft.com/office/drawing/2014/main" id="{65982F9D-FD86-44A6-9D2F-C774BA3EB8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118279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Question mark with solid fill">
            <a:extLst>
              <a:ext uri="{FF2B5EF4-FFF2-40B4-BE49-F238E27FC236}">
                <a16:creationId xmlns:a16="http://schemas.microsoft.com/office/drawing/2014/main" id="{8848FB51-6370-4D3C-B3E4-A6E84C2F2E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8200" y="1770106"/>
            <a:ext cx="4206788" cy="4206788"/>
          </a:xfrm>
          <a:prstGeom prst="rect">
            <a:avLst/>
          </a:prstGeom>
        </p:spPr>
      </p:pic>
      <p:sp>
        <p:nvSpPr>
          <p:cNvPr id="3" name="Content Placeholder 2"/>
          <p:cNvSpPr>
            <a:spLocks noGrp="1"/>
          </p:cNvSpPr>
          <p:nvPr>
            <p:ph idx="13"/>
          </p:nvPr>
        </p:nvSpPr>
        <p:spPr>
          <a:xfrm>
            <a:off x="289013" y="1270000"/>
            <a:ext cx="4206788" cy="5207000"/>
          </a:xfrm>
        </p:spPr>
        <p:txBody>
          <a:bodyPr>
            <a:normAutofit/>
          </a:bodyPr>
          <a:lstStyle/>
          <a:p>
            <a:r>
              <a:rPr lang="en-IN" dirty="0"/>
              <a:t>Synchronized does not have fairness supported. </a:t>
            </a:r>
            <a:r>
              <a:rPr lang="en-IN" dirty="0" err="1"/>
              <a:t>ReentrantLock</a:t>
            </a:r>
            <a:r>
              <a:rPr lang="en-IN" dirty="0"/>
              <a:t> has support for fairness. It means we can specify that longest waiting thread will get the preference.</a:t>
            </a:r>
          </a:p>
          <a:p>
            <a:r>
              <a:rPr lang="en-IN" dirty="0" err="1"/>
              <a:t>Reentrant</a:t>
            </a:r>
            <a:r>
              <a:rPr lang="en-IN" dirty="0"/>
              <a:t> lock has </a:t>
            </a:r>
            <a:r>
              <a:rPr lang="en-IN" dirty="0" err="1"/>
              <a:t>tryLock</a:t>
            </a:r>
            <a:r>
              <a:rPr lang="en-IN" dirty="0"/>
              <a:t>() &amp; </a:t>
            </a:r>
            <a:r>
              <a:rPr lang="en-IN" dirty="0" err="1"/>
              <a:t>tryLock</a:t>
            </a:r>
            <a:r>
              <a:rPr lang="en-IN" dirty="0"/>
              <a:t>(time) methods which checks weather the lock is available or not.</a:t>
            </a:r>
          </a:p>
          <a:p>
            <a:r>
              <a:rPr lang="en-IN" dirty="0" err="1"/>
              <a:t>ReentrantLock</a:t>
            </a:r>
            <a:r>
              <a:rPr lang="en-IN" dirty="0"/>
              <a:t> can provide us the list of the threads waiting for the lock.</a:t>
            </a:r>
          </a:p>
          <a:p>
            <a:r>
              <a:rPr lang="en-IN" dirty="0">
                <a:solidFill>
                  <a:srgbClr val="0070C0"/>
                </a:solidFill>
              </a:rPr>
              <a:t>Refer to the example code:</a:t>
            </a:r>
          </a:p>
        </p:txBody>
      </p:sp>
      <p:sp>
        <p:nvSpPr>
          <p:cNvPr id="2" name="Title 1"/>
          <p:cNvSpPr>
            <a:spLocks noGrp="1"/>
          </p:cNvSpPr>
          <p:nvPr>
            <p:ph type="title"/>
          </p:nvPr>
        </p:nvSpPr>
        <p:spPr>
          <a:xfrm>
            <a:off x="290514" y="76199"/>
            <a:ext cx="8229600" cy="879479"/>
          </a:xfrm>
        </p:spPr>
        <p:txBody>
          <a:bodyPr anchor="b">
            <a:normAutofit/>
          </a:bodyPr>
          <a:lstStyle/>
          <a:p>
            <a:r>
              <a:rPr lang="en-IN" dirty="0"/>
              <a:t>Why </a:t>
            </a:r>
            <a:r>
              <a:rPr lang="en-IN" dirty="0" err="1"/>
              <a:t>ReentrantLock</a:t>
            </a:r>
            <a:r>
              <a:rPr lang="en-IN" dirty="0"/>
              <a:t>?</a:t>
            </a:r>
          </a:p>
        </p:txBody>
      </p:sp>
      <p:grpSp>
        <p:nvGrpSpPr>
          <p:cNvPr id="4" name="Group 3">
            <a:extLst>
              <a:ext uri="{FF2B5EF4-FFF2-40B4-BE49-F238E27FC236}">
                <a16:creationId xmlns:a16="http://schemas.microsoft.com/office/drawing/2014/main" id="{9335F2DC-962C-42BA-BC80-C2828A66871C}"/>
              </a:ext>
            </a:extLst>
          </p:cNvPr>
          <p:cNvGrpSpPr/>
          <p:nvPr/>
        </p:nvGrpSpPr>
        <p:grpSpPr>
          <a:xfrm>
            <a:off x="6369516" y="5793044"/>
            <a:ext cx="2150598" cy="683956"/>
            <a:chOff x="6172200" y="6097845"/>
            <a:chExt cx="2150598" cy="683956"/>
          </a:xfrm>
        </p:grpSpPr>
        <p:pic>
          <p:nvPicPr>
            <p:cNvPr id="5" name="Content Placeholder 11" descr="Right pointing backhand index outline">
              <a:extLst>
                <a:ext uri="{FF2B5EF4-FFF2-40B4-BE49-F238E27FC236}">
                  <a16:creationId xmlns:a16="http://schemas.microsoft.com/office/drawing/2014/main" id="{15468892-E417-4C80-B5FD-A06D3C5AF9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2200" y="6097845"/>
              <a:ext cx="779288" cy="683956"/>
            </a:xfrm>
            <a:prstGeom prst="rect">
              <a:avLst/>
            </a:prstGeom>
            <a:effectLst>
              <a:outerShdw blurRad="50800" dist="38100" dir="2700000" algn="tl" rotWithShape="0">
                <a:prstClr val="black">
                  <a:alpha val="40000"/>
                </a:prstClr>
              </a:outerShdw>
            </a:effectLst>
          </p:spPr>
        </p:pic>
        <p:sp>
          <p:nvSpPr>
            <p:cNvPr id="6" name="Rectangle: Rounded Corners 5">
              <a:hlinkClick r:id="rId6" action="ppaction://hlinksldjump"/>
              <a:extLst>
                <a:ext uri="{FF2B5EF4-FFF2-40B4-BE49-F238E27FC236}">
                  <a16:creationId xmlns:a16="http://schemas.microsoft.com/office/drawing/2014/main" id="{F6FA5F0D-3124-4A94-A8EE-88397850D1A0}"/>
                </a:ext>
              </a:extLst>
            </p:cNvPr>
            <p:cNvSpPr/>
            <p:nvPr/>
          </p:nvSpPr>
          <p:spPr>
            <a:xfrm>
              <a:off x="6965484" y="6134101"/>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
        <p:nvSpPr>
          <p:cNvPr id="8" name="Rectangle: Rounded Corners 7">
            <a:hlinkClick r:id="rId7" action="ppaction://hlinksldjump"/>
            <a:extLst>
              <a:ext uri="{FF2B5EF4-FFF2-40B4-BE49-F238E27FC236}">
                <a16:creationId xmlns:a16="http://schemas.microsoft.com/office/drawing/2014/main" id="{5F3898FC-A19B-4921-9EF7-9967FF1B6135}"/>
              </a:ext>
            </a:extLst>
          </p:cNvPr>
          <p:cNvSpPr/>
          <p:nvPr/>
        </p:nvSpPr>
        <p:spPr>
          <a:xfrm>
            <a:off x="1143000" y="58293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pic>
        <p:nvPicPr>
          <p:cNvPr id="9" name="Content Placeholder 13" descr="Work from home Wi-Fi with solid fill">
            <a:hlinkClick r:id="rId8" action="ppaction://hlinksldjump"/>
            <a:extLst>
              <a:ext uri="{FF2B5EF4-FFF2-40B4-BE49-F238E27FC236}">
                <a16:creationId xmlns:a16="http://schemas.microsoft.com/office/drawing/2014/main" id="{BBF488E8-BCB7-451F-A364-E102740DCE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296954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Warning with solid fill">
            <a:extLst>
              <a:ext uri="{FF2B5EF4-FFF2-40B4-BE49-F238E27FC236}">
                <a16:creationId xmlns:a16="http://schemas.microsoft.com/office/drawing/2014/main" id="{0C7313DA-E71A-491B-9CA4-B4EDC2DFAB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5400" y="1638300"/>
            <a:ext cx="3581400" cy="3581400"/>
          </a:xfrm>
          <a:prstGeom prst="rect">
            <a:avLst/>
          </a:prstGeom>
        </p:spPr>
      </p:pic>
      <p:sp>
        <p:nvSpPr>
          <p:cNvPr id="3" name="Content Placeholder 2"/>
          <p:cNvSpPr>
            <a:spLocks noGrp="1"/>
          </p:cNvSpPr>
          <p:nvPr>
            <p:ph idx="13"/>
          </p:nvPr>
        </p:nvSpPr>
        <p:spPr>
          <a:xfrm>
            <a:off x="289013" y="1270000"/>
            <a:ext cx="4206788" cy="5207000"/>
          </a:xfrm>
        </p:spPr>
        <p:txBody>
          <a:bodyPr>
            <a:normAutofit/>
          </a:bodyPr>
          <a:lstStyle/>
          <a:p>
            <a:r>
              <a:rPr lang="en-IN" dirty="0"/>
              <a:t>At a time only one thread can avail the lock to execute the critical section.</a:t>
            </a:r>
          </a:p>
          <a:p>
            <a:r>
              <a:rPr lang="en-IN" dirty="0"/>
              <a:t>Need to wrap the method body inside try/finally blocks which makes code unreadable &amp; hides business logic.</a:t>
            </a:r>
          </a:p>
          <a:p>
            <a:r>
              <a:rPr lang="en-IN" dirty="0"/>
              <a:t>It is developer's responsibility to acquiring &amp; releasing the lock. If we forget to release the lock then it leads to major bug difficult to analyse.</a:t>
            </a:r>
          </a:p>
          <a:p>
            <a:pPr marL="0" indent="0">
              <a:buNone/>
            </a:pPr>
            <a:endParaRPr lang="en-IN" dirty="0"/>
          </a:p>
        </p:txBody>
      </p:sp>
      <p:sp>
        <p:nvSpPr>
          <p:cNvPr id="2" name="Title 1"/>
          <p:cNvSpPr>
            <a:spLocks noGrp="1"/>
          </p:cNvSpPr>
          <p:nvPr>
            <p:ph type="title"/>
          </p:nvPr>
        </p:nvSpPr>
        <p:spPr>
          <a:xfrm>
            <a:off x="290514" y="76199"/>
            <a:ext cx="8229600" cy="879479"/>
          </a:xfrm>
        </p:spPr>
        <p:txBody>
          <a:bodyPr anchor="b">
            <a:normAutofit/>
          </a:bodyPr>
          <a:lstStyle/>
          <a:p>
            <a:r>
              <a:rPr lang="en-IN" dirty="0"/>
              <a:t>Limitations of </a:t>
            </a:r>
            <a:r>
              <a:rPr lang="en-IN" dirty="0" err="1"/>
              <a:t>ReentrantLock</a:t>
            </a:r>
            <a:endParaRPr lang="en-IN" dirty="0"/>
          </a:p>
        </p:txBody>
      </p:sp>
      <p:pic>
        <p:nvPicPr>
          <p:cNvPr id="8" name="Content Placeholder 13" descr="Work from home Wi-Fi with solid fill">
            <a:hlinkClick r:id="rId4" action="ppaction://hlinksldjump"/>
            <a:extLst>
              <a:ext uri="{FF2B5EF4-FFF2-40B4-BE49-F238E27FC236}">
                <a16:creationId xmlns:a16="http://schemas.microsoft.com/office/drawing/2014/main" id="{413B8981-43D2-4561-A9C3-1CFAD21B88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9700" y="233362"/>
            <a:ext cx="914400" cy="914400"/>
          </a:xfrm>
          <a:prstGeom prst="rect">
            <a:avLst/>
          </a:prstGeom>
        </p:spPr>
      </p:pic>
      <p:sp>
        <p:nvSpPr>
          <p:cNvPr id="9" name="Rectangle: Rounded Corners 8">
            <a:hlinkClick r:id="rId7" action="ppaction://hlinksldjump"/>
            <a:extLst>
              <a:ext uri="{FF2B5EF4-FFF2-40B4-BE49-F238E27FC236}">
                <a16:creationId xmlns:a16="http://schemas.microsoft.com/office/drawing/2014/main" id="{C987D124-3F9D-4261-A0A7-576B9CEE653F}"/>
              </a:ext>
            </a:extLst>
          </p:cNvPr>
          <p:cNvSpPr/>
          <p:nvPr/>
        </p:nvSpPr>
        <p:spPr>
          <a:xfrm>
            <a:off x="685800" y="57912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175041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Semaphores </a:t>
            </a:r>
          </a:p>
        </p:txBody>
      </p:sp>
      <p:sp>
        <p:nvSpPr>
          <p:cNvPr id="3" name="Content Placeholder 2"/>
          <p:cNvSpPr>
            <a:spLocks noGrp="1"/>
          </p:cNvSpPr>
          <p:nvPr>
            <p:ph idx="13"/>
          </p:nvPr>
        </p:nvSpPr>
        <p:spPr/>
        <p:txBody>
          <a:bodyPr>
            <a:normAutofit/>
          </a:bodyPr>
          <a:lstStyle/>
          <a:p>
            <a:r>
              <a:rPr lang="en-US" dirty="0"/>
              <a:t>Semaphores are often used to restrict the number of threads that can access a resource at a time unlike use lock which will restrict to only one thread at a time. </a:t>
            </a:r>
          </a:p>
          <a:p>
            <a:r>
              <a:rPr lang="en-US" dirty="0"/>
              <a:t>Semaphore is a class in </a:t>
            </a:r>
            <a:r>
              <a:rPr lang="en-US" dirty="0" err="1"/>
              <a:t>java.util.concurrent</a:t>
            </a:r>
            <a:r>
              <a:rPr lang="en-US" dirty="0"/>
              <a:t> package. Semaphore maintains a set of permits it is initialized with. </a:t>
            </a:r>
          </a:p>
          <a:p>
            <a:pPr lvl="1"/>
            <a:r>
              <a:rPr lang="en-US" dirty="0"/>
              <a:t>Permits are nothing but a count indicating the maximum number of threads that can access a particular resource </a:t>
            </a:r>
          </a:p>
          <a:p>
            <a:r>
              <a:rPr lang="en-US" dirty="0"/>
              <a:t>Semaphore has 2 methods </a:t>
            </a:r>
          </a:p>
          <a:p>
            <a:pPr lvl="1"/>
            <a:r>
              <a:rPr lang="en-US" b="1" dirty="0"/>
              <a:t>acquire() </a:t>
            </a:r>
          </a:p>
          <a:p>
            <a:pPr lvl="2"/>
            <a:r>
              <a:rPr lang="en-US" dirty="0"/>
              <a:t>The thread calling the acquire() method will obtain a permit to access a resource, till the maximum number of permits are exhausted </a:t>
            </a:r>
          </a:p>
          <a:p>
            <a:pPr lvl="1"/>
            <a:r>
              <a:rPr lang="en-US" b="1" dirty="0"/>
              <a:t>release() </a:t>
            </a:r>
          </a:p>
          <a:p>
            <a:pPr lvl="2"/>
            <a:r>
              <a:rPr lang="en-US" dirty="0"/>
              <a:t>Thread calling the release() will release the permit for that resource, so that other threads in the queue can issue the </a:t>
            </a:r>
            <a:r>
              <a:rPr lang="en-US" dirty="0" err="1"/>
              <a:t>accquire</a:t>
            </a:r>
            <a:r>
              <a:rPr lang="en-US" dirty="0"/>
              <a:t>() call and get the permit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pSp>
        <p:nvGrpSpPr>
          <p:cNvPr id="5" name="Group 4">
            <a:extLst>
              <a:ext uri="{FF2B5EF4-FFF2-40B4-BE49-F238E27FC236}">
                <a16:creationId xmlns:a16="http://schemas.microsoft.com/office/drawing/2014/main" id="{E82D86F7-D419-4636-B0F6-E4BB4CCFB359}"/>
              </a:ext>
            </a:extLst>
          </p:cNvPr>
          <p:cNvGrpSpPr/>
          <p:nvPr/>
        </p:nvGrpSpPr>
        <p:grpSpPr>
          <a:xfrm>
            <a:off x="6357129" y="5793044"/>
            <a:ext cx="2161484" cy="683956"/>
            <a:chOff x="6130030" y="6097844"/>
            <a:chExt cx="2161484" cy="683956"/>
          </a:xfrm>
        </p:grpSpPr>
        <p:pic>
          <p:nvPicPr>
            <p:cNvPr id="6" name="Content Placeholder 11" descr="Right pointing backhand index outline">
              <a:extLst>
                <a:ext uri="{FF2B5EF4-FFF2-40B4-BE49-F238E27FC236}">
                  <a16:creationId xmlns:a16="http://schemas.microsoft.com/office/drawing/2014/main" id="{BCA621C5-69AA-4AB2-92DE-8894BABDE3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030" y="6097844"/>
              <a:ext cx="779288" cy="683956"/>
            </a:xfrm>
            <a:prstGeom prst="rect">
              <a:avLst/>
            </a:prstGeom>
            <a:effectLst>
              <a:outerShdw blurRad="50800" dist="38100" dir="2700000" algn="tl" rotWithShape="0">
                <a:prstClr val="black">
                  <a:alpha val="40000"/>
                </a:prstClr>
              </a:outerShdw>
            </a:effectLst>
          </p:spPr>
        </p:pic>
        <p:sp>
          <p:nvSpPr>
            <p:cNvPr id="7" name="Rectangle: Rounded Corners 6">
              <a:hlinkClick r:id="rId4" action="ppaction://hlinksldjump"/>
              <a:extLst>
                <a:ext uri="{FF2B5EF4-FFF2-40B4-BE49-F238E27FC236}">
                  <a16:creationId xmlns:a16="http://schemas.microsoft.com/office/drawing/2014/main" id="{12392815-5ACB-4AFD-A2D4-CDC388AF4824}"/>
                </a:ext>
              </a:extLst>
            </p:cNvPr>
            <p:cNvSpPr/>
            <p:nvPr/>
          </p:nvSpPr>
          <p:spPr>
            <a:xfrm>
              <a:off x="6934200" y="6132256"/>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pic>
        <p:nvPicPr>
          <p:cNvPr id="8" name="Content Placeholder 13" descr="Work from home Wi-Fi with solid fill">
            <a:hlinkClick r:id="rId5" action="ppaction://hlinksldjump"/>
            <a:extLst>
              <a:ext uri="{FF2B5EF4-FFF2-40B4-BE49-F238E27FC236}">
                <a16:creationId xmlns:a16="http://schemas.microsoft.com/office/drawing/2014/main" id="{7F48BA61-9DBA-4CEC-AE95-009E9A26A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8295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Semaphores </a:t>
            </a:r>
          </a:p>
        </p:txBody>
      </p:sp>
      <p:sp>
        <p:nvSpPr>
          <p:cNvPr id="3" name="Content Placeholder 2"/>
          <p:cNvSpPr>
            <a:spLocks noGrp="1"/>
          </p:cNvSpPr>
          <p:nvPr>
            <p:ph idx="13"/>
          </p:nvPr>
        </p:nvSpPr>
        <p:spPr>
          <a:xfrm>
            <a:off x="289013" y="1304924"/>
            <a:ext cx="8385087" cy="5207000"/>
          </a:xfrm>
        </p:spPr>
        <p:txBody>
          <a:bodyPr>
            <a:normAutofit/>
          </a:bodyPr>
          <a:lstStyle/>
          <a:p>
            <a:r>
              <a:rPr lang="en-US" dirty="0"/>
              <a:t>Semaphores are normally used to guard a critical section of code. Therefore, the thread acquiring the lock has to release it </a:t>
            </a:r>
          </a:p>
          <a:p>
            <a:endParaRPr lang="en-US" dirty="0"/>
          </a:p>
          <a:p>
            <a:endParaRPr lang="en-US" dirty="0"/>
          </a:p>
          <a:p>
            <a:endParaRPr lang="en-US" dirty="0"/>
          </a:p>
          <a:p>
            <a:endParaRPr lang="en-US" dirty="0"/>
          </a:p>
          <a:p>
            <a:endParaRPr lang="en-US" dirty="0"/>
          </a:p>
          <a:p>
            <a:pPr marL="0" indent="0">
              <a:buNone/>
            </a:pPr>
            <a:endParaRPr lang="en-US" dirty="0"/>
          </a:p>
          <a:p>
            <a:r>
              <a:rPr lang="en-IN" dirty="0"/>
              <a:t>Refer to the example code:</a:t>
            </a:r>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7" name="Rectangle: Rounded Corners 6">
            <a:extLst>
              <a:ext uri="{FF2B5EF4-FFF2-40B4-BE49-F238E27FC236}">
                <a16:creationId xmlns:a16="http://schemas.microsoft.com/office/drawing/2014/main" id="{A6AD2DB4-C348-4DBC-8E8E-F2061E271FA5}"/>
              </a:ext>
            </a:extLst>
          </p:cNvPr>
          <p:cNvSpPr/>
          <p:nvPr/>
        </p:nvSpPr>
        <p:spPr>
          <a:xfrm>
            <a:off x="476120" y="2253199"/>
            <a:ext cx="7148514"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Consolas"/>
              </a:rPr>
              <a:t>Semaphore </a:t>
            </a:r>
            <a:r>
              <a:rPr lang="en-US" dirty="0" err="1">
                <a:solidFill>
                  <a:srgbClr val="000000"/>
                </a:solidFill>
                <a:latin typeface="Consolas"/>
              </a:rPr>
              <a:t>semaphore</a:t>
            </a:r>
            <a:r>
              <a:rPr lang="en-US" dirty="0">
                <a:solidFill>
                  <a:srgbClr val="000000"/>
                </a:solidFill>
                <a:latin typeface="Consolas"/>
              </a:rPr>
              <a:t> = </a:t>
            </a:r>
            <a:r>
              <a:rPr lang="en-US" b="1" dirty="0">
                <a:solidFill>
                  <a:schemeClr val="tx1"/>
                </a:solidFill>
                <a:latin typeface="Consolas"/>
              </a:rPr>
              <a:t>new</a:t>
            </a:r>
            <a:r>
              <a:rPr lang="en-US" b="1" dirty="0">
                <a:solidFill>
                  <a:srgbClr val="000000"/>
                </a:solidFill>
                <a:latin typeface="Consolas"/>
              </a:rPr>
              <a:t> Semaphore(3);</a:t>
            </a:r>
          </a:p>
          <a:p>
            <a:r>
              <a:rPr lang="en-US" dirty="0" err="1">
                <a:solidFill>
                  <a:schemeClr val="bg1"/>
                </a:solidFill>
              </a:rPr>
              <a:t>semaphore.acquire</a:t>
            </a:r>
            <a:r>
              <a:rPr lang="en-US" dirty="0">
                <a:solidFill>
                  <a:schemeClr val="bg1"/>
                </a:solidFill>
              </a:rPr>
              <a:t>();</a:t>
            </a:r>
          </a:p>
          <a:p>
            <a:r>
              <a:rPr lang="en-US" dirty="0">
                <a:solidFill>
                  <a:schemeClr val="bg1"/>
                </a:solidFill>
              </a:rPr>
              <a:t>//access critical section of code</a:t>
            </a:r>
          </a:p>
          <a:p>
            <a:r>
              <a:rPr lang="en-US" dirty="0" err="1">
                <a:solidFill>
                  <a:schemeClr val="bg1"/>
                </a:solidFill>
              </a:rPr>
              <a:t>semaphore.release</a:t>
            </a:r>
            <a:r>
              <a:rPr lang="en-US" dirty="0">
                <a:solidFill>
                  <a:schemeClr val="bg1"/>
                </a:solidFill>
              </a:rPr>
              <a:t>();</a:t>
            </a:r>
          </a:p>
          <a:p>
            <a:pPr algn="ctr"/>
            <a:endParaRPr lang="en-IN" dirty="0"/>
          </a:p>
        </p:txBody>
      </p:sp>
      <p:sp>
        <p:nvSpPr>
          <p:cNvPr id="10" name="Rectangle: Rounded Corners 9">
            <a:hlinkClick r:id="rId2" action="ppaction://hlinksldjump"/>
            <a:extLst>
              <a:ext uri="{FF2B5EF4-FFF2-40B4-BE49-F238E27FC236}">
                <a16:creationId xmlns:a16="http://schemas.microsoft.com/office/drawing/2014/main" id="{A6546339-3467-4714-9606-0AF6547AE639}"/>
              </a:ext>
            </a:extLst>
          </p:cNvPr>
          <p:cNvSpPr/>
          <p:nvPr/>
        </p:nvSpPr>
        <p:spPr>
          <a:xfrm>
            <a:off x="609600" y="5739291"/>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pic>
        <p:nvPicPr>
          <p:cNvPr id="11" name="Content Placeholder 13" descr="Work from home Wi-Fi with solid fill">
            <a:hlinkClick r:id="rId3" action="ppaction://hlinksldjump"/>
            <a:extLst>
              <a:ext uri="{FF2B5EF4-FFF2-40B4-BE49-F238E27FC236}">
                <a16:creationId xmlns:a16="http://schemas.microsoft.com/office/drawing/2014/main" id="{2EB078F0-E7E0-4819-B02C-B0D44914FB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700" y="233362"/>
            <a:ext cx="914400" cy="914400"/>
          </a:xfrm>
          <a:prstGeom prst="rect">
            <a:avLst/>
          </a:prstGeom>
        </p:spPr>
      </p:pic>
    </p:spTree>
    <p:extLst>
      <p:ext uri="{BB962C8B-B14F-4D97-AF65-F5344CB8AC3E}">
        <p14:creationId xmlns:p14="http://schemas.microsoft.com/office/powerpoint/2010/main" val="31403473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2" name="Title 1"/>
          <p:cNvSpPr>
            <a:spLocks noGrp="1"/>
          </p:cNvSpPr>
          <p:nvPr>
            <p:ph type="title"/>
          </p:nvPr>
        </p:nvSpPr>
        <p:spPr/>
        <p:txBody>
          <a:bodyPr>
            <a:normAutofit fontScale="90000"/>
          </a:bodyPr>
          <a:lstStyle/>
          <a:p>
            <a:br>
              <a:rPr lang="en-US" dirty="0"/>
            </a:br>
            <a:r>
              <a:rPr lang="en-US" dirty="0"/>
              <a:t>What is a Thread? </a:t>
            </a:r>
          </a:p>
        </p:txBody>
      </p:sp>
      <p:sp>
        <p:nvSpPr>
          <p:cNvPr id="3" name="Content Placeholder 2"/>
          <p:cNvSpPr>
            <a:spLocks noGrp="1"/>
          </p:cNvSpPr>
          <p:nvPr>
            <p:ph idx="13"/>
          </p:nvPr>
        </p:nvSpPr>
        <p:spPr/>
        <p:txBody>
          <a:bodyPr>
            <a:normAutofit/>
          </a:bodyPr>
          <a:lstStyle/>
          <a:p>
            <a:r>
              <a:rPr lang="en-US" dirty="0"/>
              <a:t>Single Sequential flow of control</a:t>
            </a:r>
          </a:p>
          <a:p>
            <a:r>
              <a:rPr lang="en-US" dirty="0"/>
              <a:t>Sequence of Programmed instruction that can be managed independently</a:t>
            </a:r>
          </a:p>
          <a:p>
            <a:r>
              <a:rPr lang="en-US" dirty="0"/>
              <a:t>Allows the program to split into simultaneously running tasks</a:t>
            </a:r>
          </a:p>
          <a:p>
            <a:r>
              <a:rPr lang="en-US" b="1" dirty="0"/>
              <a:t>Threading </a:t>
            </a:r>
            <a:r>
              <a:rPr lang="en-US" dirty="0"/>
              <a:t>is a technique that allows multiple activities to coexist within a single program. </a:t>
            </a:r>
          </a:p>
          <a:p>
            <a:r>
              <a:rPr lang="en-US" dirty="0"/>
              <a:t>Each Activity that can run concurrently within a program is referred to as a thread. </a:t>
            </a:r>
          </a:p>
          <a:p>
            <a:endParaRPr lang="en-US" dirty="0"/>
          </a:p>
        </p:txBody>
      </p:sp>
      <p:grpSp>
        <p:nvGrpSpPr>
          <p:cNvPr id="5" name="Group 4">
            <a:extLst>
              <a:ext uri="{FF2B5EF4-FFF2-40B4-BE49-F238E27FC236}">
                <a16:creationId xmlns:a16="http://schemas.microsoft.com/office/drawing/2014/main" id="{FD592D63-DE50-4C9E-B34C-2ADDD1946889}"/>
              </a:ext>
            </a:extLst>
          </p:cNvPr>
          <p:cNvGrpSpPr/>
          <p:nvPr/>
        </p:nvGrpSpPr>
        <p:grpSpPr>
          <a:xfrm>
            <a:off x="6357117" y="5670807"/>
            <a:ext cx="2161496" cy="683956"/>
            <a:chOff x="6358618" y="5670807"/>
            <a:chExt cx="2161496" cy="683956"/>
          </a:xfrm>
        </p:grpSpPr>
        <p:sp>
          <p:nvSpPr>
            <p:cNvPr id="11" name="Rectangle: Rounded Corners 10">
              <a:hlinkClick r:id="rId2" action="ppaction://hlinksldjump"/>
              <a:extLst>
                <a:ext uri="{FF2B5EF4-FFF2-40B4-BE49-F238E27FC236}">
                  <a16:creationId xmlns:a16="http://schemas.microsoft.com/office/drawing/2014/main" id="{34054EC4-233F-497B-AE83-1E2972E05BB0}"/>
                </a:ext>
              </a:extLst>
            </p:cNvPr>
            <p:cNvSpPr/>
            <p:nvPr/>
          </p:nvSpPr>
          <p:spPr>
            <a:xfrm>
              <a:off x="7162800" y="57150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pic>
          <p:nvPicPr>
            <p:cNvPr id="12" name="Content Placeholder 11" descr="Right pointing backhand index outline">
              <a:extLst>
                <a:ext uri="{FF2B5EF4-FFF2-40B4-BE49-F238E27FC236}">
                  <a16:creationId xmlns:a16="http://schemas.microsoft.com/office/drawing/2014/main" id="{5F8D21E6-5C24-4C44-9CD4-B696052BAF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8618" y="5670807"/>
              <a:ext cx="779288" cy="683956"/>
            </a:xfrm>
            <a:prstGeom prst="rect">
              <a:avLst/>
            </a:prstGeom>
            <a:effectLst>
              <a:outerShdw blurRad="50800" dist="38100" dir="2700000" algn="tl" rotWithShape="0">
                <a:prstClr val="black">
                  <a:alpha val="40000"/>
                </a:prstClr>
              </a:outerShdw>
            </a:effectLst>
          </p:spPr>
        </p:pic>
      </p:grpSp>
      <p:grpSp>
        <p:nvGrpSpPr>
          <p:cNvPr id="6" name="Group 5">
            <a:extLst>
              <a:ext uri="{FF2B5EF4-FFF2-40B4-BE49-F238E27FC236}">
                <a16:creationId xmlns:a16="http://schemas.microsoft.com/office/drawing/2014/main" id="{E416F731-9630-4A49-837C-A1BCECE87244}"/>
              </a:ext>
            </a:extLst>
          </p:cNvPr>
          <p:cNvGrpSpPr/>
          <p:nvPr/>
        </p:nvGrpSpPr>
        <p:grpSpPr>
          <a:xfrm>
            <a:off x="838202" y="3955955"/>
            <a:ext cx="6727567" cy="1530445"/>
            <a:chOff x="838202" y="3955955"/>
            <a:chExt cx="6727567" cy="1530445"/>
          </a:xfrm>
        </p:grpSpPr>
        <p:sp>
          <p:nvSpPr>
            <p:cNvPr id="7" name="Rectangle 6">
              <a:extLst>
                <a:ext uri="{FF2B5EF4-FFF2-40B4-BE49-F238E27FC236}">
                  <a16:creationId xmlns:a16="http://schemas.microsoft.com/office/drawing/2014/main" id="{428198D9-EEF2-46D5-9434-5B99BF2691A7}"/>
                </a:ext>
              </a:extLst>
            </p:cNvPr>
            <p:cNvSpPr/>
            <p:nvPr/>
          </p:nvSpPr>
          <p:spPr>
            <a:xfrm>
              <a:off x="1828800" y="3955955"/>
              <a:ext cx="1066800" cy="98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017FBFC-16E1-42FD-B6E1-4465EC6779CA}"/>
                </a:ext>
              </a:extLst>
            </p:cNvPr>
            <p:cNvSpPr/>
            <p:nvPr/>
          </p:nvSpPr>
          <p:spPr>
            <a:xfrm>
              <a:off x="5334000" y="3955956"/>
              <a:ext cx="1066800" cy="98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onnector: Curved 9">
              <a:extLst>
                <a:ext uri="{FF2B5EF4-FFF2-40B4-BE49-F238E27FC236}">
                  <a16:creationId xmlns:a16="http://schemas.microsoft.com/office/drawing/2014/main" id="{7FFC7918-6477-4C89-B121-AD6575861A9F}"/>
                </a:ext>
              </a:extLst>
            </p:cNvPr>
            <p:cNvCxnSpPr>
              <a:cxnSpLocks/>
            </p:cNvCxnSpPr>
            <p:nvPr/>
          </p:nvCxnSpPr>
          <p:spPr>
            <a:xfrm rot="16200000" flipH="1">
              <a:off x="1927211" y="4282965"/>
              <a:ext cx="793780" cy="228602"/>
            </a:xfrm>
            <a:prstGeom prst="curvedConnector3">
              <a:avLst>
                <a:gd name="adj1" fmla="val 50000"/>
              </a:avLst>
            </a:prstGeom>
            <a:ln/>
          </p:spPr>
          <p:style>
            <a:lnRef idx="3">
              <a:schemeClr val="dk1"/>
            </a:lnRef>
            <a:fillRef idx="0">
              <a:schemeClr val="dk1"/>
            </a:fillRef>
            <a:effectRef idx="2">
              <a:schemeClr val="dk1"/>
            </a:effectRef>
            <a:fontRef idx="minor">
              <a:schemeClr val="tx1"/>
            </a:fontRef>
          </p:style>
        </p:cxnSp>
        <p:cxnSp>
          <p:nvCxnSpPr>
            <p:cNvPr id="23" name="Connector: Curved 22">
              <a:extLst>
                <a:ext uri="{FF2B5EF4-FFF2-40B4-BE49-F238E27FC236}">
                  <a16:creationId xmlns:a16="http://schemas.microsoft.com/office/drawing/2014/main" id="{E41E13BF-A36A-4E52-A497-B4E99FEC7F98}"/>
                </a:ext>
              </a:extLst>
            </p:cNvPr>
            <p:cNvCxnSpPr>
              <a:cxnSpLocks/>
            </p:cNvCxnSpPr>
            <p:nvPr/>
          </p:nvCxnSpPr>
          <p:spPr>
            <a:xfrm rot="16200000" flipH="1">
              <a:off x="5211534" y="4332192"/>
              <a:ext cx="793780" cy="228602"/>
            </a:xfrm>
            <a:prstGeom prst="curvedConnector3">
              <a:avLst>
                <a:gd name="adj1" fmla="val 50000"/>
              </a:avLst>
            </a:prstGeom>
            <a:ln/>
          </p:spPr>
          <p:style>
            <a:lnRef idx="3">
              <a:schemeClr val="dk1"/>
            </a:lnRef>
            <a:fillRef idx="0">
              <a:schemeClr val="dk1"/>
            </a:fillRef>
            <a:effectRef idx="2">
              <a:schemeClr val="dk1"/>
            </a:effectRef>
            <a:fontRef idx="minor">
              <a:schemeClr val="tx1"/>
            </a:fontRef>
          </p:style>
        </p:cxnSp>
        <p:cxnSp>
          <p:nvCxnSpPr>
            <p:cNvPr id="24" name="Connector: Curved 23">
              <a:extLst>
                <a:ext uri="{FF2B5EF4-FFF2-40B4-BE49-F238E27FC236}">
                  <a16:creationId xmlns:a16="http://schemas.microsoft.com/office/drawing/2014/main" id="{2B8ADCB7-B5C6-48DE-8707-A0ABFABEC64A}"/>
                </a:ext>
              </a:extLst>
            </p:cNvPr>
            <p:cNvCxnSpPr>
              <a:cxnSpLocks/>
            </p:cNvCxnSpPr>
            <p:nvPr/>
          </p:nvCxnSpPr>
          <p:spPr>
            <a:xfrm rot="16200000" flipH="1">
              <a:off x="5454378" y="4332191"/>
              <a:ext cx="793780" cy="228602"/>
            </a:xfrm>
            <a:prstGeom prst="curvedConnector3">
              <a:avLst>
                <a:gd name="adj1" fmla="val 50000"/>
              </a:avLst>
            </a:prstGeom>
            <a:ln/>
          </p:spPr>
          <p:style>
            <a:lnRef idx="3">
              <a:schemeClr val="dk1"/>
            </a:lnRef>
            <a:fillRef idx="0">
              <a:schemeClr val="dk1"/>
            </a:fillRef>
            <a:effectRef idx="2">
              <a:schemeClr val="dk1"/>
            </a:effectRef>
            <a:fontRef idx="minor">
              <a:schemeClr val="tx1"/>
            </a:fontRef>
          </p:style>
        </p:cxnSp>
        <p:cxnSp>
          <p:nvCxnSpPr>
            <p:cNvPr id="25" name="Connector: Curved 24">
              <a:extLst>
                <a:ext uri="{FF2B5EF4-FFF2-40B4-BE49-F238E27FC236}">
                  <a16:creationId xmlns:a16="http://schemas.microsoft.com/office/drawing/2014/main" id="{BDE67267-BAA2-4601-893A-20E112469D11}"/>
                </a:ext>
              </a:extLst>
            </p:cNvPr>
            <p:cNvCxnSpPr>
              <a:cxnSpLocks/>
            </p:cNvCxnSpPr>
            <p:nvPr/>
          </p:nvCxnSpPr>
          <p:spPr>
            <a:xfrm rot="16200000" flipH="1">
              <a:off x="5729147" y="4330714"/>
              <a:ext cx="793780" cy="228602"/>
            </a:xfrm>
            <a:prstGeom prst="curvedConnector3">
              <a:avLst>
                <a:gd name="adj1" fmla="val 50000"/>
              </a:avLst>
            </a:prstGeom>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2E7C66DD-BA43-4F5D-A00F-E12371D2DD0A}"/>
                </a:ext>
              </a:extLst>
            </p:cNvPr>
            <p:cNvSpPr/>
            <p:nvPr/>
          </p:nvSpPr>
          <p:spPr>
            <a:xfrm>
              <a:off x="4365369" y="5029199"/>
              <a:ext cx="3200400"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One process multiple threads </a:t>
              </a:r>
              <a:endParaRPr lang="en-US" sz="1800" dirty="0">
                <a:solidFill>
                  <a:schemeClr val="bg1"/>
                </a:solidFill>
              </a:endParaRPr>
            </a:p>
          </p:txBody>
        </p:sp>
        <p:sp>
          <p:nvSpPr>
            <p:cNvPr id="27" name="Rectangle 26">
              <a:extLst>
                <a:ext uri="{FF2B5EF4-FFF2-40B4-BE49-F238E27FC236}">
                  <a16:creationId xmlns:a16="http://schemas.microsoft.com/office/drawing/2014/main" id="{FD93A253-177D-48F5-9E32-F934145DAD0B}"/>
                </a:ext>
              </a:extLst>
            </p:cNvPr>
            <p:cNvSpPr/>
            <p:nvPr/>
          </p:nvSpPr>
          <p:spPr>
            <a:xfrm>
              <a:off x="838202" y="5029199"/>
              <a:ext cx="3200400"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a:p>
              <a:pPr algn="ctr"/>
              <a:r>
                <a:rPr lang="en-US" sz="1800" b="1" dirty="0">
                  <a:solidFill>
                    <a:schemeClr val="bg1"/>
                  </a:solidFill>
                </a:rPr>
                <a:t>One process one thread </a:t>
              </a:r>
              <a:endParaRPr lang="en-US" sz="1800" dirty="0">
                <a:solidFill>
                  <a:schemeClr val="bg1"/>
                </a:solidFill>
              </a:endParaRPr>
            </a:p>
            <a:p>
              <a:pPr algn="ctr"/>
              <a:endParaRPr lang="en-IN" dirty="0"/>
            </a:p>
          </p:txBody>
        </p:sp>
      </p:grpSp>
    </p:spTree>
    <p:extLst>
      <p:ext uri="{BB962C8B-B14F-4D97-AF65-F5344CB8AC3E}">
        <p14:creationId xmlns:p14="http://schemas.microsoft.com/office/powerpoint/2010/main" val="25786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Use of Volatile </a:t>
            </a:r>
          </a:p>
        </p:txBody>
      </p:sp>
      <p:sp>
        <p:nvSpPr>
          <p:cNvPr id="3" name="Content Placeholder 2"/>
          <p:cNvSpPr>
            <a:spLocks noGrp="1"/>
          </p:cNvSpPr>
          <p:nvPr>
            <p:ph idx="13"/>
          </p:nvPr>
        </p:nvSpPr>
        <p:spPr/>
        <p:txBody>
          <a:bodyPr>
            <a:normAutofit/>
          </a:bodyPr>
          <a:lstStyle/>
          <a:p>
            <a:r>
              <a:rPr lang="en-US" sz="1800" dirty="0"/>
              <a:t>Volatile is a keyword used before a variable</a:t>
            </a:r>
          </a:p>
          <a:p>
            <a:r>
              <a:rPr lang="en-US" sz="1800" dirty="0"/>
              <a:t>Used to resolve the visibility issue by allowing the threads not to read/write the data to cache rather to the main memory (RAM)</a:t>
            </a:r>
          </a:p>
          <a:p>
            <a:r>
              <a:rPr lang="en-US" sz="1800" dirty="0"/>
              <a:t>If the requirement is only to resolve the visibility issue, then use of synchronization is not an optimal solution as it will hit the performance of the application.</a:t>
            </a:r>
          </a:p>
          <a:p>
            <a:endParaRPr lang="en-US" dirty="0"/>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pic>
        <p:nvPicPr>
          <p:cNvPr id="6" name="Picture 5">
            <a:extLst>
              <a:ext uri="{FF2B5EF4-FFF2-40B4-BE49-F238E27FC236}">
                <a16:creationId xmlns:a16="http://schemas.microsoft.com/office/drawing/2014/main" id="{B7A2C2B7-2F9F-46F9-833B-F315A2FAF8CA}"/>
              </a:ext>
            </a:extLst>
          </p:cNvPr>
          <p:cNvPicPr>
            <a:picLocks noChangeAspect="1"/>
          </p:cNvPicPr>
          <p:nvPr/>
        </p:nvPicPr>
        <p:blipFill>
          <a:blip r:embed="rId3"/>
          <a:stretch>
            <a:fillRect/>
          </a:stretch>
        </p:blipFill>
        <p:spPr>
          <a:xfrm>
            <a:off x="2368088" y="2770526"/>
            <a:ext cx="4407823" cy="3331694"/>
          </a:xfrm>
          <a:prstGeom prst="rect">
            <a:avLst/>
          </a:prstGeom>
        </p:spPr>
      </p:pic>
      <p:sp>
        <p:nvSpPr>
          <p:cNvPr id="8" name="Rectangle: Rounded Corners 7">
            <a:extLst>
              <a:ext uri="{FF2B5EF4-FFF2-40B4-BE49-F238E27FC236}">
                <a16:creationId xmlns:a16="http://schemas.microsoft.com/office/drawing/2014/main" id="{94916A61-96E4-4676-A8F5-412416A49427}"/>
              </a:ext>
            </a:extLst>
          </p:cNvPr>
          <p:cNvSpPr/>
          <p:nvPr/>
        </p:nvSpPr>
        <p:spPr>
          <a:xfrm>
            <a:off x="619732" y="4148288"/>
            <a:ext cx="1417638" cy="457200"/>
          </a:xfrm>
          <a:prstGeom prst="roundRect">
            <a:avLst/>
          </a:prstGeom>
          <a:solidFill>
            <a:schemeClr val="accent4">
              <a:lumMod val="50000"/>
            </a:schemeClr>
          </a:solidFill>
          <a:ln>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Diagram</a:t>
            </a:r>
            <a:endParaRPr lang="en-IN" dirty="0">
              <a:solidFill>
                <a:schemeClr val="bg1"/>
              </a:solidFill>
            </a:endParaRPr>
          </a:p>
        </p:txBody>
      </p:sp>
      <p:grpSp>
        <p:nvGrpSpPr>
          <p:cNvPr id="5" name="Group 4">
            <a:extLst>
              <a:ext uri="{FF2B5EF4-FFF2-40B4-BE49-F238E27FC236}">
                <a16:creationId xmlns:a16="http://schemas.microsoft.com/office/drawing/2014/main" id="{32435F07-60D5-4721-A930-F9C1CB64F277}"/>
              </a:ext>
            </a:extLst>
          </p:cNvPr>
          <p:cNvGrpSpPr/>
          <p:nvPr/>
        </p:nvGrpSpPr>
        <p:grpSpPr>
          <a:xfrm>
            <a:off x="6337127" y="5886514"/>
            <a:ext cx="2181486" cy="683956"/>
            <a:chOff x="6298699" y="6096000"/>
            <a:chExt cx="2181486" cy="683956"/>
          </a:xfrm>
        </p:grpSpPr>
        <p:pic>
          <p:nvPicPr>
            <p:cNvPr id="9" name="Content Placeholder 11" descr="Right pointing backhand index outline">
              <a:extLst>
                <a:ext uri="{FF2B5EF4-FFF2-40B4-BE49-F238E27FC236}">
                  <a16:creationId xmlns:a16="http://schemas.microsoft.com/office/drawing/2014/main" id="{8A9EB741-006C-4A7A-AD12-9634D3B944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8699" y="6096000"/>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6" action="ppaction://hlinksldjump"/>
              <a:extLst>
                <a:ext uri="{FF2B5EF4-FFF2-40B4-BE49-F238E27FC236}">
                  <a16:creationId xmlns:a16="http://schemas.microsoft.com/office/drawing/2014/main" id="{F3A2B371-F389-4094-8C7E-210FA4A7CAD6}"/>
                </a:ext>
              </a:extLst>
            </p:cNvPr>
            <p:cNvSpPr/>
            <p:nvPr/>
          </p:nvSpPr>
          <p:spPr>
            <a:xfrm>
              <a:off x="7122871" y="60960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pic>
        <p:nvPicPr>
          <p:cNvPr id="14" name="Content Placeholder 11" descr="Right pointing backhand index outline">
            <a:extLst>
              <a:ext uri="{FF2B5EF4-FFF2-40B4-BE49-F238E27FC236}">
                <a16:creationId xmlns:a16="http://schemas.microsoft.com/office/drawing/2014/main" id="{53E8F485-C6EC-4001-B717-4D84380DE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67657" y="4779425"/>
            <a:ext cx="779288" cy="6839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3961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8"/>
                    </p:tgtEl>
                  </p:cond>
                </p:stCondLst>
                <p:endSync evt="end" delay="0">
                  <p:rtn val="all"/>
                </p:endSync>
                <p:childTnLst>
                  <p:par>
                    <p:cTn id="25" fill="hold">
                      <p:stCondLst>
                        <p:cond delay="0"/>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build="p"/>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836836-081A-46FD-9AEB-FB3370260F9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9125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in Java </a:t>
            </a:r>
          </a:p>
        </p:txBody>
      </p:sp>
      <p:pic>
        <p:nvPicPr>
          <p:cNvPr id="12" name="Content Placeholder 11" descr="Right pointing backhand index outline">
            <a:extLst>
              <a:ext uri="{FF2B5EF4-FFF2-40B4-BE49-F238E27FC236}">
                <a16:creationId xmlns:a16="http://schemas.microsoft.com/office/drawing/2014/main" id="{D2A1B994-468A-4C42-870D-02AAF412757A}"/>
              </a:ext>
            </a:extLst>
          </p:cNvPr>
          <p:cNvPicPr>
            <a:picLocks noGrp="1" noChangeAspect="1"/>
          </p:cNvPicPr>
          <p:nvPr>
            <p:ph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6224" y="5793044"/>
            <a:ext cx="779288" cy="683956"/>
          </a:xfrm>
          <a:effectLst>
            <a:outerShdw blurRad="50800" dist="38100" dir="2700000" algn="tl" rotWithShape="0">
              <a:prstClr val="black">
                <a:alpha val="40000"/>
              </a:prstClr>
            </a:outerShdw>
          </a:effectLst>
        </p:spPr>
      </p:pic>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9783C914-0A66-4A66-8FEC-7BE5D0B22D8B}"/>
              </a:ext>
            </a:extLst>
          </p:cNvPr>
          <p:cNvSpPr/>
          <p:nvPr/>
        </p:nvSpPr>
        <p:spPr>
          <a:xfrm>
            <a:off x="550506" y="1387215"/>
            <a:ext cx="8075774" cy="1549400"/>
          </a:xfrm>
          <a:prstGeom prst="roundRect">
            <a:avLst>
              <a:gd name="adj" fmla="val 17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Every java program uses at least one thread called the </a:t>
            </a:r>
            <a:r>
              <a:rPr lang="en-US" b="1" i="1" dirty="0"/>
              <a:t>main </a:t>
            </a:r>
            <a:r>
              <a:rPr lang="en-US" dirty="0"/>
              <a:t>thread </a:t>
            </a:r>
          </a:p>
          <a:p>
            <a:pPr marL="742950" lvl="1" indent="-285750">
              <a:buFont typeface="Arial" panose="020B0604020202020204" pitchFamily="34" charset="0"/>
              <a:buChar char="•"/>
            </a:pPr>
            <a:r>
              <a:rPr lang="en-US" dirty="0"/>
              <a:t>Upon execution of a java program, JVM creates a main thread and executes the main() within that thread. </a:t>
            </a:r>
          </a:p>
          <a:p>
            <a:pPr algn="ctr"/>
            <a:endParaRPr lang="en-IN" dirty="0"/>
          </a:p>
        </p:txBody>
      </p:sp>
      <p:sp>
        <p:nvSpPr>
          <p:cNvPr id="7" name="Rectangle: Rounded Corners 6">
            <a:extLst>
              <a:ext uri="{FF2B5EF4-FFF2-40B4-BE49-F238E27FC236}">
                <a16:creationId xmlns:a16="http://schemas.microsoft.com/office/drawing/2014/main" id="{AC91DF4C-66BF-409B-AAC4-23B834B9B582}"/>
              </a:ext>
            </a:extLst>
          </p:cNvPr>
          <p:cNvSpPr/>
          <p:nvPr/>
        </p:nvSpPr>
        <p:spPr>
          <a:xfrm>
            <a:off x="550506" y="3043483"/>
            <a:ext cx="8075774" cy="858093"/>
          </a:xfrm>
          <a:prstGeom prst="roundRect">
            <a:avLst>
              <a:gd name="adj" fmla="val 17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Java Programs like AWT, Swing, Applets, Servlets, RMI, EJB </a:t>
            </a:r>
            <a:r>
              <a:rPr lang="en-US" dirty="0" err="1"/>
              <a:t>etc</a:t>
            </a:r>
            <a:r>
              <a:rPr lang="en-US" dirty="0"/>
              <a:t> use the concept of threads. </a:t>
            </a:r>
          </a:p>
          <a:p>
            <a:pPr algn="ctr"/>
            <a:endParaRPr lang="en-IN" dirty="0"/>
          </a:p>
        </p:txBody>
      </p:sp>
      <p:sp>
        <p:nvSpPr>
          <p:cNvPr id="8" name="Rectangle: Rounded Corners 7">
            <a:extLst>
              <a:ext uri="{FF2B5EF4-FFF2-40B4-BE49-F238E27FC236}">
                <a16:creationId xmlns:a16="http://schemas.microsoft.com/office/drawing/2014/main" id="{12AA9B54-94A1-4409-92E4-6B8F581176C9}"/>
              </a:ext>
            </a:extLst>
          </p:cNvPr>
          <p:cNvSpPr/>
          <p:nvPr/>
        </p:nvSpPr>
        <p:spPr>
          <a:xfrm>
            <a:off x="596076" y="4008444"/>
            <a:ext cx="8037674" cy="1606550"/>
          </a:xfrm>
          <a:prstGeom prst="roundRect">
            <a:avLst>
              <a:gd name="adj" fmla="val 7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Threads help us do the following in an easier an elegant way. </a:t>
            </a:r>
          </a:p>
          <a:p>
            <a:pPr marL="742950" lvl="1" indent="-285750">
              <a:buFont typeface="Arial" panose="020B0604020202020204" pitchFamily="34" charset="0"/>
              <a:buChar char="•"/>
            </a:pPr>
            <a:r>
              <a:rPr lang="en-US" dirty="0"/>
              <a:t>Make the User Interface more responsive </a:t>
            </a:r>
          </a:p>
          <a:p>
            <a:pPr marL="742950" lvl="1" indent="-285750">
              <a:buFont typeface="Arial" panose="020B0604020202020204" pitchFamily="34" charset="0"/>
              <a:buChar char="•"/>
            </a:pPr>
            <a:r>
              <a:rPr lang="en-US" dirty="0"/>
              <a:t>Simplify Modeling </a:t>
            </a:r>
          </a:p>
          <a:p>
            <a:pPr marL="742950" lvl="1" indent="-285750">
              <a:buFont typeface="Arial" panose="020B0604020202020204" pitchFamily="34" charset="0"/>
              <a:buChar char="•"/>
            </a:pPr>
            <a:r>
              <a:rPr lang="en-US" dirty="0"/>
              <a:t>Perform Asynchronous and background Processing </a:t>
            </a:r>
          </a:p>
          <a:p>
            <a:pPr algn="ctr"/>
            <a:endParaRPr lang="en-IN" dirty="0"/>
          </a:p>
        </p:txBody>
      </p:sp>
      <p:sp>
        <p:nvSpPr>
          <p:cNvPr id="10" name="Rectangle: Rounded Corners 9">
            <a:hlinkClick r:id="rId4" action="ppaction://hlinksldjump"/>
            <a:extLst>
              <a:ext uri="{FF2B5EF4-FFF2-40B4-BE49-F238E27FC236}">
                <a16:creationId xmlns:a16="http://schemas.microsoft.com/office/drawing/2014/main" id="{2AB5CD11-EF1C-4806-8BD0-ECDED9717C0D}"/>
              </a:ext>
            </a:extLst>
          </p:cNvPr>
          <p:cNvSpPr/>
          <p:nvPr/>
        </p:nvSpPr>
        <p:spPr>
          <a:xfrm>
            <a:off x="7161299" y="58293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Next</a:t>
            </a:r>
            <a:endParaRPr lang="en-IN" b="1" dirty="0"/>
          </a:p>
        </p:txBody>
      </p:sp>
      <p:sp>
        <p:nvSpPr>
          <p:cNvPr id="11" name="Rectangle: Rounded Corners 10">
            <a:hlinkClick r:id="rId5" action="ppaction://hlinksldjump"/>
            <a:extLst>
              <a:ext uri="{FF2B5EF4-FFF2-40B4-BE49-F238E27FC236}">
                <a16:creationId xmlns:a16="http://schemas.microsoft.com/office/drawing/2014/main" id="{4D722324-21AE-4453-9CB0-72FFAE360A7A}"/>
              </a:ext>
            </a:extLst>
          </p:cNvPr>
          <p:cNvSpPr/>
          <p:nvPr/>
        </p:nvSpPr>
        <p:spPr>
          <a:xfrm>
            <a:off x="610072" y="58293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353306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Thread in Java (Continued)</a:t>
            </a:r>
          </a:p>
        </p:txBody>
      </p:sp>
      <p:sp>
        <p:nvSpPr>
          <p:cNvPr id="20" name="Content Placeholder 19">
            <a:extLst>
              <a:ext uri="{FF2B5EF4-FFF2-40B4-BE49-F238E27FC236}">
                <a16:creationId xmlns:a16="http://schemas.microsoft.com/office/drawing/2014/main" id="{62A097D7-6E97-4F28-8681-8712E4B978C0}"/>
              </a:ext>
            </a:extLst>
          </p:cNvPr>
          <p:cNvSpPr>
            <a:spLocks noGrp="1"/>
          </p:cNvSpPr>
          <p:nvPr>
            <p:ph idx="13"/>
          </p:nvPr>
        </p:nvSpPr>
        <p:spPr>
          <a:ln>
            <a:solidFill>
              <a:schemeClr val="accent4">
                <a:lumMod val="50000"/>
              </a:schemeClr>
            </a:solidFill>
          </a:ln>
        </p:spPr>
        <p:txBody>
          <a:bodyPr/>
          <a:lstStyle/>
          <a:p>
            <a:endParaRPr lang="en-IN"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sp>
        <p:nvSpPr>
          <p:cNvPr id="6" name="Rectangle: Rounded Corners 5">
            <a:extLst>
              <a:ext uri="{FF2B5EF4-FFF2-40B4-BE49-F238E27FC236}">
                <a16:creationId xmlns:a16="http://schemas.microsoft.com/office/drawing/2014/main" id="{9783C914-0A66-4A66-8FEC-7BE5D0B22D8B}"/>
              </a:ext>
            </a:extLst>
          </p:cNvPr>
          <p:cNvSpPr/>
          <p:nvPr/>
        </p:nvSpPr>
        <p:spPr>
          <a:xfrm>
            <a:off x="592106" y="1350560"/>
            <a:ext cx="7926507" cy="1011639"/>
          </a:xfrm>
          <a:prstGeom prst="roundRect">
            <a:avLst>
              <a:gd name="adj" fmla="val 21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the User Interface more responsive </a:t>
            </a:r>
          </a:p>
          <a:p>
            <a:pPr marL="742950" lvl="1" indent="-285750">
              <a:buFont typeface="Arial" panose="020B0604020202020204" pitchFamily="34" charset="0"/>
              <a:buChar char="•"/>
            </a:pPr>
            <a:r>
              <a:rPr lang="en-US" sz="1600" dirty="0"/>
              <a:t>Applet responds to user events at the same time draws random shapes on the display </a:t>
            </a:r>
          </a:p>
          <a:p>
            <a:pPr algn="ctr"/>
            <a:endParaRPr lang="en-IN" dirty="0"/>
          </a:p>
        </p:txBody>
      </p:sp>
      <p:sp>
        <p:nvSpPr>
          <p:cNvPr id="7" name="Rectangle: Rounded Corners 6">
            <a:extLst>
              <a:ext uri="{FF2B5EF4-FFF2-40B4-BE49-F238E27FC236}">
                <a16:creationId xmlns:a16="http://schemas.microsoft.com/office/drawing/2014/main" id="{AC91DF4C-66BF-409B-AAC4-23B834B9B582}"/>
              </a:ext>
            </a:extLst>
          </p:cNvPr>
          <p:cNvSpPr/>
          <p:nvPr/>
        </p:nvSpPr>
        <p:spPr>
          <a:xfrm>
            <a:off x="596771" y="2464431"/>
            <a:ext cx="7921842" cy="1528075"/>
          </a:xfrm>
          <a:prstGeom prst="roundRect">
            <a:avLst>
              <a:gd name="adj" fmla="val 14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Modularize the composite task </a:t>
            </a:r>
          </a:p>
          <a:p>
            <a:pPr marL="742950" lvl="1" indent="-285750">
              <a:buFont typeface="Arial" panose="020B0604020202020204" pitchFamily="34" charset="0"/>
              <a:buChar char="•"/>
            </a:pPr>
            <a:r>
              <a:rPr lang="en-US" sz="1600" dirty="0"/>
              <a:t>The timer that displays the last updated time of a document can be put in a thread instead of having the main() to do it in a loop. This helps the main thread to focus on other important tasks to be done. </a:t>
            </a:r>
          </a:p>
          <a:p>
            <a:pPr algn="ctr"/>
            <a:endParaRPr lang="en-IN" dirty="0"/>
          </a:p>
        </p:txBody>
      </p:sp>
      <p:sp>
        <p:nvSpPr>
          <p:cNvPr id="8" name="Rectangle: Rounded Corners 7">
            <a:extLst>
              <a:ext uri="{FF2B5EF4-FFF2-40B4-BE49-F238E27FC236}">
                <a16:creationId xmlns:a16="http://schemas.microsoft.com/office/drawing/2014/main" id="{12AA9B54-94A1-4409-92E4-6B8F581176C9}"/>
              </a:ext>
            </a:extLst>
          </p:cNvPr>
          <p:cNvSpPr/>
          <p:nvPr/>
        </p:nvSpPr>
        <p:spPr>
          <a:xfrm>
            <a:off x="649644" y="4097581"/>
            <a:ext cx="7869902" cy="1528076"/>
          </a:xfrm>
          <a:prstGeom prst="roundRect">
            <a:avLst>
              <a:gd name="adj" fmla="val 14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Perform Asynchronous and background Processing </a:t>
            </a:r>
          </a:p>
          <a:p>
            <a:pPr marL="742950" lvl="1" indent="-285750">
              <a:buFont typeface="Arial" panose="020B0604020202020204" pitchFamily="34" charset="0"/>
              <a:buChar char="•"/>
            </a:pPr>
            <a:r>
              <a:rPr lang="en-US" sz="1600" dirty="0"/>
              <a:t>Word processor has to format the user text at the same time spell check the contents. The spell checker can be put in a thread that does the spell check at the background rather than the main thread doing it by intervening the format job and make the user wait till spell check is complete. </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6301690A-DEDB-422E-9F51-ADB704F8C3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700" y="233362"/>
            <a:ext cx="914400" cy="914400"/>
          </a:xfrm>
          <a:prstGeom prst="rect">
            <a:avLst/>
          </a:prstGeom>
        </p:spPr>
      </p:pic>
      <p:grpSp>
        <p:nvGrpSpPr>
          <p:cNvPr id="3" name="Group 2">
            <a:extLst>
              <a:ext uri="{FF2B5EF4-FFF2-40B4-BE49-F238E27FC236}">
                <a16:creationId xmlns:a16="http://schemas.microsoft.com/office/drawing/2014/main" id="{8B9ACDF7-F81F-4EF8-AA64-A4D700A74EF9}"/>
              </a:ext>
            </a:extLst>
          </p:cNvPr>
          <p:cNvGrpSpPr/>
          <p:nvPr/>
        </p:nvGrpSpPr>
        <p:grpSpPr>
          <a:xfrm>
            <a:off x="6357754" y="5784500"/>
            <a:ext cx="2136602" cy="683956"/>
            <a:chOff x="6357754" y="5784500"/>
            <a:chExt cx="2136602" cy="683956"/>
          </a:xfrm>
        </p:grpSpPr>
        <p:pic>
          <p:nvPicPr>
            <p:cNvPr id="11" name="Content Placeholder 11" descr="Right pointing backhand index outline">
              <a:extLst>
                <a:ext uri="{FF2B5EF4-FFF2-40B4-BE49-F238E27FC236}">
                  <a16:creationId xmlns:a16="http://schemas.microsoft.com/office/drawing/2014/main" id="{4CD91392-525D-45D9-B0F3-FD9FF2E8DE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7754" y="5784500"/>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7" action="ppaction://hlinksldjump"/>
              <a:extLst>
                <a:ext uri="{FF2B5EF4-FFF2-40B4-BE49-F238E27FC236}">
                  <a16:creationId xmlns:a16="http://schemas.microsoft.com/office/drawing/2014/main" id="{CCF0DB20-BE76-4630-986A-17CEF967601D}"/>
                </a:ext>
              </a:extLst>
            </p:cNvPr>
            <p:cNvSpPr/>
            <p:nvPr/>
          </p:nvSpPr>
          <p:spPr>
            <a:xfrm>
              <a:off x="7137042" y="5821363"/>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
        <p:nvSpPr>
          <p:cNvPr id="22" name="Rectangle: Rounded Corners 21">
            <a:hlinkClick r:id="rId2" action="ppaction://hlinksldjump"/>
            <a:extLst>
              <a:ext uri="{FF2B5EF4-FFF2-40B4-BE49-F238E27FC236}">
                <a16:creationId xmlns:a16="http://schemas.microsoft.com/office/drawing/2014/main" id="{22CBD6E3-38E8-4619-ADCD-6C8B94B30D61}"/>
              </a:ext>
            </a:extLst>
          </p:cNvPr>
          <p:cNvSpPr/>
          <p:nvPr/>
        </p:nvSpPr>
        <p:spPr>
          <a:xfrm>
            <a:off x="649644" y="5774215"/>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Back</a:t>
            </a:r>
            <a:endParaRPr lang="en-IN" dirty="0"/>
          </a:p>
        </p:txBody>
      </p:sp>
    </p:spTree>
    <p:extLst>
      <p:ext uri="{BB962C8B-B14F-4D97-AF65-F5344CB8AC3E}">
        <p14:creationId xmlns:p14="http://schemas.microsoft.com/office/powerpoint/2010/main" val="366388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 Java Application </a:t>
            </a:r>
          </a:p>
        </p:txBody>
      </p:sp>
      <p:sp>
        <p:nvSpPr>
          <p:cNvPr id="6" name="Content Placeholder 5">
            <a:extLst>
              <a:ext uri="{FF2B5EF4-FFF2-40B4-BE49-F238E27FC236}">
                <a16:creationId xmlns:a16="http://schemas.microsoft.com/office/drawing/2014/main" id="{60A3A064-76CF-4F6B-99A2-E5D0EDEDE9C1}"/>
              </a:ext>
            </a:extLst>
          </p:cNvPr>
          <p:cNvSpPr>
            <a:spLocks noGrp="1"/>
          </p:cNvSpPr>
          <p:nvPr>
            <p:ph idx="13"/>
          </p:nvPr>
        </p:nvSpPr>
        <p:spPr/>
        <p:txBody>
          <a:bodyPr/>
          <a:lstStyle/>
          <a:p>
            <a:endParaRPr lang="en-IN" dirty="0"/>
          </a:p>
        </p:txBody>
      </p:sp>
      <p:sp>
        <p:nvSpPr>
          <p:cNvPr id="21" name="Rectangle: Rounded Corners 20">
            <a:extLst>
              <a:ext uri="{FF2B5EF4-FFF2-40B4-BE49-F238E27FC236}">
                <a16:creationId xmlns:a16="http://schemas.microsoft.com/office/drawing/2014/main" id="{4AB98F71-74B0-4975-8E02-F128183471AD}"/>
              </a:ext>
            </a:extLst>
          </p:cNvPr>
          <p:cNvSpPr/>
          <p:nvPr/>
        </p:nvSpPr>
        <p:spPr>
          <a:xfrm>
            <a:off x="604935" y="2301099"/>
            <a:ext cx="6019800"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Consists of various threads</a:t>
            </a:r>
          </a:p>
          <a:p>
            <a:pPr algn="ctr"/>
            <a:endParaRPr lang="en-IN" dirty="0"/>
          </a:p>
        </p:txBody>
      </p:sp>
      <p:sp>
        <p:nvSpPr>
          <p:cNvPr id="22" name="Oval 21">
            <a:extLst>
              <a:ext uri="{FF2B5EF4-FFF2-40B4-BE49-F238E27FC236}">
                <a16:creationId xmlns:a16="http://schemas.microsoft.com/office/drawing/2014/main" id="{570C003B-D5DB-44F9-9058-9668141C9773}"/>
              </a:ext>
            </a:extLst>
          </p:cNvPr>
          <p:cNvSpPr/>
          <p:nvPr/>
        </p:nvSpPr>
        <p:spPr>
          <a:xfrm>
            <a:off x="609600" y="2302933"/>
            <a:ext cx="8817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A4737C37-DCC2-4A5A-A96B-C61B11614A9C}"/>
              </a:ext>
            </a:extLst>
          </p:cNvPr>
          <p:cNvSpPr/>
          <p:nvPr/>
        </p:nvSpPr>
        <p:spPr>
          <a:xfrm>
            <a:off x="609600" y="2299265"/>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en-IN" dirty="0"/>
          </a:p>
        </p:txBody>
      </p:sp>
      <p:sp>
        <p:nvSpPr>
          <p:cNvPr id="24" name="Rectangle: Rounded Corners 23">
            <a:extLst>
              <a:ext uri="{FF2B5EF4-FFF2-40B4-BE49-F238E27FC236}">
                <a16:creationId xmlns:a16="http://schemas.microsoft.com/office/drawing/2014/main" id="{5E9EBB7C-9B5D-4E5C-B47E-A5BF1D0BB151}"/>
              </a:ext>
            </a:extLst>
          </p:cNvPr>
          <p:cNvSpPr/>
          <p:nvPr/>
        </p:nvSpPr>
        <p:spPr>
          <a:xfrm>
            <a:off x="604935" y="3291699"/>
            <a:ext cx="6019800"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Application thread – responsible for running the </a:t>
            </a:r>
            <a:r>
              <a:rPr lang="en-US" b="1" dirty="0"/>
              <a:t>main</a:t>
            </a:r>
            <a:r>
              <a:rPr lang="en-US" dirty="0"/>
              <a:t> method</a:t>
            </a:r>
          </a:p>
          <a:p>
            <a:pPr algn="ctr"/>
            <a:endParaRPr lang="en-IN" dirty="0"/>
          </a:p>
        </p:txBody>
      </p:sp>
      <p:sp>
        <p:nvSpPr>
          <p:cNvPr id="25" name="Oval 24">
            <a:extLst>
              <a:ext uri="{FF2B5EF4-FFF2-40B4-BE49-F238E27FC236}">
                <a16:creationId xmlns:a16="http://schemas.microsoft.com/office/drawing/2014/main" id="{EB76F1A0-551F-4E36-BF82-C6B278745F8E}"/>
              </a:ext>
            </a:extLst>
          </p:cNvPr>
          <p:cNvSpPr/>
          <p:nvPr/>
        </p:nvSpPr>
        <p:spPr>
          <a:xfrm>
            <a:off x="609600" y="3293533"/>
            <a:ext cx="8817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34CFDAC3-CF12-41C0-9AFB-4BF36B613B33}"/>
              </a:ext>
            </a:extLst>
          </p:cNvPr>
          <p:cNvSpPr/>
          <p:nvPr/>
        </p:nvSpPr>
        <p:spPr>
          <a:xfrm>
            <a:off x="609600" y="3289865"/>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en-IN" dirty="0"/>
          </a:p>
        </p:txBody>
      </p:sp>
      <p:sp>
        <p:nvSpPr>
          <p:cNvPr id="39" name="Rectangle: Rounded Corners 38">
            <a:extLst>
              <a:ext uri="{FF2B5EF4-FFF2-40B4-BE49-F238E27FC236}">
                <a16:creationId xmlns:a16="http://schemas.microsoft.com/office/drawing/2014/main" id="{77234B15-FF9B-4D9D-A10A-09A08F6EDC07}"/>
              </a:ext>
            </a:extLst>
          </p:cNvPr>
          <p:cNvSpPr/>
          <p:nvPr/>
        </p:nvSpPr>
        <p:spPr>
          <a:xfrm>
            <a:off x="681135" y="4358499"/>
            <a:ext cx="6019800"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Other threads for runtime concern – like garbage collection</a:t>
            </a:r>
          </a:p>
          <a:p>
            <a:pPr algn="ctr"/>
            <a:endParaRPr lang="en-IN" dirty="0"/>
          </a:p>
        </p:txBody>
      </p:sp>
      <p:sp>
        <p:nvSpPr>
          <p:cNvPr id="40" name="Oval 39">
            <a:extLst>
              <a:ext uri="{FF2B5EF4-FFF2-40B4-BE49-F238E27FC236}">
                <a16:creationId xmlns:a16="http://schemas.microsoft.com/office/drawing/2014/main" id="{D85B3258-6E17-445D-8D8A-1F3E51C29514}"/>
              </a:ext>
            </a:extLst>
          </p:cNvPr>
          <p:cNvSpPr/>
          <p:nvPr/>
        </p:nvSpPr>
        <p:spPr>
          <a:xfrm>
            <a:off x="685800" y="4360333"/>
            <a:ext cx="805543"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Oval 40">
            <a:extLst>
              <a:ext uri="{FF2B5EF4-FFF2-40B4-BE49-F238E27FC236}">
                <a16:creationId xmlns:a16="http://schemas.microsoft.com/office/drawing/2014/main" id="{C7854571-665C-4EBC-8351-937161976BEC}"/>
              </a:ext>
            </a:extLst>
          </p:cNvPr>
          <p:cNvSpPr/>
          <p:nvPr/>
        </p:nvSpPr>
        <p:spPr>
          <a:xfrm>
            <a:off x="685800" y="4356665"/>
            <a:ext cx="8055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en-IN" dirty="0"/>
          </a:p>
        </p:txBody>
      </p:sp>
      <p:sp>
        <p:nvSpPr>
          <p:cNvPr id="45" name="Rectangle: Rounded Corners 44">
            <a:extLst>
              <a:ext uri="{FF2B5EF4-FFF2-40B4-BE49-F238E27FC236}">
                <a16:creationId xmlns:a16="http://schemas.microsoft.com/office/drawing/2014/main" id="{CF937758-F29E-4452-BCAE-4F5F6EE86F1B}"/>
              </a:ext>
            </a:extLst>
          </p:cNvPr>
          <p:cNvSpPr/>
          <p:nvPr/>
        </p:nvSpPr>
        <p:spPr>
          <a:xfrm>
            <a:off x="604935" y="1370824"/>
            <a:ext cx="6019800" cy="818657"/>
          </a:xfrm>
          <a:prstGeom prst="roundRect">
            <a:avLst>
              <a:gd name="adj" fmla="val 49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 single process (JVM)</a:t>
            </a:r>
            <a:endParaRPr lang="en-IN" b="1" dirty="0"/>
          </a:p>
        </p:txBody>
      </p:sp>
      <p:sp>
        <p:nvSpPr>
          <p:cNvPr id="46" name="Oval 45">
            <a:extLst>
              <a:ext uri="{FF2B5EF4-FFF2-40B4-BE49-F238E27FC236}">
                <a16:creationId xmlns:a16="http://schemas.microsoft.com/office/drawing/2014/main" id="{D6B670FA-622F-4B4B-AD1D-54E72B2C02D2}"/>
              </a:ext>
            </a:extLst>
          </p:cNvPr>
          <p:cNvSpPr/>
          <p:nvPr/>
        </p:nvSpPr>
        <p:spPr>
          <a:xfrm>
            <a:off x="609600" y="1372658"/>
            <a:ext cx="771525" cy="818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Oval 46">
            <a:extLst>
              <a:ext uri="{FF2B5EF4-FFF2-40B4-BE49-F238E27FC236}">
                <a16:creationId xmlns:a16="http://schemas.microsoft.com/office/drawing/2014/main" id="{905700A4-92CC-4567-B738-948581A59B67}"/>
              </a:ext>
            </a:extLst>
          </p:cNvPr>
          <p:cNvSpPr/>
          <p:nvPr/>
        </p:nvSpPr>
        <p:spPr>
          <a:xfrm>
            <a:off x="609600" y="1368990"/>
            <a:ext cx="881743" cy="818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endParaRPr lang="en-IN" dirty="0"/>
          </a:p>
        </p:txBody>
      </p:sp>
      <p:grpSp>
        <p:nvGrpSpPr>
          <p:cNvPr id="3" name="Group 2">
            <a:extLst>
              <a:ext uri="{FF2B5EF4-FFF2-40B4-BE49-F238E27FC236}">
                <a16:creationId xmlns:a16="http://schemas.microsoft.com/office/drawing/2014/main" id="{86FA3253-4F6C-4414-AE3C-DF17D6C997A4}"/>
              </a:ext>
            </a:extLst>
          </p:cNvPr>
          <p:cNvGrpSpPr/>
          <p:nvPr/>
        </p:nvGrpSpPr>
        <p:grpSpPr>
          <a:xfrm>
            <a:off x="6366224" y="5670807"/>
            <a:ext cx="2152389" cy="683956"/>
            <a:chOff x="6366224" y="5793044"/>
            <a:chExt cx="2152389" cy="683956"/>
          </a:xfrm>
        </p:grpSpPr>
        <p:pic>
          <p:nvPicPr>
            <p:cNvPr id="18" name="Content Placeholder 11" descr="Right pointing backhand index outline">
              <a:extLst>
                <a:ext uri="{FF2B5EF4-FFF2-40B4-BE49-F238E27FC236}">
                  <a16:creationId xmlns:a16="http://schemas.microsoft.com/office/drawing/2014/main" id="{1200821C-0D19-41A3-B1DD-BF350C205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6224" y="5793044"/>
              <a:ext cx="779288" cy="683956"/>
            </a:xfrm>
            <a:prstGeom prst="rect">
              <a:avLst/>
            </a:prstGeom>
            <a:effectLst>
              <a:outerShdw blurRad="50800" dist="38100" dir="2700000" algn="tl" rotWithShape="0">
                <a:prstClr val="black">
                  <a:alpha val="40000"/>
                </a:prstClr>
              </a:outerShdw>
            </a:effectLst>
          </p:spPr>
        </p:pic>
        <p:sp>
          <p:nvSpPr>
            <p:cNvPr id="19" name="Rectangle: Rounded Corners 18">
              <a:hlinkClick r:id="rId4" action="ppaction://hlinksldjump"/>
              <a:extLst>
                <a:ext uri="{FF2B5EF4-FFF2-40B4-BE49-F238E27FC236}">
                  <a16:creationId xmlns:a16="http://schemas.microsoft.com/office/drawing/2014/main" id="{1A20C025-79A2-4000-8D7B-007727389C9E}"/>
                </a:ext>
              </a:extLst>
            </p:cNvPr>
            <p:cNvSpPr/>
            <p:nvPr/>
          </p:nvSpPr>
          <p:spPr>
            <a:xfrm>
              <a:off x="7161299" y="58293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
        <p:nvSpPr>
          <p:cNvPr id="20" name="Footer Placeholder 3">
            <a:extLst>
              <a:ext uri="{FF2B5EF4-FFF2-40B4-BE49-F238E27FC236}">
                <a16:creationId xmlns:a16="http://schemas.microsoft.com/office/drawing/2014/main" id="{7FA2D8C3-C4E0-490D-9270-A2FA5128CF2D}"/>
              </a:ext>
            </a:extLst>
          </p:cNvPr>
          <p:cNvSpPr txBox="1">
            <a:spLocks/>
          </p:cNvSpPr>
          <p:nvPr/>
        </p:nvSpPr>
        <p:spPr>
          <a:xfrm>
            <a:off x="0" y="6354763"/>
            <a:ext cx="3475038" cy="36671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Xoriant Solution Pvt. Ltd.</a:t>
            </a:r>
          </a:p>
        </p:txBody>
      </p:sp>
    </p:spTree>
    <p:extLst>
      <p:ext uri="{BB962C8B-B14F-4D97-AF65-F5344CB8AC3E}">
        <p14:creationId xmlns:p14="http://schemas.microsoft.com/office/powerpoint/2010/main" val="42014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1000"/>
                                        <p:tgtEl>
                                          <p:spTgt spid="3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39" grpId="0" animBg="1"/>
      <p:bldP spid="40"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Different ways of creating a Thread </a:t>
            </a:r>
          </a:p>
        </p:txBody>
      </p:sp>
      <p:sp>
        <p:nvSpPr>
          <p:cNvPr id="3" name="Content Placeholder 2"/>
          <p:cNvSpPr>
            <a:spLocks noGrp="1"/>
          </p:cNvSpPr>
          <p:nvPr>
            <p:ph idx="13"/>
          </p:nvPr>
        </p:nvSpPr>
        <p:spPr/>
        <p:txBody>
          <a:bodyPr/>
          <a:lstStyle/>
          <a:p>
            <a:pPr marL="0" indent="0">
              <a:buNone/>
            </a:pPr>
            <a:r>
              <a:rPr lang="en-US" dirty="0"/>
              <a:t> </a:t>
            </a:r>
          </a:p>
          <a:p>
            <a:endParaRPr lang="en-US" dirty="0"/>
          </a:p>
        </p:txBody>
      </p:sp>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aphicFrame>
        <p:nvGraphicFramePr>
          <p:cNvPr id="10" name="Diagram 9">
            <a:extLst>
              <a:ext uri="{FF2B5EF4-FFF2-40B4-BE49-F238E27FC236}">
                <a16:creationId xmlns:a16="http://schemas.microsoft.com/office/drawing/2014/main" id="{595D281D-4C3D-4CBE-B320-A1947EA76349}"/>
              </a:ext>
            </a:extLst>
          </p:cNvPr>
          <p:cNvGraphicFramePr/>
          <p:nvPr>
            <p:extLst>
              <p:ext uri="{D42A27DB-BD31-4B8C-83A1-F6EECF244321}">
                <p14:modId xmlns:p14="http://schemas.microsoft.com/office/powerpoint/2010/main" val="3931322133"/>
              </p:ext>
            </p:extLst>
          </p:nvPr>
        </p:nvGraphicFramePr>
        <p:xfrm>
          <a:off x="-76200" y="1219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11" descr="Right pointing backhand index outline">
            <a:extLst>
              <a:ext uri="{FF2B5EF4-FFF2-40B4-BE49-F238E27FC236}">
                <a16:creationId xmlns:a16="http://schemas.microsoft.com/office/drawing/2014/main" id="{B27AC918-C338-4B4E-9BAC-DF05C1771D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6224" y="5793044"/>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9" action="ppaction://hlinksldjump"/>
            <a:extLst>
              <a:ext uri="{FF2B5EF4-FFF2-40B4-BE49-F238E27FC236}">
                <a16:creationId xmlns:a16="http://schemas.microsoft.com/office/drawing/2014/main" id="{01ACE542-A00F-41CC-940E-A8D6ADD7F4DB}"/>
              </a:ext>
            </a:extLst>
          </p:cNvPr>
          <p:cNvSpPr/>
          <p:nvPr/>
        </p:nvSpPr>
        <p:spPr>
          <a:xfrm>
            <a:off x="7161299" y="5829300"/>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sp>
        <p:nvSpPr>
          <p:cNvPr id="6" name="Rectangle: Rounded Corners 5">
            <a:hlinkClick r:id="rId10" action="ppaction://hlinksldjump"/>
            <a:extLst>
              <a:ext uri="{FF2B5EF4-FFF2-40B4-BE49-F238E27FC236}">
                <a16:creationId xmlns:a16="http://schemas.microsoft.com/office/drawing/2014/main" id="{9C3AADBB-FD80-4C37-9ED5-1F01AFFEDA3A}"/>
              </a:ext>
            </a:extLst>
          </p:cNvPr>
          <p:cNvSpPr/>
          <p:nvPr/>
        </p:nvSpPr>
        <p:spPr>
          <a:xfrm>
            <a:off x="1737519" y="5334000"/>
            <a:ext cx="3962400" cy="683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between Thread &amp; Runnable</a:t>
            </a:r>
            <a:endParaRPr lang="en-IN" dirty="0"/>
          </a:p>
        </p:txBody>
      </p:sp>
    </p:spTree>
    <p:extLst>
      <p:ext uri="{BB962C8B-B14F-4D97-AF65-F5344CB8AC3E}">
        <p14:creationId xmlns:p14="http://schemas.microsoft.com/office/powerpoint/2010/main" val="30324276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Using Thread class </a:t>
            </a:r>
          </a:p>
        </p:txBody>
      </p:sp>
      <p:pic>
        <p:nvPicPr>
          <p:cNvPr id="50" name="Content Placeholder 49" descr="A screenshot of a computer&#10;&#10;Description automatically generated with medium confidence">
            <a:extLst>
              <a:ext uri="{FF2B5EF4-FFF2-40B4-BE49-F238E27FC236}">
                <a16:creationId xmlns:a16="http://schemas.microsoft.com/office/drawing/2014/main" id="{54B3EDBA-09A9-4AB6-A661-D072100A4C0D}"/>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533400" y="1156672"/>
            <a:ext cx="6668065" cy="4672628"/>
          </a:xfrm>
        </p:spPr>
      </p:pic>
      <p:sp>
        <p:nvSpPr>
          <p:cNvPr id="4" name="Footer Placeholder 3"/>
          <p:cNvSpPr>
            <a:spLocks noGrp="1"/>
          </p:cNvSpPr>
          <p:nvPr>
            <p:ph type="ftr" sz="quarter" idx="4294967295"/>
          </p:nvPr>
        </p:nvSpPr>
        <p:spPr>
          <a:xfrm>
            <a:off x="0" y="6354763"/>
            <a:ext cx="3475038" cy="366712"/>
          </a:xfrm>
        </p:spPr>
        <p:txBody>
          <a:bodyPr/>
          <a:lstStyle/>
          <a:p>
            <a:r>
              <a:rPr lang="en-US"/>
              <a:t>Xoriant Solution Pvt. Ltd.</a:t>
            </a:r>
          </a:p>
        </p:txBody>
      </p:sp>
      <p:grpSp>
        <p:nvGrpSpPr>
          <p:cNvPr id="3" name="Group 2">
            <a:extLst>
              <a:ext uri="{FF2B5EF4-FFF2-40B4-BE49-F238E27FC236}">
                <a16:creationId xmlns:a16="http://schemas.microsoft.com/office/drawing/2014/main" id="{AE8B86B0-6E4A-422E-B0E9-198B8E5E7DDA}"/>
              </a:ext>
            </a:extLst>
          </p:cNvPr>
          <p:cNvGrpSpPr/>
          <p:nvPr/>
        </p:nvGrpSpPr>
        <p:grpSpPr>
          <a:xfrm>
            <a:off x="6364905" y="5345864"/>
            <a:ext cx="2149043" cy="683956"/>
            <a:chOff x="5907822" y="5259644"/>
            <a:chExt cx="2149043" cy="683956"/>
          </a:xfrm>
        </p:grpSpPr>
        <p:pic>
          <p:nvPicPr>
            <p:cNvPr id="35" name="Content Placeholder 11" descr="Right pointing backhand index outline">
              <a:extLst>
                <a:ext uri="{FF2B5EF4-FFF2-40B4-BE49-F238E27FC236}">
                  <a16:creationId xmlns:a16="http://schemas.microsoft.com/office/drawing/2014/main" id="{B7ADA6BF-546A-46D4-959B-5EE685B8EC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07822" y="5259644"/>
              <a:ext cx="779288" cy="683956"/>
            </a:xfrm>
            <a:prstGeom prst="rect">
              <a:avLst/>
            </a:prstGeom>
            <a:effectLst>
              <a:outerShdw blurRad="50800" dist="38100" dir="2700000" algn="tl" rotWithShape="0">
                <a:prstClr val="black">
                  <a:alpha val="40000"/>
                </a:prstClr>
              </a:outerShdw>
            </a:effectLst>
          </p:spPr>
        </p:pic>
        <p:sp>
          <p:nvSpPr>
            <p:cNvPr id="36" name="Rectangle: Rounded Corners 35">
              <a:hlinkClick r:id="rId5" action="ppaction://hlinksldjump"/>
              <a:extLst>
                <a:ext uri="{FF2B5EF4-FFF2-40B4-BE49-F238E27FC236}">
                  <a16:creationId xmlns:a16="http://schemas.microsoft.com/office/drawing/2014/main" id="{115FA96A-9F8F-4883-8AA6-10AAF90E0EDF}"/>
                </a:ext>
              </a:extLst>
            </p:cNvPr>
            <p:cNvSpPr/>
            <p:nvPr/>
          </p:nvSpPr>
          <p:spPr>
            <a:xfrm>
              <a:off x="6699551" y="5312148"/>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Next</a:t>
              </a:r>
              <a:endParaRPr lang="en-IN" dirty="0"/>
            </a:p>
          </p:txBody>
        </p:sp>
      </p:grpSp>
    </p:spTree>
    <p:extLst>
      <p:ext uri="{BB962C8B-B14F-4D97-AF65-F5344CB8AC3E}">
        <p14:creationId xmlns:p14="http://schemas.microsoft.com/office/powerpoint/2010/main" val="34312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Template>
  <TotalTime>36792</TotalTime>
  <Words>2810</Words>
  <Application>Microsoft Office PowerPoint</Application>
  <PresentationFormat>On-screen Show (4:3)</PresentationFormat>
  <Paragraphs>501</Paragraphs>
  <Slides>41</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41</vt:i4>
      </vt:variant>
      <vt:variant>
        <vt:lpstr>Custom Shows</vt:lpstr>
      </vt:variant>
      <vt:variant>
        <vt:i4>1</vt:i4>
      </vt:variant>
    </vt:vector>
  </HeadingPairs>
  <TitlesOfParts>
    <vt:vector size="51" baseType="lpstr">
      <vt:lpstr>Arial</vt:lpstr>
      <vt:lpstr>Calibri</vt:lpstr>
      <vt:lpstr>Candara</vt:lpstr>
      <vt:lpstr>Consolas</vt:lpstr>
      <vt:lpstr>Symbol</vt:lpstr>
      <vt:lpstr>Times New Roman</vt:lpstr>
      <vt:lpstr>Wingdings</vt:lpstr>
      <vt:lpstr>Wingdings 3</vt:lpstr>
      <vt:lpstr>Xoriant PPT Template-102016</vt:lpstr>
      <vt:lpstr>Multithreading</vt:lpstr>
      <vt:lpstr>Table of Content</vt:lpstr>
      <vt:lpstr> Multitasking</vt:lpstr>
      <vt:lpstr> What is a Thread? </vt:lpstr>
      <vt:lpstr>Thread in Java </vt:lpstr>
      <vt:lpstr> Thread in Java (Continued)</vt:lpstr>
      <vt:lpstr> A Java Application </vt:lpstr>
      <vt:lpstr> Different ways of creating a Thread </vt:lpstr>
      <vt:lpstr> Using Thread class </vt:lpstr>
      <vt:lpstr> Thread Execution</vt:lpstr>
      <vt:lpstr> Using Runnable Interface </vt:lpstr>
      <vt:lpstr> Alternative Syntax </vt:lpstr>
      <vt:lpstr> Difference between Thread &amp; Runnable </vt:lpstr>
      <vt:lpstr>  Time for Case Study</vt:lpstr>
      <vt:lpstr> Case Study-1</vt:lpstr>
      <vt:lpstr> Case Study-2</vt:lpstr>
      <vt:lpstr> Case Study-2 (Continued)</vt:lpstr>
      <vt:lpstr>  Time for Case Study</vt:lpstr>
      <vt:lpstr> Thread Attributes</vt:lpstr>
      <vt:lpstr>Thread Body </vt:lpstr>
      <vt:lpstr>Thread Priority</vt:lpstr>
      <vt:lpstr>Thread Priority(continued)</vt:lpstr>
      <vt:lpstr>Thread State</vt:lpstr>
      <vt:lpstr> Logical Thread State</vt:lpstr>
      <vt:lpstr>  Time for Case Study</vt:lpstr>
      <vt:lpstr>Case Study-3</vt:lpstr>
      <vt:lpstr> Use of Sleep Method</vt:lpstr>
      <vt:lpstr>Case Study -4</vt:lpstr>
      <vt:lpstr> Use of Join Method</vt:lpstr>
      <vt:lpstr>Case Study - 5</vt:lpstr>
      <vt:lpstr> Use of Interrupt()</vt:lpstr>
      <vt:lpstr>Parallelism Vs Concurrent</vt:lpstr>
      <vt:lpstr>Race Condition</vt:lpstr>
      <vt:lpstr>Solution to Race Condition</vt:lpstr>
      <vt:lpstr>ReentrantLock</vt:lpstr>
      <vt:lpstr>Why ReentrantLock?</vt:lpstr>
      <vt:lpstr>Limitations of ReentrantLock</vt:lpstr>
      <vt:lpstr> Semaphores </vt:lpstr>
      <vt:lpstr> Semaphores </vt:lpstr>
      <vt:lpstr> Use of Volatile </vt:lpstr>
      <vt:lpstr>PowerPoint Presentation</vt:lpstr>
      <vt:lpstr>Thread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Onkar Deshpande Mumbai</dc:creator>
  <cp:lastModifiedBy>Bangalore User2</cp:lastModifiedBy>
  <cp:revision>376</cp:revision>
  <dcterms:modified xsi:type="dcterms:W3CDTF">2021-08-18T10:01:08Z</dcterms:modified>
</cp:coreProperties>
</file>