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5"/>
  </p:notesMasterIdLst>
  <p:sldIdLst>
    <p:sldId id="256" r:id="rId2"/>
    <p:sldId id="284" r:id="rId3"/>
    <p:sldId id="317" r:id="rId4"/>
    <p:sldId id="286" r:id="rId5"/>
    <p:sldId id="287" r:id="rId6"/>
    <p:sldId id="288" r:id="rId7"/>
    <p:sldId id="315" r:id="rId8"/>
    <p:sldId id="304" r:id="rId9"/>
    <p:sldId id="305" r:id="rId10"/>
    <p:sldId id="306" r:id="rId11"/>
    <p:sldId id="307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90" r:id="rId21"/>
    <p:sldId id="291" r:id="rId22"/>
    <p:sldId id="292" r:id="rId23"/>
    <p:sldId id="293" r:id="rId24"/>
    <p:sldId id="289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6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3" r:id="rId48"/>
    <p:sldId id="332" r:id="rId49"/>
    <p:sldId id="336" r:id="rId50"/>
    <p:sldId id="337" r:id="rId51"/>
    <p:sldId id="335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FF"/>
    <a:srgbClr val="FFFFFF"/>
    <a:srgbClr val="CC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04" autoAdjust="0"/>
  </p:normalViewPr>
  <p:slideViewPr>
    <p:cSldViewPr>
      <p:cViewPr>
        <p:scale>
          <a:sx n="65" d="100"/>
          <a:sy n="65" d="100"/>
        </p:scale>
        <p:origin x="-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E98D1-137A-4771-A961-FAC1438EFEB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125F4-9DDA-44AC-A455-8795B6A7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862" indent="-285716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2865" indent="-228573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011" indent="-228573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156" indent="-228573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303" indent="-22857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449" indent="-22857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8594" indent="-22857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5741" indent="-22857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088D6AF4-4873-48C0-BD7A-D9034E85B28C}" type="slidenum">
              <a:rPr lang="en-GB" sz="1200"/>
              <a:pPr eaLnBrk="1" hangingPunct="1"/>
              <a:t>2</a:t>
            </a:fld>
            <a:endParaRPr lang="en-GB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have descending sorting, use </a:t>
            </a:r>
            <a:r>
              <a:rPr lang="en-US" dirty="0" err="1" smtClean="0">
                <a:solidFill>
                  <a:srgbClr val="FF0000"/>
                </a:solidFill>
              </a:rPr>
              <a:t>Comparator.</a:t>
            </a:r>
            <a:r>
              <a:rPr lang="en-US" i="1" dirty="0" err="1" smtClean="0">
                <a:solidFill>
                  <a:srgbClr val="FF0000"/>
                </a:solidFill>
              </a:rPr>
              <a:t>comparing</a:t>
            </a:r>
            <a:r>
              <a:rPr lang="en-US" i="1" dirty="0" smtClean="0">
                <a:solidFill>
                  <a:srgbClr val="FF0000"/>
                </a:solidFill>
              </a:rPr>
              <a:t>(Order::</a:t>
            </a:r>
            <a:r>
              <a:rPr lang="en-US" i="1" dirty="0" err="1" smtClean="0">
                <a:solidFill>
                  <a:srgbClr val="FF0000"/>
                </a:solidFill>
              </a:rPr>
              <a:t>getPrice</a:t>
            </a:r>
            <a:r>
              <a:rPr lang="en-US" i="1" dirty="0" smtClean="0">
                <a:solidFill>
                  <a:srgbClr val="FF0000"/>
                </a:solidFill>
              </a:rPr>
              <a:t>).reversed()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125F4-9DDA-44AC-A455-8795B6A7EC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396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5213" cy="836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28"/>
          <p:cNvSpPr txBox="1">
            <a:spLocks/>
          </p:cNvSpPr>
          <p:nvPr/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633AFA-FA8A-4097-8A8F-CEFA605C9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" y="6355080"/>
            <a:ext cx="3474720" cy="365760"/>
          </a:xfr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77200" y="6355080"/>
            <a:ext cx="609600" cy="36576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640080" y="6355080"/>
            <a:ext cx="3474720" cy="36576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77200" y="6355080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E218C5A-AA56-4136-94E6-BAA98D2AAD9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5506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ndara" panose="020E050203030302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1.8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parenthesis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Solution Pvt.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593863"/>
            <a:ext cx="6553200" cy="9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GreetingService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greetService1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message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println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"Hello 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message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5908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parenthesis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889263"/>
            <a:ext cx="5572038" cy="9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GreetingService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greetService2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message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println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"Hello 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message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Select the valid lambda expression among following:</a:t>
            </a:r>
          </a:p>
          <a:p>
            <a:r>
              <a:rPr lang="en-US" sz="2200" dirty="0"/>
              <a:t>() -&gt; </a:t>
            </a:r>
            <a:r>
              <a:rPr lang="en-US" sz="2200" dirty="0" smtClean="0"/>
              <a:t>{}</a:t>
            </a:r>
          </a:p>
          <a:p>
            <a:pPr marL="548640" lvl="2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Yes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2200" dirty="0"/>
              <a:t>() -&gt; "Welcome to Java </a:t>
            </a:r>
            <a:r>
              <a:rPr lang="en-US" sz="2200" dirty="0" smtClean="0"/>
              <a:t>8"</a:t>
            </a:r>
          </a:p>
          <a:p>
            <a:pPr marL="548640" lvl="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Yes</a:t>
            </a:r>
            <a:endParaRPr lang="en-US" sz="1600" dirty="0"/>
          </a:p>
          <a:p>
            <a:r>
              <a:rPr lang="en-US" sz="2200" dirty="0"/>
              <a:t>() -&gt; {return "Welcome to Java 8</a:t>
            </a:r>
            <a:r>
              <a:rPr lang="en-US" sz="2200" dirty="0" smtClean="0"/>
              <a:t>";}</a:t>
            </a:r>
          </a:p>
          <a:p>
            <a:pPr marL="548640" lvl="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Yes</a:t>
            </a:r>
            <a:endParaRPr lang="en-US" sz="1600" dirty="0"/>
          </a:p>
          <a:p>
            <a:r>
              <a:rPr lang="en-US" sz="2200" dirty="0"/>
              <a:t>(Integer </a:t>
            </a:r>
            <a:r>
              <a:rPr lang="en-US" sz="2200" dirty="0" err="1"/>
              <a:t>i</a:t>
            </a:r>
            <a:r>
              <a:rPr lang="en-US" sz="2200" dirty="0"/>
              <a:t>) -&gt; return "Hello " + </a:t>
            </a:r>
            <a:r>
              <a:rPr lang="en-US" sz="2200" dirty="0" err="1"/>
              <a:t>i</a:t>
            </a:r>
            <a:r>
              <a:rPr lang="en-US" sz="2200" dirty="0" smtClean="0"/>
              <a:t>;</a:t>
            </a:r>
          </a:p>
          <a:p>
            <a:pPr marL="548640" lvl="2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No</a:t>
            </a:r>
            <a:endParaRPr lang="en-US" sz="1600" dirty="0"/>
          </a:p>
          <a:p>
            <a:r>
              <a:rPr lang="en-US" sz="2200" dirty="0"/>
              <a:t>(String s) -&gt; </a:t>
            </a:r>
            <a:r>
              <a:rPr lang="en-US" sz="2200" dirty="0" smtClean="0"/>
              <a:t>{"</a:t>
            </a:r>
            <a:r>
              <a:rPr lang="en-US" sz="2200" dirty="0"/>
              <a:t> Welcome to Java 8 </a:t>
            </a:r>
            <a:r>
              <a:rPr lang="en-US" sz="2200" dirty="0" smtClean="0"/>
              <a:t>";}</a:t>
            </a:r>
          </a:p>
          <a:p>
            <a:pPr marL="548640" lvl="2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No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public </a:t>
            </a:r>
            <a:r>
              <a:rPr lang="en-US" sz="2200" dirty="0"/>
              <a:t>interface Predicate&lt;T&gt;{</a:t>
            </a:r>
          </a:p>
          <a:p>
            <a:pPr marL="274320" lvl="1" indent="0"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</a:t>
            </a:r>
            <a:r>
              <a:rPr lang="en-US" sz="2200" dirty="0"/>
              <a:t>test (T t);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import </a:t>
            </a:r>
            <a:r>
              <a:rPr lang="en-US" sz="2200" dirty="0" err="1"/>
              <a:t>java.util.function.Predicate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 smtClean="0"/>
              <a:t>Predicate&lt;String</a:t>
            </a:r>
            <a:r>
              <a:rPr lang="en-US" sz="2200" dirty="0"/>
              <a:t>&gt; </a:t>
            </a:r>
            <a:r>
              <a:rPr lang="en-US" sz="2200" dirty="0" err="1"/>
              <a:t>nonEmptyStringPredicate</a:t>
            </a:r>
            <a:r>
              <a:rPr lang="en-US" sz="2200" dirty="0"/>
              <a:t> =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(</a:t>
            </a:r>
            <a:r>
              <a:rPr lang="en-US" sz="2200" dirty="0"/>
              <a:t>String s) -&gt; !</a:t>
            </a:r>
            <a:r>
              <a:rPr lang="en-US" sz="2200" dirty="0" err="1"/>
              <a:t>s.isEmpty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/>
              <a:t>List&lt;String&gt; </a:t>
            </a:r>
            <a:r>
              <a:rPr lang="en-US" sz="2200" dirty="0" err="1"/>
              <a:t>nonEmpty</a:t>
            </a:r>
            <a:r>
              <a:rPr lang="en-US" sz="2200" dirty="0"/>
              <a:t> = </a:t>
            </a:r>
            <a:r>
              <a:rPr lang="en-US" sz="2200" dirty="0" smtClean="0"/>
              <a:t>filter(</a:t>
            </a:r>
            <a:r>
              <a:rPr lang="en-US" sz="2200" dirty="0" err="1" smtClean="0"/>
              <a:t>listOfStrings</a:t>
            </a:r>
            <a:r>
              <a:rPr lang="en-US" sz="2200" dirty="0" smtClean="0"/>
              <a:t>,	</a:t>
            </a:r>
            <a:r>
              <a:rPr lang="en-US" sz="2200" dirty="0" err="1" smtClean="0"/>
              <a:t>nonEmptyStringPredicate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public interface </a:t>
            </a:r>
            <a:r>
              <a:rPr lang="en-US" sz="2200" dirty="0" smtClean="0"/>
              <a:t>Consumer&lt;T</a:t>
            </a:r>
            <a:r>
              <a:rPr lang="en-US" sz="2200" dirty="0"/>
              <a:t>&gt;{</a:t>
            </a:r>
          </a:p>
          <a:p>
            <a:pPr marL="274320" lvl="1" indent="0">
              <a:buNone/>
            </a:pPr>
            <a:r>
              <a:rPr lang="en-US" sz="2200" dirty="0"/>
              <a:t>   </a:t>
            </a:r>
            <a:r>
              <a:rPr lang="en-US" sz="2200" dirty="0" smtClean="0"/>
              <a:t>void accept(T </a:t>
            </a:r>
            <a:r>
              <a:rPr lang="en-US" sz="2200" dirty="0"/>
              <a:t>t);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java.util.function.Consumer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Consumer&lt;Integer&gt; consumer =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(Integer x)-&gt;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(x);</a:t>
            </a:r>
          </a:p>
          <a:p>
            <a:pPr marL="0" indent="0">
              <a:buNone/>
            </a:pPr>
            <a:r>
              <a:rPr lang="en-US" sz="2200" dirty="0" err="1" smtClean="0"/>
              <a:t>printList</a:t>
            </a:r>
            <a:r>
              <a:rPr lang="en-US" sz="2200" dirty="0" smtClean="0"/>
              <a:t>(</a:t>
            </a:r>
            <a:r>
              <a:rPr lang="en-US" sz="2200" dirty="0" err="1" smtClean="0"/>
              <a:t>Arrays.asList</a:t>
            </a:r>
            <a:r>
              <a:rPr lang="en-US" sz="2200" dirty="0" smtClean="0"/>
              <a:t>(10, 15, 20, 44, 85), consumer);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public interface </a:t>
            </a:r>
            <a:r>
              <a:rPr lang="en-US" sz="2200" dirty="0" smtClean="0"/>
              <a:t>Supplier&lt;T&gt; 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T get();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java.util.function.Supplier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Supplier&lt;Integer&gt; supplier = () -&gt; </a:t>
            </a:r>
            <a:r>
              <a:rPr lang="en-US" sz="2200" dirty="0" err="1" smtClean="0"/>
              <a:t>random.nextInt</a:t>
            </a:r>
            <a:r>
              <a:rPr lang="en-US" sz="2200" dirty="0" smtClean="0"/>
              <a:t>(100);</a:t>
            </a:r>
          </a:p>
          <a:p>
            <a:pPr marL="0" indent="0">
              <a:buNone/>
            </a:pPr>
            <a:r>
              <a:rPr lang="en-US" sz="2200" dirty="0" err="1" smtClean="0"/>
              <a:t>printGrade</a:t>
            </a:r>
            <a:r>
              <a:rPr lang="en-US" sz="2200" dirty="0" smtClean="0"/>
              <a:t>(supplier);</a:t>
            </a:r>
          </a:p>
          <a:p>
            <a:pPr marL="0" indent="0">
              <a:buNone/>
            </a:pPr>
            <a:r>
              <a:rPr lang="en-US" sz="2200" dirty="0" err="1" smtClean="0"/>
              <a:t>printGrade</a:t>
            </a:r>
            <a:r>
              <a:rPr lang="en-US" sz="2200" dirty="0" smtClean="0"/>
              <a:t>(Supplier&lt;T&gt; supplier)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Integer marks = </a:t>
            </a:r>
            <a:r>
              <a:rPr lang="en-US" sz="2200" dirty="0" err="1" smtClean="0"/>
              <a:t>supplier.get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//logic to find the grade using marks.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8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public interface Function&lt;T, R&gt;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R apply(T t);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Function&lt;Integer, String&gt; function = (Integer marks)-&gt;marks &gt; 40 ? "PASS" : "FAILED";</a:t>
            </a:r>
          </a:p>
          <a:p>
            <a:pPr marL="0" indent="0">
              <a:buNone/>
            </a:pPr>
            <a:r>
              <a:rPr lang="en-US" sz="2200" dirty="0" err="1"/>
              <a:t>System.out.println</a:t>
            </a:r>
            <a:r>
              <a:rPr lang="en-US" sz="2200" dirty="0"/>
              <a:t>("Result = " + </a:t>
            </a:r>
            <a:r>
              <a:rPr lang="en-US" sz="2200" dirty="0" err="1"/>
              <a:t>function.apply</a:t>
            </a:r>
            <a:r>
              <a:rPr lang="en-US" sz="2200" dirty="0"/>
              <a:t>(45));</a:t>
            </a:r>
          </a:p>
          <a:p>
            <a:pPr marL="0" indent="0">
              <a:buNone/>
            </a:pPr>
            <a:r>
              <a:rPr lang="en-US" sz="2200" dirty="0" err="1"/>
              <a:t>System.out.println</a:t>
            </a:r>
            <a:r>
              <a:rPr lang="en-US" sz="2200" dirty="0"/>
              <a:t>("Result = " + </a:t>
            </a:r>
            <a:r>
              <a:rPr lang="en-US" sz="2200" dirty="0" err="1"/>
              <a:t>function.apply</a:t>
            </a:r>
            <a:r>
              <a:rPr lang="en-US" sz="2200" dirty="0"/>
              <a:t>(23));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specializations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Apart from generic functional interfaces like Predicate&lt;T&gt;, Supplier&lt;T&gt; etc., Java 8 also supports primitive based functional interfaces.</a:t>
            </a:r>
          </a:p>
          <a:p>
            <a:r>
              <a:rPr lang="en-US" dirty="0" smtClean="0"/>
              <a:t>If we use generic functional interfaces for primitive data then it requires </a:t>
            </a:r>
            <a:r>
              <a:rPr lang="en-US" dirty="0" err="1" smtClean="0"/>
              <a:t>autoboxing</a:t>
            </a:r>
            <a:r>
              <a:rPr lang="en-US" dirty="0" smtClean="0"/>
              <a:t> &amp; unboxing. Due to this performance is reduced. Hence we should use primitive based functional interfaces for primitive data.</a:t>
            </a:r>
          </a:p>
          <a:p>
            <a:r>
              <a:rPr lang="en-US" dirty="0" smtClean="0"/>
              <a:t>Typical examples of primitive functional interface is </a:t>
            </a:r>
            <a:r>
              <a:rPr lang="en-US" dirty="0" err="1" smtClean="0"/>
              <a:t>IntPredicate</a:t>
            </a:r>
            <a:r>
              <a:rPr lang="en-US" dirty="0" smtClean="0"/>
              <a:t>, </a:t>
            </a:r>
            <a:r>
              <a:rPr lang="en-US" dirty="0" err="1" smtClean="0"/>
              <a:t>IntSupplier</a:t>
            </a:r>
            <a:r>
              <a:rPr lang="en-US" dirty="0" smtClean="0"/>
              <a:t>, </a:t>
            </a:r>
            <a:r>
              <a:rPr lang="en-US" dirty="0" err="1" smtClean="0"/>
              <a:t>DoubleFunction</a:t>
            </a:r>
            <a:r>
              <a:rPr lang="en-US" dirty="0" smtClean="0"/>
              <a:t>, </a:t>
            </a:r>
            <a:r>
              <a:rPr lang="en-US" dirty="0" err="1" smtClean="0"/>
              <a:t>LongConsumer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public interface </a:t>
            </a:r>
            <a:r>
              <a:rPr lang="en-US" sz="2200" dirty="0" err="1"/>
              <a:t>IntPredicate</a:t>
            </a: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boolean</a:t>
            </a:r>
            <a:r>
              <a:rPr lang="en-US" sz="2200" dirty="0"/>
              <a:t> test(</a:t>
            </a:r>
            <a:r>
              <a:rPr lang="en-US" sz="2200" dirty="0" err="1"/>
              <a:t>int</a:t>
            </a:r>
            <a:r>
              <a:rPr lang="en-US" sz="2200" dirty="0"/>
              <a:t> x);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IntPredicate</a:t>
            </a:r>
            <a:r>
              <a:rPr lang="en-US" sz="2200" dirty="0"/>
              <a:t> </a:t>
            </a:r>
            <a:r>
              <a:rPr lang="en-US" sz="2200" dirty="0" err="1"/>
              <a:t>intPredicate</a:t>
            </a:r>
            <a:r>
              <a:rPr lang="en-US" sz="2200" dirty="0"/>
              <a:t> = (</a:t>
            </a:r>
            <a:r>
              <a:rPr lang="en-US" sz="2200" dirty="0" err="1"/>
              <a:t>int</a:t>
            </a:r>
            <a:r>
              <a:rPr lang="en-US" sz="2200" dirty="0"/>
              <a:t> marks)-&gt;marks &gt; 40 ? true : false;</a:t>
            </a:r>
          </a:p>
          <a:p>
            <a:pPr marL="0" indent="0">
              <a:buNone/>
            </a:pPr>
            <a:r>
              <a:rPr lang="en-US" sz="2200" dirty="0" err="1"/>
              <a:t>System.out.println</a:t>
            </a:r>
            <a:r>
              <a:rPr lang="en-US" sz="2200" dirty="0"/>
              <a:t>("Passed? " + </a:t>
            </a:r>
            <a:r>
              <a:rPr lang="en-US" sz="2200" dirty="0" err="1"/>
              <a:t>intPredicate.test</a:t>
            </a:r>
            <a:r>
              <a:rPr lang="en-US" sz="2200" dirty="0"/>
              <a:t>(55));</a:t>
            </a:r>
          </a:p>
          <a:p>
            <a:pPr marL="0" indent="0">
              <a:buNone/>
            </a:pPr>
            <a:r>
              <a:rPr lang="en-US" sz="2200" dirty="0" err="1"/>
              <a:t>System.out.println</a:t>
            </a:r>
            <a:r>
              <a:rPr lang="en-US" sz="2200" dirty="0"/>
              <a:t>("Passed? " + </a:t>
            </a:r>
            <a:r>
              <a:rPr lang="en-US" sz="2200" dirty="0" err="1"/>
              <a:t>intPredicate.test</a:t>
            </a:r>
            <a:r>
              <a:rPr lang="en-US" sz="2200" dirty="0"/>
              <a:t>(23));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DoubleFunction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public interface </a:t>
            </a:r>
            <a:r>
              <a:rPr lang="en-US" sz="2200" dirty="0" err="1" smtClean="0"/>
              <a:t>DoubleFunction</a:t>
            </a:r>
            <a:r>
              <a:rPr lang="en-US" sz="2200" dirty="0" smtClean="0"/>
              <a:t>&lt;R&gt;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R apply(double value);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DoubleFunction</a:t>
            </a:r>
            <a:r>
              <a:rPr lang="en-US" sz="2200" dirty="0" smtClean="0"/>
              <a:t>&lt;String</a:t>
            </a:r>
            <a:r>
              <a:rPr lang="en-US" sz="2200" dirty="0"/>
              <a:t>&gt; </a:t>
            </a:r>
            <a:r>
              <a:rPr lang="en-US" sz="2200" dirty="0" err="1"/>
              <a:t>doubleFunc</a:t>
            </a:r>
            <a:r>
              <a:rPr lang="en-US" sz="2200" dirty="0"/>
              <a:t> = (double temperature) -&gt; temperature &gt; 20 ? "HOT" : "COOL";</a:t>
            </a:r>
          </a:p>
          <a:p>
            <a:pPr marL="0" indent="0">
              <a:buNone/>
            </a:pPr>
            <a:r>
              <a:rPr lang="en-US" sz="2200" dirty="0" err="1"/>
              <a:t>System.out.println</a:t>
            </a:r>
            <a:r>
              <a:rPr lang="en-US" sz="2200" dirty="0"/>
              <a:t>("How is the weather? " + </a:t>
            </a:r>
            <a:r>
              <a:rPr lang="en-US" sz="2200" dirty="0" err="1" smtClean="0"/>
              <a:t>doubleFunc.apply</a:t>
            </a:r>
            <a:r>
              <a:rPr lang="en-US" sz="2200" dirty="0" smtClean="0"/>
              <a:t>(32.2));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System.out.println</a:t>
            </a:r>
            <a:r>
              <a:rPr lang="en-US" sz="2200" dirty="0"/>
              <a:t>("How is the weather? " + </a:t>
            </a:r>
            <a:r>
              <a:rPr lang="en-US" sz="2200" dirty="0" err="1" smtClean="0"/>
              <a:t>doubleFunc.apply</a:t>
            </a:r>
            <a:r>
              <a:rPr lang="en-US" sz="2200" dirty="0" smtClean="0"/>
              <a:t>(8.7));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LongConsumer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public interface </a:t>
            </a:r>
            <a:r>
              <a:rPr lang="en-US" sz="2000" dirty="0" err="1" smtClean="0"/>
              <a:t>LongConsumer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void accept(long value);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LongConsumer</a:t>
            </a:r>
            <a:r>
              <a:rPr lang="en-US" sz="2000" dirty="0"/>
              <a:t> </a:t>
            </a:r>
            <a:r>
              <a:rPr lang="en-US" sz="2000" dirty="0" err="1"/>
              <a:t>longConsumer</a:t>
            </a:r>
            <a:r>
              <a:rPr lang="en-US" sz="2000" dirty="0"/>
              <a:t> = (long marks) -&gt; </a:t>
            </a:r>
            <a:r>
              <a:rPr lang="en-US" sz="2000" dirty="0" err="1"/>
              <a:t>System.out.println</a:t>
            </a:r>
            <a:r>
              <a:rPr lang="en-US" sz="2000" dirty="0"/>
              <a:t>("Marks: " + marks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longConsumer.accept</a:t>
            </a:r>
            <a:r>
              <a:rPr lang="en-US" sz="2000" dirty="0"/>
              <a:t>(55);</a:t>
            </a:r>
          </a:p>
          <a:p>
            <a:pPr marL="0" indent="0">
              <a:buNone/>
            </a:pPr>
            <a:r>
              <a:rPr lang="en-US" sz="2000" dirty="0" err="1"/>
              <a:t>longConsumer.accept</a:t>
            </a:r>
            <a:r>
              <a:rPr lang="en-US" sz="2000" dirty="0"/>
              <a:t>(78);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Table of Content</a:t>
            </a:r>
            <a:endParaRPr lang="lv-LV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4253254"/>
              </p:ext>
            </p:extLst>
          </p:nvPr>
        </p:nvGraphicFramePr>
        <p:xfrm>
          <a:off x="457200" y="1524000"/>
          <a:ext cx="8229600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9809"/>
                <a:gridCol w="66397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1: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interfaces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2:</a:t>
                      </a:r>
                      <a:endParaRPr lang="en-US" sz="1800" dirty="0" smtClean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 expressions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3: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references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4: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methods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5: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r>
                        <a:rPr lang="en-US" sz="1800" baseline="0" dirty="0" smtClean="0"/>
                        <a:t> 6: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Interfaces Continue…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Solution Pvt.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81028"/>
              </p:ext>
            </p:extLst>
          </p:nvPr>
        </p:nvGraphicFramePr>
        <p:xfrm>
          <a:off x="533400" y="1378564"/>
          <a:ext cx="8153399" cy="471743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26458"/>
                <a:gridCol w="7626941"/>
              </a:tblGrid>
              <a:tr h="8157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S.N.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Candara" pitchFamily="34" charset="0"/>
                        </a:rPr>
                        <a:t>Interface &amp; Description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1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BiConsumer&lt;T,U&gt;</a:t>
                      </a:r>
                      <a:br>
                        <a:rPr lang="en-US" sz="1900">
                          <a:effectLst/>
                          <a:latin typeface="Candara" pitchFamily="34" charset="0"/>
                        </a:rPr>
                      </a:br>
                      <a:r>
                        <a:rPr lang="en-US" sz="1900">
                          <a:effectLst/>
                          <a:latin typeface="Candara" pitchFamily="34" charset="0"/>
                        </a:rPr>
                        <a:t>Represents an operation that accepts two input arguments and returns no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2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BiFunction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&lt;T,U,R&gt;</a:t>
                      </a:r>
                      <a:br>
                        <a:rPr lang="en-US" sz="19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Represents a function that accepts two arguments and produces a result.</a:t>
                      </a:r>
                    </a:p>
                  </a:txBody>
                  <a:tcPr marL="6034" marR="6034" marT="6034" marB="6034"/>
                </a:tc>
              </a:tr>
              <a:tr h="151089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3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BinaryOperator&lt;T&gt;</a:t>
                      </a:r>
                      <a:br>
                        <a:rPr lang="en-US" sz="1900">
                          <a:effectLst/>
                          <a:latin typeface="Candara" pitchFamily="34" charset="0"/>
                        </a:rPr>
                      </a:br>
                      <a:r>
                        <a:rPr lang="en-US" sz="1900">
                          <a:effectLst/>
                          <a:latin typeface="Candara" pitchFamily="34" charset="0"/>
                        </a:rPr>
                        <a:t>Represents an operation upon two operands of the same type, producing a result of the same type as the operands.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4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BiPredicate&lt;T,U&gt;</a:t>
                      </a:r>
                      <a:br>
                        <a:rPr lang="en-US" sz="1900">
                          <a:effectLst/>
                          <a:latin typeface="Candara" pitchFamily="34" charset="0"/>
                        </a:rPr>
                      </a:br>
                      <a:r>
                        <a:rPr lang="en-US" sz="1900">
                          <a:effectLst/>
                          <a:latin typeface="Candara" pitchFamily="34" charset="0"/>
                        </a:rPr>
                        <a:t>Represents a predicate (boolean-valued function) of two arguments.</a:t>
                      </a:r>
                    </a:p>
                  </a:txBody>
                  <a:tcPr marL="6034" marR="6034" marT="6034" marB="6034"/>
                </a:tc>
              </a:tr>
              <a:tr h="81578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5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BooleanSupplier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19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Represents a supplier of </a:t>
                      </a:r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boolean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-valued results.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6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Consumer&lt;T&gt;</a:t>
                      </a:r>
                      <a:br>
                        <a:rPr lang="en-US" sz="19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Represents an operation that accepts a single input argument and returns no result.</a:t>
                      </a:r>
                    </a:p>
                  </a:txBody>
                  <a:tcPr marL="6034" marR="6034" marT="6034" marB="60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 Continue…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Solution Pvt.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83105"/>
              </p:ext>
            </p:extLst>
          </p:nvPr>
        </p:nvGraphicFramePr>
        <p:xfrm>
          <a:off x="457200" y="1219200"/>
          <a:ext cx="8382000" cy="499492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81000"/>
                <a:gridCol w="8001000"/>
              </a:tblGrid>
              <a:tr h="116333"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7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DoubleBinaryOperator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19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Represents an operation upon two double-valued operands and producing a double-valued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8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DoubleConsumer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19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Represents an operation that accepts a single double-valued argument and returns no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9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DoubleFunction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&lt;R&gt;</a:t>
                      </a:r>
                      <a:br>
                        <a:rPr lang="en-US" sz="19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Represents a function that accepts a double-valued argument and produces a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10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DoublePredicate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19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Represents a predicate (</a:t>
                      </a:r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boolean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-valued function) of one double-valued argument.</a:t>
                      </a:r>
                    </a:p>
                  </a:txBody>
                  <a:tcPr marL="6034" marR="6034" marT="6034" marB="6034"/>
                </a:tc>
              </a:tr>
              <a:tr h="81578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11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DoubleSupplier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19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Represents a supplier of double-valued results.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Candara" pitchFamily="34" charset="0"/>
                        </a:rPr>
                        <a:t>12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DoubleToIntFunction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19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Represents a function that accepts a double-valued argument and produces an </a:t>
                      </a:r>
                      <a:r>
                        <a:rPr lang="en-US" sz="1900" dirty="0" err="1">
                          <a:effectLst/>
                          <a:latin typeface="Candara" pitchFamily="34" charset="0"/>
                        </a:rPr>
                        <a:t>int</a:t>
                      </a:r>
                      <a:r>
                        <a:rPr lang="en-US" sz="1900" dirty="0">
                          <a:effectLst/>
                          <a:latin typeface="Candara" pitchFamily="34" charset="0"/>
                        </a:rPr>
                        <a:t>-valued result.</a:t>
                      </a:r>
                    </a:p>
                  </a:txBody>
                  <a:tcPr marL="6034" marR="6034" marT="6034" marB="60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 Continue…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Solution Pvt.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95595"/>
              </p:ext>
            </p:extLst>
          </p:nvPr>
        </p:nvGraphicFramePr>
        <p:xfrm>
          <a:off x="533401" y="1387460"/>
          <a:ext cx="8153399" cy="46323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26458"/>
                <a:gridCol w="7626941"/>
              </a:tblGrid>
              <a:tr h="1163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13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DoubleToLongFunction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 function that accepts a double-valued argument and produces a long-valued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14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DoubleUnaryOperator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an operation on a single double-valued operand that produces a double-valued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15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Function&lt;T,R&gt;</a:t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 function that accepts one argument and produces a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16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IntBinaryOperator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an operation upon two </a:t>
                      </a:r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-valued operands and producing an </a:t>
                      </a:r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-valued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17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IntConsumer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an operation that accepts a single </a:t>
                      </a:r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-valued argument and returns no result.</a:t>
                      </a:r>
                    </a:p>
                  </a:txBody>
                  <a:tcPr marL="6034" marR="6034" marT="6034" marB="60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 Continue…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20825463"/>
              </p:ext>
            </p:extLst>
          </p:nvPr>
        </p:nvGraphicFramePr>
        <p:xfrm>
          <a:off x="533401" y="1387460"/>
          <a:ext cx="8153399" cy="43275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26458"/>
                <a:gridCol w="7626941"/>
              </a:tblGrid>
              <a:tr h="1163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18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IntFunction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&lt;R&gt;</a:t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 function that accepts an </a:t>
                      </a:r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-valued argument and produces a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19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IntPredicate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 predicate (</a:t>
                      </a:r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boolean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-valued function) of one </a:t>
                      </a:r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-valued argument.</a:t>
                      </a:r>
                    </a:p>
                  </a:txBody>
                  <a:tcPr marL="6034" marR="6034" marT="6034" marB="6034"/>
                </a:tc>
              </a:tr>
              <a:tr h="8157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20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IntSupplier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 supplier of </a:t>
                      </a:r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-valued results.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21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IntToDoubleFunction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 function that accepts an </a:t>
                      </a:r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-valued argument and produces a double-valued result.</a:t>
                      </a:r>
                    </a:p>
                  </a:txBody>
                  <a:tcPr marL="6034" marR="6034" marT="6034" marB="6034"/>
                </a:tc>
              </a:tr>
              <a:tr h="1163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22</a:t>
                      </a:r>
                    </a:p>
                  </a:txBody>
                  <a:tcPr marL="6034" marR="6034" marT="6034" marB="6034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IntToLongFunction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ndara" pitchFamily="34" charset="0"/>
                        </a:rPr>
                      </a:b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Represents a function that accepts an </a:t>
                      </a:r>
                      <a:r>
                        <a:rPr lang="en-US" sz="2000" dirty="0" err="1">
                          <a:effectLst/>
                          <a:latin typeface="Candara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andara" pitchFamily="34" charset="0"/>
                        </a:rPr>
                        <a:t>-valued argument and produces a long-valued result.</a:t>
                      </a:r>
                    </a:p>
                  </a:txBody>
                  <a:tcPr marL="6034" marR="6034" marT="6034" marB="6034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Solution Pvt.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i="1" dirty="0" smtClean="0">
                <a:solidFill>
                  <a:srgbClr val="FF0000"/>
                </a:solidFill>
              </a:rPr>
              <a:t>Lambda expression:</a:t>
            </a:r>
          </a:p>
          <a:p>
            <a:pPr marL="0" indent="0">
              <a:buNone/>
            </a:pPr>
            <a:r>
              <a:rPr lang="fr-FR" sz="2200" dirty="0" err="1" smtClean="0"/>
              <a:t>Comparator</a:t>
            </a:r>
            <a:r>
              <a:rPr lang="fr-FR" sz="2200" dirty="0" smtClean="0"/>
              <a:t>&lt;Transaction</a:t>
            </a:r>
            <a:r>
              <a:rPr lang="fr-FR" sz="2200" dirty="0"/>
              <a:t>&gt; </a:t>
            </a:r>
            <a:r>
              <a:rPr lang="fr-FR" sz="2200" dirty="0" err="1"/>
              <a:t>comp</a:t>
            </a:r>
            <a:r>
              <a:rPr lang="fr-FR" sz="2200" dirty="0"/>
              <a:t> = (Transaction t1, Transaction t2)-&gt; t1.getLocation().</a:t>
            </a:r>
            <a:r>
              <a:rPr lang="fr-FR" sz="2200" dirty="0" err="1"/>
              <a:t>compareTo</a:t>
            </a:r>
            <a:r>
              <a:rPr lang="fr-FR" sz="2200" dirty="0"/>
              <a:t>(t2.getLocation</a:t>
            </a:r>
            <a:r>
              <a:rPr lang="fr-FR" sz="2200" dirty="0" smtClean="0"/>
              <a:t>());</a:t>
            </a:r>
          </a:p>
          <a:p>
            <a:pPr marL="0" indent="0">
              <a:buNone/>
            </a:pPr>
            <a:r>
              <a:rPr lang="fr-FR" sz="2200" i="1" dirty="0" smtClean="0">
                <a:solidFill>
                  <a:srgbClr val="FF0000"/>
                </a:solidFill>
              </a:rPr>
              <a:t>Method </a:t>
            </a:r>
            <a:r>
              <a:rPr lang="fr-FR" sz="2200" i="1" dirty="0" err="1" smtClean="0">
                <a:solidFill>
                  <a:srgbClr val="FF0000"/>
                </a:solidFill>
              </a:rPr>
              <a:t>references</a:t>
            </a:r>
            <a:r>
              <a:rPr lang="fr-FR" sz="2200" i="1" dirty="0" smtClean="0">
                <a:solidFill>
                  <a:srgbClr val="FF0000"/>
                </a:solidFill>
              </a:rPr>
              <a:t>:</a:t>
            </a:r>
            <a:endParaRPr lang="fr-FR" sz="2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/>
              <a:t>Comparator&lt;Transaction&gt; comp = </a:t>
            </a:r>
            <a:r>
              <a:rPr lang="en-US" sz="2200" dirty="0" err="1"/>
              <a:t>Comparator.comparing</a:t>
            </a:r>
            <a:r>
              <a:rPr lang="en-US" sz="2200" dirty="0"/>
              <a:t>(Transaction::</a:t>
            </a:r>
            <a:r>
              <a:rPr lang="en-US" sz="2200" dirty="0" err="1"/>
              <a:t>getLocation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/>
              <a:t>Method references let you reuse existing method definitions and pass them just like lambdas.</a:t>
            </a:r>
          </a:p>
          <a:p>
            <a:r>
              <a:rPr lang="en-US" sz="2200" dirty="0"/>
              <a:t>Method references appear more readable and feel more natural than using lambda </a:t>
            </a:r>
            <a:r>
              <a:rPr lang="en-US" sz="2200" dirty="0" smtClean="0"/>
              <a:t>expressions.</a:t>
            </a:r>
            <a:endParaRPr lang="en-US" sz="2200" dirty="0"/>
          </a:p>
          <a:p>
            <a:r>
              <a:rPr lang="en-US" sz="2200" dirty="0"/>
              <a:t>Method references can be seen as shorthand for lambdas calling only a specific method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There are mainly 3 types of method references supported:</a:t>
            </a:r>
          </a:p>
          <a:p>
            <a:r>
              <a:rPr lang="en-US" sz="2200" dirty="0" smtClean="0"/>
              <a:t>A method reference to static method. For example Double::</a:t>
            </a:r>
            <a:r>
              <a:rPr lang="en-US" sz="2200" dirty="0" err="1" smtClean="0"/>
              <a:t>parseDouble</a:t>
            </a:r>
            <a:r>
              <a:rPr lang="en-US" sz="2200" dirty="0" smtClean="0"/>
              <a:t>, Collections::sort etc.</a:t>
            </a:r>
          </a:p>
          <a:p>
            <a:r>
              <a:rPr lang="en-US" sz="2200" dirty="0" smtClean="0"/>
              <a:t>A method reference to an instance method. For example String::length, Person::</a:t>
            </a:r>
            <a:r>
              <a:rPr lang="en-US" sz="2200" dirty="0" err="1" smtClean="0"/>
              <a:t>getName</a:t>
            </a:r>
            <a:r>
              <a:rPr lang="en-US" sz="2200" dirty="0" smtClean="0"/>
              <a:t> etc.</a:t>
            </a:r>
          </a:p>
          <a:p>
            <a:r>
              <a:rPr lang="en-US" sz="2200" dirty="0"/>
              <a:t>A method reference to an instance </a:t>
            </a:r>
            <a:r>
              <a:rPr lang="en-US" sz="2200" dirty="0" smtClean="0"/>
              <a:t>method of an existing object. For example transaction::</a:t>
            </a:r>
            <a:r>
              <a:rPr lang="en-US" sz="2200" dirty="0" err="1" smtClean="0"/>
              <a:t>getAmount</a:t>
            </a:r>
            <a:r>
              <a:rPr lang="en-US" sz="2200" dirty="0" smtClean="0"/>
              <a:t> etc.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Sometimes </a:t>
            </a:r>
            <a:r>
              <a:rPr lang="en-US" sz="2200" dirty="0"/>
              <a:t>a lambda expression does nothing but call an existing method. In such cases we can use constructor reference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You can create a reference to an existing constructor using its name and the keyword 'new'. For example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Lambda expression:</a:t>
            </a:r>
          </a:p>
          <a:p>
            <a:pPr marL="0" indent="0">
              <a:buNone/>
            </a:pPr>
            <a:r>
              <a:rPr lang="en-US" sz="2200" dirty="0" smtClean="0"/>
              <a:t>Supplier&lt;Transaction&gt; supplier = ()-&gt;new Transaction();</a:t>
            </a:r>
          </a:p>
          <a:p>
            <a:pPr marL="0" indent="0">
              <a:buNone/>
            </a:pPr>
            <a:r>
              <a:rPr lang="en-US" sz="2200" dirty="0" smtClean="0"/>
              <a:t>Function&lt;Integer, Transaction</a:t>
            </a:r>
            <a:r>
              <a:rPr lang="en-US" sz="2200" dirty="0"/>
              <a:t>&gt; </a:t>
            </a:r>
            <a:r>
              <a:rPr lang="en-US" sz="2200" dirty="0" err="1" smtClean="0"/>
              <a:t>func</a:t>
            </a:r>
            <a:r>
              <a:rPr lang="en-US" sz="2200" dirty="0" smtClean="0"/>
              <a:t> </a:t>
            </a:r>
            <a:r>
              <a:rPr lang="en-US" sz="2200" dirty="0"/>
              <a:t>= ()-&gt;new </a:t>
            </a:r>
            <a:r>
              <a:rPr lang="en-US" sz="2200" dirty="0" smtClean="0"/>
              <a:t>Transaction(1001);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Constructor reference:</a:t>
            </a:r>
          </a:p>
          <a:p>
            <a:pPr marL="0" indent="0">
              <a:buNone/>
            </a:pPr>
            <a:r>
              <a:rPr lang="en-US" sz="2200" dirty="0" smtClean="0"/>
              <a:t>Supplier&lt;Transaction&gt; supplier = Transaction::new;</a:t>
            </a:r>
          </a:p>
          <a:p>
            <a:pPr marL="0" indent="0">
              <a:buNone/>
            </a:pPr>
            <a:r>
              <a:rPr lang="en-US" sz="2200" dirty="0"/>
              <a:t>Function&lt;Integer, Transaction&gt; </a:t>
            </a:r>
            <a:r>
              <a:rPr lang="en-US" sz="2200" dirty="0" err="1" smtClean="0"/>
              <a:t>func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Transaction::new;</a:t>
            </a:r>
          </a:p>
          <a:p>
            <a:pPr marL="0" indent="0">
              <a:buNone/>
            </a:pPr>
            <a:r>
              <a:rPr lang="en-US" sz="2200" dirty="0" smtClean="0"/>
              <a:t>Transaction t = </a:t>
            </a:r>
            <a:r>
              <a:rPr lang="en-US" sz="2200" dirty="0" err="1" smtClean="0"/>
              <a:t>func.apply</a:t>
            </a:r>
            <a:r>
              <a:rPr lang="en-US" sz="2200" dirty="0" smtClean="0"/>
              <a:t>(1001);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to 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MethodReferencesTest</a:t>
            </a: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	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 marL="0" indent="0">
              <a:buNone/>
            </a:pPr>
            <a:r>
              <a:rPr lang="en-US" sz="2200" dirty="0" err="1" smtClean="0"/>
              <a:t>IntPredicate</a:t>
            </a:r>
            <a:r>
              <a:rPr lang="en-US" sz="2200" dirty="0" smtClean="0"/>
              <a:t> </a:t>
            </a:r>
            <a:r>
              <a:rPr lang="en-US" sz="2200" dirty="0"/>
              <a:t>predicate = </a:t>
            </a:r>
            <a:r>
              <a:rPr lang="en-US" sz="2200" dirty="0" err="1">
                <a:solidFill>
                  <a:srgbClr val="FF0000"/>
                </a:solidFill>
              </a:rPr>
              <a:t>MethodReferencesTest</a:t>
            </a:r>
            <a:r>
              <a:rPr lang="en-US" sz="2200" dirty="0">
                <a:solidFill>
                  <a:srgbClr val="FF0000"/>
                </a:solidFill>
              </a:rPr>
              <a:t>::</a:t>
            </a:r>
            <a:r>
              <a:rPr lang="en-US" sz="2200" dirty="0" err="1">
                <a:solidFill>
                  <a:srgbClr val="FF0000"/>
                </a:solidFill>
              </a:rPr>
              <a:t>isCool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 err="1" smtClean="0"/>
              <a:t>System.out.println</a:t>
            </a:r>
            <a:r>
              <a:rPr lang="en-US" sz="2200" dirty="0"/>
              <a:t>("Is Cool? " + </a:t>
            </a:r>
            <a:r>
              <a:rPr lang="en-US" sz="2200" dirty="0" err="1"/>
              <a:t>predicate.test</a:t>
            </a:r>
            <a:r>
              <a:rPr lang="en-US" sz="2200" dirty="0"/>
              <a:t>(25));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public static </a:t>
            </a:r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isCool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temperature) {</a:t>
            </a:r>
          </a:p>
          <a:p>
            <a:pPr marL="0" indent="0">
              <a:buNone/>
            </a:pPr>
            <a:r>
              <a:rPr lang="en-US" sz="2200" dirty="0"/>
              <a:t>		if (temperature &lt; 20)</a:t>
            </a:r>
          </a:p>
          <a:p>
            <a:pPr marL="0" indent="0">
              <a:buNone/>
            </a:pPr>
            <a:r>
              <a:rPr lang="en-US" sz="2200" dirty="0"/>
              <a:t>			return true;</a:t>
            </a:r>
          </a:p>
          <a:p>
            <a:pPr marL="0" indent="0">
              <a:buNone/>
            </a:pPr>
            <a:r>
              <a:rPr lang="en-US" sz="2200" dirty="0"/>
              <a:t>		return false;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to instance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List&lt;Transaction</a:t>
            </a:r>
            <a:r>
              <a:rPr lang="en-US" sz="2000" dirty="0"/>
              <a:t>&gt; transactions = new </a:t>
            </a:r>
            <a:r>
              <a:rPr lang="en-US" sz="2000" dirty="0" err="1"/>
              <a:t>ArrayList</a:t>
            </a:r>
            <a:r>
              <a:rPr lang="en-US" sz="2000" dirty="0"/>
              <a:t>&lt;Transaction&gt;();</a:t>
            </a:r>
          </a:p>
          <a:p>
            <a:pPr marL="0" indent="0">
              <a:buNone/>
            </a:pPr>
            <a:r>
              <a:rPr lang="en-US" sz="2000" dirty="0" err="1" smtClean="0"/>
              <a:t>transactions.add</a:t>
            </a:r>
            <a:r>
              <a:rPr lang="en-US" sz="2000" dirty="0" smtClean="0"/>
              <a:t>(new </a:t>
            </a:r>
            <a:r>
              <a:rPr lang="en-US" sz="2000" dirty="0"/>
              <a:t>Transaction(new Date(), 10000, "PUNE"));</a:t>
            </a:r>
          </a:p>
          <a:p>
            <a:pPr marL="0" indent="0">
              <a:buNone/>
            </a:pPr>
            <a:r>
              <a:rPr lang="en-US" sz="2000" dirty="0" err="1" smtClean="0"/>
              <a:t>transactions.add</a:t>
            </a:r>
            <a:r>
              <a:rPr lang="en-US" sz="2000" dirty="0" smtClean="0"/>
              <a:t>(new </a:t>
            </a:r>
            <a:r>
              <a:rPr lang="en-US" sz="2000" dirty="0"/>
              <a:t>Transaction(new Date(), 20000, "MUMBAI"));</a:t>
            </a:r>
          </a:p>
          <a:p>
            <a:pPr marL="0" indent="0">
              <a:buNone/>
            </a:pPr>
            <a:r>
              <a:rPr lang="en-US" sz="2000" dirty="0" smtClean="0"/>
              <a:t>List&lt;Integer</a:t>
            </a:r>
            <a:r>
              <a:rPr lang="en-US" sz="2000" dirty="0"/>
              <a:t>&gt; </a:t>
            </a:r>
            <a:r>
              <a:rPr lang="en-US" sz="2000" dirty="0" err="1"/>
              <a:t>listAllAmounts</a:t>
            </a:r>
            <a:r>
              <a:rPr lang="en-US" sz="2000" dirty="0"/>
              <a:t> = </a:t>
            </a:r>
            <a:r>
              <a:rPr lang="en-US" sz="2000" dirty="0" err="1"/>
              <a:t>listAllAmounts</a:t>
            </a:r>
            <a:r>
              <a:rPr lang="en-US" sz="2000" dirty="0"/>
              <a:t>(transactions, </a:t>
            </a:r>
            <a:r>
              <a:rPr lang="en-US" sz="2000" dirty="0">
                <a:solidFill>
                  <a:srgbClr val="FF0000"/>
                </a:solidFill>
              </a:rPr>
              <a:t>Transaction::</a:t>
            </a:r>
            <a:r>
              <a:rPr lang="en-US" sz="2000" dirty="0" err="1">
                <a:solidFill>
                  <a:srgbClr val="FF0000"/>
                </a:solidFill>
              </a:rPr>
              <a:t>getAmount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private static List&lt;Integer&gt; </a:t>
            </a:r>
            <a:r>
              <a:rPr lang="en-US" sz="2000" dirty="0" err="1"/>
              <a:t>listAllAmounts</a:t>
            </a:r>
            <a:r>
              <a:rPr lang="en-US" sz="2000" dirty="0"/>
              <a:t>(List&lt;Transaction&gt; transactions, Function&lt;Transaction, Integer&gt; f){</a:t>
            </a:r>
          </a:p>
          <a:p>
            <a:pPr marL="0" indent="0">
              <a:buNone/>
            </a:pPr>
            <a:r>
              <a:rPr lang="en-US" sz="2000" dirty="0" smtClean="0"/>
              <a:t>List&lt;Integer</a:t>
            </a:r>
            <a:r>
              <a:rPr lang="en-US" sz="2000" dirty="0"/>
              <a:t>&gt; result = new </a:t>
            </a:r>
            <a:r>
              <a:rPr lang="en-US" sz="2000" dirty="0" err="1"/>
              <a:t>ArrayList</a:t>
            </a:r>
            <a:r>
              <a:rPr lang="en-US" sz="2000" dirty="0"/>
              <a:t>&lt;Integer&gt;();</a:t>
            </a:r>
          </a:p>
          <a:p>
            <a:pPr marL="0" indent="0">
              <a:buNone/>
            </a:pPr>
            <a:r>
              <a:rPr lang="en-US" sz="2000" dirty="0" err="1" smtClean="0"/>
              <a:t>transactions.forEach</a:t>
            </a:r>
            <a:r>
              <a:rPr lang="en-US" sz="2000" dirty="0" smtClean="0"/>
              <a:t>(transaction </a:t>
            </a:r>
            <a:r>
              <a:rPr lang="en-US" sz="2000" dirty="0"/>
              <a:t>-&gt; </a:t>
            </a:r>
            <a:r>
              <a:rPr lang="en-US" sz="2000" dirty="0" err="1"/>
              <a:t>result.add</a:t>
            </a:r>
            <a:r>
              <a:rPr lang="en-US" sz="2000" dirty="0"/>
              <a:t>(</a:t>
            </a:r>
            <a:r>
              <a:rPr lang="en-US" sz="2000" dirty="0" err="1"/>
              <a:t>f.apply</a:t>
            </a:r>
            <a:r>
              <a:rPr lang="en-US" sz="2000" dirty="0"/>
              <a:t>(transaction)));</a:t>
            </a:r>
          </a:p>
          <a:p>
            <a:pPr marL="0" indent="0">
              <a:buNone/>
            </a:pPr>
            <a:r>
              <a:rPr lang="en-US" sz="2000" dirty="0"/>
              <a:t>		return result;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to an existing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	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 marL="0" indent="0">
              <a:buNone/>
            </a:pPr>
            <a:r>
              <a:rPr lang="en-US" sz="2200" dirty="0" smtClean="0"/>
              <a:t>List&lt;Transaction</a:t>
            </a:r>
            <a:r>
              <a:rPr lang="en-US" sz="2200" dirty="0"/>
              <a:t>&gt; transactions = new </a:t>
            </a:r>
            <a:r>
              <a:rPr lang="en-US" sz="2200" dirty="0" err="1"/>
              <a:t>ArrayList</a:t>
            </a:r>
            <a:r>
              <a:rPr lang="en-US" sz="2200" dirty="0"/>
              <a:t>&lt;Transaction&gt;();</a:t>
            </a:r>
          </a:p>
          <a:p>
            <a:pPr marL="0" indent="0">
              <a:buNone/>
            </a:pPr>
            <a:r>
              <a:rPr lang="en-US" sz="2200" dirty="0" err="1" smtClean="0"/>
              <a:t>transactions.add</a:t>
            </a:r>
            <a:r>
              <a:rPr lang="en-US" sz="2200" dirty="0" smtClean="0"/>
              <a:t>(new </a:t>
            </a:r>
            <a:r>
              <a:rPr lang="en-US" sz="2200" dirty="0"/>
              <a:t>Transaction(new Date(), 10000, "PUNE"));</a:t>
            </a:r>
          </a:p>
          <a:p>
            <a:pPr marL="0" indent="0">
              <a:buNone/>
            </a:pPr>
            <a:r>
              <a:rPr lang="en-US" sz="2200" dirty="0" err="1" smtClean="0"/>
              <a:t>transactions.add</a:t>
            </a:r>
            <a:r>
              <a:rPr lang="en-US" sz="2200" dirty="0" smtClean="0"/>
              <a:t>(new </a:t>
            </a:r>
            <a:r>
              <a:rPr lang="en-US" sz="2200" dirty="0"/>
              <a:t>Transaction(new Date(), 20000, "MUMBAI"));</a:t>
            </a:r>
          </a:p>
          <a:p>
            <a:pPr marL="0" indent="0">
              <a:buNone/>
            </a:pPr>
            <a:r>
              <a:rPr lang="en-US" sz="2200" dirty="0" err="1" smtClean="0"/>
              <a:t>printTransactions</a:t>
            </a:r>
            <a:r>
              <a:rPr lang="en-US" sz="2200" dirty="0" smtClean="0"/>
              <a:t>(transactions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FF0000"/>
                </a:solidFill>
              </a:rPr>
              <a:t>System.out</a:t>
            </a:r>
            <a:r>
              <a:rPr lang="en-US" sz="2200" dirty="0">
                <a:solidFill>
                  <a:srgbClr val="FF0000"/>
                </a:solidFill>
              </a:rPr>
              <a:t>::</a:t>
            </a:r>
            <a:r>
              <a:rPr lang="en-US" sz="2200" dirty="0" err="1">
                <a:solidFill>
                  <a:srgbClr val="FF0000"/>
                </a:solidFill>
              </a:rPr>
              <a:t>println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/>
              <a:t>	private static void </a:t>
            </a:r>
            <a:r>
              <a:rPr lang="en-US" sz="2200" dirty="0" err="1"/>
              <a:t>printTransactions</a:t>
            </a:r>
            <a:r>
              <a:rPr lang="en-US" sz="2200" dirty="0"/>
              <a:t>(List&lt;Transaction&gt; transactions, Consumer consumer) {</a:t>
            </a:r>
          </a:p>
          <a:p>
            <a:pPr marL="0" indent="0">
              <a:buNone/>
            </a:pPr>
            <a:r>
              <a:rPr lang="en-US" sz="2200" dirty="0" err="1" smtClean="0"/>
              <a:t>transactions.forEach</a:t>
            </a:r>
            <a:r>
              <a:rPr lang="en-US" sz="2200" dirty="0" smtClean="0"/>
              <a:t>(transaction </a:t>
            </a:r>
            <a:r>
              <a:rPr lang="en-US" sz="2200" dirty="0"/>
              <a:t>-&gt; </a:t>
            </a:r>
            <a:r>
              <a:rPr lang="en-US" sz="2200" dirty="0" err="1"/>
              <a:t>consumer.accept</a:t>
            </a:r>
            <a:r>
              <a:rPr lang="en-US" sz="2200" dirty="0"/>
              <a:t>(transaction));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>Functional interfaces &amp; Lambda expressions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to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Function&lt;Integer, Transaction&gt; </a:t>
            </a:r>
            <a:r>
              <a:rPr lang="en-US" sz="2200" dirty="0" err="1" smtClean="0"/>
              <a:t>func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Transaction::new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Predicate&lt;Transaction&gt; </a:t>
            </a:r>
            <a:r>
              <a:rPr lang="en-US" sz="2200" dirty="0" err="1"/>
              <a:t>tranPredicate</a:t>
            </a:r>
            <a:r>
              <a:rPr lang="en-US" sz="2200" dirty="0"/>
              <a:t> = (Transaction transaction) -&gt; </a:t>
            </a:r>
            <a:r>
              <a:rPr lang="en-US" sz="2200" dirty="0" err="1"/>
              <a:t>transaction.getAmount</a:t>
            </a:r>
            <a:r>
              <a:rPr lang="en-US" sz="2200" dirty="0"/>
              <a:t>() &gt; 10000 ? true : false;</a:t>
            </a:r>
          </a:p>
          <a:p>
            <a:pPr marL="0" indent="0">
              <a:buNone/>
            </a:pPr>
            <a:r>
              <a:rPr lang="en-US" sz="2200" dirty="0" err="1"/>
              <a:t>System.out.println</a:t>
            </a:r>
            <a:r>
              <a:rPr lang="en-US" sz="2200" dirty="0"/>
              <a:t>("Big transaction: " + </a:t>
            </a:r>
            <a:r>
              <a:rPr lang="en-US" sz="2200" dirty="0" err="1" smtClean="0"/>
              <a:t>tranPredicate.test</a:t>
            </a:r>
            <a:r>
              <a:rPr lang="en-US" sz="2200" dirty="0" smtClean="0"/>
              <a:t>(</a:t>
            </a:r>
            <a:r>
              <a:rPr lang="en-US" sz="2200" dirty="0" err="1" smtClean="0"/>
              <a:t>func.apply</a:t>
            </a:r>
            <a:r>
              <a:rPr lang="en-US" sz="2200" dirty="0" smtClean="0"/>
              <a:t>(10000</a:t>
            </a:r>
            <a:r>
              <a:rPr lang="en-US" sz="2200" dirty="0"/>
              <a:t>)));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Function&lt;T, R&gt; 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Function&lt;Integer, Integer&gt; func_1 = x -&gt; x + 1;</a:t>
            </a:r>
          </a:p>
          <a:p>
            <a:pPr marL="0" indent="0">
              <a:buNone/>
            </a:pPr>
            <a:r>
              <a:rPr lang="en-US" dirty="0"/>
              <a:t>Function&lt;Integer, Integer&gt; func_2 = x -&gt; x * 2;</a:t>
            </a:r>
          </a:p>
          <a:p>
            <a:pPr marL="0" indent="0">
              <a:buNone/>
            </a:pPr>
            <a:r>
              <a:rPr lang="en-US" dirty="0"/>
              <a:t>Function&lt;Integer, Integer&gt; func_3 = </a:t>
            </a:r>
            <a:r>
              <a:rPr lang="en-US" dirty="0">
                <a:solidFill>
                  <a:srgbClr val="FF0000"/>
                </a:solidFill>
              </a:rPr>
              <a:t>func_1.andThen(func_2);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result = func_3.apply(1);</a:t>
            </a:r>
          </a:p>
          <a:p>
            <a:pPr marL="274320" lvl="1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//result </a:t>
            </a:r>
            <a:r>
              <a:rPr lang="en-US" i="1" dirty="0">
                <a:solidFill>
                  <a:srgbClr val="00B050"/>
                </a:solidFill>
              </a:rPr>
              <a:t>= </a:t>
            </a:r>
            <a:r>
              <a:rPr lang="en-US" i="1" dirty="0" smtClean="0">
                <a:solidFill>
                  <a:srgbClr val="00B05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 smtClean="0"/>
              <a:t>Function&lt;Integer, Integer&gt; func_4 = func_1.compose(func_2);</a:t>
            </a:r>
          </a:p>
          <a:p>
            <a:pPr marL="0" indent="0">
              <a:buNone/>
            </a:pPr>
            <a:r>
              <a:rPr lang="en-US" dirty="0" smtClean="0"/>
              <a:t>Result = func_4.apply(1);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//result = 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Predicate&lt;T&gt; 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Predicate&lt;Integer&gt; pd_1 = (x) -&gt; x &gt; 50;</a:t>
            </a:r>
          </a:p>
          <a:p>
            <a:pPr marL="0" indent="0">
              <a:buNone/>
            </a:pPr>
            <a:r>
              <a:rPr lang="en-US" dirty="0"/>
              <a:t>Predicate&lt;Integer&gt; pd_2 = (x) -&gt; x &lt; 60;</a:t>
            </a:r>
          </a:p>
          <a:p>
            <a:pPr marL="0" indent="0">
              <a:buNone/>
            </a:pPr>
            <a:r>
              <a:rPr lang="en-US" dirty="0"/>
              <a:t>Predicate&lt;Integer&gt; pd_3 = </a:t>
            </a:r>
            <a:r>
              <a:rPr lang="en-US" dirty="0">
                <a:solidFill>
                  <a:srgbClr val="FF0000"/>
                </a:solidFill>
              </a:rPr>
              <a:t>pd_1.and(pd_2);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("Result = " + </a:t>
            </a:r>
            <a:r>
              <a:rPr lang="en-US" dirty="0" smtClean="0"/>
              <a:t>pd_3.test(40));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//Result = false</a:t>
            </a:r>
          </a:p>
          <a:p>
            <a:pPr marL="0" indent="0">
              <a:buNone/>
            </a:pPr>
            <a:r>
              <a:rPr lang="en-US" dirty="0"/>
              <a:t>Predicate&lt;Integer&gt; </a:t>
            </a:r>
            <a:r>
              <a:rPr lang="en-US" dirty="0" smtClean="0"/>
              <a:t>pd_4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pd_1.or(pd_2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("Result = " + </a:t>
            </a:r>
            <a:r>
              <a:rPr lang="en-US" dirty="0" smtClean="0"/>
              <a:t>pd_4.test(40</a:t>
            </a:r>
            <a:r>
              <a:rPr lang="en-US" dirty="0"/>
              <a:t>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//Result =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>Date APIs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Date APIs prior to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In Java 1.0, the class </a:t>
            </a:r>
            <a:r>
              <a:rPr lang="en-US" sz="2200" dirty="0" err="1" smtClean="0"/>
              <a:t>java.util.Date</a:t>
            </a:r>
            <a:r>
              <a:rPr lang="en-US" sz="2200" dirty="0" smtClean="0"/>
              <a:t> does not represent a date but a point in time in millisecond precision.</a:t>
            </a:r>
          </a:p>
          <a:p>
            <a:r>
              <a:rPr lang="en-US" sz="2200" dirty="0" smtClean="0"/>
              <a:t>The year starts from 1900 &amp; month starts from zero.</a:t>
            </a:r>
          </a:p>
          <a:p>
            <a:r>
              <a:rPr lang="en-US" sz="2200" dirty="0" smtClean="0"/>
              <a:t>If </a:t>
            </a:r>
            <a:r>
              <a:rPr lang="en-US" sz="2200" dirty="0"/>
              <a:t>you wish to build a date </a:t>
            </a:r>
            <a:r>
              <a:rPr lang="en-US" sz="2200" dirty="0" smtClean="0"/>
              <a:t>27 Jul 2015, then create Date object as follows:</a:t>
            </a:r>
          </a:p>
          <a:p>
            <a:pPr marL="274320" lvl="1" indent="0">
              <a:buNone/>
            </a:pPr>
            <a:r>
              <a:rPr lang="en-US" sz="2200" dirty="0" smtClean="0"/>
              <a:t>Date </a:t>
            </a:r>
            <a:r>
              <a:rPr lang="en-US" sz="2200" dirty="0" err="1" smtClean="0"/>
              <a:t>date</a:t>
            </a:r>
            <a:r>
              <a:rPr lang="en-US" sz="2200" dirty="0" smtClean="0"/>
              <a:t> = new Date(115, 6, 27);</a:t>
            </a:r>
          </a:p>
          <a:p>
            <a:r>
              <a:rPr lang="en-US" sz="2200" dirty="0" smtClean="0"/>
              <a:t>In Java 1.1 deprecated several methods of Date class &amp; introduced Calendar class.</a:t>
            </a:r>
          </a:p>
          <a:p>
            <a:r>
              <a:rPr lang="en-US" sz="2200" dirty="0" smtClean="0"/>
              <a:t>In Calendar also month starts with zero.</a:t>
            </a:r>
            <a:r>
              <a:rPr lang="en-US" sz="2200" dirty="0"/>
              <a:t> Using Calendar &amp; Date builds confusion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In order to format the date, </a:t>
            </a:r>
            <a:r>
              <a:rPr lang="en-US" sz="2200" dirty="0" err="1" smtClean="0"/>
              <a:t>DateFormat</a:t>
            </a:r>
            <a:r>
              <a:rPr lang="en-US" sz="2200" dirty="0" smtClean="0"/>
              <a:t> class was introduced. However, it is not thread safe.</a:t>
            </a:r>
          </a:p>
          <a:p>
            <a:r>
              <a:rPr lang="en-US" sz="2200" dirty="0" smtClean="0"/>
              <a:t>Developers started using third party date libraries.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 8 Date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Java 8 introduced a package </a:t>
            </a:r>
            <a:r>
              <a:rPr lang="en-US" sz="2400" i="1" dirty="0" err="1" smtClean="0"/>
              <a:t>java.time</a:t>
            </a:r>
            <a:r>
              <a:rPr lang="en-US" sz="2400" dirty="0" smtClean="0"/>
              <a:t> to handle date.</a:t>
            </a:r>
          </a:p>
          <a:p>
            <a:r>
              <a:rPr lang="en-US" sz="2400" dirty="0" smtClean="0"/>
              <a:t>New Date API provides separate classes for handling dates, time, different </a:t>
            </a:r>
            <a:r>
              <a:rPr lang="en-US" sz="2400" dirty="0" err="1" smtClean="0"/>
              <a:t>timezones</a:t>
            </a:r>
            <a:r>
              <a:rPr lang="en-US" sz="2400" dirty="0" smtClean="0"/>
              <a:t>, duration, easy manipulation of date/time etc.</a:t>
            </a:r>
          </a:p>
          <a:p>
            <a:r>
              <a:rPr lang="en-US" sz="2400" dirty="0" smtClean="0"/>
              <a:t>Important classes are:</a:t>
            </a:r>
          </a:p>
          <a:p>
            <a:pPr lvl="1"/>
            <a:r>
              <a:rPr lang="en-US" sz="2000" dirty="0" err="1" smtClean="0"/>
              <a:t>LocalDate</a:t>
            </a:r>
            <a:endParaRPr lang="en-US" sz="2000" dirty="0" smtClean="0"/>
          </a:p>
          <a:p>
            <a:pPr lvl="1"/>
            <a:r>
              <a:rPr lang="en-US" sz="2000" dirty="0" err="1" smtClean="0"/>
              <a:t>LocalTime</a:t>
            </a:r>
            <a:endParaRPr lang="en-US" sz="2000" dirty="0" smtClean="0"/>
          </a:p>
          <a:p>
            <a:pPr lvl="1"/>
            <a:r>
              <a:rPr lang="en-US" sz="2000" dirty="0" err="1" smtClean="0"/>
              <a:t>LocalDateTime</a:t>
            </a:r>
            <a:endParaRPr lang="en-US" sz="2000" dirty="0" smtClean="0"/>
          </a:p>
          <a:p>
            <a:pPr lvl="1"/>
            <a:r>
              <a:rPr lang="en-US" sz="2000" dirty="0" smtClean="0"/>
              <a:t>Duration</a:t>
            </a:r>
          </a:p>
          <a:p>
            <a:pPr lvl="1"/>
            <a:r>
              <a:rPr lang="en-US" sz="2000" dirty="0" smtClean="0"/>
              <a:t>Period</a:t>
            </a:r>
          </a:p>
          <a:p>
            <a:pPr lvl="1"/>
            <a:r>
              <a:rPr lang="en-US" sz="2000" dirty="0" err="1" smtClean="0"/>
              <a:t>TemporalAdjusters</a:t>
            </a:r>
            <a:endParaRPr lang="en-US" sz="2000" dirty="0" smtClean="0"/>
          </a:p>
          <a:p>
            <a:pPr lvl="1"/>
            <a:r>
              <a:rPr lang="en-US" sz="2000" dirty="0" err="1" smtClean="0"/>
              <a:t>DateTimeFormatter</a:t>
            </a:r>
            <a:endParaRPr lang="en-US" sz="2000" dirty="0" smtClean="0"/>
          </a:p>
          <a:p>
            <a:pPr lvl="1"/>
            <a:r>
              <a:rPr lang="en-US" sz="2000" dirty="0" err="1" smtClean="0"/>
              <a:t>ZoneId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LocalDate</a:t>
            </a:r>
            <a:r>
              <a:rPr lang="en-US" sz="2200" dirty="0"/>
              <a:t> </a:t>
            </a:r>
            <a:r>
              <a:rPr lang="en-US" sz="2200" dirty="0" err="1"/>
              <a:t>localDate</a:t>
            </a:r>
            <a:r>
              <a:rPr lang="en-US" sz="2200" dirty="0"/>
              <a:t> = </a:t>
            </a:r>
            <a:r>
              <a:rPr lang="en-US" sz="2200" dirty="0" err="1"/>
              <a:t>LocalDate.now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 err="1"/>
              <a:t>LocalDate</a:t>
            </a:r>
            <a:r>
              <a:rPr lang="en-US" sz="2200" dirty="0"/>
              <a:t> </a:t>
            </a:r>
            <a:r>
              <a:rPr lang="en-US" sz="2200" dirty="0" err="1" smtClean="0"/>
              <a:t>localDate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LocalDate.of</a:t>
            </a:r>
            <a:r>
              <a:rPr lang="en-US" sz="2200" dirty="0"/>
              <a:t>(2015, 4, 27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localDate</a:t>
            </a:r>
            <a:r>
              <a:rPr lang="en-US" sz="2200" dirty="0" smtClean="0"/>
              <a:t>); </a:t>
            </a:r>
            <a:r>
              <a:rPr lang="en-US" sz="2200" dirty="0" smtClean="0">
                <a:solidFill>
                  <a:srgbClr val="FF0000"/>
                </a:solidFill>
              </a:rPr>
              <a:t>//2015-04-27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localDate.getDayOfMonth</a:t>
            </a:r>
            <a:r>
              <a:rPr lang="en-US" sz="2200" dirty="0"/>
              <a:t>() + "/" + </a:t>
            </a:r>
            <a:r>
              <a:rPr lang="en-US" sz="2200" dirty="0" err="1" smtClean="0"/>
              <a:t>localDate.getMonth</a:t>
            </a:r>
            <a:r>
              <a:rPr lang="en-US" sz="2200" dirty="0"/>
              <a:t>().</a:t>
            </a:r>
            <a:r>
              <a:rPr lang="en-US" sz="2200" dirty="0" err="1"/>
              <a:t>getValue</a:t>
            </a:r>
            <a:r>
              <a:rPr lang="en-US" sz="2200" dirty="0"/>
              <a:t>() + "/" + </a:t>
            </a:r>
            <a:r>
              <a:rPr lang="en-US" sz="2200" dirty="0" err="1" smtClean="0"/>
              <a:t>localDate.getYear</a:t>
            </a:r>
            <a:r>
              <a:rPr lang="en-US" sz="2200" dirty="0" smtClean="0"/>
              <a:t>());</a:t>
            </a:r>
          </a:p>
          <a:p>
            <a:pPr marL="274320" lvl="1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//27/4/2015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year = </a:t>
            </a:r>
            <a:r>
              <a:rPr lang="en-US" sz="2200" dirty="0" err="1" smtClean="0"/>
              <a:t>localDate.get</a:t>
            </a:r>
            <a:r>
              <a:rPr lang="en-US" sz="2200" dirty="0" smtClean="0"/>
              <a:t>(</a:t>
            </a:r>
            <a:r>
              <a:rPr lang="en-US" sz="2200" dirty="0" err="1" smtClean="0"/>
              <a:t>ChronoField.YEAR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month = </a:t>
            </a:r>
            <a:r>
              <a:rPr lang="en-US" sz="2200" dirty="0" err="1"/>
              <a:t>localDate.get</a:t>
            </a:r>
            <a:r>
              <a:rPr lang="en-US" sz="2200" dirty="0"/>
              <a:t>(</a:t>
            </a:r>
            <a:r>
              <a:rPr lang="en-US" sz="2200" dirty="0" err="1"/>
              <a:t>ChronoField.MONTH_OF_YEAR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day = </a:t>
            </a:r>
            <a:r>
              <a:rPr lang="en-US" sz="2200" dirty="0" err="1"/>
              <a:t>localDate.get</a:t>
            </a:r>
            <a:r>
              <a:rPr lang="en-US" sz="2200" dirty="0"/>
              <a:t>(</a:t>
            </a:r>
            <a:r>
              <a:rPr lang="en-US" sz="2200" dirty="0" err="1"/>
              <a:t>ChronoField.DAY_OF_MONTH</a:t>
            </a:r>
            <a:r>
              <a:rPr lang="en-US" sz="2200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LocalTime</a:t>
            </a:r>
            <a:r>
              <a:rPr lang="en-US" sz="2200" dirty="0"/>
              <a:t> </a:t>
            </a:r>
            <a:r>
              <a:rPr lang="en-US" sz="2200" dirty="0" err="1" smtClean="0"/>
              <a:t>localTime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LocalTime.now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 err="1"/>
              <a:t>LocalTime</a:t>
            </a:r>
            <a:r>
              <a:rPr lang="en-US" sz="2200" dirty="0"/>
              <a:t> </a:t>
            </a:r>
            <a:r>
              <a:rPr lang="en-US" sz="2200" dirty="0" err="1"/>
              <a:t>localTime</a:t>
            </a:r>
            <a:r>
              <a:rPr lang="en-US" sz="2200" dirty="0"/>
              <a:t> = </a:t>
            </a:r>
            <a:r>
              <a:rPr lang="en-US" sz="2200" dirty="0" err="1"/>
              <a:t>LocalTime.of</a:t>
            </a:r>
            <a:r>
              <a:rPr lang="en-US" sz="2200" dirty="0"/>
              <a:t>(16, 27, 10);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hour = </a:t>
            </a:r>
            <a:r>
              <a:rPr lang="en-US" sz="2200" dirty="0" err="1"/>
              <a:t>localTime.getHour</a:t>
            </a:r>
            <a:r>
              <a:rPr lang="en-US" sz="2200" dirty="0" smtClean="0"/>
              <a:t>(); </a:t>
            </a:r>
            <a:r>
              <a:rPr lang="en-US" sz="2200" dirty="0" smtClean="0">
                <a:solidFill>
                  <a:srgbClr val="FF0000"/>
                </a:solidFill>
              </a:rPr>
              <a:t>//16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minute = </a:t>
            </a:r>
            <a:r>
              <a:rPr lang="en-US" sz="2200" dirty="0" err="1"/>
              <a:t>localTime.getMinute</a:t>
            </a:r>
            <a:r>
              <a:rPr lang="en-US" sz="2200" dirty="0" smtClean="0"/>
              <a:t>(); </a:t>
            </a:r>
            <a:r>
              <a:rPr lang="en-US" sz="2200" dirty="0" smtClean="0">
                <a:solidFill>
                  <a:srgbClr val="FF0000"/>
                </a:solidFill>
              </a:rPr>
              <a:t>//27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second = </a:t>
            </a:r>
            <a:r>
              <a:rPr lang="en-US" sz="2200" dirty="0" err="1"/>
              <a:t>localTime.getSecond</a:t>
            </a:r>
            <a:r>
              <a:rPr lang="en-US" sz="2200" dirty="0" smtClean="0"/>
              <a:t>(); </a:t>
            </a:r>
            <a:r>
              <a:rPr lang="en-US" sz="2200" dirty="0" smtClean="0">
                <a:solidFill>
                  <a:srgbClr val="FF0000"/>
                </a:solidFill>
              </a:rPr>
              <a:t>//10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 err="1"/>
              <a:t>LocalTime</a:t>
            </a:r>
            <a:r>
              <a:rPr lang="en-US" sz="2200" dirty="0"/>
              <a:t> time = </a:t>
            </a:r>
            <a:r>
              <a:rPr lang="en-US" sz="2200" dirty="0" err="1"/>
              <a:t>LocalTime.parse</a:t>
            </a:r>
            <a:r>
              <a:rPr lang="en-US" sz="2200" dirty="0"/>
              <a:t>("15:15:20");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LocalDateTime</a:t>
            </a:r>
            <a:r>
              <a:rPr lang="en-US" sz="2200" dirty="0"/>
              <a:t> dt1 = </a:t>
            </a:r>
            <a:r>
              <a:rPr lang="en-US" sz="2200" dirty="0" err="1"/>
              <a:t>LocalDateTime.of</a:t>
            </a:r>
            <a:r>
              <a:rPr lang="en-US" sz="2200" dirty="0"/>
              <a:t>(2015, </a:t>
            </a:r>
            <a:r>
              <a:rPr lang="en-US" sz="2200" dirty="0" err="1"/>
              <a:t>Month.APRIL</a:t>
            </a:r>
            <a:r>
              <a:rPr lang="en-US" sz="2200" dirty="0"/>
              <a:t>, 27, 16, 20, 10);</a:t>
            </a:r>
          </a:p>
          <a:p>
            <a:pPr marL="0" indent="0">
              <a:buNone/>
            </a:pPr>
            <a:r>
              <a:rPr lang="en-US" sz="2200" dirty="0" err="1"/>
              <a:t>LocalDateTime</a:t>
            </a:r>
            <a:r>
              <a:rPr lang="en-US" sz="2200" dirty="0"/>
              <a:t> dt2 = </a:t>
            </a:r>
            <a:r>
              <a:rPr lang="en-US" sz="2200" dirty="0" err="1"/>
              <a:t>LocalDateTime.of</a:t>
            </a:r>
            <a:r>
              <a:rPr lang="en-US" sz="2200" dirty="0"/>
              <a:t>(</a:t>
            </a:r>
            <a:r>
              <a:rPr lang="en-US" sz="2200" dirty="0" err="1"/>
              <a:t>localDate</a:t>
            </a:r>
            <a:r>
              <a:rPr lang="en-US" sz="2200" dirty="0"/>
              <a:t>, </a:t>
            </a:r>
            <a:r>
              <a:rPr lang="en-US" sz="2200" dirty="0" err="1"/>
              <a:t>localTime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LocalDateTime</a:t>
            </a:r>
            <a:r>
              <a:rPr lang="en-US" sz="2200" dirty="0"/>
              <a:t> dt3 = </a:t>
            </a:r>
            <a:r>
              <a:rPr lang="en-US" sz="2200" dirty="0" err="1"/>
              <a:t>localDate.atTime</a:t>
            </a:r>
            <a:r>
              <a:rPr lang="en-US" sz="2200" dirty="0"/>
              <a:t>(13, 45, 20);</a:t>
            </a:r>
          </a:p>
          <a:p>
            <a:pPr marL="0" indent="0">
              <a:buNone/>
            </a:pPr>
            <a:r>
              <a:rPr lang="en-US" sz="2200" dirty="0" err="1"/>
              <a:t>LocalDateTime</a:t>
            </a:r>
            <a:r>
              <a:rPr lang="en-US" sz="2200" dirty="0"/>
              <a:t> dt4 = </a:t>
            </a:r>
            <a:r>
              <a:rPr lang="en-US" sz="2200" dirty="0" err="1"/>
              <a:t>localDate.atTime</a:t>
            </a:r>
            <a:r>
              <a:rPr lang="en-US" sz="2200" dirty="0"/>
              <a:t>(</a:t>
            </a:r>
            <a:r>
              <a:rPr lang="en-US" sz="2200" dirty="0" err="1"/>
              <a:t>localTime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LocalDateTime</a:t>
            </a:r>
            <a:r>
              <a:rPr lang="en-US" sz="2200" dirty="0"/>
              <a:t> dt5 = </a:t>
            </a:r>
            <a:r>
              <a:rPr lang="en-US" sz="2200" dirty="0" err="1"/>
              <a:t>localTime.atDate</a:t>
            </a:r>
            <a:r>
              <a:rPr lang="en-US" sz="2200" dirty="0"/>
              <a:t>(date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 smtClean="0"/>
              <a:t>LocalDate</a:t>
            </a:r>
            <a:r>
              <a:rPr lang="en-US" sz="2200" dirty="0" smtClean="0"/>
              <a:t> </a:t>
            </a:r>
            <a:r>
              <a:rPr lang="en-US" sz="2200" dirty="0" err="1" smtClean="0"/>
              <a:t>localDate</a:t>
            </a:r>
            <a:r>
              <a:rPr lang="en-US" sz="2200" dirty="0" smtClean="0"/>
              <a:t> = dt1.toLocalDate();</a:t>
            </a:r>
          </a:p>
          <a:p>
            <a:pPr marL="0" indent="0">
              <a:buNone/>
            </a:pPr>
            <a:r>
              <a:rPr lang="en-US" sz="2200" dirty="0" err="1" smtClean="0"/>
              <a:t>LocalTime</a:t>
            </a:r>
            <a:r>
              <a:rPr lang="en-US" sz="2200" dirty="0" smtClean="0"/>
              <a:t> </a:t>
            </a:r>
            <a:r>
              <a:rPr lang="en-US" sz="2200" dirty="0" err="1" smtClean="0"/>
              <a:t>localTime</a:t>
            </a:r>
            <a:r>
              <a:rPr lang="en-US" sz="2200" dirty="0" smtClean="0"/>
              <a:t> = dt1.toLocalTime();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Duration class models a quantity or amount of time in terms of seconds and </a:t>
            </a:r>
            <a:r>
              <a:rPr lang="en-US" sz="2200" dirty="0" smtClean="0"/>
              <a:t>nanoseconds. It is used to find out duration between two dates or two time objects. For example:</a:t>
            </a:r>
          </a:p>
          <a:p>
            <a:pPr marL="0" indent="0">
              <a:buNone/>
            </a:pPr>
            <a:r>
              <a:rPr lang="en-US" sz="2200" dirty="0"/>
              <a:t>Duration d1 = </a:t>
            </a:r>
            <a:r>
              <a:rPr lang="en-US" sz="2200" dirty="0" err="1"/>
              <a:t>Duration.between</a:t>
            </a:r>
            <a:r>
              <a:rPr lang="en-US" sz="2200" dirty="0"/>
              <a:t>(time1, time2);</a:t>
            </a:r>
          </a:p>
          <a:p>
            <a:pPr marL="0" indent="0">
              <a:buNone/>
            </a:pPr>
            <a:r>
              <a:rPr lang="en-US" sz="2200" dirty="0"/>
              <a:t>Duration d1 = </a:t>
            </a:r>
            <a:r>
              <a:rPr lang="en-US" sz="2200" dirty="0" err="1"/>
              <a:t>Duration.between</a:t>
            </a:r>
            <a:r>
              <a:rPr lang="en-US" sz="2200" dirty="0"/>
              <a:t>(dateTime1, </a:t>
            </a:r>
            <a:r>
              <a:rPr lang="en-US" sz="2200" dirty="0" smtClean="0"/>
              <a:t>dateTime2);</a:t>
            </a:r>
          </a:p>
          <a:p>
            <a:pPr marL="0" indent="0">
              <a:buNone/>
            </a:pPr>
            <a:r>
              <a:rPr lang="en-US" sz="2200" dirty="0" smtClean="0"/>
              <a:t>long seconds = d1.getSeconds();</a:t>
            </a:r>
          </a:p>
          <a:p>
            <a:pPr marL="0" indent="0">
              <a:buNone/>
            </a:pPr>
            <a:r>
              <a:rPr lang="en-US" sz="2200" dirty="0"/>
              <a:t>Duration </a:t>
            </a:r>
            <a:r>
              <a:rPr lang="en-US" sz="2200" dirty="0" err="1" smtClean="0"/>
              <a:t>fiveMinutes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 smtClean="0"/>
              <a:t>Duration.ofMinutes</a:t>
            </a:r>
            <a:r>
              <a:rPr lang="en-US" sz="2200" dirty="0" smtClean="0"/>
              <a:t>(5);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Interface is a fully abstraction of a class.</a:t>
            </a:r>
          </a:p>
          <a:p>
            <a:r>
              <a:rPr lang="en-US" dirty="0"/>
              <a:t>All methods in an interface are "public abstract" &amp; all variables are "public static final".</a:t>
            </a:r>
          </a:p>
          <a:p>
            <a:r>
              <a:rPr lang="en-US" dirty="0"/>
              <a:t>Interface is a contract between service provider &amp; service user.</a:t>
            </a:r>
          </a:p>
          <a:p>
            <a:r>
              <a:rPr lang="en-US" dirty="0"/>
              <a:t>Interfaces gather irrelevant objects together.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When you need to model an amount of time in terms of years, months, and days, you can use the </a:t>
            </a:r>
            <a:r>
              <a:rPr lang="en-US" sz="2200" i="1" dirty="0"/>
              <a:t>Period</a:t>
            </a:r>
            <a:r>
              <a:rPr lang="en-US" sz="2200" dirty="0"/>
              <a:t> class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Period </a:t>
            </a:r>
            <a:r>
              <a:rPr lang="en-US" sz="2200" dirty="0" err="1"/>
              <a:t>tenDays</a:t>
            </a:r>
            <a:r>
              <a:rPr lang="en-US" sz="2200" dirty="0"/>
              <a:t> = </a:t>
            </a:r>
            <a:r>
              <a:rPr lang="en-US" sz="2200" dirty="0" err="1"/>
              <a:t>Period.between</a:t>
            </a:r>
            <a:r>
              <a:rPr lang="en-US" sz="2200" dirty="0"/>
              <a:t>(</a:t>
            </a:r>
            <a:r>
              <a:rPr lang="en-US" sz="2200" dirty="0" err="1"/>
              <a:t>LocalDate.of</a:t>
            </a:r>
            <a:r>
              <a:rPr lang="en-US" sz="2200" dirty="0"/>
              <a:t>(2014, 3, 8), </a:t>
            </a:r>
            <a:r>
              <a:rPr lang="en-US" sz="2200" dirty="0" err="1"/>
              <a:t>LocalDate.of</a:t>
            </a:r>
            <a:r>
              <a:rPr lang="en-US" sz="2200" dirty="0"/>
              <a:t>(2014, 3, 18));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days = </a:t>
            </a:r>
            <a:r>
              <a:rPr lang="en-US" sz="2200" dirty="0" err="1"/>
              <a:t>tenDays.getDays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months = </a:t>
            </a:r>
            <a:r>
              <a:rPr lang="en-US" sz="2200" dirty="0" err="1"/>
              <a:t>tenDays.getMonths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years = </a:t>
            </a:r>
            <a:r>
              <a:rPr lang="en-US" sz="2200" dirty="0" err="1"/>
              <a:t>tenDays.getYears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/>
              <a:t>Period </a:t>
            </a:r>
            <a:r>
              <a:rPr lang="en-US" sz="2200" dirty="0" err="1"/>
              <a:t>tenDays</a:t>
            </a:r>
            <a:r>
              <a:rPr lang="en-US" sz="2200" dirty="0"/>
              <a:t> = </a:t>
            </a:r>
            <a:r>
              <a:rPr lang="en-US" sz="2200" dirty="0" err="1"/>
              <a:t>Period.ofDays</a:t>
            </a:r>
            <a:r>
              <a:rPr lang="en-US" sz="2200" dirty="0"/>
              <a:t>(10);</a:t>
            </a:r>
          </a:p>
          <a:p>
            <a:pPr marL="0" indent="0">
              <a:buNone/>
            </a:pPr>
            <a:r>
              <a:rPr lang="en-US" sz="2200" dirty="0"/>
              <a:t>Period </a:t>
            </a:r>
            <a:r>
              <a:rPr lang="en-US" sz="2200" dirty="0" err="1"/>
              <a:t>threeWeeks</a:t>
            </a:r>
            <a:r>
              <a:rPr lang="en-US" sz="2200" dirty="0"/>
              <a:t> = </a:t>
            </a:r>
            <a:r>
              <a:rPr lang="en-US" sz="2200" dirty="0" err="1"/>
              <a:t>Period.ofWeeks</a:t>
            </a:r>
            <a:r>
              <a:rPr lang="en-US" sz="2200" dirty="0"/>
              <a:t>(3);</a:t>
            </a:r>
          </a:p>
          <a:p>
            <a:pPr marL="0" indent="0">
              <a:buNone/>
            </a:pPr>
            <a:r>
              <a:rPr lang="en-US" sz="2200" dirty="0"/>
              <a:t>Period </a:t>
            </a:r>
            <a:r>
              <a:rPr lang="en-US" sz="2200" dirty="0" err="1"/>
              <a:t>twoYearsSixMonthsOneDay</a:t>
            </a:r>
            <a:r>
              <a:rPr lang="en-US" sz="2200" dirty="0"/>
              <a:t> = </a:t>
            </a:r>
            <a:r>
              <a:rPr lang="en-US" sz="2200" dirty="0" err="1"/>
              <a:t>Period.of</a:t>
            </a:r>
            <a:r>
              <a:rPr lang="en-US" sz="2200" dirty="0"/>
              <a:t>(2, 6, 1);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TemporalAdjusters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Sometimes you need to perform complex date/time manipulations such as adjusting a date to the next Sunday, </a:t>
            </a:r>
            <a:r>
              <a:rPr lang="en-US" sz="2200" dirty="0" smtClean="0"/>
              <a:t>the next </a:t>
            </a:r>
            <a:r>
              <a:rPr lang="en-US" sz="2200" dirty="0"/>
              <a:t>working day, or the last day of the month etc. Here we can use </a:t>
            </a:r>
            <a:r>
              <a:rPr lang="en-US" sz="2200" dirty="0" err="1"/>
              <a:t>TemporalAdjusters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import static </a:t>
            </a:r>
            <a:r>
              <a:rPr lang="en-US" sz="2200" dirty="0" err="1"/>
              <a:t>java.time.temporal.TemporalAdjusters</a:t>
            </a:r>
            <a:r>
              <a:rPr lang="en-US" sz="2200" dirty="0" smtClean="0"/>
              <a:t>.*;</a:t>
            </a:r>
          </a:p>
          <a:p>
            <a:pPr marL="0" indent="0">
              <a:buNone/>
            </a:pPr>
            <a:r>
              <a:rPr lang="en-US" sz="2200" dirty="0" err="1"/>
              <a:t>LocalDate</a:t>
            </a:r>
            <a:r>
              <a:rPr lang="en-US" sz="2200" dirty="0"/>
              <a:t> </a:t>
            </a:r>
            <a:r>
              <a:rPr lang="en-US" sz="2200" dirty="0" err="1"/>
              <a:t>nextSunday</a:t>
            </a:r>
            <a:r>
              <a:rPr lang="en-US" sz="2200" dirty="0"/>
              <a:t> = </a:t>
            </a:r>
            <a:r>
              <a:rPr lang="en-US" sz="2200" dirty="0" err="1"/>
              <a:t>currentLocalDate.with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nextOrSame</a:t>
            </a:r>
            <a:r>
              <a:rPr lang="en-US" sz="2200" dirty="0"/>
              <a:t>(</a:t>
            </a:r>
            <a:r>
              <a:rPr lang="en-US" sz="2200" dirty="0" err="1"/>
              <a:t>DayOfWeek.SUNDAY</a:t>
            </a:r>
            <a:r>
              <a:rPr lang="en-US" sz="2200" dirty="0" smtClean="0"/>
              <a:t>));</a:t>
            </a:r>
          </a:p>
          <a:p>
            <a:pPr marL="0" indent="0">
              <a:buNone/>
            </a:pPr>
            <a:r>
              <a:rPr lang="en-US" sz="2200" dirty="0" err="1"/>
              <a:t>LocalDate</a:t>
            </a:r>
            <a:r>
              <a:rPr lang="en-US" sz="2200" dirty="0"/>
              <a:t> </a:t>
            </a:r>
            <a:r>
              <a:rPr lang="en-US" sz="2200" dirty="0" err="1"/>
              <a:t>lastDayOfMonth</a:t>
            </a:r>
            <a:r>
              <a:rPr lang="en-US" sz="2200" dirty="0"/>
              <a:t> = </a:t>
            </a:r>
            <a:r>
              <a:rPr lang="en-US" sz="2200" dirty="0" err="1"/>
              <a:t>currentLocalDate.with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FF0000"/>
                </a:solidFill>
              </a:rPr>
              <a:t>lastDayOfMonth</a:t>
            </a:r>
            <a:r>
              <a:rPr lang="en-US" sz="2200" dirty="0"/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TemporalAdjusters</a:t>
            </a:r>
            <a:r>
              <a:rPr lang="en-US" dirty="0" smtClean="0"/>
              <a:t>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/>
              <a:t>TemporalAdjusters</a:t>
            </a:r>
            <a:r>
              <a:rPr lang="en-US" sz="2200" dirty="0" smtClean="0"/>
              <a:t> is an functional interface implemented by most of the date related classes. We can write implementation class to meet custom requirements.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274320" lvl="1" indent="0">
              <a:buNone/>
            </a:pPr>
            <a:r>
              <a:rPr lang="pt-BR" sz="1900" dirty="0"/>
              <a:t>@FunctionalInterface</a:t>
            </a:r>
          </a:p>
          <a:p>
            <a:pPr marL="274320" lvl="1" indent="0">
              <a:buNone/>
            </a:pPr>
            <a:r>
              <a:rPr lang="pt-BR" sz="1900" dirty="0"/>
              <a:t>public interface TemporalAdjuster {</a:t>
            </a:r>
          </a:p>
          <a:p>
            <a:pPr marL="274320" lvl="1" indent="0">
              <a:buNone/>
            </a:pPr>
            <a:r>
              <a:rPr lang="pt-BR" sz="1900" dirty="0" smtClean="0"/>
              <a:t>	Temporal </a:t>
            </a:r>
            <a:r>
              <a:rPr lang="pt-BR" sz="1900" dirty="0"/>
              <a:t>adjustInto(Temporal temporal);</a:t>
            </a:r>
          </a:p>
          <a:p>
            <a:pPr marL="274320" lvl="1" indent="0">
              <a:buNone/>
            </a:pPr>
            <a:r>
              <a:rPr lang="pt-BR" sz="1900" dirty="0"/>
              <a:t>}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TemporalAdjusters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class </a:t>
            </a:r>
            <a:r>
              <a:rPr lang="en-US" sz="2200" dirty="0" err="1"/>
              <a:t>NextWorkingDay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implements </a:t>
            </a:r>
            <a:r>
              <a:rPr lang="en-US" sz="2200" dirty="0" err="1">
                <a:solidFill>
                  <a:srgbClr val="FF0000"/>
                </a:solidFill>
              </a:rPr>
              <a:t>TemporalAdjuster</a:t>
            </a: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public Temporal </a:t>
            </a:r>
            <a:r>
              <a:rPr lang="en-US" sz="2200" dirty="0" err="1">
                <a:solidFill>
                  <a:srgbClr val="FF0000"/>
                </a:solidFill>
              </a:rPr>
              <a:t>adjustInto</a:t>
            </a:r>
            <a:r>
              <a:rPr lang="en-US" sz="2200" dirty="0">
                <a:solidFill>
                  <a:srgbClr val="FF0000"/>
                </a:solidFill>
              </a:rPr>
              <a:t>(Temporal temporal)</a:t>
            </a: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 err="1" smtClean="0"/>
              <a:t>DayOfWeek</a:t>
            </a:r>
            <a:r>
              <a:rPr lang="en-US" sz="2200" dirty="0" smtClean="0"/>
              <a:t> </a:t>
            </a:r>
            <a:r>
              <a:rPr lang="en-US" sz="2200" dirty="0" err="1"/>
              <a:t>dow</a:t>
            </a:r>
            <a:r>
              <a:rPr lang="en-US" sz="2200" dirty="0"/>
              <a:t> = </a:t>
            </a:r>
            <a:r>
              <a:rPr lang="en-US" sz="2200" dirty="0" err="1" smtClean="0"/>
              <a:t>DayOfWeek.of</a:t>
            </a:r>
            <a:r>
              <a:rPr lang="en-US" sz="2200" dirty="0" smtClean="0"/>
              <a:t>(</a:t>
            </a:r>
            <a:r>
              <a:rPr lang="en-US" sz="2200" dirty="0" err="1" smtClean="0"/>
              <a:t>temporal.get</a:t>
            </a:r>
            <a:r>
              <a:rPr lang="en-US" sz="2200" dirty="0" smtClean="0"/>
              <a:t>(</a:t>
            </a:r>
            <a:r>
              <a:rPr lang="en-US" sz="2200" dirty="0" err="1" smtClean="0"/>
              <a:t>ChronoField.DAY_OF_WEEK</a:t>
            </a:r>
            <a:r>
              <a:rPr lang="en-US" sz="2200" dirty="0"/>
              <a:t>));</a:t>
            </a:r>
          </a:p>
          <a:p>
            <a:pPr marL="0" indent="0"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/>
              <a:t>dayToAdd</a:t>
            </a:r>
            <a:r>
              <a:rPr lang="en-US" sz="2200" dirty="0"/>
              <a:t> = 1;</a:t>
            </a:r>
          </a:p>
          <a:p>
            <a:pPr marL="0" indent="0">
              <a:buNone/>
            </a:pPr>
            <a:r>
              <a:rPr lang="en-US" sz="2200" dirty="0" smtClean="0"/>
              <a:t>if </a:t>
            </a:r>
            <a:r>
              <a:rPr lang="en-US" sz="2200" dirty="0"/>
              <a:t>(</a:t>
            </a:r>
            <a:r>
              <a:rPr lang="en-US" sz="2200" dirty="0" err="1"/>
              <a:t>dow</a:t>
            </a:r>
            <a:r>
              <a:rPr lang="en-US" sz="2200" dirty="0"/>
              <a:t> == </a:t>
            </a:r>
            <a:r>
              <a:rPr lang="en-US" sz="2200" dirty="0" err="1"/>
              <a:t>DayOfWeek.FRIDAY</a:t>
            </a:r>
            <a:r>
              <a:rPr lang="en-US" sz="2200" dirty="0" smtClean="0"/>
              <a:t>) { </a:t>
            </a:r>
            <a:r>
              <a:rPr lang="en-US" sz="2200" dirty="0" err="1" smtClean="0"/>
              <a:t>dayToAdd</a:t>
            </a:r>
            <a:r>
              <a:rPr lang="en-US" sz="2200" dirty="0" smtClean="0"/>
              <a:t> </a:t>
            </a:r>
            <a:r>
              <a:rPr lang="en-US" sz="2200" dirty="0"/>
              <a:t>= 3</a:t>
            </a:r>
            <a:r>
              <a:rPr lang="en-US" sz="2200" dirty="0" smtClean="0"/>
              <a:t>; }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else </a:t>
            </a:r>
            <a:r>
              <a:rPr lang="en-US" sz="2200" dirty="0"/>
              <a:t>if (</a:t>
            </a:r>
            <a:r>
              <a:rPr lang="en-US" sz="2200" dirty="0" err="1"/>
              <a:t>dow</a:t>
            </a:r>
            <a:r>
              <a:rPr lang="en-US" sz="2200" dirty="0"/>
              <a:t> == </a:t>
            </a:r>
            <a:r>
              <a:rPr lang="en-US" sz="2200" dirty="0" err="1"/>
              <a:t>DayOfWeek.SATURDAY</a:t>
            </a:r>
            <a:r>
              <a:rPr lang="en-US" sz="2200" dirty="0" smtClean="0"/>
              <a:t>) { </a:t>
            </a:r>
            <a:r>
              <a:rPr lang="en-US" sz="2200" dirty="0" err="1" smtClean="0"/>
              <a:t>dayToAdd</a:t>
            </a:r>
            <a:r>
              <a:rPr lang="en-US" sz="2200" dirty="0" smtClean="0"/>
              <a:t> </a:t>
            </a:r>
            <a:r>
              <a:rPr lang="en-US" sz="2200" dirty="0"/>
              <a:t>= 2</a:t>
            </a:r>
            <a:r>
              <a:rPr lang="en-US" sz="2200" dirty="0" smtClean="0"/>
              <a:t>; }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return </a:t>
            </a:r>
            <a:r>
              <a:rPr lang="en-US" sz="2200" dirty="0" err="1"/>
              <a:t>temporal.plus</a:t>
            </a:r>
            <a:r>
              <a:rPr lang="en-US" sz="2200" dirty="0"/>
              <a:t>(</a:t>
            </a:r>
            <a:r>
              <a:rPr lang="en-US" sz="2200" dirty="0" err="1"/>
              <a:t>dayToAdd</a:t>
            </a:r>
            <a:r>
              <a:rPr lang="en-US" sz="2200" dirty="0"/>
              <a:t>, </a:t>
            </a:r>
            <a:r>
              <a:rPr lang="en-US" sz="2200" dirty="0" err="1"/>
              <a:t>ChronoUnit.DAYS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r>
              <a:rPr lang="en-US" sz="2200" dirty="0" err="1"/>
              <a:t>LocalDate</a:t>
            </a:r>
            <a:r>
              <a:rPr lang="en-US" sz="2200" dirty="0"/>
              <a:t> </a:t>
            </a:r>
            <a:r>
              <a:rPr lang="en-US" sz="2200" dirty="0" err="1"/>
              <a:t>nextWorkingDate</a:t>
            </a:r>
            <a:r>
              <a:rPr lang="en-US" sz="2200" dirty="0"/>
              <a:t> = </a:t>
            </a:r>
            <a:r>
              <a:rPr lang="en-US" sz="2200" dirty="0" err="1"/>
              <a:t>currentLocalDate.with</a:t>
            </a:r>
            <a:r>
              <a:rPr lang="en-US" sz="2200" dirty="0"/>
              <a:t>(new </a:t>
            </a:r>
            <a:r>
              <a:rPr lang="en-US" sz="2200" dirty="0" err="1"/>
              <a:t>NextWorkingDay</a:t>
            </a:r>
            <a:r>
              <a:rPr lang="en-US" sz="2200" dirty="0"/>
              <a:t>());</a:t>
            </a:r>
          </a:p>
          <a:p>
            <a:pPr marL="0" indent="0">
              <a:buNone/>
            </a:pPr>
            <a:r>
              <a:rPr lang="en-US" sz="2200" dirty="0" err="1"/>
              <a:t>System.out.println</a:t>
            </a:r>
            <a:r>
              <a:rPr lang="en-US" sz="2200" dirty="0"/>
              <a:t>("Next working day = " + </a:t>
            </a:r>
            <a:r>
              <a:rPr lang="en-US" sz="2200" dirty="0" err="1"/>
              <a:t>nextWorkingDate</a:t>
            </a:r>
            <a:r>
              <a:rPr lang="en-US" sz="2200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new </a:t>
            </a:r>
            <a:r>
              <a:rPr lang="en-US" sz="2200" dirty="0" err="1" smtClean="0"/>
              <a:t>java.time.format</a:t>
            </a:r>
            <a:r>
              <a:rPr lang="en-US" sz="2200" dirty="0" smtClean="0"/>
              <a:t> package is devoted for date formatting purpose. The central class for date formatting is </a:t>
            </a:r>
            <a:r>
              <a:rPr lang="en-US" sz="2200" dirty="0" err="1" smtClean="0"/>
              <a:t>DateTimeFormatter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</a:t>
            </a:r>
            <a:r>
              <a:rPr lang="en-US" sz="2200" dirty="0" err="1" smtClean="0"/>
              <a:t>java.util.DateFormat</a:t>
            </a:r>
            <a:r>
              <a:rPr lang="en-US" sz="2200" dirty="0" smtClean="0"/>
              <a:t> class is thread unsafe where the new </a:t>
            </a:r>
            <a:r>
              <a:rPr lang="en-US" sz="2200" dirty="0" err="1" smtClean="0"/>
              <a:t>DateTimeFormatter</a:t>
            </a:r>
            <a:r>
              <a:rPr lang="en-US" sz="2200" dirty="0" smtClean="0"/>
              <a:t> is thread safe.</a:t>
            </a:r>
          </a:p>
          <a:p>
            <a:pPr marL="0" indent="0">
              <a:buNone/>
            </a:pPr>
            <a:r>
              <a:rPr lang="en-US" sz="2200" dirty="0" err="1"/>
              <a:t>DateTimeFormatter</a:t>
            </a:r>
            <a:r>
              <a:rPr lang="en-US" sz="2200" dirty="0"/>
              <a:t> formatter = </a:t>
            </a:r>
            <a:r>
              <a:rPr lang="en-US" sz="2200" dirty="0" err="1"/>
              <a:t>DateTimeFormatter.ofPattern</a:t>
            </a:r>
            <a:r>
              <a:rPr lang="en-US" sz="2200" dirty="0"/>
              <a:t>("</a:t>
            </a:r>
            <a:r>
              <a:rPr lang="en-US" sz="2200" dirty="0" err="1"/>
              <a:t>dd</a:t>
            </a:r>
            <a:r>
              <a:rPr lang="en-US" sz="2200" dirty="0"/>
              <a:t>/MM/</a:t>
            </a:r>
            <a:r>
              <a:rPr lang="en-US" sz="2200" dirty="0" err="1"/>
              <a:t>yyyy</a:t>
            </a:r>
            <a:r>
              <a:rPr lang="en-US" sz="2200" dirty="0"/>
              <a:t>");</a:t>
            </a:r>
          </a:p>
          <a:p>
            <a:pPr marL="0" indent="0">
              <a:buNone/>
            </a:pPr>
            <a:r>
              <a:rPr lang="en-US" sz="2200" dirty="0" err="1"/>
              <a:t>LocalDate</a:t>
            </a:r>
            <a:r>
              <a:rPr lang="en-US" sz="2200" dirty="0"/>
              <a:t> date1 = </a:t>
            </a:r>
            <a:r>
              <a:rPr lang="en-US" sz="2200" dirty="0" err="1" smtClean="0"/>
              <a:t>LocalDate.of</a:t>
            </a:r>
            <a:r>
              <a:rPr lang="en-US" sz="2200" dirty="0" smtClean="0"/>
              <a:t>(2016, 4, 27);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String </a:t>
            </a:r>
            <a:r>
              <a:rPr lang="en-US" sz="2200" dirty="0" err="1"/>
              <a:t>formattedDate</a:t>
            </a:r>
            <a:r>
              <a:rPr lang="en-US" sz="2200" dirty="0"/>
              <a:t> = date1.format(formatter);</a:t>
            </a:r>
          </a:p>
          <a:p>
            <a:pPr marL="0" indent="0">
              <a:buNone/>
            </a:pPr>
            <a:r>
              <a:rPr lang="en-US" sz="2200" dirty="0" err="1"/>
              <a:t>LocalDate</a:t>
            </a:r>
            <a:r>
              <a:rPr lang="en-US" sz="2200" dirty="0"/>
              <a:t> date2 = </a:t>
            </a:r>
            <a:r>
              <a:rPr lang="en-US" sz="2200" dirty="0" err="1"/>
              <a:t>LocalDate.parse</a:t>
            </a:r>
            <a:r>
              <a:rPr lang="en-US" sz="2200" dirty="0"/>
              <a:t>(</a:t>
            </a:r>
            <a:r>
              <a:rPr lang="en-US" sz="2200" dirty="0" err="1"/>
              <a:t>formattedDate</a:t>
            </a:r>
            <a:r>
              <a:rPr lang="en-US" sz="2200" dirty="0"/>
              <a:t>, formatter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err="1" smtClean="0"/>
              <a:t>LocalDate</a:t>
            </a:r>
            <a:r>
              <a:rPr lang="en-US" sz="2200" dirty="0" smtClean="0"/>
              <a:t> date3 </a:t>
            </a:r>
            <a:r>
              <a:rPr lang="en-US" sz="2200" dirty="0"/>
              <a:t>= </a:t>
            </a:r>
            <a:r>
              <a:rPr lang="en-US" sz="2200" dirty="0" err="1"/>
              <a:t>LocalDate.parse</a:t>
            </a:r>
            <a:r>
              <a:rPr lang="en-US" sz="2200" dirty="0"/>
              <a:t>("20140318", </a:t>
            </a:r>
            <a:r>
              <a:rPr lang="en-US" sz="2200" dirty="0" err="1"/>
              <a:t>DateTimeFormatter.BASIC_ISO_DATE</a:t>
            </a:r>
            <a:r>
              <a:rPr lang="en-US" sz="2200" dirty="0" smtClean="0"/>
              <a:t>); </a:t>
            </a:r>
            <a:r>
              <a:rPr lang="en-US" sz="2200" dirty="0" smtClean="0">
                <a:solidFill>
                  <a:srgbClr val="FF0000"/>
                </a:solidFill>
              </a:rPr>
              <a:t>//2014-03-18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 err="1"/>
              <a:t>LocalDate</a:t>
            </a:r>
            <a:r>
              <a:rPr lang="en-US" sz="2200" dirty="0"/>
              <a:t> </a:t>
            </a:r>
            <a:r>
              <a:rPr lang="en-US" sz="2200" dirty="0" smtClean="0"/>
              <a:t>date4 </a:t>
            </a:r>
            <a:r>
              <a:rPr lang="en-US" sz="2200" dirty="0"/>
              <a:t>= </a:t>
            </a:r>
            <a:r>
              <a:rPr lang="en-US" sz="2200" dirty="0" err="1"/>
              <a:t>LocalDate.parse</a:t>
            </a:r>
            <a:r>
              <a:rPr lang="en-US" sz="2200" dirty="0"/>
              <a:t>("2014-03-18", </a:t>
            </a:r>
            <a:r>
              <a:rPr lang="en-US" sz="2200" dirty="0" err="1"/>
              <a:t>DateTimeFormatter.ISO_LOCAL_DATE</a:t>
            </a:r>
            <a:r>
              <a:rPr lang="en-US" sz="2200" dirty="0" smtClean="0"/>
              <a:t>); </a:t>
            </a:r>
            <a:r>
              <a:rPr lang="en-US" sz="2200" dirty="0" smtClean="0">
                <a:solidFill>
                  <a:srgbClr val="FF0000"/>
                </a:solidFill>
              </a:rPr>
              <a:t>//20140318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Localized Date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 smtClean="0"/>
              <a:t>DateTimeFormatter</a:t>
            </a:r>
            <a:r>
              <a:rPr lang="en-US" sz="2200" dirty="0" smtClean="0"/>
              <a:t> </a:t>
            </a:r>
            <a:r>
              <a:rPr lang="en-US" sz="2200" dirty="0" err="1"/>
              <a:t>italianFormatter</a:t>
            </a:r>
            <a:r>
              <a:rPr lang="en-US" sz="2200" dirty="0"/>
              <a:t> =</a:t>
            </a:r>
          </a:p>
          <a:p>
            <a:pPr marL="0" indent="0">
              <a:buNone/>
            </a:pPr>
            <a:r>
              <a:rPr lang="en-US" sz="2200" dirty="0" err="1" smtClean="0"/>
              <a:t>DateTimeFormatter.ofPattern</a:t>
            </a:r>
            <a:r>
              <a:rPr lang="en-US" sz="2200" dirty="0"/>
              <a:t>("d. MMMM </a:t>
            </a:r>
            <a:r>
              <a:rPr lang="en-US" sz="2200" dirty="0" err="1"/>
              <a:t>yyyy</a:t>
            </a:r>
            <a:r>
              <a:rPr lang="en-US" sz="2200" dirty="0"/>
              <a:t>", </a:t>
            </a:r>
            <a:r>
              <a:rPr lang="en-US" sz="2200" dirty="0" err="1"/>
              <a:t>Locale.ITALIAN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 smtClean="0"/>
              <a:t>LocalDate</a:t>
            </a:r>
            <a:r>
              <a:rPr lang="en-US" sz="2200" dirty="0" smtClean="0"/>
              <a:t> </a:t>
            </a:r>
            <a:r>
              <a:rPr lang="en-US" sz="2200" dirty="0"/>
              <a:t>date3 = </a:t>
            </a:r>
            <a:r>
              <a:rPr lang="en-US" sz="2200" dirty="0" err="1"/>
              <a:t>LocalDate.of</a:t>
            </a:r>
            <a:r>
              <a:rPr lang="en-US" sz="2200" dirty="0"/>
              <a:t>(2014, 3, 18);</a:t>
            </a:r>
          </a:p>
          <a:p>
            <a:pPr marL="0" indent="0">
              <a:buNone/>
            </a:pPr>
            <a:r>
              <a:rPr lang="en-US" sz="2200" dirty="0" smtClean="0"/>
              <a:t>String </a:t>
            </a:r>
            <a:r>
              <a:rPr lang="en-US" sz="2200" dirty="0"/>
              <a:t>formattedDate_2 = date3.format(</a:t>
            </a:r>
            <a:r>
              <a:rPr lang="en-US" sz="2200" dirty="0" err="1"/>
              <a:t>italianFormatter</a:t>
            </a:r>
            <a:r>
              <a:rPr lang="en-US" sz="2200" dirty="0"/>
              <a:t>); </a:t>
            </a:r>
            <a:r>
              <a:rPr lang="en-US" sz="2200" dirty="0" smtClean="0">
                <a:solidFill>
                  <a:srgbClr val="FF0000"/>
                </a:solidFill>
              </a:rPr>
              <a:t>//18</a:t>
            </a:r>
            <a:r>
              <a:rPr lang="en-US" sz="2200" dirty="0">
                <a:solidFill>
                  <a:srgbClr val="FF0000"/>
                </a:solidFill>
              </a:rPr>
              <a:t>. </a:t>
            </a:r>
            <a:r>
              <a:rPr lang="en-US" sz="2200" dirty="0" err="1">
                <a:solidFill>
                  <a:srgbClr val="FF0000"/>
                </a:solidFill>
              </a:rPr>
              <a:t>marzo</a:t>
            </a:r>
            <a:r>
              <a:rPr lang="en-US" sz="2200" dirty="0">
                <a:solidFill>
                  <a:srgbClr val="FF0000"/>
                </a:solidFill>
              </a:rPr>
              <a:t> 2014</a:t>
            </a:r>
          </a:p>
          <a:p>
            <a:pPr marL="0" indent="0">
              <a:buNone/>
            </a:pPr>
            <a:r>
              <a:rPr lang="en-US" sz="2200" dirty="0"/>
              <a:t>				</a:t>
            </a:r>
          </a:p>
          <a:p>
            <a:pPr marL="0" indent="0">
              <a:buNone/>
            </a:pPr>
            <a:r>
              <a:rPr lang="en-US" sz="2200" dirty="0" err="1" smtClean="0"/>
              <a:t>DateTimeFormatter</a:t>
            </a:r>
            <a:r>
              <a:rPr lang="en-US" sz="2200" dirty="0" smtClean="0"/>
              <a:t> </a:t>
            </a:r>
            <a:r>
              <a:rPr lang="en-US" sz="2200" dirty="0" err="1"/>
              <a:t>frenchFormatter</a:t>
            </a:r>
            <a:r>
              <a:rPr lang="en-US" sz="2200" dirty="0"/>
              <a:t> =</a:t>
            </a:r>
          </a:p>
          <a:p>
            <a:pPr marL="0" indent="0">
              <a:buNone/>
            </a:pPr>
            <a:r>
              <a:rPr lang="en-US" sz="2200" dirty="0" err="1" smtClean="0"/>
              <a:t>DateTimeFormatter.ofPattern</a:t>
            </a:r>
            <a:r>
              <a:rPr lang="en-US" sz="2200" dirty="0"/>
              <a:t>("d. MMMM </a:t>
            </a:r>
            <a:r>
              <a:rPr lang="en-US" sz="2200" dirty="0" err="1"/>
              <a:t>yyyy</a:t>
            </a:r>
            <a:r>
              <a:rPr lang="en-US" sz="2200" dirty="0"/>
              <a:t>", </a:t>
            </a:r>
            <a:r>
              <a:rPr lang="en-US" sz="2200" dirty="0" err="1"/>
              <a:t>Locale.FRENCH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 smtClean="0"/>
              <a:t>LocalDate</a:t>
            </a:r>
            <a:r>
              <a:rPr lang="en-US" sz="2200" dirty="0" smtClean="0"/>
              <a:t> </a:t>
            </a:r>
            <a:r>
              <a:rPr lang="en-US" sz="2200" dirty="0"/>
              <a:t>date5 = </a:t>
            </a:r>
            <a:r>
              <a:rPr lang="en-US" sz="2200" dirty="0" err="1"/>
              <a:t>LocalDate.of</a:t>
            </a:r>
            <a:r>
              <a:rPr lang="en-US" sz="2200" dirty="0"/>
              <a:t>(2014, 3, 18);</a:t>
            </a:r>
          </a:p>
          <a:p>
            <a:pPr marL="0" indent="0">
              <a:buNone/>
            </a:pPr>
            <a:r>
              <a:rPr lang="en-US" sz="2200" dirty="0" smtClean="0"/>
              <a:t>String </a:t>
            </a:r>
            <a:r>
              <a:rPr lang="en-US" sz="2200" dirty="0"/>
              <a:t>formattedDate_3 = date5.format(</a:t>
            </a:r>
            <a:r>
              <a:rPr lang="en-US" sz="2200" dirty="0" err="1"/>
              <a:t>frenchFormatter</a:t>
            </a:r>
            <a:r>
              <a:rPr lang="en-US" sz="2200" dirty="0"/>
              <a:t>); </a:t>
            </a:r>
            <a:r>
              <a:rPr lang="en-US" sz="2200" dirty="0">
                <a:solidFill>
                  <a:srgbClr val="FF0000"/>
                </a:solidFill>
              </a:rPr>
              <a:t>//18. mars 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8 provides a class </a:t>
            </a:r>
            <a:r>
              <a:rPr lang="en-US" dirty="0" err="1" smtClean="0"/>
              <a:t>java.time.ZoneId</a:t>
            </a:r>
            <a:r>
              <a:rPr lang="en-US" dirty="0" smtClean="0"/>
              <a:t> as a replacement of </a:t>
            </a:r>
            <a:r>
              <a:rPr lang="en-US" dirty="0" err="1" smtClean="0"/>
              <a:t>java.util.TimeZone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Here is a code to find out the current time in Rome:</a:t>
            </a:r>
          </a:p>
          <a:p>
            <a:pPr marL="274320" lvl="1" indent="0">
              <a:buNone/>
            </a:pPr>
            <a:r>
              <a:rPr lang="en-US" dirty="0" err="1"/>
              <a:t>ZoneId</a:t>
            </a:r>
            <a:r>
              <a:rPr lang="en-US" dirty="0"/>
              <a:t> </a:t>
            </a:r>
            <a:r>
              <a:rPr lang="en-US" dirty="0" err="1"/>
              <a:t>romeZone</a:t>
            </a:r>
            <a:r>
              <a:rPr lang="en-US" dirty="0"/>
              <a:t> = </a:t>
            </a:r>
            <a:r>
              <a:rPr lang="en-US" dirty="0" err="1"/>
              <a:t>ZoneId.of</a:t>
            </a:r>
            <a:r>
              <a:rPr lang="en-US" dirty="0"/>
              <a:t>("Europe/Rome");</a:t>
            </a:r>
          </a:p>
          <a:p>
            <a:pPr marL="274320" lvl="1" indent="0">
              <a:buNone/>
            </a:pPr>
            <a:r>
              <a:rPr lang="en-US" dirty="0" err="1"/>
              <a:t>LocalTime</a:t>
            </a:r>
            <a:r>
              <a:rPr lang="en-US" dirty="0"/>
              <a:t> localTime_2 = </a:t>
            </a:r>
            <a:r>
              <a:rPr lang="en-US" dirty="0" err="1"/>
              <a:t>LocalTime.now</a:t>
            </a:r>
            <a:r>
              <a:rPr lang="en-US" dirty="0"/>
              <a:t>(</a:t>
            </a:r>
            <a:r>
              <a:rPr lang="en-US" dirty="0" err="1"/>
              <a:t>romeZone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>Streams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</a:t>
            </a:r>
          </a:p>
          <a:p>
            <a:pPr marL="548640" lvl="2" indent="0">
              <a:buNone/>
            </a:pPr>
            <a:r>
              <a:rPr lang="en-US" dirty="0" smtClean="0"/>
              <a:t>Suppose we have an order table &amp; we wish to find out list of orders having order price less than 5000. How do I write the query?</a:t>
            </a:r>
          </a:p>
          <a:p>
            <a:pPr marL="54864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SELECT * FROM ORDER WHERE PRICE &lt; 5000</a:t>
            </a:r>
          </a:p>
          <a:p>
            <a:r>
              <a:rPr lang="en-US" dirty="0" smtClean="0"/>
              <a:t>Java</a:t>
            </a:r>
          </a:p>
          <a:p>
            <a:pPr marL="548640" lvl="2" indent="0">
              <a:buNone/>
            </a:pPr>
            <a:r>
              <a:rPr lang="en-US" dirty="0" smtClean="0"/>
              <a:t>Suppose we have an </a:t>
            </a:r>
            <a:r>
              <a:rPr lang="en-US" dirty="0" err="1" smtClean="0"/>
              <a:t>arraylist</a:t>
            </a:r>
            <a:r>
              <a:rPr lang="en-US" dirty="0" smtClean="0"/>
              <a:t> having many Order objects &amp; we wish to find out the orders having order price less than 5000. How do I write a program?</a:t>
            </a:r>
          </a:p>
          <a:p>
            <a:pPr marL="54864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for(Order </a:t>
            </a:r>
            <a:r>
              <a:rPr lang="en-US" b="1" dirty="0" err="1" smtClean="0">
                <a:solidFill>
                  <a:srgbClr val="00B050"/>
                </a:solidFill>
              </a:rPr>
              <a:t>order</a:t>
            </a:r>
            <a:r>
              <a:rPr lang="en-US" b="1" dirty="0" smtClean="0">
                <a:solidFill>
                  <a:srgbClr val="00B050"/>
                </a:solidFill>
              </a:rPr>
              <a:t>: orders) {</a:t>
            </a:r>
          </a:p>
          <a:p>
            <a:pPr marL="868680" lvl="3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if (</a:t>
            </a:r>
            <a:r>
              <a:rPr lang="en-US" sz="2000" b="1" dirty="0" err="1">
                <a:solidFill>
                  <a:srgbClr val="00B050"/>
                </a:solidFill>
              </a:rPr>
              <a:t>order.getPrice</a:t>
            </a:r>
            <a:r>
              <a:rPr lang="en-US" sz="2000" b="1" dirty="0">
                <a:solidFill>
                  <a:srgbClr val="00B050"/>
                </a:solidFill>
              </a:rPr>
              <a:t>() &lt; 5000)</a:t>
            </a:r>
          </a:p>
          <a:p>
            <a:pPr marL="1143000" lvl="4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print(order);</a:t>
            </a:r>
          </a:p>
          <a:p>
            <a:pPr marL="548640" lvl="2" indent="0">
              <a:buNone/>
            </a:pPr>
            <a:r>
              <a:rPr lang="en-US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</a:t>
            </a:r>
          </a:p>
          <a:p>
            <a:pPr marL="548640" lvl="2" indent="0">
              <a:buNone/>
            </a:pPr>
            <a:r>
              <a:rPr lang="en-US" dirty="0" smtClean="0"/>
              <a:t>Now suppose we wish to find out orders having price less than 5000 &amp; sorted by price in ascending fashion. How do I write the query?</a:t>
            </a:r>
          </a:p>
          <a:p>
            <a:pPr marL="54864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SELECT * FROM ORDER </a:t>
            </a:r>
          </a:p>
          <a:p>
            <a:pPr marL="54864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WHERE PRICE &lt; 5000</a:t>
            </a:r>
          </a:p>
          <a:p>
            <a:pPr marL="54864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ORDER BY PRICE</a:t>
            </a:r>
          </a:p>
          <a:p>
            <a:r>
              <a:rPr lang="en-US" dirty="0" smtClean="0"/>
              <a:t>Java</a:t>
            </a:r>
          </a:p>
          <a:p>
            <a:pPr marL="548640" lvl="2" indent="0">
              <a:buNone/>
            </a:pPr>
            <a:r>
              <a:rPr lang="en-US" dirty="0" smtClean="0"/>
              <a:t>How do I achieve the above requirement in Java?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49</a:t>
            </a:fld>
            <a:endParaRPr lang="en-US"/>
          </a:p>
        </p:txBody>
      </p:sp>
      <p:pic>
        <p:nvPicPr>
          <p:cNvPr id="1026" name="Picture 2" descr="Afbeeldingsresultaat voor thinking m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90" y="4419600"/>
            <a:ext cx="1552575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2161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/>
              <a:t>Behavior parameterization </a:t>
            </a:r>
            <a:r>
              <a:rPr lang="en-US" sz="4200" dirty="0" smtClean="0"/>
              <a:t>is preparing a block </a:t>
            </a:r>
            <a:r>
              <a:rPr lang="en-US" sz="4200" dirty="0"/>
              <a:t>of code and making it available without executing </a:t>
            </a:r>
            <a:r>
              <a:rPr lang="en-US" sz="4200" dirty="0" smtClean="0"/>
              <a:t>it. For example:</a:t>
            </a:r>
          </a:p>
          <a:p>
            <a:pPr marL="274320" lvl="1" indent="0">
              <a:buNone/>
            </a:pPr>
            <a:r>
              <a:rPr lang="en-US" sz="3400" dirty="0" smtClean="0"/>
              <a:t>interface </a:t>
            </a:r>
            <a:r>
              <a:rPr lang="en-US" sz="3400" dirty="0" err="1"/>
              <a:t>TransactionPredicate</a:t>
            </a:r>
            <a:r>
              <a:rPr lang="en-US" sz="3400" dirty="0"/>
              <a:t> {</a:t>
            </a:r>
          </a:p>
          <a:p>
            <a:pPr marL="274320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boolean</a:t>
            </a:r>
            <a:r>
              <a:rPr lang="en-US" sz="3400" dirty="0"/>
              <a:t> test(Transaction transaction);</a:t>
            </a:r>
          </a:p>
          <a:p>
            <a:pPr marL="274320" lvl="1" indent="0">
              <a:buNone/>
            </a:pPr>
            <a:r>
              <a:rPr lang="en-US" sz="3400" dirty="0"/>
              <a:t>}</a:t>
            </a:r>
          </a:p>
          <a:p>
            <a:pPr marL="274320" lvl="1" indent="0">
              <a:buNone/>
            </a:pPr>
            <a:r>
              <a:rPr lang="en-US" sz="3400" dirty="0" smtClean="0"/>
              <a:t>class </a:t>
            </a:r>
            <a:r>
              <a:rPr lang="en-US" sz="3400" dirty="0" err="1"/>
              <a:t>TransactionAmountPredicate</a:t>
            </a:r>
            <a:r>
              <a:rPr lang="en-US" sz="3400" dirty="0"/>
              <a:t> implements </a:t>
            </a:r>
            <a:r>
              <a:rPr lang="en-US" sz="3400" dirty="0" err="1"/>
              <a:t>TransactionPredicate</a:t>
            </a:r>
            <a:r>
              <a:rPr lang="en-US" sz="3400" dirty="0"/>
              <a:t> {</a:t>
            </a:r>
          </a:p>
          <a:p>
            <a:pPr marL="274320" lvl="1" indent="0">
              <a:buNone/>
            </a:pPr>
            <a:r>
              <a:rPr lang="en-US" sz="3400" dirty="0"/>
              <a:t>	public </a:t>
            </a:r>
            <a:r>
              <a:rPr lang="en-US" sz="3400" dirty="0" err="1"/>
              <a:t>boolean</a:t>
            </a:r>
            <a:r>
              <a:rPr lang="en-US" sz="3400" dirty="0"/>
              <a:t> test(Transaction transaction) {</a:t>
            </a:r>
          </a:p>
          <a:p>
            <a:pPr marL="274320" lvl="1" indent="0">
              <a:buNone/>
            </a:pPr>
            <a:r>
              <a:rPr lang="en-US" sz="3400" dirty="0"/>
              <a:t>		return </a:t>
            </a:r>
            <a:r>
              <a:rPr lang="en-US" sz="3400" dirty="0" err="1"/>
              <a:t>transaction.getAmount</a:t>
            </a:r>
            <a:r>
              <a:rPr lang="en-US" sz="3400" dirty="0"/>
              <a:t>() &gt; 500 ? true : false;</a:t>
            </a:r>
          </a:p>
          <a:p>
            <a:pPr marL="274320" lvl="1" indent="0">
              <a:buNone/>
            </a:pPr>
            <a:r>
              <a:rPr lang="en-US" sz="3400" dirty="0"/>
              <a:t>	}</a:t>
            </a:r>
          </a:p>
          <a:p>
            <a:pPr marL="274320" lvl="1" indent="0">
              <a:buNone/>
            </a:pPr>
            <a:r>
              <a:rPr lang="en-US" sz="3400" dirty="0"/>
              <a:t>}</a:t>
            </a:r>
            <a:endParaRPr lang="en-US" sz="3400" dirty="0" smtClean="0"/>
          </a:p>
          <a:p>
            <a:pPr marL="0" indent="0">
              <a:buNone/>
            </a:pPr>
            <a:r>
              <a:rPr lang="en-US" sz="4200" dirty="0" smtClean="0"/>
              <a:t>This block can be </a:t>
            </a:r>
            <a:r>
              <a:rPr lang="en-US" sz="4200" dirty="0"/>
              <a:t>passed </a:t>
            </a:r>
            <a:r>
              <a:rPr lang="en-US" sz="4200" dirty="0" smtClean="0"/>
              <a:t>as an argument to </a:t>
            </a:r>
            <a:r>
              <a:rPr lang="en-US" sz="4200" dirty="0"/>
              <a:t>a </a:t>
            </a:r>
            <a:r>
              <a:rPr lang="en-US" sz="4200" dirty="0" smtClean="0"/>
              <a:t>method. For example:</a:t>
            </a:r>
            <a:endParaRPr lang="en-US" sz="5100" dirty="0" smtClean="0"/>
          </a:p>
          <a:p>
            <a:pPr marL="274320" lvl="1" indent="0">
              <a:buNone/>
            </a:pPr>
            <a:r>
              <a:rPr lang="en-US" sz="3400" dirty="0" smtClean="0"/>
              <a:t>List&lt;Transaction</a:t>
            </a:r>
            <a:r>
              <a:rPr lang="en-US" sz="3400" dirty="0"/>
              <a:t>&gt; </a:t>
            </a:r>
            <a:r>
              <a:rPr lang="en-US" sz="3400" dirty="0" err="1"/>
              <a:t>filterTransactions</a:t>
            </a:r>
            <a:r>
              <a:rPr lang="en-US" sz="3400" dirty="0"/>
              <a:t>(List&lt;Transaction&gt; transactions, </a:t>
            </a:r>
            <a:r>
              <a:rPr lang="en-US" sz="3400" b="1" dirty="0" err="1">
                <a:solidFill>
                  <a:srgbClr val="FF0000"/>
                </a:solidFill>
              </a:rPr>
              <a:t>TransactionPredicate</a:t>
            </a:r>
            <a:r>
              <a:rPr lang="en-US" sz="3400" b="1" dirty="0">
                <a:solidFill>
                  <a:srgbClr val="FF0000"/>
                </a:solidFill>
              </a:rPr>
              <a:t> predicate</a:t>
            </a:r>
            <a:r>
              <a:rPr lang="en-US" sz="3400" dirty="0"/>
              <a:t>) {</a:t>
            </a:r>
          </a:p>
          <a:p>
            <a:pPr marL="274320" lvl="1" indent="0">
              <a:buNone/>
            </a:pPr>
            <a:r>
              <a:rPr lang="en-US" sz="3400" dirty="0"/>
              <a:t>	for(Transaction </a:t>
            </a:r>
            <a:r>
              <a:rPr lang="en-US" sz="3400" dirty="0" err="1"/>
              <a:t>transaction</a:t>
            </a:r>
            <a:r>
              <a:rPr lang="en-US" sz="3400" dirty="0"/>
              <a:t>: transactions) {</a:t>
            </a:r>
          </a:p>
          <a:p>
            <a:pPr marL="274320" lvl="1" indent="0">
              <a:buNone/>
            </a:pPr>
            <a:r>
              <a:rPr lang="en-US" sz="3400" dirty="0"/>
              <a:t>	    if (</a:t>
            </a:r>
            <a:r>
              <a:rPr lang="en-US" sz="3400" b="1" dirty="0" err="1">
                <a:solidFill>
                  <a:srgbClr val="FF0000"/>
                </a:solidFill>
              </a:rPr>
              <a:t>predicate.test</a:t>
            </a:r>
            <a:r>
              <a:rPr lang="en-US" sz="3400" b="1" dirty="0">
                <a:solidFill>
                  <a:srgbClr val="FF0000"/>
                </a:solidFill>
              </a:rPr>
              <a:t>(transaction)</a:t>
            </a:r>
            <a:r>
              <a:rPr lang="en-US" sz="3400" dirty="0"/>
              <a:t>) {</a:t>
            </a:r>
          </a:p>
          <a:p>
            <a:pPr marL="274320" lvl="1" indent="0">
              <a:buNone/>
            </a:pPr>
            <a:r>
              <a:rPr lang="en-US" sz="3400" dirty="0"/>
              <a:t>		</a:t>
            </a:r>
            <a:r>
              <a:rPr lang="en-US" sz="3400" dirty="0" err="1" smtClean="0"/>
              <a:t>myTransactions.add</a:t>
            </a:r>
            <a:r>
              <a:rPr lang="en-US" sz="3400" dirty="0" smtClean="0"/>
              <a:t>(transaction</a:t>
            </a:r>
            <a:r>
              <a:rPr lang="en-US" sz="3400" dirty="0"/>
              <a:t>);</a:t>
            </a:r>
          </a:p>
          <a:p>
            <a:pPr marL="274320" lvl="1" indent="0">
              <a:buNone/>
            </a:pPr>
            <a:r>
              <a:rPr lang="en-US" sz="3400" dirty="0"/>
              <a:t>            </a:t>
            </a:r>
            <a:r>
              <a:rPr lang="en-US" sz="3400" dirty="0" smtClean="0"/>
              <a:t>	} }</a:t>
            </a:r>
            <a:endParaRPr lang="en-US" sz="3400" dirty="0"/>
          </a:p>
          <a:p>
            <a:pPr marL="274320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myTransactions</a:t>
            </a:r>
            <a:r>
              <a:rPr lang="en-US" sz="3400" dirty="0" smtClean="0"/>
              <a:t>;</a:t>
            </a:r>
            <a:endParaRPr lang="en-US" sz="3400" dirty="0"/>
          </a:p>
          <a:p>
            <a:pPr marL="274320" lvl="1" indent="0">
              <a:buNone/>
            </a:pPr>
            <a:r>
              <a:rPr lang="en-US" sz="3400" dirty="0"/>
              <a:t>}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b="1" dirty="0" err="1" smtClean="0">
                <a:solidFill>
                  <a:srgbClr val="FF0000"/>
                </a:solidFill>
              </a:rPr>
              <a:t>filterTransactions</a:t>
            </a:r>
            <a:r>
              <a:rPr lang="en-US" sz="3400" b="1" dirty="0" smtClean="0">
                <a:solidFill>
                  <a:srgbClr val="FF0000"/>
                </a:solidFill>
              </a:rPr>
              <a:t>(transactions</a:t>
            </a:r>
            <a:r>
              <a:rPr lang="en-US" sz="3400" b="1" dirty="0">
                <a:solidFill>
                  <a:srgbClr val="FF0000"/>
                </a:solidFill>
              </a:rPr>
              <a:t>, new </a:t>
            </a:r>
            <a:r>
              <a:rPr lang="en-US" sz="3400" b="1" dirty="0" err="1">
                <a:solidFill>
                  <a:srgbClr val="FF0000"/>
                </a:solidFill>
              </a:rPr>
              <a:t>TransactionAmountPredicate</a:t>
            </a:r>
            <a:r>
              <a:rPr lang="en-US" sz="3400" b="1" dirty="0">
                <a:solidFill>
                  <a:srgbClr val="FF0000"/>
                </a:solidFill>
              </a:rPr>
              <a:t>());</a:t>
            </a:r>
            <a:endParaRPr lang="en-US" sz="29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2 options to meet the requirement:</a:t>
            </a:r>
          </a:p>
          <a:p>
            <a:pPr marL="0" indent="0">
              <a:buNone/>
            </a:pPr>
            <a:r>
              <a:rPr lang="en-US" dirty="0" smtClean="0"/>
              <a:t>Write a complex code using traditional way i.e.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a separate </a:t>
            </a:r>
            <a:r>
              <a:rPr lang="en-US" dirty="0" err="1" smtClean="0"/>
              <a:t>arraylist</a:t>
            </a:r>
            <a:r>
              <a:rPr lang="en-US" dirty="0" smtClean="0"/>
              <a:t> for orders having price less than 5000.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Sort the order list by price.</a:t>
            </a:r>
          </a:p>
          <a:p>
            <a:pPr marL="0" indent="0">
              <a:buNone/>
            </a:pPr>
            <a:r>
              <a:rPr lang="en-US" dirty="0" smtClean="0"/>
              <a:t>Second option is to use java 1.8 exciting feature called ‘Streams’.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List&lt;Order&gt; </a:t>
            </a:r>
            <a:r>
              <a:rPr lang="en-US" b="1" dirty="0" err="1">
                <a:solidFill>
                  <a:srgbClr val="00B050"/>
                </a:solidFill>
              </a:rPr>
              <a:t>finalOrders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 err="1">
                <a:solidFill>
                  <a:srgbClr val="00B050"/>
                </a:solidFill>
              </a:rPr>
              <a:t>orders.stream</a:t>
            </a:r>
            <a:r>
              <a:rPr lang="en-US" b="1" dirty="0">
                <a:solidFill>
                  <a:srgbClr val="00B050"/>
                </a:solidFill>
              </a:rPr>
              <a:t>().filter(order -&gt; </a:t>
            </a:r>
            <a:r>
              <a:rPr lang="en-US" b="1" dirty="0" err="1">
                <a:solidFill>
                  <a:srgbClr val="00B050"/>
                </a:solidFill>
              </a:rPr>
              <a:t>order.getPrice</a:t>
            </a:r>
            <a:r>
              <a:rPr lang="en-US" b="1" dirty="0">
                <a:solidFill>
                  <a:srgbClr val="00B050"/>
                </a:solidFill>
              </a:rPr>
              <a:t>() &lt; </a:t>
            </a:r>
            <a:r>
              <a:rPr lang="en-US" b="1" dirty="0" smtClean="0">
                <a:solidFill>
                  <a:srgbClr val="00B050"/>
                </a:solidFill>
              </a:rPr>
              <a:t>5000</a:t>
            </a:r>
            <a:r>
              <a:rPr lang="en-US" b="1" dirty="0">
                <a:solidFill>
                  <a:srgbClr val="00B050"/>
                </a:solidFill>
              </a:rPr>
              <a:t>).sorted(</a:t>
            </a:r>
            <a:r>
              <a:rPr lang="en-US" b="1" dirty="0" err="1">
                <a:solidFill>
                  <a:srgbClr val="00B050"/>
                </a:solidFill>
              </a:rPr>
              <a:t>Comparator.comparing</a:t>
            </a:r>
            <a:r>
              <a:rPr lang="en-US" b="1" dirty="0">
                <a:solidFill>
                  <a:srgbClr val="00B050"/>
                </a:solidFill>
              </a:rPr>
              <a:t>(Order::</a:t>
            </a:r>
            <a:r>
              <a:rPr lang="en-US" b="1" dirty="0" err="1">
                <a:solidFill>
                  <a:srgbClr val="00B050"/>
                </a:solidFill>
              </a:rPr>
              <a:t>getPrice</a:t>
            </a:r>
            <a:r>
              <a:rPr lang="en-US" b="1" dirty="0">
                <a:solidFill>
                  <a:srgbClr val="00B050"/>
                </a:solidFill>
              </a:rPr>
              <a:t>)).collect(</a:t>
            </a:r>
            <a:r>
              <a:rPr lang="en-US" b="1" dirty="0" err="1">
                <a:solidFill>
                  <a:srgbClr val="00B050"/>
                </a:solidFill>
              </a:rPr>
              <a:t>Collectors.toList</a:t>
            </a:r>
            <a:r>
              <a:rPr lang="en-US" b="1" dirty="0" smtClean="0">
                <a:solidFill>
                  <a:srgbClr val="00B050"/>
                </a:solidFill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</a:t>
            </a:r>
          </a:p>
          <a:p>
            <a:pPr marL="548640" lvl="2" indent="0">
              <a:buNone/>
            </a:pPr>
            <a:r>
              <a:rPr lang="en-US" dirty="0" smtClean="0"/>
              <a:t>Now suppose we wish to find out location based minimum order price order by order location. How do I write the query?</a:t>
            </a:r>
          </a:p>
          <a:p>
            <a:pPr marL="54864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SELECT LOCATION, MIN(PRICE) FROM ORDER </a:t>
            </a:r>
          </a:p>
          <a:p>
            <a:pPr marL="54864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GROUP BY LOCATION </a:t>
            </a:r>
          </a:p>
          <a:p>
            <a:pPr marL="54864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ORDER BY LOCATION</a:t>
            </a:r>
          </a:p>
          <a:p>
            <a:r>
              <a:rPr lang="en-US" dirty="0" smtClean="0"/>
              <a:t>Java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Map&lt;</a:t>
            </a:r>
            <a:r>
              <a:rPr lang="en-US" b="1" dirty="0" err="1">
                <a:solidFill>
                  <a:srgbClr val="00B050"/>
                </a:solidFill>
              </a:rPr>
              <a:t>String,Optional</a:t>
            </a:r>
            <a:r>
              <a:rPr lang="en-US" b="1" dirty="0">
                <a:solidFill>
                  <a:srgbClr val="00B050"/>
                </a:solidFill>
              </a:rPr>
              <a:t>&lt;Order&gt;&gt; </a:t>
            </a:r>
            <a:r>
              <a:rPr lang="en-US" b="1" dirty="0" err="1">
                <a:solidFill>
                  <a:srgbClr val="00B050"/>
                </a:solidFill>
              </a:rPr>
              <a:t>minPriceOrderByLocation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 err="1">
                <a:solidFill>
                  <a:srgbClr val="00B050"/>
                </a:solidFill>
              </a:rPr>
              <a:t>orders.stream</a:t>
            </a:r>
            <a:r>
              <a:rPr lang="en-US" b="1" dirty="0">
                <a:solidFill>
                  <a:srgbClr val="00B050"/>
                </a:solidFill>
              </a:rPr>
              <a:t>().collect(</a:t>
            </a:r>
            <a:r>
              <a:rPr lang="en-US" b="1" dirty="0" err="1">
                <a:solidFill>
                  <a:srgbClr val="00B050"/>
                </a:solidFill>
              </a:rPr>
              <a:t>Collectors.groupingBy</a:t>
            </a:r>
            <a:r>
              <a:rPr lang="en-US" b="1" dirty="0">
                <a:solidFill>
                  <a:srgbClr val="00B050"/>
                </a:solidFill>
              </a:rPr>
              <a:t>(Order::</a:t>
            </a:r>
            <a:r>
              <a:rPr lang="en-US" b="1" dirty="0" err="1">
                <a:solidFill>
                  <a:srgbClr val="00B050"/>
                </a:solidFill>
              </a:rPr>
              <a:t>getLocation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Collectors.minBy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Comparator.comparing</a:t>
            </a:r>
            <a:r>
              <a:rPr lang="en-US" b="1" dirty="0">
                <a:solidFill>
                  <a:srgbClr val="00B050"/>
                </a:solidFill>
              </a:rPr>
              <a:t>(Order::</a:t>
            </a:r>
            <a:r>
              <a:rPr lang="en-US" b="1" dirty="0" err="1" smtClean="0">
                <a:solidFill>
                  <a:srgbClr val="00B050"/>
                </a:solidFill>
              </a:rPr>
              <a:t>getPrice</a:t>
            </a:r>
            <a:r>
              <a:rPr lang="en-US" b="1" dirty="0" smtClean="0">
                <a:solidFill>
                  <a:srgbClr val="00B050"/>
                </a:solidFill>
              </a:rPr>
              <a:t>))));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Streams </a:t>
            </a:r>
            <a:r>
              <a:rPr lang="en-US" dirty="0" smtClean="0"/>
              <a:t>is a technique to manipulate </a:t>
            </a:r>
            <a:r>
              <a:rPr lang="en-US" dirty="0"/>
              <a:t>collections of data in a declarative </a:t>
            </a:r>
            <a:r>
              <a:rPr lang="en-US" dirty="0" smtClean="0"/>
              <a:t>way.</a:t>
            </a:r>
          </a:p>
          <a:p>
            <a:r>
              <a:rPr lang="en-US" dirty="0"/>
              <a:t>Streams can process your collection data in parallel, without you to write any multithreaded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33916"/>
            <a:ext cx="692436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7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vs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Collections follow supplier-driven approach where as streams follow producer-consumer approach i.e. collection is eagerly constructed &amp; streams is lazily constructed.</a:t>
            </a:r>
          </a:p>
          <a:p>
            <a:r>
              <a:rPr lang="en-US" dirty="0" smtClean="0"/>
              <a:t>Streams </a:t>
            </a:r>
            <a:r>
              <a:rPr lang="en-US" dirty="0"/>
              <a:t>are traversable only once; whereas we can travel into a collection many times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 smtClean="0"/>
              <a:t>Stream&lt;String&gt; stream = </a:t>
            </a:r>
            <a:r>
              <a:rPr lang="en-US" dirty="0" err="1" smtClean="0"/>
              <a:t>bookNameList.stream</a:t>
            </a:r>
            <a:r>
              <a:rPr lang="en-US" dirty="0" smtClean="0"/>
              <a:t>();</a:t>
            </a:r>
          </a:p>
          <a:p>
            <a:pPr marL="274320" lvl="1" indent="0">
              <a:buNone/>
            </a:pPr>
            <a:r>
              <a:rPr lang="en-US" dirty="0" err="1" smtClean="0"/>
              <a:t>stream.forEach</a:t>
            </a:r>
            <a:r>
              <a:rPr lang="en-US" dirty="0" smtClean="0"/>
              <a:t>(</a:t>
            </a:r>
            <a:r>
              <a:rPr lang="en-US" dirty="0" err="1" smtClean="0"/>
              <a:t>System.out</a:t>
            </a:r>
            <a:r>
              <a:rPr lang="en-US" dirty="0" smtClean="0"/>
              <a:t>::</a:t>
            </a:r>
            <a:r>
              <a:rPr lang="en-US" dirty="0" err="1" smtClean="0"/>
              <a:t>println</a:t>
            </a:r>
            <a:r>
              <a:rPr lang="en-US" dirty="0" smtClean="0"/>
              <a:t>);</a:t>
            </a:r>
          </a:p>
          <a:p>
            <a:pPr marL="274320" lvl="1" indent="0">
              <a:buNone/>
            </a:pPr>
            <a:r>
              <a:rPr lang="en-US" dirty="0" err="1" smtClean="0"/>
              <a:t>stream.forEach</a:t>
            </a:r>
            <a:r>
              <a:rPr lang="en-US" dirty="0" smtClean="0"/>
              <a:t>(</a:t>
            </a:r>
            <a:r>
              <a:rPr lang="en-US" dirty="0" err="1" smtClean="0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IllegalStateException</a:t>
            </a:r>
            <a:endParaRPr lang="en-US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Stream can be consumed only once.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In collection, user writes program to iterate over data. However, in streams iteration happens internally.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List&lt;String&gt; </a:t>
            </a:r>
            <a:r>
              <a:rPr lang="en-US" dirty="0" err="1" smtClean="0">
                <a:solidFill>
                  <a:srgbClr val="00B050"/>
                </a:solidFill>
              </a:rPr>
              <a:t>bookNameList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books.stream</a:t>
            </a:r>
            <a:r>
              <a:rPr lang="en-US" dirty="0" smtClean="0">
                <a:solidFill>
                  <a:srgbClr val="00B050"/>
                </a:solidFill>
              </a:rPr>
              <a:t>().map(Book::</a:t>
            </a:r>
            <a:r>
              <a:rPr lang="en-US" dirty="0" err="1" smtClean="0">
                <a:solidFill>
                  <a:srgbClr val="00B050"/>
                </a:solidFill>
              </a:rPr>
              <a:t>getName</a:t>
            </a:r>
            <a:r>
              <a:rPr lang="en-US" dirty="0" smtClean="0">
                <a:solidFill>
                  <a:srgbClr val="00B050"/>
                </a:solidFill>
              </a:rPr>
              <a:t>).collect(</a:t>
            </a:r>
            <a:r>
              <a:rPr lang="en-US" dirty="0" err="1" smtClean="0">
                <a:solidFill>
                  <a:srgbClr val="00B050"/>
                </a:solidFill>
              </a:rPr>
              <a:t>toList</a:t>
            </a:r>
            <a:r>
              <a:rPr lang="en-US" dirty="0" smtClean="0">
                <a:solidFill>
                  <a:srgbClr val="00B050"/>
                </a:solidFill>
              </a:rPr>
              <a:t>());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8 stream API defines a core interface called </a:t>
            </a:r>
            <a:r>
              <a:rPr lang="en-US" dirty="0" err="1" smtClean="0"/>
              <a:t>java.util.stream.Stream</a:t>
            </a:r>
            <a:r>
              <a:rPr lang="en-US" dirty="0" smtClean="0"/>
              <a:t>. This interface have several operations which can be divided into two types:</a:t>
            </a:r>
          </a:p>
          <a:p>
            <a:pPr lvl="1"/>
            <a:r>
              <a:rPr lang="en-US" dirty="0" smtClean="0"/>
              <a:t>Intermediate operation: This operation that can be connected to another operation for example: filter(), map(), limit(), sorted(), distinct() etc.</a:t>
            </a:r>
          </a:p>
          <a:p>
            <a:pPr lvl="1"/>
            <a:r>
              <a:rPr lang="en-US" dirty="0" smtClean="0"/>
              <a:t>Terminal operation: This operation closes the stream, for example: collect(), count(), </a:t>
            </a:r>
            <a:r>
              <a:rPr lang="en-US" dirty="0" err="1" smtClean="0"/>
              <a:t>forEach</a:t>
            </a:r>
            <a:r>
              <a:rPr lang="en-US" dirty="0" smtClean="0"/>
              <a:t>() etc.</a:t>
            </a:r>
          </a:p>
          <a:p>
            <a:r>
              <a:rPr lang="en-US" dirty="0" err="1" smtClean="0"/>
              <a:t>java.util.Collection</a:t>
            </a:r>
            <a:r>
              <a:rPr lang="en-US" dirty="0" smtClean="0"/>
              <a:t> interface defines two default methods stream() &amp; </a:t>
            </a:r>
            <a:r>
              <a:rPr lang="en-US" dirty="0" err="1" smtClean="0"/>
              <a:t>parallelStream</a:t>
            </a:r>
            <a:r>
              <a:rPr lang="en-US" dirty="0" smtClean="0"/>
              <a:t>() those return Stream object. It means that any collection class that implements Collection interface, can be streamed using these two methods.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filter(Predicate p)</a:t>
            </a:r>
          </a:p>
          <a:p>
            <a:r>
              <a:rPr lang="en-US" dirty="0" smtClean="0"/>
              <a:t>distinct()</a:t>
            </a:r>
          </a:p>
          <a:p>
            <a:r>
              <a:rPr lang="en-US" dirty="0" smtClean="0"/>
              <a:t>limit(long 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skip(long n)</a:t>
            </a:r>
          </a:p>
          <a:p>
            <a:r>
              <a:rPr lang="en-US" dirty="0" smtClean="0"/>
              <a:t>map(Function mapper)</a:t>
            </a:r>
          </a:p>
          <a:p>
            <a:r>
              <a:rPr lang="en-US" dirty="0" err="1" smtClean="0"/>
              <a:t>flatMap</a:t>
            </a:r>
            <a:r>
              <a:rPr lang="en-US" dirty="0" smtClean="0"/>
              <a:t>(Function Mapper)</a:t>
            </a:r>
          </a:p>
          <a:p>
            <a:r>
              <a:rPr lang="en-US" dirty="0" err="1" smtClean="0"/>
              <a:t>allMatch</a:t>
            </a:r>
            <a:r>
              <a:rPr lang="en-US" dirty="0" smtClean="0"/>
              <a:t>(Predicate p)</a:t>
            </a:r>
          </a:p>
          <a:p>
            <a:r>
              <a:rPr lang="en-US" dirty="0" err="1" smtClean="0"/>
              <a:t>anyMatch</a:t>
            </a:r>
            <a:r>
              <a:rPr lang="en-US" dirty="0" smtClean="0"/>
              <a:t>(Predicate p)</a:t>
            </a:r>
          </a:p>
          <a:p>
            <a:r>
              <a:rPr lang="en-US" dirty="0" err="1" smtClean="0"/>
              <a:t>noneMatch</a:t>
            </a:r>
            <a:r>
              <a:rPr lang="en-US" dirty="0" smtClean="0"/>
              <a:t>(Predicate 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findAny</a:t>
            </a:r>
            <a:r>
              <a:rPr lang="en-US" dirty="0"/>
              <a:t>()</a:t>
            </a:r>
          </a:p>
          <a:p>
            <a:r>
              <a:rPr lang="en-US" dirty="0" err="1"/>
              <a:t>findFirst</a:t>
            </a:r>
            <a:r>
              <a:rPr lang="en-US" dirty="0"/>
              <a:t>()</a:t>
            </a:r>
          </a:p>
          <a:p>
            <a:r>
              <a:rPr lang="en-US" dirty="0"/>
              <a:t>sorted(Comparator c)</a:t>
            </a:r>
          </a:p>
          <a:p>
            <a:r>
              <a:rPr lang="en-US" dirty="0"/>
              <a:t>reduce()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(Consumer c)</a:t>
            </a:r>
          </a:p>
          <a:p>
            <a:r>
              <a:rPr lang="en-US" dirty="0" smtClean="0"/>
              <a:t>collect(Collector c)</a:t>
            </a:r>
          </a:p>
          <a:p>
            <a:r>
              <a:rPr lang="en-US" dirty="0" smtClean="0"/>
              <a:t>count()</a:t>
            </a:r>
          </a:p>
          <a:p>
            <a:r>
              <a:rPr lang="en-US" dirty="0" smtClean="0"/>
              <a:t>iterate()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filter(Predicate 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filter() operation takes as argument a predicate (a function returning a </a:t>
            </a:r>
            <a:r>
              <a:rPr lang="en-US" dirty="0" err="1"/>
              <a:t>boolean</a:t>
            </a:r>
            <a:r>
              <a:rPr lang="en-US" dirty="0"/>
              <a:t>) and returns a stream including all elements that match the predicate</a:t>
            </a:r>
            <a:r>
              <a:rPr lang="en-US" dirty="0" smtClean="0"/>
              <a:t>. For example: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Find all failed transactions-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List&lt;Transaction</a:t>
            </a:r>
            <a:r>
              <a:rPr lang="en-US" dirty="0"/>
              <a:t>&gt; </a:t>
            </a:r>
            <a:r>
              <a:rPr lang="en-US" dirty="0" err="1"/>
              <a:t>failedTransactions</a:t>
            </a:r>
            <a:r>
              <a:rPr lang="en-US" dirty="0"/>
              <a:t> = </a:t>
            </a:r>
            <a:r>
              <a:rPr lang="en-US" dirty="0" err="1"/>
              <a:t>transactions.stream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.filter(Transaction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isFailed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.collect(</a:t>
            </a:r>
            <a:r>
              <a:rPr lang="en-US" dirty="0" err="1" smtClean="0"/>
              <a:t>Collectors.toList</a:t>
            </a:r>
            <a:r>
              <a:rPr lang="en-US" dirty="0"/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distinct() operation returns a stream with unique elements (according to the implementation of the </a:t>
            </a:r>
            <a:r>
              <a:rPr lang="en-US" dirty="0" err="1"/>
              <a:t>hashCode</a:t>
            </a:r>
            <a:r>
              <a:rPr lang="en-US" dirty="0"/>
              <a:t> and equals methods of the objects produced by the stream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List&lt;Transaction&gt; </a:t>
            </a:r>
            <a:r>
              <a:rPr lang="en-US" dirty="0" err="1"/>
              <a:t>failedTransactions</a:t>
            </a:r>
            <a:r>
              <a:rPr lang="en-US" dirty="0"/>
              <a:t> = </a:t>
            </a:r>
            <a:r>
              <a:rPr lang="en-US" dirty="0" err="1"/>
              <a:t>transactions.stream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.filter(Transaction::</a:t>
            </a:r>
            <a:r>
              <a:rPr lang="en-US" dirty="0" err="1"/>
              <a:t>isFailed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.distinct()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limit(long 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limit() operation returns another stream </a:t>
            </a:r>
            <a:r>
              <a:rPr lang="en-US" dirty="0" smtClean="0"/>
              <a:t>that is not </a:t>
            </a:r>
            <a:r>
              <a:rPr lang="en-US" dirty="0"/>
              <a:t>longer than </a:t>
            </a:r>
            <a:r>
              <a:rPr lang="en-US" dirty="0" err="1" smtClean="0"/>
              <a:t>maxsize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List&lt;Transaction&gt; </a:t>
            </a:r>
            <a:r>
              <a:rPr lang="en-US" dirty="0" err="1"/>
              <a:t>failedTransactions</a:t>
            </a:r>
            <a:r>
              <a:rPr lang="en-US" dirty="0"/>
              <a:t> = </a:t>
            </a:r>
            <a:r>
              <a:rPr lang="en-US" dirty="0" err="1"/>
              <a:t>transactions.stream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.filter(Transaction::</a:t>
            </a:r>
            <a:r>
              <a:rPr lang="en-US" dirty="0" err="1"/>
              <a:t>isFailed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.limit(5)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interface having a single abstract method is called Functional interface. For example Runnable, </a:t>
            </a:r>
            <a:r>
              <a:rPr lang="en-US" dirty="0" err="1" smtClean="0"/>
              <a:t>ActionListener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Java introduced a new annotation called @</a:t>
            </a:r>
            <a:r>
              <a:rPr lang="en-US" dirty="0" err="1" smtClean="0"/>
              <a:t>FunctionalInterface</a:t>
            </a:r>
            <a:r>
              <a:rPr lang="en-US" dirty="0" smtClean="0"/>
              <a:t> to mark an interface as functional interface. For example:</a:t>
            </a:r>
          </a:p>
          <a:p>
            <a:pPr marL="548640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@</a:t>
            </a:r>
            <a:r>
              <a:rPr lang="en-US" i="1" dirty="0" err="1" smtClean="0">
                <a:solidFill>
                  <a:srgbClr val="FF0000"/>
                </a:solidFill>
              </a:rPr>
              <a:t>FunctionalInterface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en-US" dirty="0"/>
              <a:t>public interface </a:t>
            </a:r>
            <a:r>
              <a:rPr lang="en-US" dirty="0" err="1"/>
              <a:t>TransactionPredicate</a:t>
            </a:r>
            <a:r>
              <a:rPr lang="en-US" dirty="0"/>
              <a:t> {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test(Transaction transaction);</a:t>
            </a:r>
          </a:p>
          <a:p>
            <a:pPr marL="548640" lvl="2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Functional interface can have multiple default or static methods.</a:t>
            </a:r>
          </a:p>
          <a:p>
            <a:r>
              <a:rPr lang="en-US" dirty="0" smtClean="0"/>
              <a:t>Java provides us many pre-defined functional interfaces placed into </a:t>
            </a:r>
            <a:r>
              <a:rPr lang="en-US" dirty="0" err="1" smtClean="0"/>
              <a:t>java.util.function</a:t>
            </a:r>
            <a:r>
              <a:rPr lang="en-US" dirty="0" smtClean="0"/>
              <a:t> package.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skip(long 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skip() operation returns a stream that discards the first n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List&lt;Transaction&gt; </a:t>
            </a:r>
            <a:r>
              <a:rPr lang="en-US" dirty="0" err="1"/>
              <a:t>failedTransactions</a:t>
            </a:r>
            <a:r>
              <a:rPr lang="en-US" dirty="0"/>
              <a:t> = </a:t>
            </a:r>
            <a:r>
              <a:rPr lang="en-US" dirty="0" err="1"/>
              <a:t>transactions.stream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.filter(Transaction::</a:t>
            </a:r>
            <a:r>
              <a:rPr lang="en-US" dirty="0" err="1"/>
              <a:t>isFailed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.skip(5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map(Function mapper)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map() operation allows us to select specific information from objects</a:t>
            </a:r>
            <a:r>
              <a:rPr lang="en-US" dirty="0" smtClean="0"/>
              <a:t>. </a:t>
            </a:r>
            <a:r>
              <a:rPr lang="en-US" dirty="0"/>
              <a:t>For </a:t>
            </a:r>
            <a:r>
              <a:rPr lang="en-US" dirty="0" smtClean="0"/>
              <a:t>example, in </a:t>
            </a:r>
            <a:r>
              <a:rPr lang="en-US" dirty="0"/>
              <a:t>SQL you can select a particular column from a 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List&lt;String&gt; </a:t>
            </a:r>
            <a:r>
              <a:rPr lang="en-US" dirty="0" err="1" smtClean="0"/>
              <a:t>transactionIdList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transactions.stream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map(Transaction::</a:t>
            </a:r>
            <a:r>
              <a:rPr lang="en-US" dirty="0" err="1" smtClean="0">
                <a:solidFill>
                  <a:srgbClr val="FF0000"/>
                </a:solidFill>
              </a:rPr>
              <a:t>getId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collect(</a:t>
            </a:r>
            <a:r>
              <a:rPr lang="en-US" dirty="0" err="1" smtClean="0"/>
              <a:t>Collectors.toList</a:t>
            </a:r>
            <a:r>
              <a:rPr lang="en-US" dirty="0"/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4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(Function Mapper)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flatMap</a:t>
            </a:r>
            <a:r>
              <a:rPr lang="en-US" dirty="0"/>
              <a:t>() operation is a combination of a map &amp; a flat operation. This means you first apply map function and than flattens the result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Stream&lt;List&lt;Integer</a:t>
            </a:r>
            <a:r>
              <a:rPr lang="en-US" dirty="0"/>
              <a:t>&gt;&gt; stream = </a:t>
            </a:r>
            <a:r>
              <a:rPr lang="en-US" dirty="0" err="1"/>
              <a:t>Stream.of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(1, 2, 3), </a:t>
            </a:r>
            <a:r>
              <a:rPr lang="en-US" dirty="0" err="1"/>
              <a:t>Arrays.asList</a:t>
            </a:r>
            <a:r>
              <a:rPr lang="en-US" dirty="0"/>
              <a:t>(1, 12, 30), </a:t>
            </a:r>
            <a:r>
              <a:rPr lang="en-US" dirty="0" err="1"/>
              <a:t>Arrays.asList</a:t>
            </a:r>
            <a:r>
              <a:rPr lang="en-US" dirty="0"/>
              <a:t>(11, 2, 13));</a:t>
            </a:r>
          </a:p>
          <a:p>
            <a:pPr marL="274320" lvl="1" indent="0">
              <a:buNone/>
            </a:pPr>
            <a:r>
              <a:rPr lang="en-US" dirty="0"/>
              <a:t>List&lt;Integer&gt; </a:t>
            </a:r>
            <a:r>
              <a:rPr lang="en-US" dirty="0" err="1"/>
              <a:t>flatIntList</a:t>
            </a:r>
            <a:r>
              <a:rPr lang="en-US" dirty="0"/>
              <a:t> =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stream.</a:t>
            </a:r>
            <a:r>
              <a:rPr lang="en-US" dirty="0" err="1" smtClean="0">
                <a:solidFill>
                  <a:srgbClr val="FF0000"/>
                </a:solidFill>
              </a:rPr>
              <a:t>flatMap</a:t>
            </a:r>
            <a:r>
              <a:rPr lang="en-US" dirty="0" smtClean="0">
                <a:solidFill>
                  <a:srgbClr val="FF0000"/>
                </a:solidFill>
              </a:rPr>
              <a:t>(List</a:t>
            </a:r>
            <a:r>
              <a:rPr lang="en-US" dirty="0">
                <a:solidFill>
                  <a:srgbClr val="FF0000"/>
                </a:solidFill>
              </a:rPr>
              <a:t>::stream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en-US" dirty="0" smtClean="0"/>
              <a:t>.</a:t>
            </a:r>
            <a:r>
              <a:rPr lang="en-US" dirty="0"/>
              <a:t>collect(</a:t>
            </a:r>
            <a:r>
              <a:rPr lang="en-US" dirty="0" err="1"/>
              <a:t>Collectors.toList</a:t>
            </a:r>
            <a:r>
              <a:rPr lang="en-US" dirty="0" smtClean="0"/>
              <a:t>());  </a:t>
            </a:r>
            <a:r>
              <a:rPr lang="en-US" dirty="0" smtClean="0">
                <a:solidFill>
                  <a:srgbClr val="FF0000"/>
                </a:solidFill>
              </a:rPr>
              <a:t>// 1, 2, 3, 1, 12, 30, 11, 2, 13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allMatch</a:t>
            </a:r>
            <a:r>
              <a:rPr lang="en-US" dirty="0"/>
              <a:t>(Predicate 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allMatch</a:t>
            </a:r>
            <a:r>
              <a:rPr lang="en-US" dirty="0" smtClean="0"/>
              <a:t>() operation checks whether </a:t>
            </a:r>
            <a:r>
              <a:rPr lang="en-US" dirty="0"/>
              <a:t>all the elements of </a:t>
            </a:r>
            <a:r>
              <a:rPr lang="en-US" dirty="0" smtClean="0"/>
              <a:t>the stream </a:t>
            </a:r>
            <a:r>
              <a:rPr lang="en-US" dirty="0"/>
              <a:t>match the given predicate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isHot</a:t>
            </a:r>
            <a:r>
              <a:rPr lang="en-US" dirty="0"/>
              <a:t> = </a:t>
            </a:r>
            <a:r>
              <a:rPr lang="en-US" dirty="0" err="1"/>
              <a:t>temteratures.stream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allMatch</a:t>
            </a:r>
            <a:r>
              <a:rPr lang="en-US" dirty="0">
                <a:solidFill>
                  <a:srgbClr val="FF0000"/>
                </a:solidFill>
              </a:rPr>
              <a:t>(t -&gt; </a:t>
            </a:r>
            <a:r>
              <a:rPr lang="en-US" dirty="0" err="1">
                <a:solidFill>
                  <a:srgbClr val="FF0000"/>
                </a:solidFill>
              </a:rPr>
              <a:t>t.getTemperature</a:t>
            </a:r>
            <a:r>
              <a:rPr lang="en-US" dirty="0">
                <a:solidFill>
                  <a:srgbClr val="FF0000"/>
                </a:solidFill>
              </a:rPr>
              <a:t>() &gt; 40);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anyMatch</a:t>
            </a:r>
            <a:r>
              <a:rPr lang="en-US" dirty="0" smtClean="0"/>
              <a:t>(Predicate </a:t>
            </a:r>
            <a:r>
              <a:rPr lang="en-US" dirty="0"/>
              <a:t>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anyMatch</a:t>
            </a:r>
            <a:r>
              <a:rPr lang="en-US" dirty="0" smtClean="0"/>
              <a:t>() operation checks at least one element </a:t>
            </a:r>
            <a:r>
              <a:rPr lang="en-US" dirty="0"/>
              <a:t>of </a:t>
            </a:r>
            <a:r>
              <a:rPr lang="en-US" dirty="0" smtClean="0"/>
              <a:t>the stream </a:t>
            </a:r>
            <a:r>
              <a:rPr lang="en-US" dirty="0"/>
              <a:t>match the given predicate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isHot</a:t>
            </a:r>
            <a:r>
              <a:rPr lang="en-US" dirty="0"/>
              <a:t> = </a:t>
            </a:r>
            <a:r>
              <a:rPr lang="en-US" dirty="0" err="1"/>
              <a:t>temteratures.stream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anyMatch</a:t>
            </a:r>
            <a:r>
              <a:rPr lang="en-US" dirty="0" smtClean="0">
                <a:solidFill>
                  <a:srgbClr val="FF0000"/>
                </a:solidFill>
              </a:rPr>
              <a:t>(t </a:t>
            </a: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dirty="0" err="1">
                <a:solidFill>
                  <a:srgbClr val="FF0000"/>
                </a:solidFill>
              </a:rPr>
              <a:t>t.getTemperature</a:t>
            </a:r>
            <a:r>
              <a:rPr lang="en-US" dirty="0">
                <a:solidFill>
                  <a:srgbClr val="FF0000"/>
                </a:solidFill>
              </a:rPr>
              <a:t>() &gt; 40);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noneMatch</a:t>
            </a:r>
            <a:r>
              <a:rPr lang="en-US" dirty="0" smtClean="0"/>
              <a:t>(Predicate </a:t>
            </a:r>
            <a:r>
              <a:rPr lang="en-US" dirty="0"/>
              <a:t>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noneMatch</a:t>
            </a:r>
            <a:r>
              <a:rPr lang="en-US" dirty="0" smtClean="0"/>
              <a:t>() is opposite to </a:t>
            </a:r>
            <a:r>
              <a:rPr lang="en-US" dirty="0" err="1" smtClean="0"/>
              <a:t>allMatch</a:t>
            </a:r>
            <a:r>
              <a:rPr lang="en-US" dirty="0" smtClean="0"/>
              <a:t>() operation. The </a:t>
            </a:r>
            <a:r>
              <a:rPr lang="en-US" dirty="0" err="1" smtClean="0"/>
              <a:t>noneMatch</a:t>
            </a:r>
            <a:r>
              <a:rPr lang="en-US" dirty="0" smtClean="0"/>
              <a:t>() checks whether no element in the stream </a:t>
            </a:r>
            <a:r>
              <a:rPr lang="en-US" dirty="0"/>
              <a:t>match the given predicate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isHot</a:t>
            </a:r>
            <a:r>
              <a:rPr lang="en-US" dirty="0"/>
              <a:t> = </a:t>
            </a:r>
            <a:r>
              <a:rPr lang="en-US" dirty="0" err="1"/>
              <a:t>temteratures.stream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noneMatch</a:t>
            </a:r>
            <a:r>
              <a:rPr lang="en-US" dirty="0" smtClean="0">
                <a:solidFill>
                  <a:srgbClr val="FF0000"/>
                </a:solidFill>
              </a:rPr>
              <a:t>(t </a:t>
            </a: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dirty="0" err="1">
                <a:solidFill>
                  <a:srgbClr val="FF0000"/>
                </a:solidFill>
              </a:rPr>
              <a:t>t.getTemperature</a:t>
            </a:r>
            <a:r>
              <a:rPr lang="en-US" dirty="0">
                <a:solidFill>
                  <a:srgbClr val="FF0000"/>
                </a:solidFill>
              </a:rPr>
              <a:t>() &gt; 40);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 smtClean="0"/>
              <a:t>findAny</a:t>
            </a:r>
            <a:r>
              <a:rPr lang="en-US" dirty="0" smtClean="0"/>
              <a:t>() </a:t>
            </a:r>
            <a:r>
              <a:rPr lang="en-US" dirty="0"/>
              <a:t>method returns an arbitrary element of the current stream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Optional&lt;Transaction&gt; </a:t>
            </a:r>
            <a:r>
              <a:rPr lang="en-US" dirty="0" err="1"/>
              <a:t>opTransaction</a:t>
            </a:r>
            <a:r>
              <a:rPr lang="en-US" dirty="0"/>
              <a:t> =</a:t>
            </a:r>
          </a:p>
          <a:p>
            <a:pPr marL="274320" lvl="1" indent="0">
              <a:buNone/>
            </a:pPr>
            <a:r>
              <a:rPr lang="en-US" dirty="0" err="1"/>
              <a:t>transactions.stream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r>
              <a:rPr lang="en-US" dirty="0"/>
              <a:t>.filter(t -&gt; </a:t>
            </a:r>
            <a:r>
              <a:rPr lang="en-US" dirty="0" err="1"/>
              <a:t>t.getPrice</a:t>
            </a:r>
            <a:r>
              <a:rPr lang="en-US" dirty="0"/>
              <a:t>() &gt; 10000)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findAny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findFirst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 smtClean="0"/>
              <a:t>findFirst</a:t>
            </a:r>
            <a:r>
              <a:rPr lang="en-US" dirty="0" smtClean="0"/>
              <a:t>() operation is similar to </a:t>
            </a:r>
            <a:r>
              <a:rPr lang="en-US" dirty="0" err="1" smtClean="0"/>
              <a:t>findAny</a:t>
            </a:r>
            <a:r>
              <a:rPr lang="en-US" dirty="0" smtClean="0"/>
              <a:t>() method. It always returns the first element </a:t>
            </a:r>
            <a:r>
              <a:rPr lang="en-US" dirty="0"/>
              <a:t>of the current stream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Optional&lt;Transaction&gt; </a:t>
            </a:r>
            <a:r>
              <a:rPr lang="en-US" dirty="0" err="1"/>
              <a:t>opTransaction</a:t>
            </a:r>
            <a:r>
              <a:rPr lang="en-US" dirty="0"/>
              <a:t> =</a:t>
            </a:r>
          </a:p>
          <a:p>
            <a:pPr marL="274320" lvl="1" indent="0">
              <a:buNone/>
            </a:pPr>
            <a:r>
              <a:rPr lang="en-US" dirty="0" err="1"/>
              <a:t>transactions.stream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r>
              <a:rPr lang="en-US" dirty="0"/>
              <a:t>.filter(t -&gt; </a:t>
            </a:r>
            <a:r>
              <a:rPr lang="en-US" dirty="0" err="1"/>
              <a:t>t.getPrice</a:t>
            </a:r>
            <a:r>
              <a:rPr lang="en-US" dirty="0"/>
              <a:t>() &gt; 10000)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findFirst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sorted(Comparator 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sorted() operation sorts your stream in ascending order. For example: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List&lt;Order&gt; </a:t>
            </a:r>
            <a:r>
              <a:rPr lang="en-US" dirty="0" err="1" smtClean="0"/>
              <a:t>matchingOrders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orders.stream</a:t>
            </a:r>
            <a:r>
              <a:rPr lang="en-US" dirty="0" smtClean="0"/>
              <a:t>()</a:t>
            </a:r>
          </a:p>
          <a:p>
            <a:pPr marL="274320" lvl="1" indent="0">
              <a:buNone/>
            </a:pPr>
            <a:r>
              <a:rPr lang="en-US" dirty="0" smtClean="0"/>
              <a:t>.</a:t>
            </a:r>
            <a:r>
              <a:rPr lang="en-US" dirty="0"/>
              <a:t>filter(order -&gt; </a:t>
            </a:r>
            <a:r>
              <a:rPr lang="en-US" dirty="0" err="1"/>
              <a:t>order.getPrice</a:t>
            </a:r>
            <a:r>
              <a:rPr lang="en-US" dirty="0"/>
              <a:t>() &lt; 200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sorted(</a:t>
            </a:r>
            <a:r>
              <a:rPr lang="en-US" dirty="0" err="1">
                <a:solidFill>
                  <a:srgbClr val="FF0000"/>
                </a:solidFill>
              </a:rPr>
              <a:t>Comparator.</a:t>
            </a:r>
            <a:r>
              <a:rPr lang="en-US" i="1" dirty="0" err="1">
                <a:solidFill>
                  <a:srgbClr val="FF0000"/>
                </a:solidFill>
              </a:rPr>
              <a:t>comparing</a:t>
            </a:r>
            <a:r>
              <a:rPr lang="en-US" i="1" dirty="0">
                <a:solidFill>
                  <a:srgbClr val="FF0000"/>
                </a:solidFill>
              </a:rPr>
              <a:t>(Order::</a:t>
            </a:r>
            <a:r>
              <a:rPr lang="en-US" i="1" dirty="0" err="1">
                <a:solidFill>
                  <a:srgbClr val="FF0000"/>
                </a:solidFill>
              </a:rPr>
              <a:t>getPrice</a:t>
            </a:r>
            <a:r>
              <a:rPr lang="en-US" i="1" dirty="0" smtClean="0">
                <a:solidFill>
                  <a:srgbClr val="FF0000"/>
                </a:solidFill>
              </a:rPr>
              <a:t>))</a:t>
            </a:r>
          </a:p>
          <a:p>
            <a:pPr marL="274320" lvl="1" indent="0">
              <a:buNone/>
            </a:pPr>
            <a:r>
              <a:rPr lang="en-US" i="1" dirty="0" smtClean="0"/>
              <a:t>.</a:t>
            </a:r>
            <a:r>
              <a:rPr lang="en-US" i="1" dirty="0"/>
              <a:t>collect(</a:t>
            </a:r>
            <a:r>
              <a:rPr lang="en-US" i="1" dirty="0" err="1"/>
              <a:t>Collectors.toList</a:t>
            </a:r>
            <a:r>
              <a:rPr lang="en-US" i="1" dirty="0"/>
              <a:t>());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7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use aggregate methods like SUM(), MAX(), MIN() etc. in SQL. The similar aggregation is possible using reduce() operation. Thus, reduce() operation combines </a:t>
            </a:r>
            <a:r>
              <a:rPr lang="en-US" dirty="0"/>
              <a:t>elements of a stream to express </a:t>
            </a:r>
            <a:r>
              <a:rPr lang="en-US" dirty="0" smtClean="0"/>
              <a:t>more complicated queries. For example:</a:t>
            </a:r>
          </a:p>
          <a:p>
            <a:pPr marL="27432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sumOfAllNumbers</a:t>
            </a:r>
            <a:r>
              <a:rPr lang="en-US" dirty="0"/>
              <a:t> = </a:t>
            </a:r>
            <a:r>
              <a:rPr lang="en-US" dirty="0" err="1"/>
              <a:t>numbers.stream</a:t>
            </a:r>
            <a:r>
              <a:rPr lang="en-US" dirty="0" smtClean="0"/>
              <a:t>()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reduce(0, </a:t>
            </a:r>
            <a:r>
              <a:rPr lang="en-US" dirty="0" smtClean="0">
                <a:solidFill>
                  <a:srgbClr val="FF0000"/>
                </a:solidFill>
              </a:rPr>
              <a:t>Integer::sum); </a:t>
            </a:r>
            <a:r>
              <a:rPr lang="en-US" dirty="0" smtClean="0">
                <a:solidFill>
                  <a:schemeClr val="tx1"/>
                </a:solidFill>
              </a:rPr>
              <a:t>// where ‘0’ is an initial value of </a:t>
            </a:r>
            <a:r>
              <a:rPr lang="en-US" dirty="0" err="1" smtClean="0">
                <a:solidFill>
                  <a:schemeClr val="tx1"/>
                </a:solidFill>
              </a:rPr>
              <a:t>sumOfAllNumbers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74320" lvl="1" indent="0">
              <a:buNone/>
            </a:pPr>
            <a:r>
              <a:rPr lang="en-US" dirty="0"/>
              <a:t>Optional&lt;Integer&gt; </a:t>
            </a:r>
            <a:r>
              <a:rPr lang="en-US" dirty="0" err="1" smtClean="0"/>
              <a:t>maxNumber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numbers.stream</a:t>
            </a:r>
            <a:r>
              <a:rPr lang="en-US" dirty="0"/>
              <a:t>()</a:t>
            </a:r>
            <a:r>
              <a:rPr lang="en-US" dirty="0">
                <a:solidFill>
                  <a:srgbClr val="FF0000"/>
                </a:solidFill>
              </a:rPr>
              <a:t>.reduce(Integer::max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27432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FunctionalInterface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/>
              <a:t>Sortable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compare(Sortable s);</a:t>
            </a:r>
          </a:p>
          <a:p>
            <a:pPr marL="0" indent="0">
              <a:buNone/>
            </a:pPr>
            <a:r>
              <a:rPr lang="en-US" dirty="0"/>
              <a:t>	default void </a:t>
            </a:r>
            <a:r>
              <a:rPr lang="en-US" dirty="0" err="1"/>
              <a:t>sortAll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static void </a:t>
            </a:r>
            <a:r>
              <a:rPr lang="en-US" dirty="0" err="1"/>
              <a:t>compareAll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(Consumer 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() is a terminal operation that returns void and applies a lambda to each element of the stream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 smtClean="0"/>
              <a:t>transactions.stream</a:t>
            </a:r>
            <a:r>
              <a:rPr lang="en-US" dirty="0"/>
              <a:t>()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System.out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collect(Collector 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collector() is a terminal operation &amp; it converts a stream into another form like List, Map etc. We passed Collector instance as operation parameter. The Collector instance can be obtained using different static methods from Collectors class. For example:</a:t>
            </a:r>
          </a:p>
          <a:p>
            <a:pPr marL="274320" lvl="1" indent="0">
              <a:buNone/>
            </a:pPr>
            <a:r>
              <a:rPr lang="en-US" dirty="0"/>
              <a:t>List&lt;Order&gt; </a:t>
            </a:r>
            <a:r>
              <a:rPr lang="en-US" dirty="0" err="1"/>
              <a:t>myOrders</a:t>
            </a:r>
            <a:r>
              <a:rPr lang="en-US" dirty="0"/>
              <a:t> = </a:t>
            </a:r>
            <a:r>
              <a:rPr lang="en-US" dirty="0" err="1"/>
              <a:t>orders.stream</a:t>
            </a:r>
            <a:r>
              <a:rPr lang="en-US" dirty="0" smtClean="0"/>
              <a:t>()</a:t>
            </a:r>
          </a:p>
          <a:p>
            <a:pPr marL="274320" lvl="1" indent="0">
              <a:buNone/>
            </a:pPr>
            <a:r>
              <a:rPr lang="en-US" dirty="0" smtClean="0"/>
              <a:t>.</a:t>
            </a:r>
            <a:r>
              <a:rPr lang="en-US" dirty="0"/>
              <a:t>filter(order -&gt; </a:t>
            </a:r>
            <a:r>
              <a:rPr lang="en-US" dirty="0" err="1"/>
              <a:t>order.getPrice</a:t>
            </a:r>
            <a:r>
              <a:rPr lang="en-US" dirty="0"/>
              <a:t>() &lt; 200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collect(</a:t>
            </a:r>
            <a:r>
              <a:rPr lang="en-US" dirty="0" err="1">
                <a:solidFill>
                  <a:srgbClr val="FF0000"/>
                </a:solidFill>
              </a:rPr>
              <a:t>Collectors.toList</a:t>
            </a:r>
            <a:r>
              <a:rPr lang="en-US" dirty="0">
                <a:solidFill>
                  <a:srgbClr val="FF0000"/>
                </a:solidFill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count() operation counts total number of elements in a stream.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lowPriceOrderCount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orders.stream</a:t>
            </a:r>
            <a:r>
              <a:rPr lang="en-US" dirty="0" smtClean="0"/>
              <a:t>().</a:t>
            </a:r>
            <a:r>
              <a:rPr lang="en-US" dirty="0"/>
              <a:t>filter(order -&gt; </a:t>
            </a:r>
            <a:r>
              <a:rPr lang="en-US" dirty="0" err="1"/>
              <a:t>order.getPrice</a:t>
            </a:r>
            <a:r>
              <a:rPr lang="en-US" dirty="0"/>
              <a:t>() &lt; 200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.count();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iterate() operation is used to iterate over the loop &amp; perform some business </a:t>
            </a:r>
            <a:r>
              <a:rPr lang="en-US" dirty="0" smtClean="0"/>
              <a:t>logic </a:t>
            </a:r>
            <a:r>
              <a:rPr lang="en-US" dirty="0"/>
              <a:t>in every iteration. It takes 2 arguments, an initial value and a lambda (of type Unary-Operator&lt;T</a:t>
            </a:r>
            <a:r>
              <a:rPr lang="en-US" dirty="0" smtClean="0"/>
              <a:t>&gt;).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Stream.</a:t>
            </a:r>
            <a:r>
              <a:rPr lang="en-US" i="1" dirty="0" err="1">
                <a:solidFill>
                  <a:srgbClr val="FF0000"/>
                </a:solidFill>
              </a:rPr>
              <a:t>iterate</a:t>
            </a:r>
            <a:r>
              <a:rPr lang="en-US" i="1" dirty="0">
                <a:solidFill>
                  <a:srgbClr val="FF0000"/>
                </a:solidFill>
              </a:rPr>
              <a:t>(2, n -&gt; n * n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en-US" i="1" dirty="0" smtClean="0"/>
              <a:t>.</a:t>
            </a:r>
            <a:r>
              <a:rPr lang="en-US" i="1" dirty="0"/>
              <a:t>limit(5</a:t>
            </a:r>
            <a:r>
              <a:rPr lang="en-US" i="1" dirty="0" smtClean="0"/>
              <a:t>)</a:t>
            </a:r>
          </a:p>
          <a:p>
            <a:pPr marL="274320" lvl="1" indent="0">
              <a:buNone/>
            </a:pPr>
            <a:r>
              <a:rPr lang="en-US" i="1" dirty="0" smtClean="0"/>
              <a:t>.</a:t>
            </a:r>
            <a:r>
              <a:rPr lang="en-US" i="1" dirty="0" err="1"/>
              <a:t>forEach</a:t>
            </a:r>
            <a:r>
              <a:rPr lang="en-US" i="1" dirty="0"/>
              <a:t>(</a:t>
            </a:r>
            <a:r>
              <a:rPr lang="en-US" i="1" dirty="0" err="1"/>
              <a:t>System.</a:t>
            </a:r>
            <a:r>
              <a:rPr lang="en-US" b="1" i="1" dirty="0" err="1"/>
              <a:t>out</a:t>
            </a:r>
            <a:r>
              <a:rPr lang="en-US" b="1" i="1" dirty="0"/>
              <a:t>::</a:t>
            </a:r>
            <a:r>
              <a:rPr lang="en-US" b="1" i="1" dirty="0" err="1"/>
              <a:t>println</a:t>
            </a:r>
            <a:r>
              <a:rPr lang="en-US" b="1" i="1" dirty="0" smtClean="0"/>
              <a:t>); </a:t>
            </a:r>
            <a:r>
              <a:rPr lang="en-US" sz="2500" dirty="0">
                <a:solidFill>
                  <a:srgbClr val="FF0000"/>
                </a:solidFill>
              </a:rPr>
              <a:t>//2, </a:t>
            </a:r>
            <a:r>
              <a:rPr lang="en-US" sz="2500" dirty="0" smtClean="0">
                <a:solidFill>
                  <a:srgbClr val="FF0000"/>
                </a:solidFill>
              </a:rPr>
              <a:t>4, 16, 256, 65536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we want to find out total price of all transactions.</a:t>
            </a:r>
          </a:p>
          <a:p>
            <a:pPr marL="27432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totalTransactionPrice</a:t>
            </a:r>
            <a:r>
              <a:rPr lang="en-US" dirty="0"/>
              <a:t> = </a:t>
            </a:r>
            <a:r>
              <a:rPr lang="en-US" dirty="0" err="1"/>
              <a:t>transactions.stream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r>
              <a:rPr lang="en-US" dirty="0"/>
              <a:t>.map(Transaction::</a:t>
            </a:r>
            <a:r>
              <a:rPr lang="en-US" dirty="0" err="1"/>
              <a:t>getPrice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/>
              <a:t>.reduce(0, Integer::sum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The above stream operations will work successfully. However, there is a overhead of boxing. Behind the scene each Integer needs to be unboxed to a primitive before performing summation. In order to improve the performance, we should use primitive based streams instead of generic streams.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8 provides us 3 primitive based streams:</a:t>
            </a:r>
          </a:p>
          <a:p>
            <a:pPr lvl="1"/>
            <a:r>
              <a:rPr lang="en-US" dirty="0" err="1" smtClean="0"/>
              <a:t>IntStream</a:t>
            </a:r>
            <a:endParaRPr lang="en-US" dirty="0" smtClean="0"/>
          </a:p>
          <a:p>
            <a:pPr lvl="1"/>
            <a:r>
              <a:rPr lang="en-US" dirty="0" err="1" smtClean="0"/>
              <a:t>DoubleStream</a:t>
            </a:r>
            <a:endParaRPr lang="en-US" dirty="0" smtClean="0"/>
          </a:p>
          <a:p>
            <a:pPr lvl="1"/>
            <a:r>
              <a:rPr lang="en-US" dirty="0" err="1" smtClean="0"/>
              <a:t>LongStream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Now, let us </a:t>
            </a:r>
            <a:r>
              <a:rPr lang="en-US" dirty="0"/>
              <a:t>find out total price of all </a:t>
            </a:r>
            <a:r>
              <a:rPr lang="en-US" dirty="0" smtClean="0"/>
              <a:t>transactions using primitive streams.</a:t>
            </a:r>
            <a:endParaRPr lang="en-US" dirty="0"/>
          </a:p>
          <a:p>
            <a:pPr marL="27432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totalTransactionPrice</a:t>
            </a:r>
            <a:r>
              <a:rPr lang="en-US" dirty="0"/>
              <a:t> = </a:t>
            </a:r>
            <a:r>
              <a:rPr lang="en-US" dirty="0" err="1"/>
              <a:t>transactions.stream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r>
              <a:rPr lang="en-US" dirty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mapToInt</a:t>
            </a:r>
            <a:r>
              <a:rPr lang="en-US" dirty="0" smtClean="0"/>
              <a:t>(Transaction</a:t>
            </a:r>
            <a:r>
              <a:rPr lang="en-US" dirty="0"/>
              <a:t>::</a:t>
            </a:r>
            <a:r>
              <a:rPr lang="en-US" dirty="0" err="1"/>
              <a:t>getPrice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.sum();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Collectors are used to convert elements of a stream into custom formats like List, Map etc.</a:t>
            </a:r>
          </a:p>
          <a:p>
            <a:pPr marL="274320" lvl="1" indent="0">
              <a:buNone/>
            </a:pPr>
            <a:r>
              <a:rPr lang="en-US" dirty="0"/>
              <a:t>List&lt;Order&gt; </a:t>
            </a:r>
            <a:r>
              <a:rPr lang="en-US" dirty="0" err="1"/>
              <a:t>myOrders</a:t>
            </a:r>
            <a:r>
              <a:rPr lang="en-US" dirty="0"/>
              <a:t> = </a:t>
            </a:r>
            <a:r>
              <a:rPr lang="en-US" dirty="0" err="1"/>
              <a:t>orders.stream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r>
              <a:rPr lang="en-US" dirty="0"/>
              <a:t>.filter(order -&gt; </a:t>
            </a:r>
            <a:r>
              <a:rPr lang="en-US" dirty="0" err="1"/>
              <a:t>order.getPrice</a:t>
            </a:r>
            <a:r>
              <a:rPr lang="en-US" dirty="0"/>
              <a:t>() &lt; 200)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.collect(</a:t>
            </a:r>
            <a:r>
              <a:rPr lang="en-US" dirty="0" err="1">
                <a:solidFill>
                  <a:srgbClr val="FF0000"/>
                </a:solidFill>
              </a:rPr>
              <a:t>Collectors.toList</a:t>
            </a:r>
            <a:r>
              <a:rPr lang="en-US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 smtClean="0"/>
              <a:t>In the above example, we are converting all orders from Order stream into List&lt;Order&gt;. Sometimes we require to reduce (aggregate) the stream. Here we should use Collectors class. Consider the following requirements:</a:t>
            </a:r>
          </a:p>
          <a:p>
            <a:pPr lvl="1"/>
            <a:r>
              <a:rPr lang="en-US" dirty="0"/>
              <a:t>Group a list of transactions by currency to obtain the sum of the values of all transactions with that currency (returning a Map&lt;Currency, Integer&gt;).</a:t>
            </a:r>
          </a:p>
          <a:p>
            <a:pPr lvl="1"/>
            <a:r>
              <a:rPr lang="en-US" dirty="0"/>
              <a:t>Partition a list of transactions into two groups: expensive and not expensive (returning a Map&lt;Boolean, List&lt;Transaction&gt;&gt;)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8 defines several predefined collectors. These collectors offer three main functionalities:</a:t>
            </a:r>
          </a:p>
          <a:p>
            <a:pPr lvl="1"/>
            <a:r>
              <a:rPr lang="en-US" dirty="0"/>
              <a:t>Reducing and summarizing stream elements to a single value</a:t>
            </a:r>
          </a:p>
          <a:p>
            <a:pPr lvl="1"/>
            <a:r>
              <a:rPr lang="en-US" dirty="0"/>
              <a:t>Grouping elements</a:t>
            </a:r>
          </a:p>
          <a:p>
            <a:pPr lvl="1"/>
            <a:r>
              <a:rPr lang="en-US" dirty="0"/>
              <a:t>Partitioning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and 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static </a:t>
            </a:r>
            <a:r>
              <a:rPr lang="en-US" dirty="0" err="1"/>
              <a:t>java.util.stream.Collectors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 err="1"/>
              <a:t>totalTransactionCount</a:t>
            </a:r>
            <a:r>
              <a:rPr lang="en-US" dirty="0"/>
              <a:t> = </a:t>
            </a:r>
            <a:r>
              <a:rPr lang="en-US" dirty="0" err="1"/>
              <a:t>transactions.stream</a:t>
            </a:r>
            <a:r>
              <a:rPr lang="en-US" dirty="0"/>
              <a:t>().</a:t>
            </a:r>
            <a:r>
              <a:rPr lang="en-US" dirty="0" smtClean="0"/>
              <a:t>collect(counting());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Comparator&lt;Order&gt; </a:t>
            </a:r>
            <a:r>
              <a:rPr lang="en-US" dirty="0" err="1"/>
              <a:t>orderPriceComparator</a:t>
            </a:r>
            <a:r>
              <a:rPr lang="en-US" dirty="0"/>
              <a:t> = </a:t>
            </a:r>
            <a:r>
              <a:rPr lang="en-US" dirty="0" err="1"/>
              <a:t>Comparator.comparingInt</a:t>
            </a:r>
            <a:r>
              <a:rPr lang="en-US" dirty="0"/>
              <a:t>(Order::</a:t>
            </a:r>
            <a:r>
              <a:rPr lang="en-US" dirty="0" err="1"/>
              <a:t>getPrice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Optional&lt;Order&gt; </a:t>
            </a:r>
            <a:r>
              <a:rPr lang="en-US" dirty="0" err="1"/>
              <a:t>maxPriceOrder</a:t>
            </a:r>
            <a:r>
              <a:rPr lang="en-US" dirty="0"/>
              <a:t> = </a:t>
            </a:r>
            <a:r>
              <a:rPr lang="en-US" dirty="0" err="1"/>
              <a:t>orders.stream</a:t>
            </a:r>
            <a:r>
              <a:rPr lang="en-US" dirty="0"/>
              <a:t>().collect(</a:t>
            </a:r>
            <a:r>
              <a:rPr lang="en-US" dirty="0" err="1"/>
              <a:t>maxBy</a:t>
            </a:r>
            <a:r>
              <a:rPr lang="en-US" dirty="0"/>
              <a:t>(</a:t>
            </a:r>
            <a:r>
              <a:rPr lang="en-US" dirty="0" err="1"/>
              <a:t>orderPriceComparator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totalOrderPrice</a:t>
            </a:r>
            <a:r>
              <a:rPr lang="en-US" dirty="0"/>
              <a:t> = </a:t>
            </a:r>
            <a:r>
              <a:rPr lang="en-US" dirty="0" err="1"/>
              <a:t>orders.stream</a:t>
            </a:r>
            <a:r>
              <a:rPr lang="en-US" dirty="0"/>
              <a:t>().collect(</a:t>
            </a:r>
            <a:r>
              <a:rPr lang="en-US" dirty="0" err="1"/>
              <a:t>summingInt</a:t>
            </a:r>
            <a:r>
              <a:rPr lang="en-US" dirty="0"/>
              <a:t>(Order::</a:t>
            </a:r>
            <a:r>
              <a:rPr lang="en-US" dirty="0" err="1"/>
              <a:t>getPrice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orderTitles</a:t>
            </a:r>
            <a:r>
              <a:rPr lang="en-US" dirty="0"/>
              <a:t> = </a:t>
            </a:r>
            <a:r>
              <a:rPr lang="en-US" dirty="0" err="1"/>
              <a:t>orders.stream</a:t>
            </a:r>
            <a:r>
              <a:rPr lang="en-US" dirty="0"/>
              <a:t>().map(Order::</a:t>
            </a:r>
            <a:r>
              <a:rPr lang="en-US" dirty="0" err="1"/>
              <a:t>getTitle</a:t>
            </a:r>
            <a:r>
              <a:rPr lang="en-US" dirty="0"/>
              <a:t>).collect(joining(", "));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Single-level grouping:</a:t>
            </a:r>
          </a:p>
          <a:p>
            <a:pPr marL="274320" lvl="1" indent="0">
              <a:buNone/>
            </a:pPr>
            <a:r>
              <a:rPr lang="en-US" dirty="0" smtClean="0"/>
              <a:t>Map&lt;Currency</a:t>
            </a:r>
            <a:r>
              <a:rPr lang="en-US" dirty="0"/>
              <a:t>, List&lt;Transaction&gt;&gt; </a:t>
            </a:r>
            <a:r>
              <a:rPr lang="en-US" dirty="0" err="1" smtClean="0"/>
              <a:t>transactionsByCurrencies</a:t>
            </a:r>
            <a:r>
              <a:rPr lang="en-US" dirty="0" smtClean="0"/>
              <a:t> = </a:t>
            </a:r>
            <a:r>
              <a:rPr lang="en-US" dirty="0" err="1" smtClean="0"/>
              <a:t>transactions.stream</a:t>
            </a:r>
            <a:r>
              <a:rPr lang="en-US" dirty="0" smtClean="0"/>
              <a:t>()</a:t>
            </a:r>
          </a:p>
          <a:p>
            <a:pPr marL="274320" lvl="1" indent="0">
              <a:buNone/>
            </a:pPr>
            <a:r>
              <a:rPr lang="en-US" dirty="0" smtClean="0"/>
              <a:t>.</a:t>
            </a:r>
            <a:r>
              <a:rPr lang="en-US" dirty="0"/>
              <a:t>collect(</a:t>
            </a:r>
            <a:r>
              <a:rPr lang="en-US" dirty="0" err="1">
                <a:solidFill>
                  <a:srgbClr val="FF0000"/>
                </a:solidFill>
              </a:rPr>
              <a:t>groupingBy</a:t>
            </a:r>
            <a:r>
              <a:rPr lang="en-US" dirty="0"/>
              <a:t>(Transaction::</a:t>
            </a:r>
            <a:r>
              <a:rPr lang="en-US" dirty="0" err="1"/>
              <a:t>getCurrency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Multilevel grouping:</a:t>
            </a:r>
          </a:p>
          <a:p>
            <a:pPr marL="274320" lvl="1" indent="0">
              <a:buNone/>
            </a:pPr>
            <a:r>
              <a:rPr lang="en-US" dirty="0"/>
              <a:t>Map&lt;Currency, Map&lt;String, List&lt;Transaction&gt;&gt;&gt; </a:t>
            </a:r>
            <a:r>
              <a:rPr lang="en-US" dirty="0" err="1"/>
              <a:t>transactionsByCurrenciesAndLocation</a:t>
            </a:r>
            <a:r>
              <a:rPr lang="en-US" dirty="0"/>
              <a:t> =</a:t>
            </a:r>
          </a:p>
          <a:p>
            <a:pPr marL="274320" lvl="1" indent="0">
              <a:buNone/>
            </a:pPr>
            <a:r>
              <a:rPr lang="en-US" dirty="0" err="1"/>
              <a:t>transactions.stream</a:t>
            </a:r>
            <a:r>
              <a:rPr lang="en-US" dirty="0"/>
              <a:t>().collect(</a:t>
            </a:r>
            <a:r>
              <a:rPr lang="en-US" dirty="0" err="1">
                <a:solidFill>
                  <a:srgbClr val="FF0000"/>
                </a:solidFill>
              </a:rPr>
              <a:t>groupingBy</a:t>
            </a:r>
            <a:r>
              <a:rPr lang="en-US" dirty="0"/>
              <a:t>(Transaction::</a:t>
            </a:r>
            <a:r>
              <a:rPr lang="en-US" dirty="0" err="1"/>
              <a:t>getCurrency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groupingBy</a:t>
            </a:r>
            <a:r>
              <a:rPr lang="en-US" dirty="0"/>
              <a:t>(Transaction::</a:t>
            </a:r>
            <a:r>
              <a:rPr lang="en-US" dirty="0" err="1"/>
              <a:t>getLocation</a:t>
            </a:r>
            <a:r>
              <a:rPr lang="en-US" dirty="0"/>
              <a:t>) </a:t>
            </a:r>
            <a:r>
              <a:rPr lang="en-US" dirty="0" smtClean="0"/>
              <a:t>));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Subgrouping:</a:t>
            </a:r>
          </a:p>
          <a:p>
            <a:pPr marL="274320" lvl="1" indent="0">
              <a:buNone/>
            </a:pPr>
            <a:r>
              <a:rPr lang="en-US" dirty="0"/>
              <a:t>Map&lt;</a:t>
            </a:r>
            <a:r>
              <a:rPr lang="en-US" dirty="0" err="1"/>
              <a:t>Transaction.Currency</a:t>
            </a:r>
            <a:r>
              <a:rPr lang="en-US" dirty="0"/>
              <a:t>, Long&gt; </a:t>
            </a:r>
            <a:r>
              <a:rPr lang="en-US" dirty="0" err="1"/>
              <a:t>currencyCount</a:t>
            </a:r>
            <a:r>
              <a:rPr lang="en-US" dirty="0"/>
              <a:t> = </a:t>
            </a:r>
            <a:r>
              <a:rPr lang="en-US" dirty="0" err="1"/>
              <a:t>menu.stream</a:t>
            </a:r>
            <a:r>
              <a:rPr lang="en-US" dirty="0"/>
              <a:t>().collect(</a:t>
            </a:r>
            <a:r>
              <a:rPr lang="en-US" dirty="0" err="1">
                <a:solidFill>
                  <a:srgbClr val="FF0000"/>
                </a:solidFill>
              </a:rPr>
              <a:t>groupingBy</a:t>
            </a:r>
            <a:r>
              <a:rPr lang="en-US" dirty="0"/>
              <a:t>(Transaction::</a:t>
            </a:r>
            <a:r>
              <a:rPr lang="en-US" dirty="0" err="1"/>
              <a:t>getCurrency</a:t>
            </a:r>
            <a:r>
              <a:rPr lang="en-US" dirty="0"/>
              <a:t>, counting()));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3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01240"/>
            <a:ext cx="8229600" cy="45567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Lambda </a:t>
            </a:r>
            <a:r>
              <a:rPr lang="en-US" sz="2200" dirty="0"/>
              <a:t>expression is a concise representation of an anonymous function.</a:t>
            </a:r>
          </a:p>
          <a:p>
            <a:r>
              <a:rPr lang="en-US" sz="2200" dirty="0"/>
              <a:t>Lambda expression does not have a name.</a:t>
            </a:r>
          </a:p>
          <a:p>
            <a:r>
              <a:rPr lang="en-US" sz="2200" dirty="0"/>
              <a:t>Lambda expression has a list of parameters, a body, a return type &amp; sometimes list of exceptions.</a:t>
            </a:r>
          </a:p>
          <a:p>
            <a:r>
              <a:rPr lang="en-US" sz="2200" dirty="0"/>
              <a:t>Lambda expression can be passed as argument to a method or stored in a variable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Lambda expression body can optionally use ‘return’ keyword.</a:t>
            </a:r>
          </a:p>
          <a:p>
            <a:r>
              <a:rPr lang="en-US" sz="2200" dirty="0" smtClean="0"/>
              <a:t>Lambda expression body can have curly braces if body contains multiple statements.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599" y="1597657"/>
            <a:ext cx="4942379" cy="393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parameter -&gt; expression body</a:t>
            </a:r>
          </a:p>
        </p:txBody>
      </p:sp>
    </p:spTree>
    <p:extLst>
      <p:ext uri="{BB962C8B-B14F-4D97-AF65-F5344CB8AC3E}">
        <p14:creationId xmlns:p14="http://schemas.microsoft.com/office/powerpoint/2010/main" val="225108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Partitioning is a special case of grouping: having a </a:t>
            </a:r>
            <a:r>
              <a:rPr lang="en-US" dirty="0" smtClean="0"/>
              <a:t>predicate, called </a:t>
            </a:r>
            <a:r>
              <a:rPr lang="en-US" dirty="0"/>
              <a:t>a </a:t>
            </a:r>
            <a:r>
              <a:rPr lang="en-US" i="1" dirty="0"/>
              <a:t>partitioning function</a:t>
            </a:r>
            <a:r>
              <a:rPr lang="en-US" dirty="0"/>
              <a:t>, as a classification function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/>
              <a:t>Map&lt;Boolean, List&lt;Order&gt;&gt; </a:t>
            </a:r>
            <a:r>
              <a:rPr lang="en-US" dirty="0" err="1"/>
              <a:t>partitionedOrders</a:t>
            </a:r>
            <a:r>
              <a:rPr lang="en-US" dirty="0"/>
              <a:t> = </a:t>
            </a:r>
            <a:r>
              <a:rPr lang="en-US" dirty="0" err="1"/>
              <a:t>orders.stream</a:t>
            </a:r>
            <a:r>
              <a:rPr lang="en-US" dirty="0"/>
              <a:t>().</a:t>
            </a:r>
            <a:r>
              <a:rPr lang="en-US" dirty="0" smtClean="0"/>
              <a:t>collect(</a:t>
            </a:r>
            <a:r>
              <a:rPr lang="en-US" dirty="0" err="1" smtClean="0">
                <a:solidFill>
                  <a:srgbClr val="FF0000"/>
                </a:solidFill>
              </a:rPr>
              <a:t>partitioningBy</a:t>
            </a:r>
            <a:r>
              <a:rPr lang="en-US" dirty="0" smtClean="0"/>
              <a:t>(Order</a:t>
            </a:r>
            <a:r>
              <a:rPr lang="en-US" dirty="0"/>
              <a:t>::</a:t>
            </a:r>
            <a:r>
              <a:rPr lang="en-US" dirty="0" err="1"/>
              <a:t>isOpen</a:t>
            </a:r>
            <a:r>
              <a:rPr lang="en-US" dirty="0" smtClean="0"/>
              <a:t>));</a:t>
            </a:r>
          </a:p>
          <a:p>
            <a:pPr marL="274320" lvl="1" indent="0">
              <a:buNone/>
            </a:pPr>
            <a:r>
              <a:rPr lang="en-US" dirty="0" smtClean="0"/>
              <a:t>List&lt;Order&gt; </a:t>
            </a:r>
            <a:r>
              <a:rPr lang="en-US" dirty="0" err="1" smtClean="0"/>
              <a:t>openOrders</a:t>
            </a:r>
            <a:r>
              <a:rPr lang="en-US" dirty="0" smtClean="0"/>
              <a:t> = </a:t>
            </a:r>
            <a:r>
              <a:rPr lang="en-US" dirty="0" err="1" smtClean="0"/>
              <a:t>partionedOrders.get</a:t>
            </a:r>
            <a:r>
              <a:rPr lang="en-US" dirty="0" smtClean="0"/>
              <a:t>(true);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parallel stream is a stream </a:t>
            </a:r>
            <a:r>
              <a:rPr lang="en-US" dirty="0" smtClean="0"/>
              <a:t>that splits </a:t>
            </a:r>
            <a:r>
              <a:rPr lang="en-US" dirty="0"/>
              <a:t>its elements into multiple chunks, processing each chunk with a different thread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Sequential stream:</a:t>
            </a:r>
          </a:p>
          <a:p>
            <a:pPr marL="274320" lvl="1" indent="0">
              <a:buNone/>
            </a:pPr>
            <a:r>
              <a:rPr lang="en-US" dirty="0" err="1"/>
              <a:t>Stream.iterate</a:t>
            </a:r>
            <a:r>
              <a:rPr lang="en-US" dirty="0"/>
              <a:t>(1, 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i</a:t>
            </a:r>
            <a:r>
              <a:rPr lang="en-US" dirty="0"/>
              <a:t> + 1).limit(5).reduce(Integer::sum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Parallel stream:</a:t>
            </a:r>
          </a:p>
          <a:p>
            <a:pPr marL="274320" lvl="1" indent="0">
              <a:buNone/>
            </a:pPr>
            <a:r>
              <a:rPr lang="en-US" dirty="0" err="1"/>
              <a:t>Stream.iterate</a:t>
            </a:r>
            <a:r>
              <a:rPr lang="en-US" dirty="0"/>
              <a:t>(1, 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 smtClean="0"/>
              <a:t>i</a:t>
            </a:r>
            <a:r>
              <a:rPr lang="en-US" dirty="0" smtClean="0"/>
              <a:t> + 1)</a:t>
            </a:r>
          </a:p>
          <a:p>
            <a:pPr marL="274320" lvl="1" indent="0">
              <a:buNone/>
            </a:pPr>
            <a:r>
              <a:rPr lang="en-US" dirty="0" smtClean="0"/>
              <a:t>.</a:t>
            </a:r>
            <a:r>
              <a:rPr lang="en-US" dirty="0"/>
              <a:t>limit(5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274320" lvl="1" indent="0">
              <a:buNone/>
            </a:pPr>
            <a:r>
              <a:rPr lang="en-US" dirty="0" smtClean="0"/>
              <a:t>.reduce(Integer::sum);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between Sequential stream &amp; Parallel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parallel stream if you have at least one thousand elements.</a:t>
            </a:r>
          </a:p>
          <a:p>
            <a:r>
              <a:rPr lang="en-US" dirty="0" smtClean="0"/>
              <a:t>We </a:t>
            </a:r>
            <a:r>
              <a:rPr lang="en-US" dirty="0"/>
              <a:t>should never </a:t>
            </a:r>
            <a:r>
              <a:rPr lang="en-US" dirty="0" smtClean="0"/>
              <a:t>parallel stream for operations like limit() &amp; </a:t>
            </a:r>
            <a:r>
              <a:rPr lang="en-US" dirty="0" err="1" smtClean="0"/>
              <a:t>findFirst</a:t>
            </a:r>
            <a:r>
              <a:rPr lang="en-US" dirty="0" smtClean="0"/>
              <a:t>(). Note that parallel streams are not always faster than sequential stream.</a:t>
            </a:r>
          </a:p>
          <a:p>
            <a:r>
              <a:rPr lang="en-US" dirty="0" smtClean="0"/>
              <a:t>We can use parallel stream for </a:t>
            </a:r>
            <a:r>
              <a:rPr lang="en-US" dirty="0" err="1" smtClean="0"/>
              <a:t>findAny</a:t>
            </a:r>
            <a:r>
              <a:rPr lang="en-US" dirty="0" smtClean="0"/>
              <a:t>() operation.</a:t>
            </a:r>
          </a:p>
          <a:p>
            <a:r>
              <a:rPr lang="en-US" dirty="0"/>
              <a:t>Take into account how well the data structure underlying the stream decomposes. For instance, an </a:t>
            </a:r>
            <a:r>
              <a:rPr lang="en-US" dirty="0" err="1"/>
              <a:t>ArrayList</a:t>
            </a:r>
            <a:r>
              <a:rPr lang="en-US" dirty="0"/>
              <a:t> can be split much more efficiently than a </a:t>
            </a:r>
            <a:r>
              <a:rPr lang="en-US" dirty="0" err="1"/>
              <a:t>LinkedList</a:t>
            </a:r>
            <a:r>
              <a:rPr lang="en-US" dirty="0" smtClean="0"/>
              <a:t>. So we can use parallel stream for </a:t>
            </a:r>
            <a:r>
              <a:rPr lang="en-US" dirty="0" err="1" smtClean="0"/>
              <a:t>ArrayList</a:t>
            </a:r>
            <a:r>
              <a:rPr lang="en-US" dirty="0" smtClean="0"/>
              <a:t> but not for </a:t>
            </a:r>
            <a:r>
              <a:rPr lang="en-US" dirty="0" err="1" smtClean="0"/>
              <a:t>LinkedList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Thank you!!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Soultions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C5A-AA56-4136-94E6-BAA98D2AAD9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</a:t>
            </a:r>
            <a:r>
              <a:rPr lang="en-US" dirty="0"/>
              <a:t>type declaration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Xoriant Solution Pvt.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5E-6A8F-48F2-95DA-F7E0211AAF21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1752600"/>
            <a:ext cx="5723313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MathOperation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addition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381000" y="2438400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</a:t>
            </a:r>
            <a:r>
              <a:rPr lang="en-US" dirty="0"/>
              <a:t>out type declaration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14400" y="2879084"/>
            <a:ext cx="7010400" cy="39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MathOperation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subtraction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497378" y="3505200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</a:t>
            </a:r>
            <a:r>
              <a:rPr lang="en-US" dirty="0"/>
              <a:t>return statement along with curly braces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914400" y="4038600"/>
            <a:ext cx="7772400" cy="33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MathOperation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multiplication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547254" y="4495800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Without </a:t>
            </a:r>
            <a:r>
              <a:rPr lang="en-US" dirty="0"/>
              <a:t>return statement and without curly braces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914400" y="5209309"/>
            <a:ext cx="6331862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MathOperation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division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5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Xoriant-PPT-Templete</Template>
  <TotalTime>21094</TotalTime>
  <Words>4316</Words>
  <Application>Microsoft Office PowerPoint</Application>
  <PresentationFormat>On-screen Show (4:3)</PresentationFormat>
  <Paragraphs>819</Paragraphs>
  <Slides>83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Origin</vt:lpstr>
      <vt:lpstr>Java 1.8 features</vt:lpstr>
      <vt:lpstr>Table of Content</vt:lpstr>
      <vt:lpstr>Functional interfaces &amp; Lambda expressions</vt:lpstr>
      <vt:lpstr>What is an Interface?</vt:lpstr>
      <vt:lpstr>Behavior parameterization</vt:lpstr>
      <vt:lpstr>Functional interface</vt:lpstr>
      <vt:lpstr>Functional interface example</vt:lpstr>
      <vt:lpstr>Lambda expressions</vt:lpstr>
      <vt:lpstr>Example</vt:lpstr>
      <vt:lpstr>Examples </vt:lpstr>
      <vt:lpstr>Quiz</vt:lpstr>
      <vt:lpstr>Predicate</vt:lpstr>
      <vt:lpstr>Consumer</vt:lpstr>
      <vt:lpstr>Supplier</vt:lpstr>
      <vt:lpstr>Function</vt:lpstr>
      <vt:lpstr>Primitive specializations</vt:lpstr>
      <vt:lpstr>IntPredicate</vt:lpstr>
      <vt:lpstr>DoubleFunction</vt:lpstr>
      <vt:lpstr>LongConsumer</vt:lpstr>
      <vt:lpstr>Functional Interfaces Continue…</vt:lpstr>
      <vt:lpstr>Functional Interfaces Continue…</vt:lpstr>
      <vt:lpstr>Functional Interfaces Continue…</vt:lpstr>
      <vt:lpstr>Functional Interfaces Continue…</vt:lpstr>
      <vt:lpstr>Method references</vt:lpstr>
      <vt:lpstr>Types of Method references</vt:lpstr>
      <vt:lpstr>Constructor references</vt:lpstr>
      <vt:lpstr>Method reference to static method</vt:lpstr>
      <vt:lpstr>Method reference to instance method</vt:lpstr>
      <vt:lpstr>Method reference to an existing object</vt:lpstr>
      <vt:lpstr>Reference to constructor</vt:lpstr>
      <vt:lpstr>Function&lt;T, R&gt; default methods</vt:lpstr>
      <vt:lpstr>Predicate&lt;T&gt; default methods</vt:lpstr>
      <vt:lpstr>Date APIs</vt:lpstr>
      <vt:lpstr>Limitations of Date APIs prior to Java 8</vt:lpstr>
      <vt:lpstr>Introduction to Java 8 Date APIs</vt:lpstr>
      <vt:lpstr>LocalDate</vt:lpstr>
      <vt:lpstr>LocalTime</vt:lpstr>
      <vt:lpstr>LocalDateTime</vt:lpstr>
      <vt:lpstr>Duration</vt:lpstr>
      <vt:lpstr>Period</vt:lpstr>
      <vt:lpstr>TemporalAdjusters</vt:lpstr>
      <vt:lpstr>TemporalAdjusters continue…</vt:lpstr>
      <vt:lpstr>Custom TemporalAdjusters</vt:lpstr>
      <vt:lpstr>Date formatting</vt:lpstr>
      <vt:lpstr>Localized Date formatting</vt:lpstr>
      <vt:lpstr>Time Zones</vt:lpstr>
      <vt:lpstr>Streams</vt:lpstr>
      <vt:lpstr>What are streams?</vt:lpstr>
      <vt:lpstr>What are streams?</vt:lpstr>
      <vt:lpstr>What are streams?</vt:lpstr>
      <vt:lpstr>What are streams?</vt:lpstr>
      <vt:lpstr>What are streams?</vt:lpstr>
      <vt:lpstr>Collections vs Streams</vt:lpstr>
      <vt:lpstr>Streams API</vt:lpstr>
      <vt:lpstr>Stream operations</vt:lpstr>
      <vt:lpstr>Stream operations…</vt:lpstr>
      <vt:lpstr>filter(Predicate p)</vt:lpstr>
      <vt:lpstr>distinct()</vt:lpstr>
      <vt:lpstr>limit(long maxSize)</vt:lpstr>
      <vt:lpstr>skip(long n)</vt:lpstr>
      <vt:lpstr>map(Function mapper)</vt:lpstr>
      <vt:lpstr>flatMap(Function Mapper)</vt:lpstr>
      <vt:lpstr>allMatch(Predicate p)</vt:lpstr>
      <vt:lpstr>anyMatch(Predicate p)</vt:lpstr>
      <vt:lpstr>noneMatch(Predicate p)</vt:lpstr>
      <vt:lpstr>findAny()</vt:lpstr>
      <vt:lpstr>findFirst()</vt:lpstr>
      <vt:lpstr>sorted(Comparator c)</vt:lpstr>
      <vt:lpstr>reduce()</vt:lpstr>
      <vt:lpstr>forEach(Consumer c)</vt:lpstr>
      <vt:lpstr>collect(Collector c)</vt:lpstr>
      <vt:lpstr>count()</vt:lpstr>
      <vt:lpstr>iterate()</vt:lpstr>
      <vt:lpstr>Numeric Streams</vt:lpstr>
      <vt:lpstr>Numeric Streams</vt:lpstr>
      <vt:lpstr>Collectors</vt:lpstr>
      <vt:lpstr>Predefined collectors</vt:lpstr>
      <vt:lpstr>Reducing and summarizing</vt:lpstr>
      <vt:lpstr>Grouping</vt:lpstr>
      <vt:lpstr>Partitioning</vt:lpstr>
      <vt:lpstr>Parallel Streams</vt:lpstr>
      <vt:lpstr>Decision between Sequential stream &amp; Parallel stream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RDBMS &amp; Oracle SQL</dc:title>
  <dc:creator>Onkar Deshpande Mumbai</dc:creator>
  <cp:lastModifiedBy>Anand Kulkarni</cp:lastModifiedBy>
  <cp:revision>1111</cp:revision>
  <dcterms:created xsi:type="dcterms:W3CDTF">2014-07-08T06:00:17Z</dcterms:created>
  <dcterms:modified xsi:type="dcterms:W3CDTF">2016-03-29T04:35:20Z</dcterms:modified>
</cp:coreProperties>
</file>