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D82E-A2E2-4AF2-A887-08C993023C4E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EC8D2-8D6D-43C7-B521-EF795C2E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3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000" dirty="0"/>
              <a:t>ANZ DATA-VIRTUAL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VAMSI VASAMSETTI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A8EA3-7BE9-48B0-A64A-5210681ACE2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" y="340566"/>
            <a:ext cx="6815138" cy="24384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60932-93BC-4123-AD77-15007DB57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" y="2778966"/>
            <a:ext cx="6815138" cy="248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6114C2-2821-4AA8-A9C0-C185F3C0F86F}"/>
              </a:ext>
            </a:extLst>
          </p:cNvPr>
          <p:cNvSpPr txBox="1"/>
          <p:nvPr/>
        </p:nvSpPr>
        <p:spPr>
          <a:xfrm>
            <a:off x="7865706" y="1203649"/>
            <a:ext cx="416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ANZ Mean Transaction Amount vs Date</a:t>
            </a:r>
          </a:p>
          <a:p>
            <a:r>
              <a:rPr lang="en-US" dirty="0"/>
              <a:t>Overall mean transaction amount</a:t>
            </a:r>
            <a:r>
              <a:rPr lang="en-US" b="1" dirty="0"/>
              <a:t>~$200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7928C-FAA4-4784-A1D3-A6B28C0A597E}"/>
              </a:ext>
            </a:extLst>
          </p:cNvPr>
          <p:cNvSpPr txBox="1"/>
          <p:nvPr/>
        </p:nvSpPr>
        <p:spPr>
          <a:xfrm>
            <a:off x="7865706" y="3698600"/>
            <a:ext cx="3813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ANZ Transaction Volume vs Date</a:t>
            </a:r>
          </a:p>
          <a:p>
            <a:r>
              <a:rPr lang="en-US" dirty="0"/>
              <a:t>Mean transaction volume(customers</a:t>
            </a:r>
            <a:r>
              <a:rPr lang="en-US" u="sng" dirty="0"/>
              <a:t>)</a:t>
            </a:r>
          </a:p>
          <a:p>
            <a:pPr algn="ctr"/>
            <a:r>
              <a:rPr lang="en-US" b="1" dirty="0"/>
              <a:t>            ~133 Customers            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C478C-4289-4A53-9831-E1072D5F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875809"/>
            <a:ext cx="8764223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CA669-4FD5-48C8-9EE8-8EE99E561E6D}"/>
              </a:ext>
            </a:extLst>
          </p:cNvPr>
          <p:cNvSpPr txBox="1"/>
          <p:nvPr/>
        </p:nvSpPr>
        <p:spPr>
          <a:xfrm>
            <a:off x="2491273" y="4432041"/>
            <a:ext cx="6979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Age vs No of Transactions:</a:t>
            </a:r>
          </a:p>
          <a:p>
            <a:r>
              <a:rPr lang="en-US" b="1" dirty="0"/>
              <a:t>We can see that as age increases the no of transactions is decreasing</a:t>
            </a:r>
            <a:r>
              <a:rPr lang="en-US" u="sng" dirty="0"/>
              <a:t>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55452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D806D6-40E1-42C5-A65B-6D64A762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1" y="3134667"/>
            <a:ext cx="5637039" cy="3191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B0085-B1D5-46BF-ADB4-8F360A55B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07" y="69586"/>
            <a:ext cx="5906324" cy="3286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E3F715-7330-4AA5-927B-C0F7A1DDD9E0}"/>
              </a:ext>
            </a:extLst>
          </p:cNvPr>
          <p:cNvSpPr txBox="1"/>
          <p:nvPr/>
        </p:nvSpPr>
        <p:spPr>
          <a:xfrm>
            <a:off x="6699860" y="974214"/>
            <a:ext cx="5274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Average No of Transactions hourly trend vs </a:t>
            </a:r>
          </a:p>
          <a:p>
            <a:r>
              <a:rPr lang="en-US" b="1" u="sng" dirty="0"/>
              <a:t>Avg customer transactions:</a:t>
            </a:r>
          </a:p>
          <a:p>
            <a:endParaRPr lang="en-US" u="sng" dirty="0"/>
          </a:p>
          <a:p>
            <a:r>
              <a:rPr lang="en-US" dirty="0"/>
              <a:t>Avg. Customer Transactions is highest </a:t>
            </a:r>
            <a:r>
              <a:rPr lang="en-US" b="1" dirty="0"/>
              <a:t>around 9 AM.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9150F-B97D-4D38-BE87-58E76B09BE60}"/>
              </a:ext>
            </a:extLst>
          </p:cNvPr>
          <p:cNvSpPr txBox="1"/>
          <p:nvPr/>
        </p:nvSpPr>
        <p:spPr>
          <a:xfrm>
            <a:off x="6699860" y="3944794"/>
            <a:ext cx="5240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Average No of Transactions hourly trend vs</a:t>
            </a:r>
          </a:p>
          <a:p>
            <a:r>
              <a:rPr lang="en-US" b="1" u="sng" dirty="0"/>
              <a:t>Avg customer transaction amount:</a:t>
            </a:r>
          </a:p>
          <a:p>
            <a:endParaRPr lang="en-US" dirty="0"/>
          </a:p>
          <a:p>
            <a:r>
              <a:rPr lang="en-US" dirty="0"/>
              <a:t>Avg Customer Transaction Is highest </a:t>
            </a:r>
            <a:r>
              <a:rPr lang="en-US" b="1" dirty="0"/>
              <a:t>around</a:t>
            </a:r>
            <a:r>
              <a:rPr lang="en-US" dirty="0"/>
              <a:t> </a:t>
            </a:r>
          </a:p>
          <a:p>
            <a:r>
              <a:rPr lang="en-US" b="1" dirty="0"/>
              <a:t>12:30 pm </a:t>
            </a:r>
            <a:r>
              <a:rPr lang="en-US" dirty="0"/>
              <a:t>and the transaction amount being </a:t>
            </a:r>
            <a:r>
              <a:rPr lang="en-US" b="1" dirty="0"/>
              <a:t>~$670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17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3D0F4-46DF-40A5-9B54-C5512F811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69"/>
            <a:ext cx="8478186" cy="226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042763-B4F3-43C2-9D51-F6267B519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9" y="2509935"/>
            <a:ext cx="3867690" cy="3781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3BA35-FD43-429F-8A44-0D3B0AF36DE7}"/>
              </a:ext>
            </a:extLst>
          </p:cNvPr>
          <p:cNvSpPr txBox="1"/>
          <p:nvPr/>
        </p:nvSpPr>
        <p:spPr>
          <a:xfrm>
            <a:off x="4392708" y="3262197"/>
            <a:ext cx="7465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</a:rPr>
              <a:t>1)</a:t>
            </a:r>
            <a:r>
              <a:rPr lang="en-US" b="1" dirty="0">
                <a:solidFill>
                  <a:schemeClr val="dk1"/>
                </a:solidFill>
              </a:rPr>
              <a:t>ADF of -3.2 &lt; Critical value @ 5%.</a:t>
            </a:r>
            <a:r>
              <a:rPr lang="en-US" dirty="0">
                <a:solidFill>
                  <a:schemeClr val="dk1"/>
                </a:solidFill>
              </a:rPr>
              <a:t>Therefore No of transactions on any given day and it’s rolling average mean are stationary.</a:t>
            </a:r>
          </a:p>
          <a:p>
            <a:pPr lvl="0"/>
            <a:endParaRPr lang="en-US" dirty="0">
              <a:solidFill>
                <a:schemeClr val="dk1"/>
              </a:solidFill>
            </a:endParaRPr>
          </a:p>
          <a:p>
            <a:pPr lvl="0"/>
            <a:r>
              <a:rPr lang="en-US" dirty="0">
                <a:solidFill>
                  <a:schemeClr val="dk1"/>
                </a:solidFill>
              </a:rPr>
              <a:t>2)</a:t>
            </a:r>
            <a:r>
              <a:rPr lang="en-US" b="1" dirty="0">
                <a:solidFill>
                  <a:schemeClr val="dk1"/>
                </a:solidFill>
              </a:rPr>
              <a:t>P value is less than 0.05.</a:t>
            </a:r>
          </a:p>
          <a:p>
            <a:pPr lvl="0"/>
            <a:endParaRPr lang="en-US"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3)</a:t>
            </a:r>
            <a:r>
              <a:rPr lang="en-US" b="1" dirty="0"/>
              <a:t>Highest number of transactions are done on Fridays &amp; lowest on Mondays.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AF75D-E4EA-43A1-93DD-D0B8A90F1A31}"/>
              </a:ext>
            </a:extLst>
          </p:cNvPr>
          <p:cNvSpPr txBox="1"/>
          <p:nvPr/>
        </p:nvSpPr>
        <p:spPr>
          <a:xfrm>
            <a:off x="9048750" y="819150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u="sng" dirty="0"/>
              <a:t>Insights - Customer Transaction Amount Spent daily Trend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80421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0E139-FC17-4DF7-978A-33EF1989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11" y="2810060"/>
            <a:ext cx="4477375" cy="2734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5B8F0-D719-430E-8610-E30394417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5056"/>
            <a:ext cx="4182059" cy="2715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7E1F5-07F2-405A-87B4-6D9FEA7A4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09" y="142688"/>
            <a:ext cx="3991532" cy="2667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41F8B-49D8-4630-88CC-9227BAEECAD5}"/>
              </a:ext>
            </a:extLst>
          </p:cNvPr>
          <p:cNvSpPr txBox="1"/>
          <p:nvPr/>
        </p:nvSpPr>
        <p:spPr>
          <a:xfrm>
            <a:off x="580848" y="3069193"/>
            <a:ext cx="3409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Pattern repeats every 7 days </a:t>
            </a:r>
            <a:r>
              <a:rPr lang="en-US" sz="1600" dirty="0" err="1"/>
              <a:t>i.e</a:t>
            </a:r>
            <a:r>
              <a:rPr lang="en-US" sz="1600" dirty="0"/>
              <a:t>, </a:t>
            </a:r>
            <a:r>
              <a:rPr lang="en-US" sz="1600" b="1" dirty="0"/>
              <a:t>Autocorrelation=7 </a:t>
            </a:r>
            <a:r>
              <a:rPr lang="en-US" sz="1600" b="1" dirty="0" err="1"/>
              <a:t>days.</a:t>
            </a:r>
            <a:r>
              <a:rPr lang="en-US" sz="1600" dirty="0" err="1"/>
              <a:t>Therefore</a:t>
            </a:r>
            <a:r>
              <a:rPr lang="en-US" sz="1600" dirty="0"/>
              <a:t> customers tend to repeat the same number of transactions on particular days of the week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89DB5-DA7E-4081-A6D3-6F18A2CAB5D7}"/>
              </a:ext>
            </a:extLst>
          </p:cNvPr>
          <p:cNvSpPr txBox="1"/>
          <p:nvPr/>
        </p:nvSpPr>
        <p:spPr>
          <a:xfrm>
            <a:off x="8382000" y="3069193"/>
            <a:ext cx="3657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strong auto-correlation &amp; stationarity of the customer daily transaction volume, transaction </a:t>
            </a:r>
            <a:r>
              <a:rPr lang="en-US" b="1" dirty="0"/>
              <a:t>behavior of customer is highly predictable over short range.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49CE2-5FD2-4690-B58D-0AB9F21BF21E}"/>
              </a:ext>
            </a:extLst>
          </p:cNvPr>
          <p:cNvSpPr txBox="1"/>
          <p:nvPr/>
        </p:nvSpPr>
        <p:spPr>
          <a:xfrm>
            <a:off x="4410659" y="809625"/>
            <a:ext cx="337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u="sng" dirty="0"/>
              <a:t>Insights - Customer Transaction Amount Spent daily Trend</a:t>
            </a:r>
            <a:endParaRPr lang="en-IN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0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D3106-2486-4218-B279-EC67BA856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5" y="3257139"/>
            <a:ext cx="3793074" cy="2805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6F512-C477-4902-BD07-382699522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15" y="262231"/>
            <a:ext cx="3436609" cy="2737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9CA4F-22A1-4494-BDD1-A700640FF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8" y="3468877"/>
            <a:ext cx="3309610" cy="2522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6DD3F-D91E-438C-B762-F8CDB6401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8" y="343795"/>
            <a:ext cx="3402319" cy="265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E3059B-4B5A-4177-8C87-FDC472C59949}"/>
              </a:ext>
            </a:extLst>
          </p:cNvPr>
          <p:cNvSpPr txBox="1"/>
          <p:nvPr/>
        </p:nvSpPr>
        <p:spPr>
          <a:xfrm>
            <a:off x="8324850" y="1800225"/>
            <a:ext cx="353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LOCATION ANALYSIS</a:t>
            </a:r>
          </a:p>
          <a:p>
            <a:r>
              <a:rPr lang="en-US" dirty="0"/>
              <a:t>These maps show top  customers with most ‘POS/POS SALE’ transaction by volume (above).</a:t>
            </a:r>
          </a:p>
          <a:p>
            <a:r>
              <a:rPr lang="en-US" dirty="0"/>
              <a:t>Useful for fraud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2200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247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ANZ DATA-VIRTUAL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2021-06-29T06:16:18Z</dcterms:created>
  <dcterms:modified xsi:type="dcterms:W3CDTF">2021-07-01T09:47:13Z</dcterms:modified>
</cp:coreProperties>
</file>