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57" r:id="rId5"/>
    <p:sldId id="258" r:id="rId6"/>
    <p:sldId id="259" r:id="rId7"/>
    <p:sldId id="260"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50E02D-3BE0-48EF-99AD-C1A420B3B96A}" type="datetimeFigureOut">
              <a:rPr lang="en-IN" smtClean="0"/>
              <a:t>15-02-2019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109669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50E02D-3BE0-48EF-99AD-C1A420B3B96A}" type="datetimeFigureOut">
              <a:rPr lang="en-IN" smtClean="0"/>
              <a:t>15-02-2019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375571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50E02D-3BE0-48EF-99AD-C1A420B3B96A}" type="datetimeFigureOut">
              <a:rPr lang="en-IN" smtClean="0"/>
              <a:t>15-02-2019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415027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50E02D-3BE0-48EF-99AD-C1A420B3B96A}" type="datetimeFigureOut">
              <a:rPr lang="en-IN" smtClean="0"/>
              <a:t>15-02-2019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46360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50E02D-3BE0-48EF-99AD-C1A420B3B96A}" type="datetimeFigureOut">
              <a:rPr lang="en-IN" smtClean="0"/>
              <a:t>15-02-2019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235085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50E02D-3BE0-48EF-99AD-C1A420B3B96A}" type="datetimeFigureOut">
              <a:rPr lang="en-IN" smtClean="0"/>
              <a:t>15-02-2019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424567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50E02D-3BE0-48EF-99AD-C1A420B3B96A}" type="datetimeFigureOut">
              <a:rPr lang="en-IN" smtClean="0"/>
              <a:t>15-02-2019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395161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50E02D-3BE0-48EF-99AD-C1A420B3B96A}" type="datetimeFigureOut">
              <a:rPr lang="en-IN" smtClean="0"/>
              <a:t>15-02-2019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201803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0E02D-3BE0-48EF-99AD-C1A420B3B96A}" type="datetimeFigureOut">
              <a:rPr lang="en-IN" smtClean="0"/>
              <a:t>15-02-2019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73267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0E02D-3BE0-48EF-99AD-C1A420B3B96A}" type="datetimeFigureOut">
              <a:rPr lang="en-IN" smtClean="0"/>
              <a:t>15-02-2019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365264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0E02D-3BE0-48EF-99AD-C1A420B3B96A}" type="datetimeFigureOut">
              <a:rPr lang="en-IN" smtClean="0"/>
              <a:t>15-02-2019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712E94-2D77-4331-95BA-0AB9371020B7}" type="slidenum">
              <a:rPr lang="en-IN" smtClean="0"/>
              <a:t>‹#›</a:t>
            </a:fld>
            <a:endParaRPr lang="en-IN"/>
          </a:p>
        </p:txBody>
      </p:sp>
    </p:spTree>
    <p:extLst>
      <p:ext uri="{BB962C8B-B14F-4D97-AF65-F5344CB8AC3E}">
        <p14:creationId xmlns:p14="http://schemas.microsoft.com/office/powerpoint/2010/main" val="146183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0E02D-3BE0-48EF-99AD-C1A420B3B96A}" type="datetimeFigureOut">
              <a:rPr lang="en-IN" smtClean="0"/>
              <a:t>15-02-2019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12E94-2D77-4331-95BA-0AB9371020B7}" type="slidenum">
              <a:rPr lang="en-IN" smtClean="0"/>
              <a:t>‹#›</a:t>
            </a:fld>
            <a:endParaRPr lang="en-IN"/>
          </a:p>
        </p:txBody>
      </p:sp>
    </p:spTree>
    <p:extLst>
      <p:ext uri="{BB962C8B-B14F-4D97-AF65-F5344CB8AC3E}">
        <p14:creationId xmlns:p14="http://schemas.microsoft.com/office/powerpoint/2010/main" val="3388025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houghtco.com/changes-in-equilibrium-with-multiple-curve-shifts-11469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Solutions</a:t>
            </a:r>
            <a:endParaRPr lang="en-IN" dirty="0"/>
          </a:p>
        </p:txBody>
      </p:sp>
      <p:sp>
        <p:nvSpPr>
          <p:cNvPr id="3" name="Subtitle 2"/>
          <p:cNvSpPr>
            <a:spLocks noGrp="1"/>
          </p:cNvSpPr>
          <p:nvPr>
            <p:ph type="subTitle" idx="1"/>
          </p:nvPr>
        </p:nvSpPr>
        <p:spPr/>
        <p:txBody>
          <a:bodyPr/>
          <a:lstStyle/>
          <a:p>
            <a:r>
              <a:rPr lang="en-IN" dirty="0" smtClean="0"/>
              <a:t>Tutorial 15</a:t>
            </a:r>
            <a:r>
              <a:rPr lang="en-IN" baseline="30000" dirty="0" smtClean="0"/>
              <a:t>th</a:t>
            </a:r>
            <a:r>
              <a:rPr lang="en-IN" dirty="0" smtClean="0"/>
              <a:t> Feb,2019</a:t>
            </a:r>
            <a:endParaRPr lang="en-IN" dirty="0"/>
          </a:p>
        </p:txBody>
      </p:sp>
    </p:spTree>
    <p:extLst>
      <p:ext uri="{BB962C8B-B14F-4D97-AF65-F5344CB8AC3E}">
        <p14:creationId xmlns:p14="http://schemas.microsoft.com/office/powerpoint/2010/main" val="427898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Answer to Q-1</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marL="0" indent="0">
              <a:buNone/>
            </a:pPr>
            <a:r>
              <a:rPr lang="en-IN" sz="3400" dirty="0"/>
              <a:t>We know that the </a:t>
            </a:r>
            <a:r>
              <a:rPr lang="en-IN" sz="3400" b="1" u="sng" dirty="0">
                <a:solidFill>
                  <a:schemeClr val="tx2">
                    <a:lumMod val="60000"/>
                    <a:lumOff val="40000"/>
                  </a:schemeClr>
                </a:solidFill>
                <a:hlinkClick r:id="rId2"/>
              </a:rPr>
              <a:t>equilibrium</a:t>
            </a:r>
            <a:r>
              <a:rPr lang="en-IN" sz="3400" b="1" u="sng" dirty="0">
                <a:solidFill>
                  <a:schemeClr val="tx2">
                    <a:lumMod val="60000"/>
                    <a:lumOff val="40000"/>
                  </a:schemeClr>
                </a:solidFill>
              </a:rPr>
              <a:t> quantity </a:t>
            </a:r>
            <a:r>
              <a:rPr lang="en-IN" sz="3400" dirty="0">
                <a:solidFill>
                  <a:schemeClr val="tx1">
                    <a:lumMod val="75000"/>
                    <a:lumOff val="25000"/>
                  </a:schemeClr>
                </a:solidFill>
              </a:rPr>
              <a:t>will be where supply meets or equals, demand. So first we'll set supply </a:t>
            </a:r>
            <a:r>
              <a:rPr lang="en-IN" sz="3400" dirty="0"/>
              <a:t>equal to demand:</a:t>
            </a:r>
          </a:p>
          <a:p>
            <a:pPr marL="0" indent="0">
              <a:buNone/>
            </a:pPr>
            <a:r>
              <a:rPr lang="en-IN" sz="3400" dirty="0"/>
              <a:t>100 - 6P = 28 + 3P</a:t>
            </a:r>
          </a:p>
          <a:p>
            <a:pPr marL="0" indent="0">
              <a:buNone/>
            </a:pPr>
            <a:r>
              <a:rPr lang="en-IN" sz="3400" dirty="0"/>
              <a:t>If we re-arrange this we get:</a:t>
            </a:r>
          </a:p>
          <a:p>
            <a:pPr marL="0" indent="0">
              <a:buNone/>
            </a:pPr>
            <a:r>
              <a:rPr lang="en-IN" sz="3400" dirty="0"/>
              <a:t>72 = 9P</a:t>
            </a:r>
          </a:p>
          <a:p>
            <a:pPr marL="0" indent="0">
              <a:buNone/>
            </a:pPr>
            <a:r>
              <a:rPr lang="en-IN" sz="3400" dirty="0"/>
              <a:t>Which simplifies to P = 8.</a:t>
            </a:r>
          </a:p>
          <a:p>
            <a:pPr marL="0" indent="0">
              <a:buNone/>
            </a:pPr>
            <a:r>
              <a:rPr lang="en-IN" sz="3400" dirty="0"/>
              <a:t>Now we know the equilibrium price, we can solve for the equilibrium quantity by simply substituting P = 8 into the supply or the demand equation. For instance, substitute it into the supply equation to get:</a:t>
            </a:r>
          </a:p>
          <a:p>
            <a:pPr marL="0" indent="0">
              <a:buNone/>
            </a:pPr>
            <a:r>
              <a:rPr lang="en-IN" sz="3400" dirty="0"/>
              <a:t>S = 28 + 3*8 = 28 + 24 = 52.</a:t>
            </a:r>
          </a:p>
          <a:p>
            <a:pPr marL="0" indent="0">
              <a:buNone/>
            </a:pPr>
            <a:r>
              <a:rPr lang="en-IN" sz="3400" dirty="0"/>
              <a:t>Thus, the equilibrium price is 8, and the </a:t>
            </a:r>
            <a:r>
              <a:rPr lang="en-IN" sz="3400" dirty="0">
                <a:solidFill>
                  <a:schemeClr val="tx2">
                    <a:lumMod val="60000"/>
                    <a:lumOff val="40000"/>
                  </a:schemeClr>
                </a:solidFill>
              </a:rPr>
              <a:t>equilibrium quantity is 52</a:t>
            </a:r>
          </a:p>
          <a:p>
            <a:pPr marL="0" indent="0">
              <a:buNone/>
            </a:pPr>
            <a:endParaRPr lang="en-IN" dirty="0"/>
          </a:p>
        </p:txBody>
      </p:sp>
    </p:spTree>
    <p:extLst>
      <p:ext uri="{BB962C8B-B14F-4D97-AF65-F5344CB8AC3E}">
        <p14:creationId xmlns:p14="http://schemas.microsoft.com/office/powerpoint/2010/main" val="278742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Answer to Q-2</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sz="2000" dirty="0" smtClean="0">
                <a:latin typeface="Times New Roman" panose="02020603050405020304" pitchFamily="18" charset="0"/>
                <a:cs typeface="Times New Roman" panose="02020603050405020304" pitchFamily="18" charset="0"/>
              </a:rPr>
              <a:t>If a drought kills off coffee plants then we will see a decrease in supply. This happens because productivity goes down due to drastic weather. Nothing happens to demand, so equilibrium price goes up.</a:t>
            </a:r>
            <a:endParaRPr lang="en-IN" dirty="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4320480" cy="3816424"/>
          </a:xfrm>
          <a:prstGeom prst="rect">
            <a:avLst/>
          </a:prstGeom>
        </p:spPr>
      </p:pic>
    </p:spTree>
    <p:extLst>
      <p:ext uri="{BB962C8B-B14F-4D97-AF65-F5344CB8AC3E}">
        <p14:creationId xmlns:p14="http://schemas.microsoft.com/office/powerpoint/2010/main" val="37031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rPr>
              <a:t>Answer to Q </a:t>
            </a:r>
            <a:r>
              <a:rPr lang="en-IN" b="1" dirty="0" smtClean="0">
                <a:effectLst>
                  <a:outerShdw blurRad="38100" dist="38100" dir="2700000" algn="tl">
                    <a:srgbClr val="000000">
                      <a:alpha val="43137"/>
                    </a:srgbClr>
                  </a:outerShdw>
                </a:effectLst>
              </a:rPr>
              <a:t>3</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600200"/>
            <a:ext cx="8291264" cy="492514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Now suppliers do not get the full price when they make a sale - they get Rs.6 less. This changes our supply curve to: P - 6 = 20 + 2Q (Supply)</a:t>
            </a:r>
          </a:p>
          <a:p>
            <a:pPr marL="0" indent="0">
              <a:buNone/>
            </a:pPr>
            <a:r>
              <a:rPr lang="en-IN" sz="1800" dirty="0">
                <a:latin typeface="Times New Roman" panose="02020603050405020304" pitchFamily="18" charset="0"/>
                <a:cs typeface="Times New Roman" panose="02020603050405020304" pitchFamily="18" charset="0"/>
              </a:rPr>
              <a:t>P = 26 + 2Q (Supply)</a:t>
            </a:r>
          </a:p>
          <a:p>
            <a:pPr marL="0" indent="0">
              <a:buNone/>
            </a:pPr>
            <a:r>
              <a:rPr lang="en-IN" sz="1800" dirty="0">
                <a:latin typeface="Times New Roman" panose="02020603050405020304" pitchFamily="18" charset="0"/>
                <a:cs typeface="Times New Roman" panose="02020603050405020304" pitchFamily="18" charset="0"/>
              </a:rPr>
              <a:t>To find the equilibrium price, set the demand and supply equations equal to each other:</a:t>
            </a:r>
          </a:p>
          <a:p>
            <a:pPr marL="0" indent="0">
              <a:buNone/>
            </a:pPr>
            <a:r>
              <a:rPr lang="en-IN" sz="1800" dirty="0">
                <a:latin typeface="Times New Roman" panose="02020603050405020304" pitchFamily="18" charset="0"/>
                <a:cs typeface="Times New Roman" panose="02020603050405020304" pitchFamily="18" charset="0"/>
              </a:rPr>
              <a:t>80 - Q = 26 + 2Q</a:t>
            </a:r>
          </a:p>
          <a:p>
            <a:pPr marL="0" indent="0">
              <a:buNone/>
            </a:pPr>
            <a:r>
              <a:rPr lang="en-IN" sz="1800" dirty="0">
                <a:latin typeface="Times New Roman" panose="02020603050405020304" pitchFamily="18" charset="0"/>
                <a:cs typeface="Times New Roman" panose="02020603050405020304" pitchFamily="18" charset="0"/>
              </a:rPr>
              <a:t>54 = 3Q</a:t>
            </a:r>
          </a:p>
          <a:p>
            <a:pPr marL="0" indent="0">
              <a:buNone/>
            </a:pPr>
            <a:r>
              <a:rPr lang="en-IN" sz="1800" dirty="0">
                <a:latin typeface="Times New Roman" panose="02020603050405020304" pitchFamily="18" charset="0"/>
                <a:cs typeface="Times New Roman" panose="02020603050405020304" pitchFamily="18" charset="0"/>
              </a:rPr>
              <a:t>Q = 18</a:t>
            </a:r>
          </a:p>
          <a:p>
            <a:pPr marL="0" indent="0">
              <a:buNone/>
            </a:pPr>
            <a:r>
              <a:rPr lang="en-IN" sz="1800" dirty="0">
                <a:latin typeface="Times New Roman" panose="02020603050405020304" pitchFamily="18" charset="0"/>
                <a:cs typeface="Times New Roman" panose="02020603050405020304" pitchFamily="18" charset="0"/>
              </a:rPr>
              <a:t>Thus our equilibrium quantity is 18. To find our equilibrium (tax inclusive) price, we substitute our equilibrium quantity into one of our equations. I'll substitute it into our demand equation:</a:t>
            </a:r>
          </a:p>
          <a:p>
            <a:pPr marL="0" indent="0">
              <a:buNone/>
            </a:pPr>
            <a:r>
              <a:rPr lang="en-IN" sz="1800" dirty="0">
                <a:latin typeface="Times New Roman" panose="02020603050405020304" pitchFamily="18" charset="0"/>
                <a:cs typeface="Times New Roman" panose="02020603050405020304" pitchFamily="18" charset="0"/>
              </a:rPr>
              <a:t>P = 80 - Q</a:t>
            </a:r>
          </a:p>
          <a:p>
            <a:pPr marL="0" indent="0">
              <a:buNone/>
            </a:pPr>
            <a:r>
              <a:rPr lang="en-IN" sz="1800" dirty="0">
                <a:latin typeface="Times New Roman" panose="02020603050405020304" pitchFamily="18" charset="0"/>
                <a:cs typeface="Times New Roman" panose="02020603050405020304" pitchFamily="18" charset="0"/>
              </a:rPr>
              <a:t>P = 80 - 18</a:t>
            </a:r>
          </a:p>
          <a:p>
            <a:pPr marL="0" indent="0">
              <a:buNone/>
            </a:pPr>
            <a:r>
              <a:rPr lang="en-IN" sz="1800" dirty="0">
                <a:latin typeface="Times New Roman" panose="02020603050405020304" pitchFamily="18" charset="0"/>
                <a:cs typeface="Times New Roman" panose="02020603050405020304" pitchFamily="18" charset="0"/>
              </a:rPr>
              <a:t>P = 62</a:t>
            </a:r>
          </a:p>
          <a:p>
            <a:pPr marL="0" indent="0">
              <a:buNone/>
            </a:pPr>
            <a:r>
              <a:rPr lang="en-IN" sz="1800" dirty="0">
                <a:latin typeface="Times New Roman" panose="02020603050405020304" pitchFamily="18" charset="0"/>
                <a:cs typeface="Times New Roman" panose="02020603050405020304" pitchFamily="18" charset="0"/>
              </a:rPr>
              <a:t>Thus the equilibrium quantity is 18, the equilibrium price (with tax) is Rs.62, and the equilibrium price without tax is rs.56. (62-6)</a:t>
            </a:r>
          </a:p>
          <a:p>
            <a:pPr marL="0" indent="0">
              <a:buNone/>
            </a:pPr>
            <a:endParaRPr lang="en-IN" sz="1800" dirty="0"/>
          </a:p>
        </p:txBody>
      </p:sp>
    </p:spTree>
    <p:extLst>
      <p:ext uri="{BB962C8B-B14F-4D97-AF65-F5344CB8AC3E}">
        <p14:creationId xmlns:p14="http://schemas.microsoft.com/office/powerpoint/2010/main" val="397792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287016"/>
          </a:xfrm>
        </p:spPr>
        <p:txBody>
          <a:bodyPr>
            <a:normAutofit fontScale="90000"/>
          </a:bodyPr>
          <a:lstStyle/>
          <a:p>
            <a:r>
              <a:rPr lang="en-IN" sz="3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Answer to Q-4</a:t>
            </a: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Calculating</a:t>
            </a:r>
            <a:r>
              <a:rPr lang="en-IN" sz="2200" b="1"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the Price Elasticity of Demand. The price elasticity of demand is calculated as the percentage change in quantity divided by the percentage change in price.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700808"/>
            <a:ext cx="7272808" cy="4464495"/>
          </a:xfrm>
        </p:spPr>
      </p:pic>
    </p:spTree>
    <p:extLst>
      <p:ext uri="{BB962C8B-B14F-4D97-AF65-F5344CB8AC3E}">
        <p14:creationId xmlns:p14="http://schemas.microsoft.com/office/powerpoint/2010/main" val="28892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dirty="0">
                <a:latin typeface="Times New Roman" panose="02020603050405020304" pitchFamily="18" charset="0"/>
                <a:cs typeface="Times New Roman" panose="02020603050405020304" pitchFamily="18" charset="0"/>
              </a:rPr>
              <a:t>First, apply the formula to calculate the elasticity as price decreases from $70 at point B to $60 at point 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628800"/>
            <a:ext cx="7056784" cy="4680520"/>
          </a:xfrm>
        </p:spPr>
      </p:pic>
    </p:spTree>
    <p:extLst>
      <p:ext uri="{BB962C8B-B14F-4D97-AF65-F5344CB8AC3E}">
        <p14:creationId xmlns:p14="http://schemas.microsoft.com/office/powerpoint/2010/main" val="308424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Explanation of Q-4</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53136"/>
          </a:xfrm>
        </p:spPr>
        <p:txBody>
          <a:bodyPr>
            <a:normAutofit/>
          </a:bodyPr>
          <a:lstStyle/>
          <a:p>
            <a:r>
              <a:rPr lang="en-IN" sz="2400" dirty="0"/>
              <a:t>Therefore, the elasticity of demand between these two points is  which is 0.45, an amount smaller than one, showing that the demand is </a:t>
            </a:r>
            <a:r>
              <a:rPr lang="en-IN" sz="2400" dirty="0" smtClean="0"/>
              <a:t>inelastic </a:t>
            </a:r>
            <a:r>
              <a:rPr lang="en-IN" sz="2400" dirty="0"/>
              <a:t>in this interval</a:t>
            </a:r>
            <a:r>
              <a:rPr lang="en-IN" sz="2400" dirty="0" smtClean="0"/>
              <a:t>.</a:t>
            </a:r>
          </a:p>
          <a:p>
            <a:r>
              <a:rPr lang="en-IN" sz="2400" dirty="0"/>
              <a:t>Price elasticities of demand are </a:t>
            </a:r>
            <a:r>
              <a:rPr lang="en-IN" sz="2400" i="1" dirty="0">
                <a:solidFill>
                  <a:srgbClr val="FF0000"/>
                </a:solidFill>
              </a:rPr>
              <a:t>always</a:t>
            </a:r>
            <a:r>
              <a:rPr lang="en-IN" sz="2400" dirty="0">
                <a:solidFill>
                  <a:srgbClr val="FF0000"/>
                </a:solidFill>
              </a:rPr>
              <a:t> negative </a:t>
            </a:r>
            <a:r>
              <a:rPr lang="en-IN" sz="2400" dirty="0"/>
              <a:t>since price and quantity demanded always move in opposite directions (on the demand curve). By convention, we always talk about elasticities as positive numbers. So mathematically, we take the absolute value of the result</a:t>
            </a:r>
            <a:r>
              <a:rPr lang="en-IN" sz="2400" dirty="0" smtClean="0"/>
              <a:t>.</a:t>
            </a:r>
          </a:p>
          <a:p>
            <a:r>
              <a:rPr lang="en-IN" sz="2400" dirty="0"/>
              <a:t>This means that, along the demand curve between point B and A, if the price changes by 1%, the quantity demanded will change by 0.45%. A change in the price will result in a smaller percentage change in the quantity demanded. </a:t>
            </a:r>
          </a:p>
        </p:txBody>
      </p:sp>
    </p:spTree>
    <p:extLst>
      <p:ext uri="{BB962C8B-B14F-4D97-AF65-F5344CB8AC3E}">
        <p14:creationId xmlns:p14="http://schemas.microsoft.com/office/powerpoint/2010/main" val="384127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Answers (Q-4)</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t>From point B to point C, price rises from $70 to $80, and </a:t>
            </a:r>
            <a:r>
              <a:rPr lang="en-IN" sz="2400" dirty="0" err="1"/>
              <a:t>Qd</a:t>
            </a:r>
            <a:r>
              <a:rPr lang="en-IN" sz="2400" dirty="0"/>
              <a:t> decreases from 2,800 to 2,600. So</a:t>
            </a:r>
            <a:r>
              <a:rPr lang="en-IN" sz="2400" dirty="0" smtClean="0"/>
              <a:t>: </a:t>
            </a:r>
            <a:r>
              <a:rPr lang="en-IN" sz="2400" dirty="0" err="1" smtClean="0"/>
              <a:t>EoD</a:t>
            </a:r>
            <a:r>
              <a:rPr lang="en-IN" sz="2400" dirty="0" smtClean="0"/>
              <a:t>= 0.56 </a:t>
            </a:r>
          </a:p>
          <a:p>
            <a:pPr marL="0" indent="0">
              <a:buNone/>
            </a:pPr>
            <a:r>
              <a:rPr lang="en-IN" sz="2400" dirty="0" smtClean="0"/>
              <a:t>(from %</a:t>
            </a:r>
            <a:r>
              <a:rPr lang="en-IN" sz="2400" dirty="0" smtClean="0">
                <a:sym typeface="Symbol"/>
              </a:rPr>
              <a:t>Q / %</a:t>
            </a:r>
            <a:r>
              <a:rPr lang="en-IN" sz="2400" dirty="0" smtClean="0">
                <a:sym typeface="Symbol"/>
              </a:rPr>
              <a:t> P).</a:t>
            </a:r>
            <a:r>
              <a:rPr lang="en-IN" sz="2400" dirty="0"/>
              <a:t> </a:t>
            </a:r>
            <a:r>
              <a:rPr lang="en-IN" sz="2400" dirty="0" smtClean="0"/>
              <a:t>Demand Curve is inelastic </a:t>
            </a:r>
            <a:r>
              <a:rPr lang="en-IN" sz="2400" dirty="0"/>
              <a:t>in this area; that is, its elasticity value is less than one</a:t>
            </a:r>
            <a:r>
              <a:rPr lang="en-IN" sz="2400" dirty="0" smtClean="0"/>
              <a:t>.</a:t>
            </a:r>
          </a:p>
          <a:p>
            <a:r>
              <a:rPr lang="en-IN" sz="2400" dirty="0" smtClean="0"/>
              <a:t>From </a:t>
            </a:r>
            <a:r>
              <a:rPr lang="en-IN" sz="2400" dirty="0"/>
              <a:t>Point D to point E</a:t>
            </a:r>
            <a:r>
              <a:rPr lang="en-IN" sz="2400" dirty="0" smtClean="0"/>
              <a:t>: </a:t>
            </a:r>
            <a:r>
              <a:rPr lang="en-IN" sz="2400" dirty="0" err="1" smtClean="0"/>
              <a:t>EoD</a:t>
            </a:r>
            <a:r>
              <a:rPr lang="en-IN" sz="2400" dirty="0" smtClean="0"/>
              <a:t>=0.83(Inelastic)</a:t>
            </a:r>
          </a:p>
          <a:p>
            <a:r>
              <a:rPr lang="en-IN" sz="2400" dirty="0" smtClean="0"/>
              <a:t>From </a:t>
            </a:r>
            <a:r>
              <a:rPr lang="en-IN" sz="2400" dirty="0"/>
              <a:t>Point G to point H</a:t>
            </a:r>
            <a:r>
              <a:rPr lang="en-IN" sz="2400" dirty="0" smtClean="0"/>
              <a:t>: </a:t>
            </a:r>
            <a:r>
              <a:rPr lang="en-IN" sz="2400" dirty="0" err="1" smtClean="0"/>
              <a:t>EoD</a:t>
            </a:r>
            <a:r>
              <a:rPr lang="en-IN" sz="2400" dirty="0" smtClean="0"/>
              <a:t>= 1.51(Elastic as &gt;1)</a:t>
            </a:r>
            <a:endParaRPr lang="en-IN" sz="2400" dirty="0" smtClean="0">
              <a:sym typeface="Symbol"/>
            </a:endParaRPr>
          </a:p>
          <a:p>
            <a:pPr marL="0" indent="0">
              <a:buNone/>
            </a:pPr>
            <a:endParaRPr lang="en-IN" sz="2400" dirty="0"/>
          </a:p>
        </p:txBody>
      </p:sp>
    </p:spTree>
    <p:extLst>
      <p:ext uri="{BB962C8B-B14F-4D97-AF65-F5344CB8AC3E}">
        <p14:creationId xmlns:p14="http://schemas.microsoft.com/office/powerpoint/2010/main" val="267531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b="1" dirty="0">
                <a:effectLst>
                  <a:outerShdw blurRad="38100" dist="38100" dir="2700000" algn="tl">
                    <a:srgbClr val="000000">
                      <a:alpha val="43137"/>
                    </a:srgbClr>
                  </a:outerShdw>
                </a:effectLst>
              </a:rPr>
              <a:t>Answer to Q -5</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                                      Cars	Computers</a:t>
            </a:r>
          </a:p>
          <a:p>
            <a:pPr marL="0" indent="0">
              <a:buNone/>
            </a:pPr>
            <a:r>
              <a:rPr lang="en-IN" dirty="0" smtClean="0"/>
              <a:t>	United States	4	20</a:t>
            </a:r>
          </a:p>
          <a:p>
            <a:pPr marL="0" indent="0">
              <a:buNone/>
            </a:pPr>
            <a:r>
              <a:rPr lang="en-IN" dirty="0" smtClean="0"/>
              <a:t>	Russia	            1	 5</a:t>
            </a:r>
          </a:p>
          <a:p>
            <a:pPr marL="0" indent="0">
              <a:buNone/>
            </a:pPr>
            <a:r>
              <a:rPr lang="en-IN" dirty="0" smtClean="0"/>
              <a:t>.</a:t>
            </a:r>
          </a:p>
          <a:p>
            <a:pPr marL="0" indent="0">
              <a:buNone/>
            </a:pPr>
            <a:r>
              <a:rPr lang="en-IN" dirty="0" smtClean="0"/>
              <a:t>b) No. Each can get the same </a:t>
            </a:r>
            <a:r>
              <a:rPr lang="en-IN" dirty="0" err="1" smtClean="0"/>
              <a:t>tradeoff</a:t>
            </a:r>
            <a:r>
              <a:rPr lang="en-IN" dirty="0" smtClean="0"/>
              <a:t> between goods domestically.</a:t>
            </a:r>
          </a:p>
          <a:p>
            <a:pPr marL="0" indent="0">
              <a:buNone/>
            </a:pPr>
            <a:r>
              <a:rPr lang="en-IN" dirty="0" smtClean="0"/>
              <a:t>c) Yes. There needs to be differences in opportunity costs of producing goods across countries for there to be gains from trade.</a:t>
            </a:r>
          </a:p>
          <a:p>
            <a:pPr marL="0" indent="0">
              <a:buNone/>
            </a:pPr>
            <a:endParaRPr lang="en-IN" dirty="0"/>
          </a:p>
        </p:txBody>
      </p:sp>
    </p:spTree>
    <p:extLst>
      <p:ext uri="{BB962C8B-B14F-4D97-AF65-F5344CB8AC3E}">
        <p14:creationId xmlns:p14="http://schemas.microsoft.com/office/powerpoint/2010/main" val="39912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Answer to Q-6</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457200" indent="-457200">
              <a:buAutoNum type="alphaLcParenR"/>
            </a:pPr>
            <a:r>
              <a:rPr lang="en-IN" sz="2400" dirty="0" smtClean="0"/>
              <a:t>With a price elasticity of demand of 0.4, reducing the quantity demanded of cigarettes by 20% requires a 50% increase in price, because 20/50 = 0.4. With the price of cigarettes currently $2, this would require an increase in the price to $3.33 a pack using the midpoint method (note that ($3.33 – $2)/$2.67 = .50).</a:t>
            </a:r>
          </a:p>
          <a:p>
            <a:pPr marL="457200" indent="-457200">
              <a:buAutoNum type="alphaLcParenR"/>
            </a:pPr>
            <a:r>
              <a:rPr lang="en-IN" sz="2400" dirty="0" smtClean="0"/>
              <a:t>The policy will have a larger effect five years from now than it does one year from now. The elasticity is larger in the long run, because it may take some time for people to reduce their cigarette usage. The habit of smoking is hard to break in the short run.</a:t>
            </a:r>
            <a:endParaRPr lang="en-IN" sz="2400" dirty="0"/>
          </a:p>
        </p:txBody>
      </p:sp>
    </p:spTree>
    <p:extLst>
      <p:ext uri="{BB962C8B-B14F-4D97-AF65-F5344CB8AC3E}">
        <p14:creationId xmlns:p14="http://schemas.microsoft.com/office/powerpoint/2010/main" val="303910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444</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Solutions</vt:lpstr>
      <vt:lpstr>Answer to Q-2</vt:lpstr>
      <vt:lpstr>Answer to Q 3</vt:lpstr>
      <vt:lpstr>Answer to Q-4  Calculating the Price Elasticity of Demand. The price elasticity of demand is calculated as the percentage change in quantity divided by the percentage change in price.</vt:lpstr>
      <vt:lpstr>First, apply the formula to calculate the elasticity as price decreases from $70 at point B to $60 at point A:</vt:lpstr>
      <vt:lpstr>Explanation of Q-4</vt:lpstr>
      <vt:lpstr>Answers (Q-4)</vt:lpstr>
      <vt:lpstr>  Answer to Q -5 </vt:lpstr>
      <vt:lpstr>Answer to Q-6</vt:lpstr>
      <vt:lpstr>Answer to Q-1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dc:title>
  <dc:creator>Jayshree22</dc:creator>
  <cp:lastModifiedBy>Jayshree22</cp:lastModifiedBy>
  <cp:revision>6</cp:revision>
  <dcterms:created xsi:type="dcterms:W3CDTF">2019-02-14T20:27:57Z</dcterms:created>
  <dcterms:modified xsi:type="dcterms:W3CDTF">2019-02-14T22:06:39Z</dcterms:modified>
</cp:coreProperties>
</file>