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5" r:id="rId6"/>
    <p:sldId id="266" r:id="rId7"/>
    <p:sldId id="267" r:id="rId8"/>
    <p:sldId id="268" r:id="rId9"/>
    <p:sldId id="260" r:id="rId10"/>
    <p:sldId id="269" r:id="rId11"/>
    <p:sldId id="270" r:id="rId12"/>
    <p:sldId id="271" r:id="rId13"/>
    <p:sldId id="274" r:id="rId14"/>
    <p:sldId id="272" r:id="rId15"/>
    <p:sldId id="273" r:id="rId16"/>
    <p:sldId id="275" r:id="rId17"/>
    <p:sldId id="261" r:id="rId18"/>
    <p:sldId id="262" r:id="rId19"/>
    <p:sldId id="276"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Roboto Slab"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snapToGrid="0">
      <p:cViewPr varScale="1">
        <p:scale>
          <a:sx n="83" d="100"/>
          <a:sy n="83" d="100"/>
        </p:scale>
        <p:origin x="996"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A6A97-2457-4C1B-B76D-6141113FB99C}"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en-IN"/>
        </a:p>
      </dgm:t>
    </dgm:pt>
    <dgm:pt modelId="{80965272-F776-45FE-B232-EB158347CDFC}">
      <dgm:prSet phldrT="[Text]"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IN" sz="1800" b="0" cap="none" spc="0" baseline="0" dirty="0">
              <a:ln w="0"/>
              <a:effectLst>
                <a:outerShdw blurRad="38100" dist="25400" dir="5400000" algn="ctr" rotWithShape="0">
                  <a:srgbClr val="6E747A">
                    <a:alpha val="43000"/>
                  </a:srgbClr>
                </a:outerShdw>
              </a:effectLst>
            </a:rPr>
            <a:t>Smart Financial Health Assistant </a:t>
          </a:r>
        </a:p>
      </dgm:t>
    </dgm:pt>
    <dgm:pt modelId="{AB6FC3F2-AA1F-463F-A8D8-8EBCF08F4BB6}" type="parTrans" cxnId="{C2976C5D-14D5-43AC-8AA5-454290A427F6}">
      <dgm:prSet/>
      <dgm:spPr/>
      <dgm:t>
        <a:bodyPr/>
        <a:lstStyle/>
        <a:p>
          <a:endParaRPr lang="en-IN" b="0" cap="none" spc="0">
            <a:ln w="0">
              <a:solidFill>
                <a:schemeClr val="tx1"/>
              </a:solidFill>
            </a:ln>
            <a:solidFill>
              <a:schemeClr val="tx1"/>
            </a:solidFill>
            <a:effectLst>
              <a:outerShdw blurRad="38100" dist="25400" dir="5400000" algn="ctr" rotWithShape="0">
                <a:srgbClr val="6E747A">
                  <a:alpha val="43000"/>
                </a:srgbClr>
              </a:outerShdw>
            </a:effectLst>
          </a:endParaRPr>
        </a:p>
      </dgm:t>
    </dgm:pt>
    <dgm:pt modelId="{A633717E-749E-491C-A3CE-0B2E8E20368C}" type="sibTrans" cxnId="{C2976C5D-14D5-43AC-8AA5-454290A427F6}">
      <dgm:prSet/>
      <dgm:spPr/>
      <dgm:t>
        <a:bodyPr/>
        <a:lstStyle/>
        <a:p>
          <a:endParaRPr lang="en-IN" b="0" cap="none" spc="0">
            <a:ln w="0">
              <a:solidFill>
                <a:schemeClr val="tx1"/>
              </a:solidFill>
            </a:ln>
            <a:solidFill>
              <a:schemeClr val="tx1"/>
            </a:solidFill>
            <a:effectLst>
              <a:outerShdw blurRad="38100" dist="25400" dir="5400000" algn="ctr" rotWithShape="0">
                <a:srgbClr val="6E747A">
                  <a:alpha val="43000"/>
                </a:srgbClr>
              </a:outerShdw>
            </a:effectLst>
          </a:endParaRPr>
        </a:p>
      </dgm:t>
    </dgm:pt>
    <dgm:pt modelId="{794726CF-1D2B-41AA-A2D0-2D65D7A1D924}">
      <dgm:prSet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IN" sz="1800" b="0" cap="none" spc="0" baseline="0" dirty="0">
              <a:ln w="0"/>
              <a:effectLst>
                <a:outerShdw blurRad="38100" dist="19050" dir="2700000" algn="tl" rotWithShape="0">
                  <a:schemeClr val="dk1">
                    <a:alpha val="40000"/>
                  </a:schemeClr>
                </a:outerShdw>
              </a:effectLst>
            </a:rPr>
            <a:t>Debt Assessment</a:t>
          </a:r>
        </a:p>
      </dgm:t>
    </dgm:pt>
    <dgm:pt modelId="{D4F6C3FE-96BF-43E6-97D3-623E84157BFB}" type="parTrans" cxnId="{C4157ABA-5227-4C10-AE42-6C0D8B4F369B}">
      <dgm:prSet>
        <dgm:style>
          <a:lnRef idx="0">
            <a:scrgbClr r="0" g="0" b="0"/>
          </a:lnRef>
          <a:fillRef idx="0">
            <a:scrgbClr r="0" g="0" b="0"/>
          </a:fillRef>
          <a:effectRef idx="0">
            <a:scrgbClr r="0" g="0" b="0"/>
          </a:effectRef>
          <a:fontRef idx="minor">
            <a:schemeClr val="accent4"/>
          </a:fontRef>
        </dgm:style>
      </dgm:prSet>
      <dgm:spPr>
        <a:ln w="9525" cap="flat" cmpd="sng" algn="ctr">
          <a:solidFill>
            <a:schemeClr val="accent4"/>
          </a:solidFill>
          <a:prstDash val="solid"/>
          <a:round/>
          <a:headEnd type="none" w="med" len="med"/>
          <a:tailEnd type="none" w="med" len="med"/>
        </a:ln>
      </dgm:spPr>
      <dgm:t>
        <a:bodyPr/>
        <a:lstStyle/>
        <a:p>
          <a:endParaRPr lang="en-IN" b="0" cap="none" spc="0" baseline="0">
            <a:ln w="0">
              <a:solidFill>
                <a:schemeClr val="tx1"/>
              </a:solidFill>
            </a:ln>
            <a:solidFill>
              <a:schemeClr val="tx1"/>
            </a:solidFill>
            <a:effectLst>
              <a:outerShdw blurRad="38100" dist="25400" dir="5400000" algn="ctr" rotWithShape="0">
                <a:srgbClr val="6E747A">
                  <a:alpha val="43000"/>
                </a:srgbClr>
              </a:outerShdw>
            </a:effectLst>
          </a:endParaRPr>
        </a:p>
      </dgm:t>
    </dgm:pt>
    <dgm:pt modelId="{D796E4C6-E038-45EC-9D32-1237C98248CD}" type="sibTrans" cxnId="{C4157ABA-5227-4C10-AE42-6C0D8B4F369B}">
      <dgm:prSet/>
      <dgm:spPr/>
      <dgm:t>
        <a:bodyPr/>
        <a:lstStyle/>
        <a:p>
          <a:endParaRPr lang="en-IN" b="0" cap="none" spc="0">
            <a:ln w="0">
              <a:solidFill>
                <a:schemeClr val="tx1"/>
              </a:solidFill>
            </a:ln>
            <a:solidFill>
              <a:schemeClr val="tx1"/>
            </a:solidFill>
            <a:effectLst>
              <a:outerShdw blurRad="38100" dist="25400" dir="5400000" algn="ctr" rotWithShape="0">
                <a:srgbClr val="6E747A">
                  <a:alpha val="43000"/>
                </a:srgbClr>
              </a:outerShdw>
            </a:effectLst>
          </a:endParaRPr>
        </a:p>
      </dgm:t>
    </dgm:pt>
    <dgm:pt modelId="{B952A002-806E-4F37-8AA0-1BED0BEFBE45}">
      <dgm:prSet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IN" sz="1800" b="0" cap="none" spc="0" baseline="0" dirty="0">
              <a:ln w="0"/>
              <a:effectLst>
                <a:outerShdw blurRad="38100" dist="25400" dir="5400000" algn="ctr" rotWithShape="0">
                  <a:srgbClr val="6E747A">
                    <a:alpha val="43000"/>
                  </a:srgbClr>
                </a:outerShdw>
              </a:effectLst>
            </a:rPr>
            <a:t>Personalized Debt Reduction Plan</a:t>
          </a:r>
        </a:p>
      </dgm:t>
    </dgm:pt>
    <dgm:pt modelId="{80489831-B8B3-4EA5-A04D-4525C3B4B466}" type="parTrans" cxnId="{156F2F8E-E982-4FF7-95E1-B787036EC0A6}">
      <dgm:prSet>
        <dgm:style>
          <a:lnRef idx="0">
            <a:scrgbClr r="0" g="0" b="0"/>
          </a:lnRef>
          <a:fillRef idx="0">
            <a:scrgbClr r="0" g="0" b="0"/>
          </a:fillRef>
          <a:effectRef idx="0">
            <a:scrgbClr r="0" g="0" b="0"/>
          </a:effectRef>
          <a:fontRef idx="minor">
            <a:schemeClr val="accent4"/>
          </a:fontRef>
        </dgm:style>
      </dgm:prSet>
      <dgm:spPr>
        <a:ln w="9525" cap="flat" cmpd="sng" algn="ctr">
          <a:solidFill>
            <a:schemeClr val="accent4"/>
          </a:solidFill>
          <a:prstDash val="solid"/>
          <a:round/>
          <a:headEnd type="none" w="med" len="med"/>
          <a:tailEnd type="none" w="med" len="med"/>
        </a:ln>
      </dgm:spPr>
      <dgm:t>
        <a:bodyPr/>
        <a:lstStyle/>
        <a:p>
          <a:endParaRPr lang="en-IN" b="0" cap="none" spc="0" baseline="0">
            <a:ln w="0">
              <a:solidFill>
                <a:schemeClr val="tx1"/>
              </a:solidFill>
            </a:ln>
            <a:solidFill>
              <a:schemeClr val="tx1"/>
            </a:solidFill>
            <a:effectLst>
              <a:outerShdw blurRad="38100" dist="25400" dir="5400000" algn="ctr" rotWithShape="0">
                <a:srgbClr val="6E747A">
                  <a:alpha val="43000"/>
                </a:srgbClr>
              </a:outerShdw>
            </a:effectLst>
          </a:endParaRPr>
        </a:p>
      </dgm:t>
    </dgm:pt>
    <dgm:pt modelId="{71E723A7-CC3B-4757-B58A-C685A527DCA7}" type="sibTrans" cxnId="{156F2F8E-E982-4FF7-95E1-B787036EC0A6}">
      <dgm:prSet/>
      <dgm:spPr/>
      <dgm:t>
        <a:bodyPr/>
        <a:lstStyle/>
        <a:p>
          <a:endParaRPr lang="en-IN" b="0" cap="none" spc="0">
            <a:ln w="0">
              <a:solidFill>
                <a:schemeClr val="tx1"/>
              </a:solidFill>
            </a:ln>
            <a:solidFill>
              <a:schemeClr val="tx1"/>
            </a:solidFill>
            <a:effectLst>
              <a:outerShdw blurRad="38100" dist="25400" dir="5400000" algn="ctr" rotWithShape="0">
                <a:srgbClr val="6E747A">
                  <a:alpha val="43000"/>
                </a:srgbClr>
              </a:outerShdw>
            </a:effectLst>
          </a:endParaRPr>
        </a:p>
      </dgm:t>
    </dgm:pt>
    <dgm:pt modelId="{73F3476B-82E8-4ECA-B795-4105BABF7FF2}">
      <dgm:prSet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IN" sz="1800" b="0" cap="none" spc="0" baseline="0" dirty="0">
              <a:ln w="0"/>
              <a:effectLst>
                <a:outerShdw blurRad="38100" dist="25400" dir="5400000" algn="ctr" rotWithShape="0">
                  <a:srgbClr val="6E747A">
                    <a:alpha val="43000"/>
                  </a:srgbClr>
                </a:outerShdw>
              </a:effectLst>
            </a:rPr>
            <a:t>Bill Payment Reminders</a:t>
          </a:r>
        </a:p>
      </dgm:t>
    </dgm:pt>
    <dgm:pt modelId="{69A8B5F0-E2B8-44C3-ADF1-86830463EE3B}" type="parTrans" cxnId="{FB63BAD5-06D4-4690-B3C1-4A158207D4B0}">
      <dgm:prSet>
        <dgm:style>
          <a:lnRef idx="0">
            <a:scrgbClr r="0" g="0" b="0"/>
          </a:lnRef>
          <a:fillRef idx="0">
            <a:scrgbClr r="0" g="0" b="0"/>
          </a:fillRef>
          <a:effectRef idx="0">
            <a:scrgbClr r="0" g="0" b="0"/>
          </a:effectRef>
          <a:fontRef idx="minor">
            <a:schemeClr val="accent4"/>
          </a:fontRef>
        </dgm:style>
      </dgm:prSet>
      <dgm:spPr>
        <a:ln w="9525" cap="flat" cmpd="sng" algn="ctr">
          <a:solidFill>
            <a:schemeClr val="accent4"/>
          </a:solidFill>
          <a:prstDash val="solid"/>
          <a:round/>
          <a:headEnd type="none" w="med" len="med"/>
          <a:tailEnd type="none" w="med" len="med"/>
        </a:ln>
      </dgm:spPr>
      <dgm:t>
        <a:bodyPr/>
        <a:lstStyle/>
        <a:p>
          <a:endParaRPr lang="en-IN" b="0" cap="none" spc="0" baseline="0">
            <a:ln w="0">
              <a:solidFill>
                <a:schemeClr val="tx1"/>
              </a:solidFill>
            </a:ln>
            <a:solidFill>
              <a:schemeClr val="tx1"/>
            </a:solidFill>
            <a:effectLst>
              <a:outerShdw blurRad="38100" dist="25400" dir="5400000" algn="ctr" rotWithShape="0">
                <a:srgbClr val="6E747A">
                  <a:alpha val="43000"/>
                </a:srgbClr>
              </a:outerShdw>
            </a:effectLst>
          </a:endParaRPr>
        </a:p>
      </dgm:t>
    </dgm:pt>
    <dgm:pt modelId="{64D42DBF-8677-4234-8F29-60F40727925A}" type="sibTrans" cxnId="{FB63BAD5-06D4-4690-B3C1-4A158207D4B0}">
      <dgm:prSet/>
      <dgm:spPr/>
      <dgm:t>
        <a:bodyPr/>
        <a:lstStyle/>
        <a:p>
          <a:endParaRPr lang="en-IN" b="0" cap="none" spc="0">
            <a:ln w="0">
              <a:solidFill>
                <a:schemeClr val="tx1"/>
              </a:solidFill>
            </a:ln>
            <a:solidFill>
              <a:schemeClr val="tx1"/>
            </a:solidFill>
            <a:effectLst>
              <a:outerShdw blurRad="38100" dist="25400" dir="5400000" algn="ctr" rotWithShape="0">
                <a:srgbClr val="6E747A">
                  <a:alpha val="43000"/>
                </a:srgbClr>
              </a:outerShdw>
            </a:effectLst>
          </a:endParaRPr>
        </a:p>
      </dgm:t>
    </dgm:pt>
    <dgm:pt modelId="{4E635721-95DE-487F-92AD-0E46E78DFB30}">
      <dgm:prSet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IN" sz="1800" b="0" cap="none" spc="0" baseline="0" dirty="0">
              <a:ln w="0"/>
              <a:effectLst>
                <a:outerShdw blurRad="38100" dist="25400" dir="5400000" algn="ctr" rotWithShape="0">
                  <a:srgbClr val="6E747A">
                    <a:alpha val="43000"/>
                  </a:srgbClr>
                </a:outerShdw>
              </a:effectLst>
            </a:rPr>
            <a:t>Debt Consolidation Opportunities</a:t>
          </a:r>
        </a:p>
      </dgm:t>
    </dgm:pt>
    <dgm:pt modelId="{4BF5DF4B-1754-442C-9FD4-D70E4B6C6681}" type="parTrans" cxnId="{C4F6538C-61F1-4B6A-86E9-462A4D419211}">
      <dgm:prSet>
        <dgm:style>
          <a:lnRef idx="0">
            <a:scrgbClr r="0" g="0" b="0"/>
          </a:lnRef>
          <a:fillRef idx="0">
            <a:scrgbClr r="0" g="0" b="0"/>
          </a:fillRef>
          <a:effectRef idx="0">
            <a:scrgbClr r="0" g="0" b="0"/>
          </a:effectRef>
          <a:fontRef idx="minor">
            <a:schemeClr val="accent4"/>
          </a:fontRef>
        </dgm:style>
      </dgm:prSet>
      <dgm:spPr>
        <a:ln w="9525" cap="flat" cmpd="sng" algn="ctr">
          <a:solidFill>
            <a:schemeClr val="accent4"/>
          </a:solidFill>
          <a:prstDash val="solid"/>
          <a:round/>
          <a:headEnd type="none" w="med" len="med"/>
          <a:tailEnd type="none" w="med" len="med"/>
        </a:ln>
      </dgm:spPr>
      <dgm:t>
        <a:bodyPr/>
        <a:lstStyle/>
        <a:p>
          <a:endParaRPr lang="en-IN" b="0" cap="none" spc="0" baseline="0">
            <a:ln w="0">
              <a:solidFill>
                <a:schemeClr val="tx1"/>
              </a:solidFill>
            </a:ln>
            <a:solidFill>
              <a:schemeClr val="tx1"/>
            </a:solidFill>
            <a:effectLst>
              <a:outerShdw blurRad="38100" dist="25400" dir="5400000" algn="ctr" rotWithShape="0">
                <a:srgbClr val="6E747A">
                  <a:alpha val="43000"/>
                </a:srgbClr>
              </a:outerShdw>
            </a:effectLst>
          </a:endParaRPr>
        </a:p>
      </dgm:t>
    </dgm:pt>
    <dgm:pt modelId="{EB0E2B02-01E1-4CBE-A992-3680969312B7}" type="sibTrans" cxnId="{C4F6538C-61F1-4B6A-86E9-462A4D419211}">
      <dgm:prSet/>
      <dgm:spPr/>
      <dgm:t>
        <a:bodyPr/>
        <a:lstStyle/>
        <a:p>
          <a:endParaRPr lang="en-IN" b="0" cap="none" spc="0">
            <a:ln w="0">
              <a:solidFill>
                <a:schemeClr val="tx1"/>
              </a:solidFill>
            </a:ln>
            <a:solidFill>
              <a:schemeClr val="tx1"/>
            </a:solidFill>
            <a:effectLst>
              <a:outerShdw blurRad="38100" dist="25400" dir="5400000" algn="ctr" rotWithShape="0">
                <a:srgbClr val="6E747A">
                  <a:alpha val="43000"/>
                </a:srgbClr>
              </a:outerShdw>
            </a:effectLst>
          </a:endParaRPr>
        </a:p>
      </dgm:t>
    </dgm:pt>
    <dgm:pt modelId="{4A5D3E58-ACA8-414C-B782-B637E44E16E5}">
      <dgm:prSet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IN" sz="1800" b="0" cap="none" spc="0" baseline="0" dirty="0">
              <a:ln w="0"/>
              <a:effectLst>
                <a:outerShdw blurRad="38100" dist="25400" dir="5400000" algn="ctr" rotWithShape="0">
                  <a:srgbClr val="6E747A">
                    <a:alpha val="43000"/>
                  </a:srgbClr>
                </a:outerShdw>
              </a:effectLst>
            </a:rPr>
            <a:t>Progress Tracking</a:t>
          </a:r>
        </a:p>
      </dgm:t>
    </dgm:pt>
    <dgm:pt modelId="{D1CFCC59-1123-4FE6-BD1E-BD02CA683B2A}" type="parTrans" cxnId="{82F7D354-88EF-4EC8-8CEE-8C5ED2590D59}">
      <dgm:prSet>
        <dgm:style>
          <a:lnRef idx="0">
            <a:scrgbClr r="0" g="0" b="0"/>
          </a:lnRef>
          <a:fillRef idx="0">
            <a:scrgbClr r="0" g="0" b="0"/>
          </a:fillRef>
          <a:effectRef idx="0">
            <a:scrgbClr r="0" g="0" b="0"/>
          </a:effectRef>
          <a:fontRef idx="minor">
            <a:schemeClr val="accent4"/>
          </a:fontRef>
        </dgm:style>
      </dgm:prSet>
      <dgm:spPr>
        <a:ln w="9525" cap="flat" cmpd="sng" algn="ctr">
          <a:solidFill>
            <a:schemeClr val="accent4"/>
          </a:solidFill>
          <a:prstDash val="solid"/>
          <a:round/>
          <a:headEnd type="none" w="med" len="med"/>
          <a:tailEnd type="none" w="med" len="med"/>
        </a:ln>
      </dgm:spPr>
      <dgm:t>
        <a:bodyPr/>
        <a:lstStyle/>
        <a:p>
          <a:endParaRPr lang="en-IN" b="0" cap="none" spc="0" baseline="0">
            <a:ln w="0">
              <a:solidFill>
                <a:schemeClr val="tx1"/>
              </a:solidFill>
            </a:ln>
            <a:solidFill>
              <a:schemeClr val="tx1"/>
            </a:solidFill>
            <a:effectLst>
              <a:outerShdw blurRad="38100" dist="25400" dir="5400000" algn="ctr" rotWithShape="0">
                <a:srgbClr val="6E747A">
                  <a:alpha val="43000"/>
                </a:srgbClr>
              </a:outerShdw>
            </a:effectLst>
          </a:endParaRPr>
        </a:p>
      </dgm:t>
    </dgm:pt>
    <dgm:pt modelId="{797E7464-29FA-4537-928E-0F97E67C0271}" type="sibTrans" cxnId="{82F7D354-88EF-4EC8-8CEE-8C5ED2590D59}">
      <dgm:prSet/>
      <dgm:spPr/>
      <dgm:t>
        <a:bodyPr/>
        <a:lstStyle/>
        <a:p>
          <a:endParaRPr lang="en-IN" b="0" cap="none" spc="0">
            <a:ln w="0">
              <a:solidFill>
                <a:schemeClr val="tx1"/>
              </a:solidFill>
            </a:ln>
            <a:solidFill>
              <a:schemeClr val="tx1"/>
            </a:solidFill>
            <a:effectLst>
              <a:outerShdw blurRad="38100" dist="25400" dir="5400000" algn="ctr" rotWithShape="0">
                <a:srgbClr val="6E747A">
                  <a:alpha val="43000"/>
                </a:srgbClr>
              </a:outerShdw>
            </a:effectLst>
          </a:endParaRPr>
        </a:p>
      </dgm:t>
    </dgm:pt>
    <dgm:pt modelId="{FF1F1EB8-2F9C-4661-BAFF-ED6791C41CBD}">
      <dgm:prSet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IN" sz="1800" b="0" cap="none" spc="0" baseline="0" dirty="0">
              <a:ln w="0"/>
              <a:effectLst>
                <a:outerShdw blurRad="38100" dist="25400" dir="5400000" algn="ctr" rotWithShape="0">
                  <a:srgbClr val="6E747A">
                    <a:alpha val="43000"/>
                  </a:srgbClr>
                </a:outerShdw>
              </a:effectLst>
            </a:rPr>
            <a:t>Financial Coaching</a:t>
          </a:r>
        </a:p>
      </dgm:t>
    </dgm:pt>
    <dgm:pt modelId="{E68B70D3-FCEB-4A46-9E95-06D30503DE3A}" type="parTrans" cxnId="{F718CED8-4C1D-46A0-BD4B-1B55E3530306}">
      <dgm:prSet>
        <dgm:style>
          <a:lnRef idx="0">
            <a:scrgbClr r="0" g="0" b="0"/>
          </a:lnRef>
          <a:fillRef idx="0">
            <a:scrgbClr r="0" g="0" b="0"/>
          </a:fillRef>
          <a:effectRef idx="0">
            <a:scrgbClr r="0" g="0" b="0"/>
          </a:effectRef>
          <a:fontRef idx="minor">
            <a:schemeClr val="accent4"/>
          </a:fontRef>
        </dgm:style>
      </dgm:prSet>
      <dgm:spPr>
        <a:ln w="9525" cap="flat" cmpd="sng" algn="ctr">
          <a:solidFill>
            <a:schemeClr val="accent4"/>
          </a:solidFill>
          <a:prstDash val="solid"/>
          <a:round/>
          <a:headEnd type="none" w="med" len="med"/>
          <a:tailEnd type="none" w="med" len="med"/>
        </a:ln>
      </dgm:spPr>
      <dgm:t>
        <a:bodyPr/>
        <a:lstStyle/>
        <a:p>
          <a:endParaRPr lang="en-IN" b="0" cap="none" spc="0" baseline="0">
            <a:ln w="0">
              <a:solidFill>
                <a:schemeClr val="tx1"/>
              </a:solidFill>
            </a:ln>
            <a:solidFill>
              <a:schemeClr val="tx1"/>
            </a:solidFill>
            <a:effectLst>
              <a:outerShdw blurRad="38100" dist="25400" dir="5400000" algn="ctr" rotWithShape="0">
                <a:srgbClr val="6E747A">
                  <a:alpha val="43000"/>
                </a:srgbClr>
              </a:outerShdw>
            </a:effectLst>
          </a:endParaRPr>
        </a:p>
      </dgm:t>
    </dgm:pt>
    <dgm:pt modelId="{5289BF1F-D92A-487D-A9F5-467FCB8371C9}" type="sibTrans" cxnId="{F718CED8-4C1D-46A0-BD4B-1B55E3530306}">
      <dgm:prSet/>
      <dgm:spPr/>
      <dgm:t>
        <a:bodyPr/>
        <a:lstStyle/>
        <a:p>
          <a:endParaRPr lang="en-IN" b="0" cap="none" spc="0">
            <a:ln w="0">
              <a:solidFill>
                <a:schemeClr val="tx1"/>
              </a:solidFill>
            </a:ln>
            <a:solidFill>
              <a:schemeClr val="tx1"/>
            </a:solidFill>
            <a:effectLst>
              <a:outerShdw blurRad="38100" dist="25400" dir="5400000" algn="ctr" rotWithShape="0">
                <a:srgbClr val="6E747A">
                  <a:alpha val="43000"/>
                </a:srgbClr>
              </a:outerShdw>
            </a:effectLst>
          </a:endParaRPr>
        </a:p>
      </dgm:t>
    </dgm:pt>
    <dgm:pt modelId="{63991B7B-E677-4911-A32E-2398F1B60CC2}">
      <dgm:prSet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IN" sz="1800" b="0" cap="none" spc="0" baseline="0" dirty="0">
              <a:ln w="0"/>
              <a:effectLst>
                <a:outerShdw blurRad="38100" dist="25400" dir="5400000" algn="ctr" rotWithShape="0">
                  <a:srgbClr val="6E747A">
                    <a:alpha val="43000"/>
                  </a:srgbClr>
                </a:outerShdw>
              </a:effectLst>
            </a:rPr>
            <a:t>Emergency Fund Building</a:t>
          </a:r>
        </a:p>
      </dgm:t>
    </dgm:pt>
    <dgm:pt modelId="{A3DF7FF2-1E0A-4570-AC4C-AEDA7342C151}" type="parTrans" cxnId="{8083456F-6F2A-4DB1-AA6B-93A66DFB1832}">
      <dgm:prSet>
        <dgm:style>
          <a:lnRef idx="0">
            <a:scrgbClr r="0" g="0" b="0"/>
          </a:lnRef>
          <a:fillRef idx="0">
            <a:scrgbClr r="0" g="0" b="0"/>
          </a:fillRef>
          <a:effectRef idx="0">
            <a:scrgbClr r="0" g="0" b="0"/>
          </a:effectRef>
          <a:fontRef idx="minor">
            <a:schemeClr val="accent4"/>
          </a:fontRef>
        </dgm:style>
      </dgm:prSet>
      <dgm:spPr>
        <a:ln w="9525" cap="flat" cmpd="sng" algn="ctr">
          <a:solidFill>
            <a:schemeClr val="accent4"/>
          </a:solidFill>
          <a:prstDash val="solid"/>
          <a:round/>
          <a:headEnd type="none" w="med" len="med"/>
          <a:tailEnd type="none" w="med" len="med"/>
        </a:ln>
      </dgm:spPr>
      <dgm:t>
        <a:bodyPr/>
        <a:lstStyle/>
        <a:p>
          <a:endParaRPr lang="en-IN" b="0" cap="none" spc="0" baseline="0">
            <a:ln w="0">
              <a:solidFill>
                <a:schemeClr val="tx1"/>
              </a:solidFill>
            </a:ln>
            <a:solidFill>
              <a:schemeClr val="tx1"/>
            </a:solidFill>
            <a:effectLst>
              <a:outerShdw blurRad="38100" dist="25400" dir="5400000" algn="ctr" rotWithShape="0">
                <a:srgbClr val="6E747A">
                  <a:alpha val="43000"/>
                </a:srgbClr>
              </a:outerShdw>
            </a:effectLst>
          </a:endParaRPr>
        </a:p>
      </dgm:t>
    </dgm:pt>
    <dgm:pt modelId="{3ADB8C1F-148D-4078-A870-2B02BB3BC128}" type="sibTrans" cxnId="{8083456F-6F2A-4DB1-AA6B-93A66DFB1832}">
      <dgm:prSet/>
      <dgm:spPr/>
      <dgm:t>
        <a:bodyPr/>
        <a:lstStyle/>
        <a:p>
          <a:endParaRPr lang="en-IN" b="0" cap="none" spc="0">
            <a:ln w="0">
              <a:solidFill>
                <a:schemeClr val="tx1"/>
              </a:solidFill>
            </a:ln>
            <a:solidFill>
              <a:schemeClr val="tx1"/>
            </a:solidFill>
            <a:effectLst>
              <a:outerShdw blurRad="38100" dist="25400" dir="5400000" algn="ctr" rotWithShape="0">
                <a:srgbClr val="6E747A">
                  <a:alpha val="43000"/>
                </a:srgbClr>
              </a:outerShdw>
            </a:effectLst>
          </a:endParaRPr>
        </a:p>
      </dgm:t>
    </dgm:pt>
    <dgm:pt modelId="{A7DED246-51D6-4DE8-BB57-53C543E6FC71}">
      <dgm:prSet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IN" sz="1800" b="0" cap="none" spc="0" baseline="0" dirty="0">
              <a:ln w="0"/>
              <a:effectLst>
                <a:outerShdw blurRad="38100" dist="25400" dir="5400000" algn="ctr" rotWithShape="0">
                  <a:srgbClr val="6E747A">
                    <a:alpha val="43000"/>
                  </a:srgbClr>
                </a:outerShdw>
              </a:effectLst>
            </a:rPr>
            <a:t>Customized Alerts</a:t>
          </a:r>
        </a:p>
      </dgm:t>
    </dgm:pt>
    <dgm:pt modelId="{2F188E34-1CB9-4F8D-BC57-DB7F69B21DCF}" type="parTrans" cxnId="{B2B0CCAA-0C59-4E4B-AAF2-B1C3D9DB25FB}">
      <dgm:prSet>
        <dgm:style>
          <a:lnRef idx="0">
            <a:scrgbClr r="0" g="0" b="0"/>
          </a:lnRef>
          <a:fillRef idx="0">
            <a:scrgbClr r="0" g="0" b="0"/>
          </a:fillRef>
          <a:effectRef idx="0">
            <a:scrgbClr r="0" g="0" b="0"/>
          </a:effectRef>
          <a:fontRef idx="minor">
            <a:schemeClr val="accent4"/>
          </a:fontRef>
        </dgm:style>
      </dgm:prSet>
      <dgm:spPr>
        <a:ln w="9525" cap="flat" cmpd="sng" algn="ctr">
          <a:solidFill>
            <a:schemeClr val="accent4"/>
          </a:solidFill>
          <a:prstDash val="solid"/>
          <a:round/>
          <a:headEnd type="none" w="med" len="med"/>
          <a:tailEnd type="none" w="med" len="med"/>
        </a:ln>
      </dgm:spPr>
      <dgm:t>
        <a:bodyPr/>
        <a:lstStyle/>
        <a:p>
          <a:endParaRPr lang="en-IN" b="0" cap="none" spc="0" baseline="0">
            <a:ln w="0">
              <a:solidFill>
                <a:schemeClr val="tx1"/>
              </a:solidFill>
            </a:ln>
            <a:solidFill>
              <a:schemeClr val="tx1"/>
            </a:solidFill>
            <a:effectLst>
              <a:outerShdw blurRad="38100" dist="25400" dir="5400000" algn="ctr" rotWithShape="0">
                <a:srgbClr val="6E747A">
                  <a:alpha val="43000"/>
                </a:srgbClr>
              </a:outerShdw>
            </a:effectLst>
          </a:endParaRPr>
        </a:p>
      </dgm:t>
    </dgm:pt>
    <dgm:pt modelId="{B0444178-2667-4944-88FC-87483BA4D2F9}" type="sibTrans" cxnId="{B2B0CCAA-0C59-4E4B-AAF2-B1C3D9DB25FB}">
      <dgm:prSet/>
      <dgm:spPr/>
      <dgm:t>
        <a:bodyPr/>
        <a:lstStyle/>
        <a:p>
          <a:endParaRPr lang="en-IN" b="0" cap="none" spc="0">
            <a:ln w="0">
              <a:solidFill>
                <a:schemeClr val="tx1"/>
              </a:solidFill>
            </a:ln>
            <a:solidFill>
              <a:schemeClr val="tx1"/>
            </a:solidFill>
            <a:effectLst>
              <a:outerShdw blurRad="38100" dist="25400" dir="5400000" algn="ctr" rotWithShape="0">
                <a:srgbClr val="6E747A">
                  <a:alpha val="43000"/>
                </a:srgbClr>
              </a:outerShdw>
            </a:effectLst>
          </a:endParaRPr>
        </a:p>
      </dgm:t>
    </dgm:pt>
    <dgm:pt modelId="{76927778-C3BB-4883-A5AB-AA1E6E023D65}">
      <dgm:prSet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IN" sz="1800" b="0" cap="none" spc="0" baseline="0" dirty="0">
              <a:ln w="0"/>
              <a:effectLst>
                <a:outerShdw blurRad="38100" dist="25400" dir="5400000" algn="ctr" rotWithShape="0">
                  <a:srgbClr val="6E747A">
                    <a:alpha val="43000"/>
                  </a:srgbClr>
                </a:outerShdw>
              </a:effectLst>
            </a:rPr>
            <a:t>Financial Literacy using LLM</a:t>
          </a:r>
        </a:p>
      </dgm:t>
    </dgm:pt>
    <dgm:pt modelId="{09727B8A-7C84-4C2D-A84C-16FDBF42FE95}" type="parTrans" cxnId="{17B1E1C5-EE15-40B7-9630-DEA3C55BB6FD}">
      <dgm:prSet>
        <dgm:style>
          <a:lnRef idx="0">
            <a:scrgbClr r="0" g="0" b="0"/>
          </a:lnRef>
          <a:fillRef idx="0">
            <a:scrgbClr r="0" g="0" b="0"/>
          </a:fillRef>
          <a:effectRef idx="0">
            <a:scrgbClr r="0" g="0" b="0"/>
          </a:effectRef>
          <a:fontRef idx="minor">
            <a:schemeClr val="accent4"/>
          </a:fontRef>
        </dgm:style>
      </dgm:prSet>
      <dgm:spPr>
        <a:ln w="9525" cap="flat" cmpd="sng" algn="ctr">
          <a:solidFill>
            <a:schemeClr val="accent4"/>
          </a:solidFill>
          <a:prstDash val="solid"/>
          <a:round/>
          <a:headEnd type="none" w="med" len="med"/>
          <a:tailEnd type="none" w="med" len="med"/>
        </a:ln>
      </dgm:spPr>
      <dgm:t>
        <a:bodyPr/>
        <a:lstStyle/>
        <a:p>
          <a:endParaRPr lang="en-IN" b="0" cap="none" spc="0" baseline="0">
            <a:ln w="0">
              <a:solidFill>
                <a:schemeClr val="tx1"/>
              </a:solidFill>
            </a:ln>
            <a:solidFill>
              <a:schemeClr val="tx1"/>
            </a:solidFill>
            <a:effectLst>
              <a:outerShdw blurRad="38100" dist="25400" dir="5400000" algn="ctr" rotWithShape="0">
                <a:srgbClr val="6E747A">
                  <a:alpha val="43000"/>
                </a:srgbClr>
              </a:outerShdw>
            </a:effectLst>
          </a:endParaRPr>
        </a:p>
      </dgm:t>
    </dgm:pt>
    <dgm:pt modelId="{D42257E1-4ABD-41C9-AA88-9DF9DE7E38D1}" type="sibTrans" cxnId="{17B1E1C5-EE15-40B7-9630-DEA3C55BB6FD}">
      <dgm:prSet/>
      <dgm:spPr/>
      <dgm:t>
        <a:bodyPr/>
        <a:lstStyle/>
        <a:p>
          <a:endParaRPr lang="en-IN" b="0" cap="none" spc="0">
            <a:ln w="0">
              <a:solidFill>
                <a:schemeClr val="tx1"/>
              </a:solidFill>
            </a:ln>
            <a:solidFill>
              <a:schemeClr val="tx1"/>
            </a:solidFill>
            <a:effectLst>
              <a:outerShdw blurRad="38100" dist="25400" dir="5400000" algn="ctr" rotWithShape="0">
                <a:srgbClr val="6E747A">
                  <a:alpha val="43000"/>
                </a:srgbClr>
              </a:outerShdw>
            </a:effectLst>
          </a:endParaRPr>
        </a:p>
      </dgm:t>
    </dgm:pt>
    <dgm:pt modelId="{84096046-E975-412E-9D0B-B568638603D2}" type="pres">
      <dgm:prSet presAssocID="{FCDA6A97-2457-4C1B-B76D-6141113FB99C}" presName="Name0" presStyleCnt="0">
        <dgm:presLayoutVars>
          <dgm:chPref val="1"/>
          <dgm:dir/>
          <dgm:animOne val="branch"/>
          <dgm:animLvl val="lvl"/>
          <dgm:resizeHandles val="exact"/>
        </dgm:presLayoutVars>
      </dgm:prSet>
      <dgm:spPr/>
    </dgm:pt>
    <dgm:pt modelId="{D2556CD3-DE58-4E5D-AE7E-2B537F521A55}" type="pres">
      <dgm:prSet presAssocID="{80965272-F776-45FE-B232-EB158347CDFC}" presName="root1" presStyleCnt="0"/>
      <dgm:spPr/>
    </dgm:pt>
    <dgm:pt modelId="{A1CA7552-6A54-43A4-99A2-3A7C093F0C9D}" type="pres">
      <dgm:prSet presAssocID="{80965272-F776-45FE-B232-EB158347CDFC}" presName="LevelOneTextNode" presStyleLbl="node0" presStyleIdx="0" presStyleCnt="1" custFlipVert="1" custScaleX="348426" custScaleY="163947" custLinFactX="-398814" custLinFactNeighborX="-400000" custLinFactNeighborY="-7037">
        <dgm:presLayoutVars>
          <dgm:chPref val="3"/>
        </dgm:presLayoutVars>
      </dgm:prSet>
      <dgm:spPr/>
    </dgm:pt>
    <dgm:pt modelId="{61A83788-FE21-439B-A02C-2B8F4E1DD57F}" type="pres">
      <dgm:prSet presAssocID="{80965272-F776-45FE-B232-EB158347CDFC}" presName="level2hierChild" presStyleCnt="0"/>
      <dgm:spPr/>
    </dgm:pt>
    <dgm:pt modelId="{AC9BD330-C222-4AA3-8AF7-D90B8C64C4DF}" type="pres">
      <dgm:prSet presAssocID="{D4F6C3FE-96BF-43E6-97D3-623E84157BFB}" presName="conn2-1" presStyleLbl="parChTrans1D2" presStyleIdx="0" presStyleCnt="9"/>
      <dgm:spPr/>
    </dgm:pt>
    <dgm:pt modelId="{2E906BC1-1D13-48B2-8595-43FED10E0865}" type="pres">
      <dgm:prSet presAssocID="{D4F6C3FE-96BF-43E6-97D3-623E84157BFB}" presName="connTx" presStyleLbl="parChTrans1D2" presStyleIdx="0" presStyleCnt="9"/>
      <dgm:spPr/>
    </dgm:pt>
    <dgm:pt modelId="{E8F55270-4A81-47CC-9B82-74A837F3F206}" type="pres">
      <dgm:prSet presAssocID="{794726CF-1D2B-41AA-A2D0-2D65D7A1D924}" presName="root2" presStyleCnt="0"/>
      <dgm:spPr/>
    </dgm:pt>
    <dgm:pt modelId="{B50D5125-6AD0-4609-B426-9CAD249662F9}" type="pres">
      <dgm:prSet presAssocID="{794726CF-1D2B-41AA-A2D0-2D65D7A1D924}" presName="LevelTwoTextNode" presStyleLbl="node2" presStyleIdx="0" presStyleCnt="9" custScaleX="589251" custLinFactNeighborX="3087">
        <dgm:presLayoutVars>
          <dgm:chPref val="3"/>
        </dgm:presLayoutVars>
      </dgm:prSet>
      <dgm:spPr/>
    </dgm:pt>
    <dgm:pt modelId="{2B5057F8-4298-4998-856A-E043553ECDA4}" type="pres">
      <dgm:prSet presAssocID="{794726CF-1D2B-41AA-A2D0-2D65D7A1D924}" presName="level3hierChild" presStyleCnt="0"/>
      <dgm:spPr/>
    </dgm:pt>
    <dgm:pt modelId="{93CD9AB8-601F-4DAD-B803-4422834C34F7}" type="pres">
      <dgm:prSet presAssocID="{80489831-B8B3-4EA5-A04D-4525C3B4B466}" presName="conn2-1" presStyleLbl="parChTrans1D2" presStyleIdx="1" presStyleCnt="9"/>
      <dgm:spPr/>
    </dgm:pt>
    <dgm:pt modelId="{60452CB5-A8B2-4473-AAE2-640E789725B7}" type="pres">
      <dgm:prSet presAssocID="{80489831-B8B3-4EA5-A04D-4525C3B4B466}" presName="connTx" presStyleLbl="parChTrans1D2" presStyleIdx="1" presStyleCnt="9"/>
      <dgm:spPr/>
    </dgm:pt>
    <dgm:pt modelId="{C3B6C72F-2A31-4E18-9A11-2BA4F2A4FFC0}" type="pres">
      <dgm:prSet presAssocID="{B952A002-806E-4F37-8AA0-1BED0BEFBE45}" presName="root2" presStyleCnt="0"/>
      <dgm:spPr/>
    </dgm:pt>
    <dgm:pt modelId="{A5AFC6FC-692D-47DD-95ED-716DB7833FF5}" type="pres">
      <dgm:prSet presAssocID="{B952A002-806E-4F37-8AA0-1BED0BEFBE45}" presName="LevelTwoTextNode" presStyleLbl="node2" presStyleIdx="1" presStyleCnt="9" custScaleX="589252">
        <dgm:presLayoutVars>
          <dgm:chPref val="3"/>
        </dgm:presLayoutVars>
      </dgm:prSet>
      <dgm:spPr/>
    </dgm:pt>
    <dgm:pt modelId="{F995F05D-7BE9-4C3E-95C5-35FEB013A863}" type="pres">
      <dgm:prSet presAssocID="{B952A002-806E-4F37-8AA0-1BED0BEFBE45}" presName="level3hierChild" presStyleCnt="0"/>
      <dgm:spPr/>
    </dgm:pt>
    <dgm:pt modelId="{9F44F0EB-228A-432E-AD02-E65984222FC3}" type="pres">
      <dgm:prSet presAssocID="{69A8B5F0-E2B8-44C3-ADF1-86830463EE3B}" presName="conn2-1" presStyleLbl="parChTrans1D2" presStyleIdx="2" presStyleCnt="9"/>
      <dgm:spPr/>
    </dgm:pt>
    <dgm:pt modelId="{E069A58A-61F3-4D2C-A313-F557E240F01B}" type="pres">
      <dgm:prSet presAssocID="{69A8B5F0-E2B8-44C3-ADF1-86830463EE3B}" presName="connTx" presStyleLbl="parChTrans1D2" presStyleIdx="2" presStyleCnt="9"/>
      <dgm:spPr/>
    </dgm:pt>
    <dgm:pt modelId="{03BAC1C8-3DE9-49F5-A54F-4B9F2E3F0D12}" type="pres">
      <dgm:prSet presAssocID="{73F3476B-82E8-4ECA-B795-4105BABF7FF2}" presName="root2" presStyleCnt="0"/>
      <dgm:spPr/>
    </dgm:pt>
    <dgm:pt modelId="{8355C9B4-D14C-42FC-AFAA-A080C8E58E9B}" type="pres">
      <dgm:prSet presAssocID="{73F3476B-82E8-4ECA-B795-4105BABF7FF2}" presName="LevelTwoTextNode" presStyleLbl="node2" presStyleIdx="2" presStyleCnt="9" custScaleX="589252" custLinFactNeighborY="-4074">
        <dgm:presLayoutVars>
          <dgm:chPref val="3"/>
        </dgm:presLayoutVars>
      </dgm:prSet>
      <dgm:spPr/>
    </dgm:pt>
    <dgm:pt modelId="{92091F6F-DB83-40E7-B719-E1E6C1961625}" type="pres">
      <dgm:prSet presAssocID="{73F3476B-82E8-4ECA-B795-4105BABF7FF2}" presName="level3hierChild" presStyleCnt="0"/>
      <dgm:spPr/>
    </dgm:pt>
    <dgm:pt modelId="{F1AE1A37-ADED-4144-9635-887E3D84A4D5}" type="pres">
      <dgm:prSet presAssocID="{4BF5DF4B-1754-442C-9FD4-D70E4B6C6681}" presName="conn2-1" presStyleLbl="parChTrans1D2" presStyleIdx="3" presStyleCnt="9"/>
      <dgm:spPr/>
    </dgm:pt>
    <dgm:pt modelId="{EBA53019-B52B-4DAC-AE2B-8B023A48E79E}" type="pres">
      <dgm:prSet presAssocID="{4BF5DF4B-1754-442C-9FD4-D70E4B6C6681}" presName="connTx" presStyleLbl="parChTrans1D2" presStyleIdx="3" presStyleCnt="9"/>
      <dgm:spPr/>
    </dgm:pt>
    <dgm:pt modelId="{367991AF-32B4-4C81-86F3-ACC9BA898625}" type="pres">
      <dgm:prSet presAssocID="{4E635721-95DE-487F-92AD-0E46E78DFB30}" presName="root2" presStyleCnt="0"/>
      <dgm:spPr/>
    </dgm:pt>
    <dgm:pt modelId="{091176AC-461B-498D-B1BE-A3BB2F3DB07A}" type="pres">
      <dgm:prSet presAssocID="{4E635721-95DE-487F-92AD-0E46E78DFB30}" presName="LevelTwoTextNode" presStyleLbl="node2" presStyleIdx="3" presStyleCnt="9" custScaleX="589252">
        <dgm:presLayoutVars>
          <dgm:chPref val="3"/>
        </dgm:presLayoutVars>
      </dgm:prSet>
      <dgm:spPr/>
    </dgm:pt>
    <dgm:pt modelId="{A4874F27-3F84-4834-A299-50DED413495B}" type="pres">
      <dgm:prSet presAssocID="{4E635721-95DE-487F-92AD-0E46E78DFB30}" presName="level3hierChild" presStyleCnt="0"/>
      <dgm:spPr/>
    </dgm:pt>
    <dgm:pt modelId="{424EE36B-966D-48A2-8519-B8C99F243572}" type="pres">
      <dgm:prSet presAssocID="{D1CFCC59-1123-4FE6-BD1E-BD02CA683B2A}" presName="conn2-1" presStyleLbl="parChTrans1D2" presStyleIdx="4" presStyleCnt="9"/>
      <dgm:spPr/>
    </dgm:pt>
    <dgm:pt modelId="{5C1E4604-D052-497F-96EB-6BD33E3BF422}" type="pres">
      <dgm:prSet presAssocID="{D1CFCC59-1123-4FE6-BD1E-BD02CA683B2A}" presName="connTx" presStyleLbl="parChTrans1D2" presStyleIdx="4" presStyleCnt="9"/>
      <dgm:spPr/>
    </dgm:pt>
    <dgm:pt modelId="{7ACE72E0-DD55-42C7-86C0-B07D39617A67}" type="pres">
      <dgm:prSet presAssocID="{4A5D3E58-ACA8-414C-B782-B637E44E16E5}" presName="root2" presStyleCnt="0"/>
      <dgm:spPr/>
    </dgm:pt>
    <dgm:pt modelId="{F5172909-9701-4DFB-B376-42784F9AF4C3}" type="pres">
      <dgm:prSet presAssocID="{4A5D3E58-ACA8-414C-B782-B637E44E16E5}" presName="LevelTwoTextNode" presStyleLbl="node2" presStyleIdx="4" presStyleCnt="9" custScaleX="589252">
        <dgm:presLayoutVars>
          <dgm:chPref val="3"/>
        </dgm:presLayoutVars>
      </dgm:prSet>
      <dgm:spPr/>
    </dgm:pt>
    <dgm:pt modelId="{E34F2DB4-0DC5-42CD-B87F-368546AE6AAC}" type="pres">
      <dgm:prSet presAssocID="{4A5D3E58-ACA8-414C-B782-B637E44E16E5}" presName="level3hierChild" presStyleCnt="0"/>
      <dgm:spPr/>
    </dgm:pt>
    <dgm:pt modelId="{B8A983F3-0007-447F-A860-A836466991F2}" type="pres">
      <dgm:prSet presAssocID="{E68B70D3-FCEB-4A46-9E95-06D30503DE3A}" presName="conn2-1" presStyleLbl="parChTrans1D2" presStyleIdx="5" presStyleCnt="9"/>
      <dgm:spPr/>
    </dgm:pt>
    <dgm:pt modelId="{73A36CB8-DDE8-475D-97DB-4303ABC4F84A}" type="pres">
      <dgm:prSet presAssocID="{E68B70D3-FCEB-4A46-9E95-06D30503DE3A}" presName="connTx" presStyleLbl="parChTrans1D2" presStyleIdx="5" presStyleCnt="9"/>
      <dgm:spPr/>
    </dgm:pt>
    <dgm:pt modelId="{C86CFA79-C6A5-47DD-BF46-D81FB097BA70}" type="pres">
      <dgm:prSet presAssocID="{FF1F1EB8-2F9C-4661-BAFF-ED6791C41CBD}" presName="root2" presStyleCnt="0"/>
      <dgm:spPr/>
    </dgm:pt>
    <dgm:pt modelId="{B95B80BF-A22A-4234-BC12-A50ED8412580}" type="pres">
      <dgm:prSet presAssocID="{FF1F1EB8-2F9C-4661-BAFF-ED6791C41CBD}" presName="LevelTwoTextNode" presStyleLbl="node2" presStyleIdx="5" presStyleCnt="9" custScaleX="589252">
        <dgm:presLayoutVars>
          <dgm:chPref val="3"/>
        </dgm:presLayoutVars>
      </dgm:prSet>
      <dgm:spPr/>
    </dgm:pt>
    <dgm:pt modelId="{79F1F968-31F4-4F0B-A0E9-838CBD2C9C2B}" type="pres">
      <dgm:prSet presAssocID="{FF1F1EB8-2F9C-4661-BAFF-ED6791C41CBD}" presName="level3hierChild" presStyleCnt="0"/>
      <dgm:spPr/>
    </dgm:pt>
    <dgm:pt modelId="{DD860157-42EA-4E3A-B484-FEFF5A56AF1C}" type="pres">
      <dgm:prSet presAssocID="{A3DF7FF2-1E0A-4570-AC4C-AEDA7342C151}" presName="conn2-1" presStyleLbl="parChTrans1D2" presStyleIdx="6" presStyleCnt="9"/>
      <dgm:spPr/>
    </dgm:pt>
    <dgm:pt modelId="{B19AA28A-361D-434C-B30D-684922699F5A}" type="pres">
      <dgm:prSet presAssocID="{A3DF7FF2-1E0A-4570-AC4C-AEDA7342C151}" presName="connTx" presStyleLbl="parChTrans1D2" presStyleIdx="6" presStyleCnt="9"/>
      <dgm:spPr/>
    </dgm:pt>
    <dgm:pt modelId="{BB1C2C6F-8493-4774-AD0B-EFFBF06DA4CD}" type="pres">
      <dgm:prSet presAssocID="{63991B7B-E677-4911-A32E-2398F1B60CC2}" presName="root2" presStyleCnt="0"/>
      <dgm:spPr/>
    </dgm:pt>
    <dgm:pt modelId="{3E1BF9AC-8136-432B-A3EE-4B3F08473CDF}" type="pres">
      <dgm:prSet presAssocID="{63991B7B-E677-4911-A32E-2398F1B60CC2}" presName="LevelTwoTextNode" presStyleLbl="node2" presStyleIdx="6" presStyleCnt="9" custScaleX="589252">
        <dgm:presLayoutVars>
          <dgm:chPref val="3"/>
        </dgm:presLayoutVars>
      </dgm:prSet>
      <dgm:spPr/>
    </dgm:pt>
    <dgm:pt modelId="{2F324D00-5759-42EA-BF53-DFE1CB6B7AAC}" type="pres">
      <dgm:prSet presAssocID="{63991B7B-E677-4911-A32E-2398F1B60CC2}" presName="level3hierChild" presStyleCnt="0"/>
      <dgm:spPr/>
    </dgm:pt>
    <dgm:pt modelId="{E738ABA2-4AE1-452E-B652-C928EC4637C4}" type="pres">
      <dgm:prSet presAssocID="{2F188E34-1CB9-4F8D-BC57-DB7F69B21DCF}" presName="conn2-1" presStyleLbl="parChTrans1D2" presStyleIdx="7" presStyleCnt="9"/>
      <dgm:spPr/>
    </dgm:pt>
    <dgm:pt modelId="{DA74D6DD-FA4C-4FB7-A15B-962032FDF334}" type="pres">
      <dgm:prSet presAssocID="{2F188E34-1CB9-4F8D-BC57-DB7F69B21DCF}" presName="connTx" presStyleLbl="parChTrans1D2" presStyleIdx="7" presStyleCnt="9"/>
      <dgm:spPr/>
    </dgm:pt>
    <dgm:pt modelId="{BFEA69F0-1EF6-480D-BC15-2B00EC9CC613}" type="pres">
      <dgm:prSet presAssocID="{A7DED246-51D6-4DE8-BB57-53C543E6FC71}" presName="root2" presStyleCnt="0"/>
      <dgm:spPr/>
    </dgm:pt>
    <dgm:pt modelId="{315B71CF-6E31-4454-B2B5-7E995C288EE1}" type="pres">
      <dgm:prSet presAssocID="{A7DED246-51D6-4DE8-BB57-53C543E6FC71}" presName="LevelTwoTextNode" presStyleLbl="node2" presStyleIdx="7" presStyleCnt="9" custScaleX="589252">
        <dgm:presLayoutVars>
          <dgm:chPref val="3"/>
        </dgm:presLayoutVars>
      </dgm:prSet>
      <dgm:spPr/>
    </dgm:pt>
    <dgm:pt modelId="{50C6B556-1576-4C8F-BCD2-87848A3A902D}" type="pres">
      <dgm:prSet presAssocID="{A7DED246-51D6-4DE8-BB57-53C543E6FC71}" presName="level3hierChild" presStyleCnt="0"/>
      <dgm:spPr/>
    </dgm:pt>
    <dgm:pt modelId="{3D83BF81-6E87-44BB-A23D-0FB63D1978E1}" type="pres">
      <dgm:prSet presAssocID="{09727B8A-7C84-4C2D-A84C-16FDBF42FE95}" presName="conn2-1" presStyleLbl="parChTrans1D2" presStyleIdx="8" presStyleCnt="9"/>
      <dgm:spPr/>
    </dgm:pt>
    <dgm:pt modelId="{B84129AC-CDDB-444C-9036-7EAC392150AF}" type="pres">
      <dgm:prSet presAssocID="{09727B8A-7C84-4C2D-A84C-16FDBF42FE95}" presName="connTx" presStyleLbl="parChTrans1D2" presStyleIdx="8" presStyleCnt="9"/>
      <dgm:spPr/>
    </dgm:pt>
    <dgm:pt modelId="{668597C9-ABD6-46F1-AE55-B7BB2DFAD072}" type="pres">
      <dgm:prSet presAssocID="{76927778-C3BB-4883-A5AB-AA1E6E023D65}" presName="root2" presStyleCnt="0"/>
      <dgm:spPr/>
    </dgm:pt>
    <dgm:pt modelId="{846DE916-78AB-40AB-B7CF-86E9A0887667}" type="pres">
      <dgm:prSet presAssocID="{76927778-C3BB-4883-A5AB-AA1E6E023D65}" presName="LevelTwoTextNode" presStyleLbl="node2" presStyleIdx="8" presStyleCnt="9" custScaleX="589252">
        <dgm:presLayoutVars>
          <dgm:chPref val="3"/>
        </dgm:presLayoutVars>
      </dgm:prSet>
      <dgm:spPr/>
    </dgm:pt>
    <dgm:pt modelId="{816BA7F9-E531-4B3E-A49F-A97FDFBE55BF}" type="pres">
      <dgm:prSet presAssocID="{76927778-C3BB-4883-A5AB-AA1E6E023D65}" presName="level3hierChild" presStyleCnt="0"/>
      <dgm:spPr/>
    </dgm:pt>
  </dgm:ptLst>
  <dgm:cxnLst>
    <dgm:cxn modelId="{1EACC403-1C88-45F6-B7CF-DF3FA9FEDE56}" type="presOf" srcId="{E68B70D3-FCEB-4A46-9E95-06D30503DE3A}" destId="{73A36CB8-DDE8-475D-97DB-4303ABC4F84A}" srcOrd="1" destOrd="0" presId="urn:microsoft.com/office/officeart/2008/layout/HorizontalMultiLevelHierarchy"/>
    <dgm:cxn modelId="{D6E7ED0D-5DDC-4D35-A5A2-C1DADFD2B1A1}" type="presOf" srcId="{80489831-B8B3-4EA5-A04D-4525C3B4B466}" destId="{60452CB5-A8B2-4473-AAE2-640E789725B7}" srcOrd="1" destOrd="0" presId="urn:microsoft.com/office/officeart/2008/layout/HorizontalMultiLevelHierarchy"/>
    <dgm:cxn modelId="{2188A010-D6B7-4792-BC4A-A00E93B9DC9B}" type="presOf" srcId="{A3DF7FF2-1E0A-4570-AC4C-AEDA7342C151}" destId="{B19AA28A-361D-434C-B30D-684922699F5A}" srcOrd="1" destOrd="0" presId="urn:microsoft.com/office/officeart/2008/layout/HorizontalMultiLevelHierarchy"/>
    <dgm:cxn modelId="{011CE71A-DF11-4469-9C72-2FB085674551}" type="presOf" srcId="{D4F6C3FE-96BF-43E6-97D3-623E84157BFB}" destId="{AC9BD330-C222-4AA3-8AF7-D90B8C64C4DF}" srcOrd="0" destOrd="0" presId="urn:microsoft.com/office/officeart/2008/layout/HorizontalMultiLevelHierarchy"/>
    <dgm:cxn modelId="{EB05F51A-6012-4244-95C0-D2947E8944D1}" type="presOf" srcId="{09727B8A-7C84-4C2D-A84C-16FDBF42FE95}" destId="{3D83BF81-6E87-44BB-A23D-0FB63D1978E1}" srcOrd="0" destOrd="0" presId="urn:microsoft.com/office/officeart/2008/layout/HorizontalMultiLevelHierarchy"/>
    <dgm:cxn modelId="{BF49A91C-A65D-455B-BC9C-01ED12135405}" type="presOf" srcId="{D4F6C3FE-96BF-43E6-97D3-623E84157BFB}" destId="{2E906BC1-1D13-48B2-8595-43FED10E0865}" srcOrd="1" destOrd="0" presId="urn:microsoft.com/office/officeart/2008/layout/HorizontalMultiLevelHierarchy"/>
    <dgm:cxn modelId="{877FEE20-7377-4286-852E-80D32A79F80E}" type="presOf" srcId="{FF1F1EB8-2F9C-4661-BAFF-ED6791C41CBD}" destId="{B95B80BF-A22A-4234-BC12-A50ED8412580}" srcOrd="0" destOrd="0" presId="urn:microsoft.com/office/officeart/2008/layout/HorizontalMultiLevelHierarchy"/>
    <dgm:cxn modelId="{3EF83F21-CD38-49DE-BF42-B71389AF5FC9}" type="presOf" srcId="{D1CFCC59-1123-4FE6-BD1E-BD02CA683B2A}" destId="{424EE36B-966D-48A2-8519-B8C99F243572}" srcOrd="0" destOrd="0" presId="urn:microsoft.com/office/officeart/2008/layout/HorizontalMultiLevelHierarchy"/>
    <dgm:cxn modelId="{F1A03C28-3FA9-4DE2-A0FF-374A501C9987}" type="presOf" srcId="{794726CF-1D2B-41AA-A2D0-2D65D7A1D924}" destId="{B50D5125-6AD0-4609-B426-9CAD249662F9}" srcOrd="0" destOrd="0" presId="urn:microsoft.com/office/officeart/2008/layout/HorizontalMultiLevelHierarchy"/>
    <dgm:cxn modelId="{C2976C5D-14D5-43AC-8AA5-454290A427F6}" srcId="{FCDA6A97-2457-4C1B-B76D-6141113FB99C}" destId="{80965272-F776-45FE-B232-EB158347CDFC}" srcOrd="0" destOrd="0" parTransId="{AB6FC3F2-AA1F-463F-A8D8-8EBCF08F4BB6}" sibTransId="{A633717E-749E-491C-A3CE-0B2E8E20368C}"/>
    <dgm:cxn modelId="{385B7D5F-2D71-4366-AB40-6E2861BE45C4}" type="presOf" srcId="{A3DF7FF2-1E0A-4570-AC4C-AEDA7342C151}" destId="{DD860157-42EA-4E3A-B484-FEFF5A56AF1C}" srcOrd="0" destOrd="0" presId="urn:microsoft.com/office/officeart/2008/layout/HorizontalMultiLevelHierarchy"/>
    <dgm:cxn modelId="{21CC7E68-DDB4-4AC6-AE20-B81B65B5C9B3}" type="presOf" srcId="{63991B7B-E677-4911-A32E-2398F1B60CC2}" destId="{3E1BF9AC-8136-432B-A3EE-4B3F08473CDF}" srcOrd="0" destOrd="0" presId="urn:microsoft.com/office/officeart/2008/layout/HorizontalMultiLevelHierarchy"/>
    <dgm:cxn modelId="{F176886D-959B-4972-8CFB-442F868844A4}" type="presOf" srcId="{D1CFCC59-1123-4FE6-BD1E-BD02CA683B2A}" destId="{5C1E4604-D052-497F-96EB-6BD33E3BF422}" srcOrd="1" destOrd="0" presId="urn:microsoft.com/office/officeart/2008/layout/HorizontalMultiLevelHierarchy"/>
    <dgm:cxn modelId="{8083456F-6F2A-4DB1-AA6B-93A66DFB1832}" srcId="{80965272-F776-45FE-B232-EB158347CDFC}" destId="{63991B7B-E677-4911-A32E-2398F1B60CC2}" srcOrd="6" destOrd="0" parTransId="{A3DF7FF2-1E0A-4570-AC4C-AEDA7342C151}" sibTransId="{3ADB8C1F-148D-4078-A870-2B02BB3BC128}"/>
    <dgm:cxn modelId="{82F7D354-88EF-4EC8-8CEE-8C5ED2590D59}" srcId="{80965272-F776-45FE-B232-EB158347CDFC}" destId="{4A5D3E58-ACA8-414C-B782-B637E44E16E5}" srcOrd="4" destOrd="0" parTransId="{D1CFCC59-1123-4FE6-BD1E-BD02CA683B2A}" sibTransId="{797E7464-29FA-4537-928E-0F97E67C0271}"/>
    <dgm:cxn modelId="{99235458-CBBD-4DFB-BD0A-C53DC0F792EE}" type="presOf" srcId="{73F3476B-82E8-4ECA-B795-4105BABF7FF2}" destId="{8355C9B4-D14C-42FC-AFAA-A080C8E58E9B}" srcOrd="0" destOrd="0" presId="urn:microsoft.com/office/officeart/2008/layout/HorizontalMultiLevelHierarchy"/>
    <dgm:cxn modelId="{803B5578-FD75-4838-A748-4E51F29646CE}" type="presOf" srcId="{80489831-B8B3-4EA5-A04D-4525C3B4B466}" destId="{93CD9AB8-601F-4DAD-B803-4422834C34F7}" srcOrd="0" destOrd="0" presId="urn:microsoft.com/office/officeart/2008/layout/HorizontalMultiLevelHierarchy"/>
    <dgm:cxn modelId="{E628E95A-2663-4108-AA85-1954C42F129F}" type="presOf" srcId="{80965272-F776-45FE-B232-EB158347CDFC}" destId="{A1CA7552-6A54-43A4-99A2-3A7C093F0C9D}" srcOrd="0" destOrd="0" presId="urn:microsoft.com/office/officeart/2008/layout/HorizontalMultiLevelHierarchy"/>
    <dgm:cxn modelId="{3FF68681-09E5-4C9E-84F0-7A0BE4BAA883}" type="presOf" srcId="{FCDA6A97-2457-4C1B-B76D-6141113FB99C}" destId="{84096046-E975-412E-9D0B-B568638603D2}" srcOrd="0" destOrd="0" presId="urn:microsoft.com/office/officeart/2008/layout/HorizontalMultiLevelHierarchy"/>
    <dgm:cxn modelId="{A155F582-F171-4325-A377-2DABCFAEA40C}" type="presOf" srcId="{4E635721-95DE-487F-92AD-0E46E78DFB30}" destId="{091176AC-461B-498D-B1BE-A3BB2F3DB07A}" srcOrd="0" destOrd="0" presId="urn:microsoft.com/office/officeart/2008/layout/HorizontalMultiLevelHierarchy"/>
    <dgm:cxn modelId="{C4F6538C-61F1-4B6A-86E9-462A4D419211}" srcId="{80965272-F776-45FE-B232-EB158347CDFC}" destId="{4E635721-95DE-487F-92AD-0E46E78DFB30}" srcOrd="3" destOrd="0" parTransId="{4BF5DF4B-1754-442C-9FD4-D70E4B6C6681}" sibTransId="{EB0E2B02-01E1-4CBE-A992-3680969312B7}"/>
    <dgm:cxn modelId="{156F2F8E-E982-4FF7-95E1-B787036EC0A6}" srcId="{80965272-F776-45FE-B232-EB158347CDFC}" destId="{B952A002-806E-4F37-8AA0-1BED0BEFBE45}" srcOrd="1" destOrd="0" parTransId="{80489831-B8B3-4EA5-A04D-4525C3B4B466}" sibTransId="{71E723A7-CC3B-4757-B58A-C685A527DCA7}"/>
    <dgm:cxn modelId="{EEB1DD91-976D-45EE-B165-F5F92EF7D213}" type="presOf" srcId="{69A8B5F0-E2B8-44C3-ADF1-86830463EE3B}" destId="{E069A58A-61F3-4D2C-A313-F557E240F01B}" srcOrd="1" destOrd="0" presId="urn:microsoft.com/office/officeart/2008/layout/HorizontalMultiLevelHierarchy"/>
    <dgm:cxn modelId="{B2B0CCAA-0C59-4E4B-AAF2-B1C3D9DB25FB}" srcId="{80965272-F776-45FE-B232-EB158347CDFC}" destId="{A7DED246-51D6-4DE8-BB57-53C543E6FC71}" srcOrd="7" destOrd="0" parTransId="{2F188E34-1CB9-4F8D-BC57-DB7F69B21DCF}" sibTransId="{B0444178-2667-4944-88FC-87483BA4D2F9}"/>
    <dgm:cxn modelId="{4C4156B0-9451-4CCA-B2BB-E8469661D5F5}" type="presOf" srcId="{69A8B5F0-E2B8-44C3-ADF1-86830463EE3B}" destId="{9F44F0EB-228A-432E-AD02-E65984222FC3}" srcOrd="0" destOrd="0" presId="urn:microsoft.com/office/officeart/2008/layout/HorizontalMultiLevelHierarchy"/>
    <dgm:cxn modelId="{D3AE73BA-3AFA-4119-BE96-071F3D06FFE5}" type="presOf" srcId="{4BF5DF4B-1754-442C-9FD4-D70E4B6C6681}" destId="{EBA53019-B52B-4DAC-AE2B-8B023A48E79E}" srcOrd="1" destOrd="0" presId="urn:microsoft.com/office/officeart/2008/layout/HorizontalMultiLevelHierarchy"/>
    <dgm:cxn modelId="{C4157ABA-5227-4C10-AE42-6C0D8B4F369B}" srcId="{80965272-F776-45FE-B232-EB158347CDFC}" destId="{794726CF-1D2B-41AA-A2D0-2D65D7A1D924}" srcOrd="0" destOrd="0" parTransId="{D4F6C3FE-96BF-43E6-97D3-623E84157BFB}" sibTransId="{D796E4C6-E038-45EC-9D32-1237C98248CD}"/>
    <dgm:cxn modelId="{0E76BEBA-DEE5-4F8E-9895-3A95305B1814}" type="presOf" srcId="{A7DED246-51D6-4DE8-BB57-53C543E6FC71}" destId="{315B71CF-6E31-4454-B2B5-7E995C288EE1}" srcOrd="0" destOrd="0" presId="urn:microsoft.com/office/officeart/2008/layout/HorizontalMultiLevelHierarchy"/>
    <dgm:cxn modelId="{855672C1-A087-4FAF-A11B-A9EECE239FE4}" type="presOf" srcId="{76927778-C3BB-4883-A5AB-AA1E6E023D65}" destId="{846DE916-78AB-40AB-B7CF-86E9A0887667}" srcOrd="0" destOrd="0" presId="urn:microsoft.com/office/officeart/2008/layout/HorizontalMultiLevelHierarchy"/>
    <dgm:cxn modelId="{17B1E1C5-EE15-40B7-9630-DEA3C55BB6FD}" srcId="{80965272-F776-45FE-B232-EB158347CDFC}" destId="{76927778-C3BB-4883-A5AB-AA1E6E023D65}" srcOrd="8" destOrd="0" parTransId="{09727B8A-7C84-4C2D-A84C-16FDBF42FE95}" sibTransId="{D42257E1-4ABD-41C9-AA88-9DF9DE7E38D1}"/>
    <dgm:cxn modelId="{9607B2CA-72A2-4449-ADE7-A224BF8B73FB}" type="presOf" srcId="{B952A002-806E-4F37-8AA0-1BED0BEFBE45}" destId="{A5AFC6FC-692D-47DD-95ED-716DB7833FF5}" srcOrd="0" destOrd="0" presId="urn:microsoft.com/office/officeart/2008/layout/HorizontalMultiLevelHierarchy"/>
    <dgm:cxn modelId="{7A6F05CD-2ECA-40C4-8610-C202E008AB30}" type="presOf" srcId="{4A5D3E58-ACA8-414C-B782-B637E44E16E5}" destId="{F5172909-9701-4DFB-B376-42784F9AF4C3}" srcOrd="0" destOrd="0" presId="urn:microsoft.com/office/officeart/2008/layout/HorizontalMultiLevelHierarchy"/>
    <dgm:cxn modelId="{FB63BAD5-06D4-4690-B3C1-4A158207D4B0}" srcId="{80965272-F776-45FE-B232-EB158347CDFC}" destId="{73F3476B-82E8-4ECA-B795-4105BABF7FF2}" srcOrd="2" destOrd="0" parTransId="{69A8B5F0-E2B8-44C3-ADF1-86830463EE3B}" sibTransId="{64D42DBF-8677-4234-8F29-60F40727925A}"/>
    <dgm:cxn modelId="{F718CED8-4C1D-46A0-BD4B-1B55E3530306}" srcId="{80965272-F776-45FE-B232-EB158347CDFC}" destId="{FF1F1EB8-2F9C-4661-BAFF-ED6791C41CBD}" srcOrd="5" destOrd="0" parTransId="{E68B70D3-FCEB-4A46-9E95-06D30503DE3A}" sibTransId="{5289BF1F-D92A-487D-A9F5-467FCB8371C9}"/>
    <dgm:cxn modelId="{AC7DBFDB-78A5-473C-8C90-7243E11E3CF2}" type="presOf" srcId="{2F188E34-1CB9-4F8D-BC57-DB7F69B21DCF}" destId="{DA74D6DD-FA4C-4FB7-A15B-962032FDF334}" srcOrd="1" destOrd="0" presId="urn:microsoft.com/office/officeart/2008/layout/HorizontalMultiLevelHierarchy"/>
    <dgm:cxn modelId="{A5756AE5-2A7E-41A5-99C5-1F023C819425}" type="presOf" srcId="{09727B8A-7C84-4C2D-A84C-16FDBF42FE95}" destId="{B84129AC-CDDB-444C-9036-7EAC392150AF}" srcOrd="1" destOrd="0" presId="urn:microsoft.com/office/officeart/2008/layout/HorizontalMultiLevelHierarchy"/>
    <dgm:cxn modelId="{C5B6C9E8-C07D-491D-9FCC-4BBBB9830418}" type="presOf" srcId="{4BF5DF4B-1754-442C-9FD4-D70E4B6C6681}" destId="{F1AE1A37-ADED-4144-9635-887E3D84A4D5}" srcOrd="0" destOrd="0" presId="urn:microsoft.com/office/officeart/2008/layout/HorizontalMultiLevelHierarchy"/>
    <dgm:cxn modelId="{6B72B4FD-E0B4-4145-864F-194FA748BFD3}" type="presOf" srcId="{E68B70D3-FCEB-4A46-9E95-06D30503DE3A}" destId="{B8A983F3-0007-447F-A860-A836466991F2}" srcOrd="0" destOrd="0" presId="urn:microsoft.com/office/officeart/2008/layout/HorizontalMultiLevelHierarchy"/>
    <dgm:cxn modelId="{3D68BEFF-094A-4D37-839B-81D1659B59A1}" type="presOf" srcId="{2F188E34-1CB9-4F8D-BC57-DB7F69B21DCF}" destId="{E738ABA2-4AE1-452E-B652-C928EC4637C4}" srcOrd="0" destOrd="0" presId="urn:microsoft.com/office/officeart/2008/layout/HorizontalMultiLevelHierarchy"/>
    <dgm:cxn modelId="{FC0FAAD6-5DD3-44A6-9EBD-A200DF9D1017}" type="presParOf" srcId="{84096046-E975-412E-9D0B-B568638603D2}" destId="{D2556CD3-DE58-4E5D-AE7E-2B537F521A55}" srcOrd="0" destOrd="0" presId="urn:microsoft.com/office/officeart/2008/layout/HorizontalMultiLevelHierarchy"/>
    <dgm:cxn modelId="{EA4ACBB4-9176-46A1-AA2C-66BDEBD760F9}" type="presParOf" srcId="{D2556CD3-DE58-4E5D-AE7E-2B537F521A55}" destId="{A1CA7552-6A54-43A4-99A2-3A7C093F0C9D}" srcOrd="0" destOrd="0" presId="urn:microsoft.com/office/officeart/2008/layout/HorizontalMultiLevelHierarchy"/>
    <dgm:cxn modelId="{6155CB14-93C3-4C25-B617-06B2F2D5EE35}" type="presParOf" srcId="{D2556CD3-DE58-4E5D-AE7E-2B537F521A55}" destId="{61A83788-FE21-439B-A02C-2B8F4E1DD57F}" srcOrd="1" destOrd="0" presId="urn:microsoft.com/office/officeart/2008/layout/HorizontalMultiLevelHierarchy"/>
    <dgm:cxn modelId="{9C0D488C-B59C-44E3-8DF3-1293DB2DFE90}" type="presParOf" srcId="{61A83788-FE21-439B-A02C-2B8F4E1DD57F}" destId="{AC9BD330-C222-4AA3-8AF7-D90B8C64C4DF}" srcOrd="0" destOrd="0" presId="urn:microsoft.com/office/officeart/2008/layout/HorizontalMultiLevelHierarchy"/>
    <dgm:cxn modelId="{E9C6CB74-282C-426D-9800-EAC67C84C7A4}" type="presParOf" srcId="{AC9BD330-C222-4AA3-8AF7-D90B8C64C4DF}" destId="{2E906BC1-1D13-48B2-8595-43FED10E0865}" srcOrd="0" destOrd="0" presId="urn:microsoft.com/office/officeart/2008/layout/HorizontalMultiLevelHierarchy"/>
    <dgm:cxn modelId="{6146E4C9-FA4A-4584-BFAE-1EA2C49135D7}" type="presParOf" srcId="{61A83788-FE21-439B-A02C-2B8F4E1DD57F}" destId="{E8F55270-4A81-47CC-9B82-74A837F3F206}" srcOrd="1" destOrd="0" presId="urn:microsoft.com/office/officeart/2008/layout/HorizontalMultiLevelHierarchy"/>
    <dgm:cxn modelId="{BD4F9D64-533F-4922-858A-E644DD6DEF3F}" type="presParOf" srcId="{E8F55270-4A81-47CC-9B82-74A837F3F206}" destId="{B50D5125-6AD0-4609-B426-9CAD249662F9}" srcOrd="0" destOrd="0" presId="urn:microsoft.com/office/officeart/2008/layout/HorizontalMultiLevelHierarchy"/>
    <dgm:cxn modelId="{241B95A0-4B09-40A2-A78F-662266E3B415}" type="presParOf" srcId="{E8F55270-4A81-47CC-9B82-74A837F3F206}" destId="{2B5057F8-4298-4998-856A-E043553ECDA4}" srcOrd="1" destOrd="0" presId="urn:microsoft.com/office/officeart/2008/layout/HorizontalMultiLevelHierarchy"/>
    <dgm:cxn modelId="{56A3A6F9-C3BA-4062-8ED8-BF394FE7AA32}" type="presParOf" srcId="{61A83788-FE21-439B-A02C-2B8F4E1DD57F}" destId="{93CD9AB8-601F-4DAD-B803-4422834C34F7}" srcOrd="2" destOrd="0" presId="urn:microsoft.com/office/officeart/2008/layout/HorizontalMultiLevelHierarchy"/>
    <dgm:cxn modelId="{3423E20D-E721-436D-A8B6-5E13E0E37D09}" type="presParOf" srcId="{93CD9AB8-601F-4DAD-B803-4422834C34F7}" destId="{60452CB5-A8B2-4473-AAE2-640E789725B7}" srcOrd="0" destOrd="0" presId="urn:microsoft.com/office/officeart/2008/layout/HorizontalMultiLevelHierarchy"/>
    <dgm:cxn modelId="{89EF7B88-1FAD-4E43-ACC7-63B4A8D59F21}" type="presParOf" srcId="{61A83788-FE21-439B-A02C-2B8F4E1DD57F}" destId="{C3B6C72F-2A31-4E18-9A11-2BA4F2A4FFC0}" srcOrd="3" destOrd="0" presId="urn:microsoft.com/office/officeart/2008/layout/HorizontalMultiLevelHierarchy"/>
    <dgm:cxn modelId="{E3EEE238-534C-4FA6-950A-0EF1B3DDF6D0}" type="presParOf" srcId="{C3B6C72F-2A31-4E18-9A11-2BA4F2A4FFC0}" destId="{A5AFC6FC-692D-47DD-95ED-716DB7833FF5}" srcOrd="0" destOrd="0" presId="urn:microsoft.com/office/officeart/2008/layout/HorizontalMultiLevelHierarchy"/>
    <dgm:cxn modelId="{B4B8C14B-9163-49FE-845E-6E7E868B06CB}" type="presParOf" srcId="{C3B6C72F-2A31-4E18-9A11-2BA4F2A4FFC0}" destId="{F995F05D-7BE9-4C3E-95C5-35FEB013A863}" srcOrd="1" destOrd="0" presId="urn:microsoft.com/office/officeart/2008/layout/HorizontalMultiLevelHierarchy"/>
    <dgm:cxn modelId="{36F8CDB6-00FB-4A5B-8300-28C91F7D916D}" type="presParOf" srcId="{61A83788-FE21-439B-A02C-2B8F4E1DD57F}" destId="{9F44F0EB-228A-432E-AD02-E65984222FC3}" srcOrd="4" destOrd="0" presId="urn:microsoft.com/office/officeart/2008/layout/HorizontalMultiLevelHierarchy"/>
    <dgm:cxn modelId="{36541130-6B9E-4150-B61C-B174FD14ED2B}" type="presParOf" srcId="{9F44F0EB-228A-432E-AD02-E65984222FC3}" destId="{E069A58A-61F3-4D2C-A313-F557E240F01B}" srcOrd="0" destOrd="0" presId="urn:microsoft.com/office/officeart/2008/layout/HorizontalMultiLevelHierarchy"/>
    <dgm:cxn modelId="{8D4B67D2-84B8-4F07-A035-418897833B0A}" type="presParOf" srcId="{61A83788-FE21-439B-A02C-2B8F4E1DD57F}" destId="{03BAC1C8-3DE9-49F5-A54F-4B9F2E3F0D12}" srcOrd="5" destOrd="0" presId="urn:microsoft.com/office/officeart/2008/layout/HorizontalMultiLevelHierarchy"/>
    <dgm:cxn modelId="{43F74D31-BA29-4FF1-B574-DC77A828EC7B}" type="presParOf" srcId="{03BAC1C8-3DE9-49F5-A54F-4B9F2E3F0D12}" destId="{8355C9B4-D14C-42FC-AFAA-A080C8E58E9B}" srcOrd="0" destOrd="0" presId="urn:microsoft.com/office/officeart/2008/layout/HorizontalMultiLevelHierarchy"/>
    <dgm:cxn modelId="{A0E68141-C860-482C-8E2B-4C7D5A3726B6}" type="presParOf" srcId="{03BAC1C8-3DE9-49F5-A54F-4B9F2E3F0D12}" destId="{92091F6F-DB83-40E7-B719-E1E6C1961625}" srcOrd="1" destOrd="0" presId="urn:microsoft.com/office/officeart/2008/layout/HorizontalMultiLevelHierarchy"/>
    <dgm:cxn modelId="{AF8360BD-6A72-40CF-A004-56CC1439D0A2}" type="presParOf" srcId="{61A83788-FE21-439B-A02C-2B8F4E1DD57F}" destId="{F1AE1A37-ADED-4144-9635-887E3D84A4D5}" srcOrd="6" destOrd="0" presId="urn:microsoft.com/office/officeart/2008/layout/HorizontalMultiLevelHierarchy"/>
    <dgm:cxn modelId="{DD03BA5E-69E5-4843-B5A2-F3A8D7415741}" type="presParOf" srcId="{F1AE1A37-ADED-4144-9635-887E3D84A4D5}" destId="{EBA53019-B52B-4DAC-AE2B-8B023A48E79E}" srcOrd="0" destOrd="0" presId="urn:microsoft.com/office/officeart/2008/layout/HorizontalMultiLevelHierarchy"/>
    <dgm:cxn modelId="{0891FF90-D263-4359-981A-1C7E58AF244D}" type="presParOf" srcId="{61A83788-FE21-439B-A02C-2B8F4E1DD57F}" destId="{367991AF-32B4-4C81-86F3-ACC9BA898625}" srcOrd="7" destOrd="0" presId="urn:microsoft.com/office/officeart/2008/layout/HorizontalMultiLevelHierarchy"/>
    <dgm:cxn modelId="{3535199B-532F-478B-A463-6E5E522B761C}" type="presParOf" srcId="{367991AF-32B4-4C81-86F3-ACC9BA898625}" destId="{091176AC-461B-498D-B1BE-A3BB2F3DB07A}" srcOrd="0" destOrd="0" presId="urn:microsoft.com/office/officeart/2008/layout/HorizontalMultiLevelHierarchy"/>
    <dgm:cxn modelId="{EA20F19E-1B28-4C89-8CE3-CA7F5FE84457}" type="presParOf" srcId="{367991AF-32B4-4C81-86F3-ACC9BA898625}" destId="{A4874F27-3F84-4834-A299-50DED413495B}" srcOrd="1" destOrd="0" presId="urn:microsoft.com/office/officeart/2008/layout/HorizontalMultiLevelHierarchy"/>
    <dgm:cxn modelId="{6C635D67-78E4-4E76-821D-FB829DECE6EA}" type="presParOf" srcId="{61A83788-FE21-439B-A02C-2B8F4E1DD57F}" destId="{424EE36B-966D-48A2-8519-B8C99F243572}" srcOrd="8" destOrd="0" presId="urn:microsoft.com/office/officeart/2008/layout/HorizontalMultiLevelHierarchy"/>
    <dgm:cxn modelId="{30C5E6E0-EADB-4CD6-A0D2-2A735E96A493}" type="presParOf" srcId="{424EE36B-966D-48A2-8519-B8C99F243572}" destId="{5C1E4604-D052-497F-96EB-6BD33E3BF422}" srcOrd="0" destOrd="0" presId="urn:microsoft.com/office/officeart/2008/layout/HorizontalMultiLevelHierarchy"/>
    <dgm:cxn modelId="{29F06E72-C3FF-441D-9D5E-36D130C92273}" type="presParOf" srcId="{61A83788-FE21-439B-A02C-2B8F4E1DD57F}" destId="{7ACE72E0-DD55-42C7-86C0-B07D39617A67}" srcOrd="9" destOrd="0" presId="urn:microsoft.com/office/officeart/2008/layout/HorizontalMultiLevelHierarchy"/>
    <dgm:cxn modelId="{16BD3AB8-F408-48C0-AD9A-9F7314BEAE67}" type="presParOf" srcId="{7ACE72E0-DD55-42C7-86C0-B07D39617A67}" destId="{F5172909-9701-4DFB-B376-42784F9AF4C3}" srcOrd="0" destOrd="0" presId="urn:microsoft.com/office/officeart/2008/layout/HorizontalMultiLevelHierarchy"/>
    <dgm:cxn modelId="{CFFDB3BF-CEC6-4E02-A254-F7CDBA4E486E}" type="presParOf" srcId="{7ACE72E0-DD55-42C7-86C0-B07D39617A67}" destId="{E34F2DB4-0DC5-42CD-B87F-368546AE6AAC}" srcOrd="1" destOrd="0" presId="urn:microsoft.com/office/officeart/2008/layout/HorizontalMultiLevelHierarchy"/>
    <dgm:cxn modelId="{A2523640-0E77-410B-93CB-A1D7396EDA45}" type="presParOf" srcId="{61A83788-FE21-439B-A02C-2B8F4E1DD57F}" destId="{B8A983F3-0007-447F-A860-A836466991F2}" srcOrd="10" destOrd="0" presId="urn:microsoft.com/office/officeart/2008/layout/HorizontalMultiLevelHierarchy"/>
    <dgm:cxn modelId="{7ECF1545-9292-49A6-A315-392B4AA106B6}" type="presParOf" srcId="{B8A983F3-0007-447F-A860-A836466991F2}" destId="{73A36CB8-DDE8-475D-97DB-4303ABC4F84A}" srcOrd="0" destOrd="0" presId="urn:microsoft.com/office/officeart/2008/layout/HorizontalMultiLevelHierarchy"/>
    <dgm:cxn modelId="{2793759D-BA8D-4BD0-AC58-62F9FA9B0769}" type="presParOf" srcId="{61A83788-FE21-439B-A02C-2B8F4E1DD57F}" destId="{C86CFA79-C6A5-47DD-BF46-D81FB097BA70}" srcOrd="11" destOrd="0" presId="urn:microsoft.com/office/officeart/2008/layout/HorizontalMultiLevelHierarchy"/>
    <dgm:cxn modelId="{34CC781E-499D-49AD-908D-B516A5D2527F}" type="presParOf" srcId="{C86CFA79-C6A5-47DD-BF46-D81FB097BA70}" destId="{B95B80BF-A22A-4234-BC12-A50ED8412580}" srcOrd="0" destOrd="0" presId="urn:microsoft.com/office/officeart/2008/layout/HorizontalMultiLevelHierarchy"/>
    <dgm:cxn modelId="{A00C1697-3648-4455-8217-C7731CF2F17E}" type="presParOf" srcId="{C86CFA79-C6A5-47DD-BF46-D81FB097BA70}" destId="{79F1F968-31F4-4F0B-A0E9-838CBD2C9C2B}" srcOrd="1" destOrd="0" presId="urn:microsoft.com/office/officeart/2008/layout/HorizontalMultiLevelHierarchy"/>
    <dgm:cxn modelId="{1B0E452F-2727-4DD2-ACBB-3A4477C263C9}" type="presParOf" srcId="{61A83788-FE21-439B-A02C-2B8F4E1DD57F}" destId="{DD860157-42EA-4E3A-B484-FEFF5A56AF1C}" srcOrd="12" destOrd="0" presId="urn:microsoft.com/office/officeart/2008/layout/HorizontalMultiLevelHierarchy"/>
    <dgm:cxn modelId="{834E96CB-5146-447F-8704-C1146FFC94A9}" type="presParOf" srcId="{DD860157-42EA-4E3A-B484-FEFF5A56AF1C}" destId="{B19AA28A-361D-434C-B30D-684922699F5A}" srcOrd="0" destOrd="0" presId="urn:microsoft.com/office/officeart/2008/layout/HorizontalMultiLevelHierarchy"/>
    <dgm:cxn modelId="{709EAB0F-0774-4427-9FFC-0A42E52E114D}" type="presParOf" srcId="{61A83788-FE21-439B-A02C-2B8F4E1DD57F}" destId="{BB1C2C6F-8493-4774-AD0B-EFFBF06DA4CD}" srcOrd="13" destOrd="0" presId="urn:microsoft.com/office/officeart/2008/layout/HorizontalMultiLevelHierarchy"/>
    <dgm:cxn modelId="{8DC289BF-1CDF-4A34-8E52-269E13F46209}" type="presParOf" srcId="{BB1C2C6F-8493-4774-AD0B-EFFBF06DA4CD}" destId="{3E1BF9AC-8136-432B-A3EE-4B3F08473CDF}" srcOrd="0" destOrd="0" presId="urn:microsoft.com/office/officeart/2008/layout/HorizontalMultiLevelHierarchy"/>
    <dgm:cxn modelId="{DCCE3042-2801-4ADA-9E99-1185A758FE83}" type="presParOf" srcId="{BB1C2C6F-8493-4774-AD0B-EFFBF06DA4CD}" destId="{2F324D00-5759-42EA-BF53-DFE1CB6B7AAC}" srcOrd="1" destOrd="0" presId="urn:microsoft.com/office/officeart/2008/layout/HorizontalMultiLevelHierarchy"/>
    <dgm:cxn modelId="{FC06F67E-065C-4BF3-B055-8DD00CFA41F0}" type="presParOf" srcId="{61A83788-FE21-439B-A02C-2B8F4E1DD57F}" destId="{E738ABA2-4AE1-452E-B652-C928EC4637C4}" srcOrd="14" destOrd="0" presId="urn:microsoft.com/office/officeart/2008/layout/HorizontalMultiLevelHierarchy"/>
    <dgm:cxn modelId="{8352E537-5F0D-41FA-8C67-1498B583BD66}" type="presParOf" srcId="{E738ABA2-4AE1-452E-B652-C928EC4637C4}" destId="{DA74D6DD-FA4C-4FB7-A15B-962032FDF334}" srcOrd="0" destOrd="0" presId="urn:microsoft.com/office/officeart/2008/layout/HorizontalMultiLevelHierarchy"/>
    <dgm:cxn modelId="{A6A78357-B491-46EF-A837-D75AA1AE9431}" type="presParOf" srcId="{61A83788-FE21-439B-A02C-2B8F4E1DD57F}" destId="{BFEA69F0-1EF6-480D-BC15-2B00EC9CC613}" srcOrd="15" destOrd="0" presId="urn:microsoft.com/office/officeart/2008/layout/HorizontalMultiLevelHierarchy"/>
    <dgm:cxn modelId="{292A716F-7E78-4520-B8EC-29AB6AA214EC}" type="presParOf" srcId="{BFEA69F0-1EF6-480D-BC15-2B00EC9CC613}" destId="{315B71CF-6E31-4454-B2B5-7E995C288EE1}" srcOrd="0" destOrd="0" presId="urn:microsoft.com/office/officeart/2008/layout/HorizontalMultiLevelHierarchy"/>
    <dgm:cxn modelId="{0F906B41-D8A5-45F8-9DDC-869DE0987023}" type="presParOf" srcId="{BFEA69F0-1EF6-480D-BC15-2B00EC9CC613}" destId="{50C6B556-1576-4C8F-BCD2-87848A3A902D}" srcOrd="1" destOrd="0" presId="urn:microsoft.com/office/officeart/2008/layout/HorizontalMultiLevelHierarchy"/>
    <dgm:cxn modelId="{23B5F43C-8AD8-4C61-9281-84EC88C6E24F}" type="presParOf" srcId="{61A83788-FE21-439B-A02C-2B8F4E1DD57F}" destId="{3D83BF81-6E87-44BB-A23D-0FB63D1978E1}" srcOrd="16" destOrd="0" presId="urn:microsoft.com/office/officeart/2008/layout/HorizontalMultiLevelHierarchy"/>
    <dgm:cxn modelId="{584F8E21-67DC-4858-93EF-83E5135BC577}" type="presParOf" srcId="{3D83BF81-6E87-44BB-A23D-0FB63D1978E1}" destId="{B84129AC-CDDB-444C-9036-7EAC392150AF}" srcOrd="0" destOrd="0" presId="urn:microsoft.com/office/officeart/2008/layout/HorizontalMultiLevelHierarchy"/>
    <dgm:cxn modelId="{8557C12F-0673-4D9E-8196-0E463B4BB2BB}" type="presParOf" srcId="{61A83788-FE21-439B-A02C-2B8F4E1DD57F}" destId="{668597C9-ABD6-46F1-AE55-B7BB2DFAD072}" srcOrd="17" destOrd="0" presId="urn:microsoft.com/office/officeart/2008/layout/HorizontalMultiLevelHierarchy"/>
    <dgm:cxn modelId="{7B7E8F09-9ECC-4D40-9D05-5AC2C1335CE2}" type="presParOf" srcId="{668597C9-ABD6-46F1-AE55-B7BB2DFAD072}" destId="{846DE916-78AB-40AB-B7CF-86E9A0887667}" srcOrd="0" destOrd="0" presId="urn:microsoft.com/office/officeart/2008/layout/HorizontalMultiLevelHierarchy"/>
    <dgm:cxn modelId="{3864C9F3-FD43-423E-AB47-258297EF2233}" type="presParOf" srcId="{668597C9-ABD6-46F1-AE55-B7BB2DFAD072}" destId="{816BA7F9-E531-4B3E-A49F-A97FDFBE55BF}"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3BF81-6E87-44BB-A23D-0FB63D1978E1}">
      <dsp:nvSpPr>
        <dsp:cNvPr id="0" name=""/>
        <dsp:cNvSpPr/>
      </dsp:nvSpPr>
      <dsp:spPr>
        <a:xfrm>
          <a:off x="875282" y="1291245"/>
          <a:ext cx="553809" cy="1349092"/>
        </a:xfrm>
        <a:custGeom>
          <a:avLst/>
          <a:gdLst/>
          <a:ahLst/>
          <a:cxnLst/>
          <a:rect l="0" t="0" r="0" b="0"/>
          <a:pathLst>
            <a:path>
              <a:moveTo>
                <a:pt x="0" y="0"/>
              </a:moveTo>
              <a:lnTo>
                <a:pt x="276904" y="0"/>
              </a:lnTo>
              <a:lnTo>
                <a:pt x="276904" y="1349092"/>
              </a:lnTo>
              <a:lnTo>
                <a:pt x="553809" y="1349092"/>
              </a:lnTo>
            </a:path>
          </a:pathLst>
        </a:cu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cap="none" spc="0" baseline="0">
            <a:ln w="0">
              <a:solidFill>
                <a:schemeClr val="tx1"/>
              </a:solidFill>
            </a:ln>
            <a:solidFill>
              <a:schemeClr val="tx1"/>
            </a:solidFill>
            <a:effectLst>
              <a:outerShdw blurRad="38100" dist="25400" dir="5400000" algn="ctr" rotWithShape="0">
                <a:srgbClr val="6E747A">
                  <a:alpha val="43000"/>
                </a:srgbClr>
              </a:outerShdw>
            </a:effectLst>
          </a:endParaRPr>
        </a:p>
      </dsp:txBody>
      <dsp:txXfrm>
        <a:off x="1115728" y="1929332"/>
        <a:ext cx="72917" cy="72917"/>
      </dsp:txXfrm>
    </dsp:sp>
    <dsp:sp modelId="{E738ABA2-4AE1-452E-B652-C928EC4637C4}">
      <dsp:nvSpPr>
        <dsp:cNvPr id="0" name=""/>
        <dsp:cNvSpPr/>
      </dsp:nvSpPr>
      <dsp:spPr>
        <a:xfrm>
          <a:off x="875282" y="1291245"/>
          <a:ext cx="553809" cy="1035079"/>
        </a:xfrm>
        <a:custGeom>
          <a:avLst/>
          <a:gdLst/>
          <a:ahLst/>
          <a:cxnLst/>
          <a:rect l="0" t="0" r="0" b="0"/>
          <a:pathLst>
            <a:path>
              <a:moveTo>
                <a:pt x="0" y="0"/>
              </a:moveTo>
              <a:lnTo>
                <a:pt x="276904" y="0"/>
              </a:lnTo>
              <a:lnTo>
                <a:pt x="276904" y="1035079"/>
              </a:lnTo>
              <a:lnTo>
                <a:pt x="553809" y="1035079"/>
              </a:lnTo>
            </a:path>
          </a:pathLst>
        </a:cu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cap="none" spc="0" baseline="0">
            <a:ln w="0">
              <a:solidFill>
                <a:schemeClr val="tx1"/>
              </a:solidFill>
            </a:ln>
            <a:solidFill>
              <a:schemeClr val="tx1"/>
            </a:solidFill>
            <a:effectLst>
              <a:outerShdw blurRad="38100" dist="25400" dir="5400000" algn="ctr" rotWithShape="0">
                <a:srgbClr val="6E747A">
                  <a:alpha val="43000"/>
                </a:srgbClr>
              </a:outerShdw>
            </a:effectLst>
          </a:endParaRPr>
        </a:p>
      </dsp:txBody>
      <dsp:txXfrm>
        <a:off x="1122839" y="1779436"/>
        <a:ext cx="58696" cy="58696"/>
      </dsp:txXfrm>
    </dsp:sp>
    <dsp:sp modelId="{DD860157-42EA-4E3A-B484-FEFF5A56AF1C}">
      <dsp:nvSpPr>
        <dsp:cNvPr id="0" name=""/>
        <dsp:cNvSpPr/>
      </dsp:nvSpPr>
      <dsp:spPr>
        <a:xfrm>
          <a:off x="875282" y="1291245"/>
          <a:ext cx="553809" cy="721066"/>
        </a:xfrm>
        <a:custGeom>
          <a:avLst/>
          <a:gdLst/>
          <a:ahLst/>
          <a:cxnLst/>
          <a:rect l="0" t="0" r="0" b="0"/>
          <a:pathLst>
            <a:path>
              <a:moveTo>
                <a:pt x="0" y="0"/>
              </a:moveTo>
              <a:lnTo>
                <a:pt x="276904" y="0"/>
              </a:lnTo>
              <a:lnTo>
                <a:pt x="276904" y="721066"/>
              </a:lnTo>
              <a:lnTo>
                <a:pt x="553809" y="721066"/>
              </a:lnTo>
            </a:path>
          </a:pathLst>
        </a:cu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cap="none" spc="0" baseline="0">
            <a:ln w="0">
              <a:solidFill>
                <a:schemeClr val="tx1"/>
              </a:solidFill>
            </a:ln>
            <a:solidFill>
              <a:schemeClr val="tx1"/>
            </a:solidFill>
            <a:effectLst>
              <a:outerShdw blurRad="38100" dist="25400" dir="5400000" algn="ctr" rotWithShape="0">
                <a:srgbClr val="6E747A">
                  <a:alpha val="43000"/>
                </a:srgbClr>
              </a:outerShdw>
            </a:effectLst>
          </a:endParaRPr>
        </a:p>
      </dsp:txBody>
      <dsp:txXfrm>
        <a:off x="1129457" y="1629048"/>
        <a:ext cx="45459" cy="45459"/>
      </dsp:txXfrm>
    </dsp:sp>
    <dsp:sp modelId="{B8A983F3-0007-447F-A860-A836466991F2}">
      <dsp:nvSpPr>
        <dsp:cNvPr id="0" name=""/>
        <dsp:cNvSpPr/>
      </dsp:nvSpPr>
      <dsp:spPr>
        <a:xfrm>
          <a:off x="875282" y="1291245"/>
          <a:ext cx="553809" cy="407053"/>
        </a:xfrm>
        <a:custGeom>
          <a:avLst/>
          <a:gdLst/>
          <a:ahLst/>
          <a:cxnLst/>
          <a:rect l="0" t="0" r="0" b="0"/>
          <a:pathLst>
            <a:path>
              <a:moveTo>
                <a:pt x="0" y="0"/>
              </a:moveTo>
              <a:lnTo>
                <a:pt x="276904" y="0"/>
              </a:lnTo>
              <a:lnTo>
                <a:pt x="276904" y="407053"/>
              </a:lnTo>
              <a:lnTo>
                <a:pt x="553809" y="407053"/>
              </a:lnTo>
            </a:path>
          </a:pathLst>
        </a:cu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cap="none" spc="0" baseline="0">
            <a:ln w="0">
              <a:solidFill>
                <a:schemeClr val="tx1"/>
              </a:solidFill>
            </a:ln>
            <a:solidFill>
              <a:schemeClr val="tx1"/>
            </a:solidFill>
            <a:effectLst>
              <a:outerShdw blurRad="38100" dist="25400" dir="5400000" algn="ctr" rotWithShape="0">
                <a:srgbClr val="6E747A">
                  <a:alpha val="43000"/>
                </a:srgbClr>
              </a:outerShdw>
            </a:effectLst>
          </a:endParaRPr>
        </a:p>
      </dsp:txBody>
      <dsp:txXfrm>
        <a:off x="1135004" y="1477589"/>
        <a:ext cx="34365" cy="34365"/>
      </dsp:txXfrm>
    </dsp:sp>
    <dsp:sp modelId="{424EE36B-966D-48A2-8519-B8C99F243572}">
      <dsp:nvSpPr>
        <dsp:cNvPr id="0" name=""/>
        <dsp:cNvSpPr/>
      </dsp:nvSpPr>
      <dsp:spPr>
        <a:xfrm>
          <a:off x="875282" y="1291245"/>
          <a:ext cx="553809" cy="93040"/>
        </a:xfrm>
        <a:custGeom>
          <a:avLst/>
          <a:gdLst/>
          <a:ahLst/>
          <a:cxnLst/>
          <a:rect l="0" t="0" r="0" b="0"/>
          <a:pathLst>
            <a:path>
              <a:moveTo>
                <a:pt x="0" y="0"/>
              </a:moveTo>
              <a:lnTo>
                <a:pt x="276904" y="0"/>
              </a:lnTo>
              <a:lnTo>
                <a:pt x="276904" y="93040"/>
              </a:lnTo>
              <a:lnTo>
                <a:pt x="553809" y="93040"/>
              </a:lnTo>
            </a:path>
          </a:pathLst>
        </a:cu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cap="none" spc="0" baseline="0">
            <a:ln w="0">
              <a:solidFill>
                <a:schemeClr val="tx1"/>
              </a:solidFill>
            </a:ln>
            <a:solidFill>
              <a:schemeClr val="tx1"/>
            </a:solidFill>
            <a:effectLst>
              <a:outerShdw blurRad="38100" dist="25400" dir="5400000" algn="ctr" rotWithShape="0">
                <a:srgbClr val="6E747A">
                  <a:alpha val="43000"/>
                </a:srgbClr>
              </a:outerShdw>
            </a:effectLst>
          </a:endParaRPr>
        </a:p>
      </dsp:txBody>
      <dsp:txXfrm>
        <a:off x="1138148" y="1323726"/>
        <a:ext cx="28078" cy="28078"/>
      </dsp:txXfrm>
    </dsp:sp>
    <dsp:sp modelId="{F1AE1A37-ADED-4144-9635-887E3D84A4D5}">
      <dsp:nvSpPr>
        <dsp:cNvPr id="0" name=""/>
        <dsp:cNvSpPr/>
      </dsp:nvSpPr>
      <dsp:spPr>
        <a:xfrm>
          <a:off x="875282" y="1070272"/>
          <a:ext cx="553809" cy="220972"/>
        </a:xfrm>
        <a:custGeom>
          <a:avLst/>
          <a:gdLst/>
          <a:ahLst/>
          <a:cxnLst/>
          <a:rect l="0" t="0" r="0" b="0"/>
          <a:pathLst>
            <a:path>
              <a:moveTo>
                <a:pt x="0" y="220972"/>
              </a:moveTo>
              <a:lnTo>
                <a:pt x="276904" y="220972"/>
              </a:lnTo>
              <a:lnTo>
                <a:pt x="276904" y="0"/>
              </a:lnTo>
              <a:lnTo>
                <a:pt x="553809" y="0"/>
              </a:lnTo>
            </a:path>
          </a:pathLst>
        </a:cu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cap="none" spc="0" baseline="0">
            <a:ln w="0">
              <a:solidFill>
                <a:schemeClr val="tx1"/>
              </a:solidFill>
            </a:ln>
            <a:solidFill>
              <a:schemeClr val="tx1"/>
            </a:solidFill>
            <a:effectLst>
              <a:outerShdw blurRad="38100" dist="25400" dir="5400000" algn="ctr" rotWithShape="0">
                <a:srgbClr val="6E747A">
                  <a:alpha val="43000"/>
                </a:srgbClr>
              </a:outerShdw>
            </a:effectLst>
          </a:endParaRPr>
        </a:p>
      </dsp:txBody>
      <dsp:txXfrm>
        <a:off x="1137280" y="1165852"/>
        <a:ext cx="29813" cy="29813"/>
      </dsp:txXfrm>
    </dsp:sp>
    <dsp:sp modelId="{9F44F0EB-228A-432E-AD02-E65984222FC3}">
      <dsp:nvSpPr>
        <dsp:cNvPr id="0" name=""/>
        <dsp:cNvSpPr/>
      </dsp:nvSpPr>
      <dsp:spPr>
        <a:xfrm>
          <a:off x="875282" y="746025"/>
          <a:ext cx="553809" cy="545219"/>
        </a:xfrm>
        <a:custGeom>
          <a:avLst/>
          <a:gdLst/>
          <a:ahLst/>
          <a:cxnLst/>
          <a:rect l="0" t="0" r="0" b="0"/>
          <a:pathLst>
            <a:path>
              <a:moveTo>
                <a:pt x="0" y="545219"/>
              </a:moveTo>
              <a:lnTo>
                <a:pt x="276904" y="545219"/>
              </a:lnTo>
              <a:lnTo>
                <a:pt x="276904" y="0"/>
              </a:lnTo>
              <a:lnTo>
                <a:pt x="553809" y="0"/>
              </a:lnTo>
            </a:path>
          </a:pathLst>
        </a:cu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cap="none" spc="0" baseline="0">
            <a:ln w="0">
              <a:solidFill>
                <a:schemeClr val="tx1"/>
              </a:solidFill>
            </a:ln>
            <a:solidFill>
              <a:schemeClr val="tx1"/>
            </a:solidFill>
            <a:effectLst>
              <a:outerShdw blurRad="38100" dist="25400" dir="5400000" algn="ctr" rotWithShape="0">
                <a:srgbClr val="6E747A">
                  <a:alpha val="43000"/>
                </a:srgbClr>
              </a:outerShdw>
            </a:effectLst>
          </a:endParaRPr>
        </a:p>
      </dsp:txBody>
      <dsp:txXfrm>
        <a:off x="1132758" y="999206"/>
        <a:ext cx="38857" cy="38857"/>
      </dsp:txXfrm>
    </dsp:sp>
    <dsp:sp modelId="{93CD9AB8-601F-4DAD-B803-4422834C34F7}">
      <dsp:nvSpPr>
        <dsp:cNvPr id="0" name=""/>
        <dsp:cNvSpPr/>
      </dsp:nvSpPr>
      <dsp:spPr>
        <a:xfrm>
          <a:off x="875282" y="442246"/>
          <a:ext cx="553809" cy="848998"/>
        </a:xfrm>
        <a:custGeom>
          <a:avLst/>
          <a:gdLst/>
          <a:ahLst/>
          <a:cxnLst/>
          <a:rect l="0" t="0" r="0" b="0"/>
          <a:pathLst>
            <a:path>
              <a:moveTo>
                <a:pt x="0" y="848998"/>
              </a:moveTo>
              <a:lnTo>
                <a:pt x="276904" y="848998"/>
              </a:lnTo>
              <a:lnTo>
                <a:pt x="276904" y="0"/>
              </a:lnTo>
              <a:lnTo>
                <a:pt x="553809" y="0"/>
              </a:lnTo>
            </a:path>
          </a:pathLst>
        </a:cu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cap="none" spc="0" baseline="0">
            <a:ln w="0">
              <a:solidFill>
                <a:schemeClr val="tx1"/>
              </a:solidFill>
            </a:ln>
            <a:solidFill>
              <a:schemeClr val="tx1"/>
            </a:solidFill>
            <a:effectLst>
              <a:outerShdw blurRad="38100" dist="25400" dir="5400000" algn="ctr" rotWithShape="0">
                <a:srgbClr val="6E747A">
                  <a:alpha val="43000"/>
                </a:srgbClr>
              </a:outerShdw>
            </a:effectLst>
          </a:endParaRPr>
        </a:p>
      </dsp:txBody>
      <dsp:txXfrm>
        <a:off x="1126845" y="841404"/>
        <a:ext cx="50682" cy="50682"/>
      </dsp:txXfrm>
    </dsp:sp>
    <dsp:sp modelId="{AC9BD330-C222-4AA3-8AF7-D90B8C64C4DF}">
      <dsp:nvSpPr>
        <dsp:cNvPr id="0" name=""/>
        <dsp:cNvSpPr/>
      </dsp:nvSpPr>
      <dsp:spPr>
        <a:xfrm>
          <a:off x="875282" y="128233"/>
          <a:ext cx="579245" cy="1163011"/>
        </a:xfrm>
        <a:custGeom>
          <a:avLst/>
          <a:gdLst/>
          <a:ahLst/>
          <a:cxnLst/>
          <a:rect l="0" t="0" r="0" b="0"/>
          <a:pathLst>
            <a:path>
              <a:moveTo>
                <a:pt x="0" y="1163011"/>
              </a:moveTo>
              <a:lnTo>
                <a:pt x="289622" y="1163011"/>
              </a:lnTo>
              <a:lnTo>
                <a:pt x="289622" y="0"/>
              </a:lnTo>
              <a:lnTo>
                <a:pt x="579245" y="0"/>
              </a:lnTo>
            </a:path>
          </a:pathLst>
        </a:cu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cap="none" spc="0" baseline="0">
            <a:ln w="0">
              <a:solidFill>
                <a:schemeClr val="tx1"/>
              </a:solidFill>
            </a:ln>
            <a:solidFill>
              <a:schemeClr val="tx1"/>
            </a:solidFill>
            <a:effectLst>
              <a:outerShdw blurRad="38100" dist="25400" dir="5400000" algn="ctr" rotWithShape="0">
                <a:srgbClr val="6E747A">
                  <a:alpha val="43000"/>
                </a:srgbClr>
              </a:outerShdw>
            </a:effectLst>
          </a:endParaRPr>
        </a:p>
      </dsp:txBody>
      <dsp:txXfrm>
        <a:off x="1132423" y="677257"/>
        <a:ext cx="64963" cy="64963"/>
      </dsp:txXfrm>
    </dsp:sp>
    <dsp:sp modelId="{A1CA7552-6A54-43A4-99A2-3A7C093F0C9D}">
      <dsp:nvSpPr>
        <dsp:cNvPr id="0" name=""/>
        <dsp:cNvSpPr/>
      </dsp:nvSpPr>
      <dsp:spPr>
        <a:xfrm rot="5400000" flipV="1">
          <a:off x="-646179" y="853603"/>
          <a:ext cx="2167641" cy="875282"/>
        </a:xfrm>
        <a:prstGeom prst="rect">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cap="none" spc="0" baseline="0" dirty="0">
              <a:ln w="0"/>
              <a:effectLst>
                <a:outerShdw blurRad="38100" dist="25400" dir="5400000" algn="ctr" rotWithShape="0">
                  <a:srgbClr val="6E747A">
                    <a:alpha val="43000"/>
                  </a:srgbClr>
                </a:outerShdw>
              </a:effectLst>
            </a:rPr>
            <a:t>Smart Financial Health Assistant </a:t>
          </a:r>
        </a:p>
      </dsp:txBody>
      <dsp:txXfrm rot="10800000">
        <a:off x="-646179" y="853603"/>
        <a:ext cx="2167641" cy="875282"/>
      </dsp:txXfrm>
    </dsp:sp>
    <dsp:sp modelId="{B50D5125-6AD0-4609-B426-9CAD249662F9}">
      <dsp:nvSpPr>
        <dsp:cNvPr id="0" name=""/>
        <dsp:cNvSpPr/>
      </dsp:nvSpPr>
      <dsp:spPr>
        <a:xfrm>
          <a:off x="1454528" y="2628"/>
          <a:ext cx="4855252" cy="251210"/>
        </a:xfrm>
        <a:prstGeom prst="rect">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cap="none" spc="0" baseline="0" dirty="0">
              <a:ln w="0"/>
              <a:effectLst>
                <a:outerShdw blurRad="38100" dist="19050" dir="2700000" algn="tl" rotWithShape="0">
                  <a:schemeClr val="dk1">
                    <a:alpha val="40000"/>
                  </a:schemeClr>
                </a:outerShdw>
              </a:effectLst>
            </a:rPr>
            <a:t>Debt Assessment</a:t>
          </a:r>
        </a:p>
      </dsp:txBody>
      <dsp:txXfrm>
        <a:off x="1454528" y="2628"/>
        <a:ext cx="4855252" cy="251210"/>
      </dsp:txXfrm>
    </dsp:sp>
    <dsp:sp modelId="{A5AFC6FC-692D-47DD-95ED-716DB7833FF5}">
      <dsp:nvSpPr>
        <dsp:cNvPr id="0" name=""/>
        <dsp:cNvSpPr/>
      </dsp:nvSpPr>
      <dsp:spPr>
        <a:xfrm>
          <a:off x="1429092" y="316641"/>
          <a:ext cx="4855261" cy="251210"/>
        </a:xfrm>
        <a:prstGeom prst="rect">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cap="none" spc="0" baseline="0" dirty="0">
              <a:ln w="0"/>
              <a:effectLst>
                <a:outerShdw blurRad="38100" dist="25400" dir="5400000" algn="ctr" rotWithShape="0">
                  <a:srgbClr val="6E747A">
                    <a:alpha val="43000"/>
                  </a:srgbClr>
                </a:outerShdw>
              </a:effectLst>
            </a:rPr>
            <a:t>Personalized Debt Reduction Plan</a:t>
          </a:r>
        </a:p>
      </dsp:txBody>
      <dsp:txXfrm>
        <a:off x="1429092" y="316641"/>
        <a:ext cx="4855261" cy="251210"/>
      </dsp:txXfrm>
    </dsp:sp>
    <dsp:sp modelId="{8355C9B4-D14C-42FC-AFAA-A080C8E58E9B}">
      <dsp:nvSpPr>
        <dsp:cNvPr id="0" name=""/>
        <dsp:cNvSpPr/>
      </dsp:nvSpPr>
      <dsp:spPr>
        <a:xfrm>
          <a:off x="1429092" y="620419"/>
          <a:ext cx="4855261" cy="251210"/>
        </a:xfrm>
        <a:prstGeom prst="rect">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cap="none" spc="0" baseline="0" dirty="0">
              <a:ln w="0"/>
              <a:effectLst>
                <a:outerShdw blurRad="38100" dist="25400" dir="5400000" algn="ctr" rotWithShape="0">
                  <a:srgbClr val="6E747A">
                    <a:alpha val="43000"/>
                  </a:srgbClr>
                </a:outerShdw>
              </a:effectLst>
            </a:rPr>
            <a:t>Bill Payment Reminders</a:t>
          </a:r>
        </a:p>
      </dsp:txBody>
      <dsp:txXfrm>
        <a:off x="1429092" y="620419"/>
        <a:ext cx="4855261" cy="251210"/>
      </dsp:txXfrm>
    </dsp:sp>
    <dsp:sp modelId="{091176AC-461B-498D-B1BE-A3BB2F3DB07A}">
      <dsp:nvSpPr>
        <dsp:cNvPr id="0" name=""/>
        <dsp:cNvSpPr/>
      </dsp:nvSpPr>
      <dsp:spPr>
        <a:xfrm>
          <a:off x="1429092" y="944667"/>
          <a:ext cx="4855261" cy="251210"/>
        </a:xfrm>
        <a:prstGeom prst="rect">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cap="none" spc="0" baseline="0" dirty="0">
              <a:ln w="0"/>
              <a:effectLst>
                <a:outerShdw blurRad="38100" dist="25400" dir="5400000" algn="ctr" rotWithShape="0">
                  <a:srgbClr val="6E747A">
                    <a:alpha val="43000"/>
                  </a:srgbClr>
                </a:outerShdw>
              </a:effectLst>
            </a:rPr>
            <a:t>Debt Consolidation Opportunities</a:t>
          </a:r>
        </a:p>
      </dsp:txBody>
      <dsp:txXfrm>
        <a:off x="1429092" y="944667"/>
        <a:ext cx="4855261" cy="251210"/>
      </dsp:txXfrm>
    </dsp:sp>
    <dsp:sp modelId="{F5172909-9701-4DFB-B376-42784F9AF4C3}">
      <dsp:nvSpPr>
        <dsp:cNvPr id="0" name=""/>
        <dsp:cNvSpPr/>
      </dsp:nvSpPr>
      <dsp:spPr>
        <a:xfrm>
          <a:off x="1429092" y="1258680"/>
          <a:ext cx="4855261" cy="251210"/>
        </a:xfrm>
        <a:prstGeom prst="rect">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cap="none" spc="0" baseline="0" dirty="0">
              <a:ln w="0"/>
              <a:effectLst>
                <a:outerShdw blurRad="38100" dist="25400" dir="5400000" algn="ctr" rotWithShape="0">
                  <a:srgbClr val="6E747A">
                    <a:alpha val="43000"/>
                  </a:srgbClr>
                </a:outerShdw>
              </a:effectLst>
            </a:rPr>
            <a:t>Progress Tracking</a:t>
          </a:r>
        </a:p>
      </dsp:txBody>
      <dsp:txXfrm>
        <a:off x="1429092" y="1258680"/>
        <a:ext cx="4855261" cy="251210"/>
      </dsp:txXfrm>
    </dsp:sp>
    <dsp:sp modelId="{B95B80BF-A22A-4234-BC12-A50ED8412580}">
      <dsp:nvSpPr>
        <dsp:cNvPr id="0" name=""/>
        <dsp:cNvSpPr/>
      </dsp:nvSpPr>
      <dsp:spPr>
        <a:xfrm>
          <a:off x="1429092" y="1572693"/>
          <a:ext cx="4855261" cy="251210"/>
        </a:xfrm>
        <a:prstGeom prst="rect">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cap="none" spc="0" baseline="0" dirty="0">
              <a:ln w="0"/>
              <a:effectLst>
                <a:outerShdw blurRad="38100" dist="25400" dir="5400000" algn="ctr" rotWithShape="0">
                  <a:srgbClr val="6E747A">
                    <a:alpha val="43000"/>
                  </a:srgbClr>
                </a:outerShdw>
              </a:effectLst>
            </a:rPr>
            <a:t>Financial Coaching</a:t>
          </a:r>
        </a:p>
      </dsp:txBody>
      <dsp:txXfrm>
        <a:off x="1429092" y="1572693"/>
        <a:ext cx="4855261" cy="251210"/>
      </dsp:txXfrm>
    </dsp:sp>
    <dsp:sp modelId="{3E1BF9AC-8136-432B-A3EE-4B3F08473CDF}">
      <dsp:nvSpPr>
        <dsp:cNvPr id="0" name=""/>
        <dsp:cNvSpPr/>
      </dsp:nvSpPr>
      <dsp:spPr>
        <a:xfrm>
          <a:off x="1429092" y="1886706"/>
          <a:ext cx="4855261" cy="251210"/>
        </a:xfrm>
        <a:prstGeom prst="rect">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cap="none" spc="0" baseline="0" dirty="0">
              <a:ln w="0"/>
              <a:effectLst>
                <a:outerShdw blurRad="38100" dist="25400" dir="5400000" algn="ctr" rotWithShape="0">
                  <a:srgbClr val="6E747A">
                    <a:alpha val="43000"/>
                  </a:srgbClr>
                </a:outerShdw>
              </a:effectLst>
            </a:rPr>
            <a:t>Emergency Fund Building</a:t>
          </a:r>
        </a:p>
      </dsp:txBody>
      <dsp:txXfrm>
        <a:off x="1429092" y="1886706"/>
        <a:ext cx="4855261" cy="251210"/>
      </dsp:txXfrm>
    </dsp:sp>
    <dsp:sp modelId="{315B71CF-6E31-4454-B2B5-7E995C288EE1}">
      <dsp:nvSpPr>
        <dsp:cNvPr id="0" name=""/>
        <dsp:cNvSpPr/>
      </dsp:nvSpPr>
      <dsp:spPr>
        <a:xfrm>
          <a:off x="1429092" y="2200719"/>
          <a:ext cx="4855261" cy="251210"/>
        </a:xfrm>
        <a:prstGeom prst="rect">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cap="none" spc="0" baseline="0" dirty="0">
              <a:ln w="0"/>
              <a:effectLst>
                <a:outerShdw blurRad="38100" dist="25400" dir="5400000" algn="ctr" rotWithShape="0">
                  <a:srgbClr val="6E747A">
                    <a:alpha val="43000"/>
                  </a:srgbClr>
                </a:outerShdw>
              </a:effectLst>
            </a:rPr>
            <a:t>Customized Alerts</a:t>
          </a:r>
        </a:p>
      </dsp:txBody>
      <dsp:txXfrm>
        <a:off x="1429092" y="2200719"/>
        <a:ext cx="4855261" cy="251210"/>
      </dsp:txXfrm>
    </dsp:sp>
    <dsp:sp modelId="{846DE916-78AB-40AB-B7CF-86E9A0887667}">
      <dsp:nvSpPr>
        <dsp:cNvPr id="0" name=""/>
        <dsp:cNvSpPr/>
      </dsp:nvSpPr>
      <dsp:spPr>
        <a:xfrm>
          <a:off x="1429092" y="2514732"/>
          <a:ext cx="4855261" cy="251210"/>
        </a:xfrm>
        <a:prstGeom prst="rect">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cap="none" spc="0" baseline="0" dirty="0">
              <a:ln w="0"/>
              <a:effectLst>
                <a:outerShdw blurRad="38100" dist="25400" dir="5400000" algn="ctr" rotWithShape="0">
                  <a:srgbClr val="6E747A">
                    <a:alpha val="43000"/>
                  </a:srgbClr>
                </a:outerShdw>
              </a:effectLst>
            </a:rPr>
            <a:t>Financial Literacy using LLM</a:t>
          </a:r>
        </a:p>
      </dsp:txBody>
      <dsp:txXfrm>
        <a:off x="1429092" y="2514732"/>
        <a:ext cx="4855261" cy="25121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444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630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506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6959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9797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0941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306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508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4866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7603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6529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1442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96400" y="462800"/>
            <a:ext cx="6389100" cy="85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a:t>Prototype Submission Phase</a:t>
            </a:r>
            <a:endParaRPr sz="3000"/>
          </a:p>
        </p:txBody>
      </p:sp>
      <p:pic>
        <p:nvPicPr>
          <p:cNvPr id="64" name="Google Shape;64;p1"/>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 </a:t>
            </a:r>
            <a:endParaRPr sz="3000" dirty="0">
              <a:solidFill>
                <a:srgbClr val="0098FF"/>
              </a:solidFill>
            </a:endParaRPr>
          </a:p>
        </p:txBody>
      </p:sp>
      <p:sp>
        <p:nvSpPr>
          <p:cNvPr id="79" name="Google Shape;79;p3"/>
          <p:cNvSpPr txBox="1">
            <a:spLocks noGrp="1"/>
          </p:cNvSpPr>
          <p:nvPr>
            <p:ph type="body" idx="1"/>
          </p:nvPr>
        </p:nvSpPr>
        <p:spPr>
          <a:xfrm>
            <a:off x="121625" y="414737"/>
            <a:ext cx="8368200" cy="1071600"/>
          </a:xfrm>
          <a:prstGeom prst="rect">
            <a:avLst/>
          </a:prstGeom>
          <a:noFill/>
          <a:ln>
            <a:noFill/>
          </a:ln>
        </p:spPr>
        <p:txBody>
          <a:bodyPr spcFirstLastPara="1" wrap="square" lIns="91425" tIns="91425" rIns="91425" bIns="91425" anchor="t" anchorCtr="0">
            <a:noAutofit/>
          </a:bodyPr>
          <a:lstStyle/>
          <a:p>
            <a:pPr algn="l"/>
            <a:r>
              <a:rPr lang="en-IN" sz="2000" b="0" cap="none" spc="0" baseline="0" dirty="0">
                <a:ln w="0"/>
                <a:solidFill>
                  <a:schemeClr val="bg1">
                    <a:lumMod val="40000"/>
                    <a:lumOff val="60000"/>
                  </a:schemeClr>
                </a:solidFill>
                <a:effectLst>
                  <a:outerShdw blurRad="38100" dist="25400" dir="5400000" algn="ctr" rotWithShape="0">
                    <a:srgbClr val="6E747A">
                      <a:alpha val="43000"/>
                    </a:srgbClr>
                  </a:outerShdw>
                </a:effectLst>
              </a:rPr>
              <a:t>Bill Payment Reminders </a:t>
            </a:r>
            <a:r>
              <a:rPr lang="en-IN" sz="2000" b="0" cap="none" spc="0" baseline="0" dirty="0">
                <a:ln w="0"/>
                <a:effectLst>
                  <a:outerShdw blurRad="38100" dist="25400" dir="5400000" algn="ctr" rotWithShape="0">
                    <a:srgbClr val="6E747A">
                      <a:alpha val="43000"/>
                    </a:srgbClr>
                  </a:outerShdw>
                </a:effectLst>
              </a:rPr>
              <a:t>:This code uses the schedule library to schedule reminders three days before the debt due date and alerts for available funds every week . The plyer library is used to send notifications.</a:t>
            </a:r>
          </a:p>
          <a:p>
            <a:pPr algn="l"/>
            <a:endParaRPr lang="en-IN" sz="2000" b="0" cap="none" spc="0" baseline="0" dirty="0">
              <a:ln w="0"/>
              <a:effectLst>
                <a:outerShdw blurRad="38100" dist="25400" dir="5400000" algn="ctr" rotWithShape="0">
                  <a:srgbClr val="6E747A">
                    <a:alpha val="43000"/>
                  </a:srgbClr>
                </a:outerShdw>
              </a:effectLst>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7" name="TextBox 6">
            <a:extLst>
              <a:ext uri="{FF2B5EF4-FFF2-40B4-BE49-F238E27FC236}">
                <a16:creationId xmlns:a16="http://schemas.microsoft.com/office/drawing/2014/main" id="{FCBD4A71-B71A-055D-89E2-1BBD0A89B0B6}"/>
              </a:ext>
            </a:extLst>
          </p:cNvPr>
          <p:cNvSpPr txBox="1"/>
          <p:nvPr/>
        </p:nvSpPr>
        <p:spPr>
          <a:xfrm>
            <a:off x="2286000" y="1877448"/>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CE9178"/>
                </a:solidFill>
                <a:effectLst/>
                <a:uLnTx/>
                <a:uFillTx/>
                <a:latin typeface="Consolas" panose="020B0609020204030204" pitchFamily="49" charset="0"/>
                <a:cs typeface="Arial"/>
                <a:sym typeface="Arial"/>
              </a:rPr>
              <a:t> </a:t>
            </a:r>
            <a:endParaRPr kumimoji="0" lang="en-IN" sz="1400" b="0" i="0" u="none" strike="noStrike" kern="0" cap="none" spc="0" normalizeH="0" baseline="0" noProof="0" dirty="0">
              <a:ln>
                <a:noFill/>
              </a:ln>
              <a:solidFill>
                <a:srgbClr val="CCCCCC"/>
              </a:solidFill>
              <a:effectLst/>
              <a:uLnTx/>
              <a:uFillTx/>
              <a:latin typeface="Consolas" panose="020B0609020204030204" pitchFamily="49" charset="0"/>
              <a:cs typeface="Arial"/>
              <a:sym typeface="Arial"/>
            </a:endParaRPr>
          </a:p>
        </p:txBody>
      </p:sp>
      <p:sp>
        <p:nvSpPr>
          <p:cNvPr id="9" name="TextBox 8">
            <a:extLst>
              <a:ext uri="{FF2B5EF4-FFF2-40B4-BE49-F238E27FC236}">
                <a16:creationId xmlns:a16="http://schemas.microsoft.com/office/drawing/2014/main" id="{2C5D2C44-8CAE-5146-EA4F-C5BAAAC80F06}"/>
              </a:ext>
            </a:extLst>
          </p:cNvPr>
          <p:cNvSpPr txBox="1"/>
          <p:nvPr/>
        </p:nvSpPr>
        <p:spPr>
          <a:xfrm>
            <a:off x="2286000" y="1877448"/>
            <a:ext cx="4572000" cy="307777"/>
          </a:xfrm>
          <a:prstGeom prst="rect">
            <a:avLst/>
          </a:prstGeom>
          <a:noFill/>
        </p:spPr>
        <p:txBody>
          <a:bodyPr wrap="square">
            <a:spAutoFit/>
          </a:bodyPr>
          <a:lstStyle/>
          <a:p>
            <a:r>
              <a:rPr lang="en-IN" b="0" dirty="0">
                <a:solidFill>
                  <a:srgbClr val="CE9178"/>
                </a:solidFill>
                <a:effectLst/>
                <a:latin typeface="Consolas" panose="020B0609020204030204" pitchFamily="49" charset="0"/>
              </a:rPr>
              <a:t> </a:t>
            </a:r>
            <a:endParaRPr lang="en-IN" b="0" dirty="0">
              <a:solidFill>
                <a:srgbClr val="CCCCCC"/>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6073AC47-5490-1F79-6319-BE14BDFA90B6}"/>
              </a:ext>
            </a:extLst>
          </p:cNvPr>
          <p:cNvPicPr>
            <a:picLocks noChangeAspect="1"/>
          </p:cNvPicPr>
          <p:nvPr/>
        </p:nvPicPr>
        <p:blipFill>
          <a:blip r:embed="rId4"/>
          <a:stretch>
            <a:fillRect/>
          </a:stretch>
        </p:blipFill>
        <p:spPr>
          <a:xfrm>
            <a:off x="2658675" y="1647499"/>
            <a:ext cx="5383066" cy="3290362"/>
          </a:xfrm>
          <a:prstGeom prst="rect">
            <a:avLst/>
          </a:prstGeom>
        </p:spPr>
      </p:pic>
    </p:spTree>
    <p:extLst>
      <p:ext uri="{BB962C8B-B14F-4D97-AF65-F5344CB8AC3E}">
        <p14:creationId xmlns:p14="http://schemas.microsoft.com/office/powerpoint/2010/main" val="309875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 </a:t>
            </a:r>
            <a:endParaRPr sz="3000" dirty="0">
              <a:solidFill>
                <a:srgbClr val="0098FF"/>
              </a:solidFill>
            </a:endParaRPr>
          </a:p>
        </p:txBody>
      </p:sp>
      <p:sp>
        <p:nvSpPr>
          <p:cNvPr id="79" name="Google Shape;79;p3"/>
          <p:cNvSpPr txBox="1">
            <a:spLocks noGrp="1"/>
          </p:cNvSpPr>
          <p:nvPr>
            <p:ph type="body" idx="1"/>
          </p:nvPr>
        </p:nvSpPr>
        <p:spPr>
          <a:xfrm>
            <a:off x="121625" y="414737"/>
            <a:ext cx="8368200" cy="1071600"/>
          </a:xfrm>
          <a:prstGeom prst="rect">
            <a:avLst/>
          </a:prstGeom>
          <a:noFill/>
          <a:ln>
            <a:noFill/>
          </a:ln>
        </p:spPr>
        <p:txBody>
          <a:bodyPr spcFirstLastPara="1" wrap="square" lIns="91425" tIns="91425" rIns="91425" bIns="91425" anchor="t" anchorCtr="0">
            <a:noAutofit/>
          </a:bodyPr>
          <a:lstStyle/>
          <a:p>
            <a:pPr algn="l"/>
            <a:r>
              <a:rPr lang="en-IN" sz="2000" b="0" cap="none" spc="0" baseline="0" dirty="0">
                <a:ln w="0"/>
                <a:solidFill>
                  <a:schemeClr val="bg1">
                    <a:lumMod val="40000"/>
                    <a:lumOff val="60000"/>
                  </a:schemeClr>
                </a:solidFill>
                <a:effectLst>
                  <a:outerShdw blurRad="38100" dist="25400" dir="5400000" algn="ctr" rotWithShape="0">
                    <a:srgbClr val="6E747A">
                      <a:alpha val="43000"/>
                    </a:srgbClr>
                  </a:outerShdw>
                </a:effectLst>
              </a:rPr>
              <a:t>Debt Consolidation Opportunities </a:t>
            </a:r>
            <a:r>
              <a:rPr lang="en-IN" sz="2000" dirty="0">
                <a:ln w="0"/>
                <a:solidFill>
                  <a:schemeClr val="bg1">
                    <a:lumMod val="40000"/>
                    <a:lumOff val="60000"/>
                  </a:schemeClr>
                </a:solidFill>
                <a:effectLst>
                  <a:outerShdw blurRad="38100" dist="25400" dir="5400000" algn="ctr" rotWithShape="0">
                    <a:srgbClr val="6E747A">
                      <a:alpha val="43000"/>
                    </a:srgbClr>
                  </a:outerShdw>
                </a:effectLst>
              </a:rPr>
              <a:t>: </a:t>
            </a:r>
            <a:r>
              <a:rPr lang="en-IN" sz="2000" dirty="0">
                <a:ln w="0"/>
                <a:solidFill>
                  <a:schemeClr val="tx1"/>
                </a:solidFill>
                <a:effectLst>
                  <a:outerShdw blurRad="38100" dist="25400" dir="5400000" algn="ctr" rotWithShape="0">
                    <a:srgbClr val="6E747A">
                      <a:alpha val="43000"/>
                    </a:srgbClr>
                  </a:outerShdw>
                </a:effectLst>
              </a:rPr>
              <a:t>The code uses a decision tree classifier to predict whether a customer is likely to benefit from debt consolidation based on features such as current interest rate, consolidation interest rate, and credit score. The model is trained on a subset of the data, and then predictions are made on the entire dataset.</a:t>
            </a:r>
            <a:endParaRPr lang="en-IN" sz="2000" b="0" cap="none" spc="0" baseline="0" dirty="0">
              <a:ln w="0"/>
              <a:solidFill>
                <a:schemeClr val="tx1"/>
              </a:solidFill>
              <a:effectLst>
                <a:outerShdw blurRad="38100" dist="25400" dir="5400000" algn="ctr" rotWithShape="0">
                  <a:srgbClr val="6E747A">
                    <a:alpha val="43000"/>
                  </a:srgbClr>
                </a:outerShdw>
              </a:effectLst>
            </a:endParaRPr>
          </a:p>
          <a:p>
            <a:pPr algn="l"/>
            <a:endParaRPr lang="en-IN" sz="2000" b="0" cap="none" spc="0" baseline="0" dirty="0">
              <a:ln w="0"/>
              <a:solidFill>
                <a:schemeClr val="bg1">
                  <a:lumMod val="40000"/>
                  <a:lumOff val="60000"/>
                </a:schemeClr>
              </a:solidFill>
              <a:effectLst>
                <a:outerShdw blurRad="38100" dist="25400" dir="5400000" algn="ctr" rotWithShape="0">
                  <a:srgbClr val="6E747A">
                    <a:alpha val="43000"/>
                  </a:srgbClr>
                </a:outerShdw>
              </a:effectLst>
            </a:endParaRPr>
          </a:p>
          <a:p>
            <a:pPr marL="114300" indent="0">
              <a:buNone/>
            </a:pPr>
            <a:r>
              <a:rPr lang="en-IN" sz="2000" b="0" dirty="0">
                <a:solidFill>
                  <a:schemeClr val="bg1">
                    <a:lumMod val="40000"/>
                    <a:lumOff val="60000"/>
                  </a:schemeClr>
                </a:solidFill>
                <a:effectLst/>
                <a:latin typeface="Consolas" panose="020B0609020204030204" pitchFamily="49" charset="0"/>
              </a:rPr>
              <a:t> </a:t>
            </a: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7" name="TextBox 6">
            <a:extLst>
              <a:ext uri="{FF2B5EF4-FFF2-40B4-BE49-F238E27FC236}">
                <a16:creationId xmlns:a16="http://schemas.microsoft.com/office/drawing/2014/main" id="{FCBD4A71-B71A-055D-89E2-1BBD0A89B0B6}"/>
              </a:ext>
            </a:extLst>
          </p:cNvPr>
          <p:cNvSpPr txBox="1"/>
          <p:nvPr/>
        </p:nvSpPr>
        <p:spPr>
          <a:xfrm>
            <a:off x="2286000" y="1877448"/>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CE9178"/>
                </a:solidFill>
                <a:effectLst/>
                <a:uLnTx/>
                <a:uFillTx/>
                <a:latin typeface="Consolas" panose="020B0609020204030204" pitchFamily="49" charset="0"/>
                <a:cs typeface="Arial"/>
                <a:sym typeface="Arial"/>
              </a:rPr>
              <a:t> </a:t>
            </a:r>
            <a:endParaRPr kumimoji="0" lang="en-IN" sz="1400" b="0" i="0" u="none" strike="noStrike" kern="0" cap="none" spc="0" normalizeH="0" baseline="0" noProof="0" dirty="0">
              <a:ln>
                <a:noFill/>
              </a:ln>
              <a:solidFill>
                <a:srgbClr val="CCCCCC"/>
              </a:solidFill>
              <a:effectLst/>
              <a:uLnTx/>
              <a:uFillTx/>
              <a:latin typeface="Consolas" panose="020B0609020204030204" pitchFamily="49" charset="0"/>
              <a:cs typeface="Arial"/>
              <a:sym typeface="Arial"/>
            </a:endParaRPr>
          </a:p>
        </p:txBody>
      </p:sp>
      <p:sp>
        <p:nvSpPr>
          <p:cNvPr id="9" name="TextBox 8">
            <a:extLst>
              <a:ext uri="{FF2B5EF4-FFF2-40B4-BE49-F238E27FC236}">
                <a16:creationId xmlns:a16="http://schemas.microsoft.com/office/drawing/2014/main" id="{2C5D2C44-8CAE-5146-EA4F-C5BAAAC80F06}"/>
              </a:ext>
            </a:extLst>
          </p:cNvPr>
          <p:cNvSpPr txBox="1"/>
          <p:nvPr/>
        </p:nvSpPr>
        <p:spPr>
          <a:xfrm>
            <a:off x="2286000" y="1877448"/>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CE9178"/>
                </a:solidFill>
                <a:effectLst/>
                <a:uLnTx/>
                <a:uFillTx/>
                <a:latin typeface="Consolas" panose="020B0609020204030204" pitchFamily="49" charset="0"/>
                <a:cs typeface="Arial"/>
                <a:sym typeface="Arial"/>
              </a:rPr>
              <a:t> </a:t>
            </a:r>
            <a:endParaRPr kumimoji="0" lang="en-IN" sz="1400" b="0" i="0" u="none" strike="noStrike" kern="0" cap="none" spc="0" normalizeH="0" baseline="0" noProof="0" dirty="0">
              <a:ln>
                <a:noFill/>
              </a:ln>
              <a:solidFill>
                <a:srgbClr val="CCCCCC"/>
              </a:solidFill>
              <a:effectLst/>
              <a:uLnTx/>
              <a:uFillTx/>
              <a:latin typeface="Consolas" panose="020B0609020204030204" pitchFamily="49" charset="0"/>
              <a:cs typeface="Arial"/>
              <a:sym typeface="Arial"/>
            </a:endParaRPr>
          </a:p>
        </p:txBody>
      </p:sp>
      <p:pic>
        <p:nvPicPr>
          <p:cNvPr id="3" name="Picture 2">
            <a:extLst>
              <a:ext uri="{FF2B5EF4-FFF2-40B4-BE49-F238E27FC236}">
                <a16:creationId xmlns:a16="http://schemas.microsoft.com/office/drawing/2014/main" id="{AD7FCD7C-3086-128B-1991-A1E938A6C0BD}"/>
              </a:ext>
            </a:extLst>
          </p:cNvPr>
          <p:cNvPicPr>
            <a:picLocks noChangeAspect="1"/>
          </p:cNvPicPr>
          <p:nvPr/>
        </p:nvPicPr>
        <p:blipFill>
          <a:blip r:embed="rId4"/>
          <a:stretch>
            <a:fillRect/>
          </a:stretch>
        </p:blipFill>
        <p:spPr>
          <a:xfrm>
            <a:off x="2194883" y="2316371"/>
            <a:ext cx="4432233" cy="2573554"/>
          </a:xfrm>
          <a:prstGeom prst="rect">
            <a:avLst/>
          </a:prstGeom>
        </p:spPr>
      </p:pic>
    </p:spTree>
    <p:extLst>
      <p:ext uri="{BB962C8B-B14F-4D97-AF65-F5344CB8AC3E}">
        <p14:creationId xmlns:p14="http://schemas.microsoft.com/office/powerpoint/2010/main" val="363368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 </a:t>
            </a:r>
            <a:endParaRPr sz="3000" dirty="0">
              <a:solidFill>
                <a:srgbClr val="0098FF"/>
              </a:solidFill>
            </a:endParaRPr>
          </a:p>
        </p:txBody>
      </p:sp>
      <p:sp>
        <p:nvSpPr>
          <p:cNvPr id="79" name="Google Shape;79;p3"/>
          <p:cNvSpPr txBox="1">
            <a:spLocks noGrp="1"/>
          </p:cNvSpPr>
          <p:nvPr>
            <p:ph type="body" idx="1"/>
          </p:nvPr>
        </p:nvSpPr>
        <p:spPr>
          <a:xfrm>
            <a:off x="121625" y="414737"/>
            <a:ext cx="8368200" cy="1071600"/>
          </a:xfrm>
          <a:prstGeom prst="rect">
            <a:avLst/>
          </a:prstGeom>
          <a:noFill/>
          <a:ln>
            <a:noFill/>
          </a:ln>
        </p:spPr>
        <p:txBody>
          <a:bodyPr spcFirstLastPara="1" wrap="square" lIns="91425" tIns="91425" rIns="91425" bIns="91425" anchor="t" anchorCtr="0">
            <a:noAutofit/>
          </a:bodyPr>
          <a:lstStyle/>
          <a:p>
            <a:pPr algn="l"/>
            <a:r>
              <a:rPr lang="en-IN" sz="2000" b="0" cap="none" spc="0" baseline="0" dirty="0">
                <a:ln w="0"/>
                <a:solidFill>
                  <a:schemeClr val="bg1">
                    <a:lumMod val="60000"/>
                    <a:lumOff val="40000"/>
                  </a:schemeClr>
                </a:solidFill>
                <a:effectLst>
                  <a:outerShdw blurRad="38100" dist="25400" dir="5400000" algn="ctr" rotWithShape="0">
                    <a:srgbClr val="6E747A">
                      <a:alpha val="43000"/>
                    </a:srgbClr>
                  </a:outerShdw>
                </a:effectLst>
              </a:rPr>
              <a:t>Progress Tracking </a:t>
            </a:r>
            <a:r>
              <a:rPr lang="en-IN" sz="2000" b="0" cap="none" spc="0" baseline="0" dirty="0">
                <a:ln w="0"/>
                <a:effectLst>
                  <a:outerShdw blurRad="38100" dist="25400" dir="5400000" algn="ctr" rotWithShape="0">
                    <a:srgbClr val="6E747A">
                      <a:alpha val="43000"/>
                    </a:srgbClr>
                  </a:outerShdw>
                </a:effectLst>
              </a:rPr>
              <a:t>: Machine learning model to predict debt reduction progress, you'll need historical data on debt amounts, payments made, interest rates, and any other relevant factors.</a:t>
            </a:r>
          </a:p>
          <a:p>
            <a:pPr marL="114300" indent="0" algn="l">
              <a:buNone/>
            </a:pPr>
            <a:endParaRPr lang="en-IN" sz="2000" b="0" cap="none" spc="0" baseline="0" dirty="0">
              <a:ln w="0"/>
              <a:effectLst>
                <a:outerShdw blurRad="38100" dist="25400" dir="5400000" algn="ctr" rotWithShape="0">
                  <a:srgbClr val="6E747A">
                    <a:alpha val="43000"/>
                  </a:srgbClr>
                </a:outerShdw>
              </a:effectLst>
            </a:endParaRPr>
          </a:p>
          <a:p>
            <a:pPr marL="114300" indent="0" algn="l">
              <a:buNone/>
            </a:pPr>
            <a:endParaRPr lang="en-IN" sz="2000" b="0" cap="none" spc="0" baseline="0" dirty="0">
              <a:ln w="0"/>
              <a:solidFill>
                <a:schemeClr val="bg1">
                  <a:lumMod val="60000"/>
                  <a:lumOff val="40000"/>
                </a:schemeClr>
              </a:solidFill>
              <a:effectLst>
                <a:outerShdw blurRad="38100" dist="25400" dir="5400000" algn="ctr" rotWithShape="0">
                  <a:srgbClr val="6E747A">
                    <a:alpha val="43000"/>
                  </a:srgbClr>
                </a:outerShdw>
              </a:effectLst>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7" name="TextBox 6">
            <a:extLst>
              <a:ext uri="{FF2B5EF4-FFF2-40B4-BE49-F238E27FC236}">
                <a16:creationId xmlns:a16="http://schemas.microsoft.com/office/drawing/2014/main" id="{FCBD4A71-B71A-055D-89E2-1BBD0A89B0B6}"/>
              </a:ext>
            </a:extLst>
          </p:cNvPr>
          <p:cNvSpPr txBox="1"/>
          <p:nvPr/>
        </p:nvSpPr>
        <p:spPr>
          <a:xfrm>
            <a:off x="2286000" y="1877448"/>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CE9178"/>
                </a:solidFill>
                <a:effectLst/>
                <a:uLnTx/>
                <a:uFillTx/>
                <a:latin typeface="Consolas" panose="020B0609020204030204" pitchFamily="49" charset="0"/>
                <a:cs typeface="Arial"/>
                <a:sym typeface="Arial"/>
              </a:rPr>
              <a:t> </a:t>
            </a:r>
            <a:endParaRPr kumimoji="0" lang="en-IN" sz="1400" b="0" i="0" u="none" strike="noStrike" kern="0" cap="none" spc="0" normalizeH="0" baseline="0" noProof="0" dirty="0">
              <a:ln>
                <a:noFill/>
              </a:ln>
              <a:solidFill>
                <a:srgbClr val="CCCCCC"/>
              </a:solidFill>
              <a:effectLst/>
              <a:uLnTx/>
              <a:uFillTx/>
              <a:latin typeface="Consolas" panose="020B0609020204030204" pitchFamily="49" charset="0"/>
              <a:cs typeface="Arial"/>
              <a:sym typeface="Arial"/>
            </a:endParaRPr>
          </a:p>
        </p:txBody>
      </p:sp>
      <p:sp>
        <p:nvSpPr>
          <p:cNvPr id="9" name="TextBox 8">
            <a:extLst>
              <a:ext uri="{FF2B5EF4-FFF2-40B4-BE49-F238E27FC236}">
                <a16:creationId xmlns:a16="http://schemas.microsoft.com/office/drawing/2014/main" id="{2C5D2C44-8CAE-5146-EA4F-C5BAAAC80F06}"/>
              </a:ext>
            </a:extLst>
          </p:cNvPr>
          <p:cNvSpPr txBox="1"/>
          <p:nvPr/>
        </p:nvSpPr>
        <p:spPr>
          <a:xfrm>
            <a:off x="2286000" y="1877448"/>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CE9178"/>
                </a:solidFill>
                <a:effectLst/>
                <a:uLnTx/>
                <a:uFillTx/>
                <a:latin typeface="Consolas" panose="020B0609020204030204" pitchFamily="49" charset="0"/>
                <a:cs typeface="Arial"/>
                <a:sym typeface="Arial"/>
              </a:rPr>
              <a:t> </a:t>
            </a:r>
            <a:endParaRPr kumimoji="0" lang="en-IN" sz="1400" b="0" i="0" u="none" strike="noStrike" kern="0" cap="none" spc="0" normalizeH="0" baseline="0" noProof="0" dirty="0">
              <a:ln>
                <a:noFill/>
              </a:ln>
              <a:solidFill>
                <a:srgbClr val="CCCCCC"/>
              </a:solidFill>
              <a:effectLst/>
              <a:uLnTx/>
              <a:uFillTx/>
              <a:latin typeface="Consolas" panose="020B0609020204030204" pitchFamily="49" charset="0"/>
              <a:cs typeface="Arial"/>
              <a:sym typeface="Arial"/>
            </a:endParaRPr>
          </a:p>
        </p:txBody>
      </p:sp>
      <p:sp>
        <p:nvSpPr>
          <p:cNvPr id="3" name="TextBox 2">
            <a:extLst>
              <a:ext uri="{FF2B5EF4-FFF2-40B4-BE49-F238E27FC236}">
                <a16:creationId xmlns:a16="http://schemas.microsoft.com/office/drawing/2014/main" id="{CE5EF912-6E29-E9D9-20B0-DAEA17C4CBF2}"/>
              </a:ext>
            </a:extLst>
          </p:cNvPr>
          <p:cNvSpPr txBox="1"/>
          <p:nvPr/>
        </p:nvSpPr>
        <p:spPr>
          <a:xfrm>
            <a:off x="2286000" y="2416057"/>
            <a:ext cx="4572000" cy="307777"/>
          </a:xfrm>
          <a:prstGeom prst="rect">
            <a:avLst/>
          </a:prstGeom>
          <a:noFill/>
        </p:spPr>
        <p:txBody>
          <a:bodyPr wrap="square">
            <a:spAutoFit/>
          </a:bodyPr>
          <a:lstStyle/>
          <a:p>
            <a:pPr lvl="0"/>
            <a:r>
              <a:rPr lang="en-IN" sz="1400" b="0" cap="none" spc="0" baseline="0" dirty="0">
                <a:ln w="0"/>
                <a:effectLst>
                  <a:outerShdw blurRad="38100" dist="25400" dir="5400000" algn="ctr" rotWithShape="0">
                    <a:srgbClr val="6E747A">
                      <a:alpha val="43000"/>
                    </a:srgbClr>
                  </a:outerShdw>
                </a:effectLst>
              </a:rPr>
              <a:t>Emergency Fund Building</a:t>
            </a:r>
          </a:p>
        </p:txBody>
      </p:sp>
      <p:pic>
        <p:nvPicPr>
          <p:cNvPr id="8" name="Picture 7">
            <a:extLst>
              <a:ext uri="{FF2B5EF4-FFF2-40B4-BE49-F238E27FC236}">
                <a16:creationId xmlns:a16="http://schemas.microsoft.com/office/drawing/2014/main" id="{78367404-E337-6D64-BEA0-0D19743D411B}"/>
              </a:ext>
            </a:extLst>
          </p:cNvPr>
          <p:cNvPicPr>
            <a:picLocks noChangeAspect="1"/>
          </p:cNvPicPr>
          <p:nvPr/>
        </p:nvPicPr>
        <p:blipFill>
          <a:blip r:embed="rId4"/>
          <a:stretch>
            <a:fillRect/>
          </a:stretch>
        </p:blipFill>
        <p:spPr>
          <a:xfrm>
            <a:off x="680232" y="1754842"/>
            <a:ext cx="5920353" cy="3081264"/>
          </a:xfrm>
          <a:prstGeom prst="rect">
            <a:avLst/>
          </a:prstGeom>
        </p:spPr>
      </p:pic>
    </p:spTree>
    <p:extLst>
      <p:ext uri="{BB962C8B-B14F-4D97-AF65-F5344CB8AC3E}">
        <p14:creationId xmlns:p14="http://schemas.microsoft.com/office/powerpoint/2010/main" val="23585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 </a:t>
            </a:r>
            <a:endParaRPr sz="3000" dirty="0">
              <a:solidFill>
                <a:srgbClr val="0098FF"/>
              </a:solidFill>
            </a:endParaRPr>
          </a:p>
        </p:txBody>
      </p:sp>
      <p:sp>
        <p:nvSpPr>
          <p:cNvPr id="79" name="Google Shape;79;p3"/>
          <p:cNvSpPr txBox="1">
            <a:spLocks noGrp="1"/>
          </p:cNvSpPr>
          <p:nvPr>
            <p:ph type="body" idx="1"/>
          </p:nvPr>
        </p:nvSpPr>
        <p:spPr>
          <a:xfrm>
            <a:off x="121625" y="414737"/>
            <a:ext cx="8368200" cy="1071600"/>
          </a:xfrm>
          <a:prstGeom prst="rect">
            <a:avLst/>
          </a:prstGeom>
          <a:noFill/>
          <a:ln>
            <a:noFill/>
          </a:ln>
        </p:spPr>
        <p:txBody>
          <a:bodyPr spcFirstLastPara="1" wrap="square" lIns="91425" tIns="91425" rIns="91425" bIns="91425" anchor="t" anchorCtr="0">
            <a:noAutofit/>
          </a:bodyPr>
          <a:lstStyle/>
          <a:p>
            <a:pPr algn="l"/>
            <a:r>
              <a:rPr lang="en-IN" sz="2000" b="0" cap="none" spc="0" baseline="0" dirty="0">
                <a:ln w="0"/>
                <a:solidFill>
                  <a:schemeClr val="bg1">
                    <a:lumMod val="60000"/>
                    <a:lumOff val="40000"/>
                  </a:schemeClr>
                </a:solidFill>
                <a:effectLst>
                  <a:outerShdw blurRad="38100" dist="25400" dir="5400000" algn="ctr" rotWithShape="0">
                    <a:srgbClr val="6E747A">
                      <a:alpha val="43000"/>
                    </a:srgbClr>
                  </a:outerShdw>
                </a:effectLst>
              </a:rPr>
              <a:t>Financial Coaching </a:t>
            </a:r>
            <a:r>
              <a:rPr lang="en-IN" sz="2000" b="0" cap="none" spc="0" baseline="0" dirty="0">
                <a:ln w="0"/>
                <a:effectLst>
                  <a:outerShdw blurRad="38100" dist="25400" dir="5400000" algn="ctr" rotWithShape="0">
                    <a:srgbClr val="6E747A">
                      <a:alpha val="43000"/>
                    </a:srgbClr>
                  </a:outerShdw>
                </a:effectLst>
              </a:rPr>
              <a:t>: One way to create an AI-powered financial coaching system is by implementing a rule-based chatbot . You can use Python along with libraries like NLTK for natural language processing and scikit-learn for text classification.  </a:t>
            </a:r>
          </a:p>
          <a:p>
            <a:pPr algn="l" rtl="0"/>
            <a:endParaRPr lang="en-IN" sz="2000" b="0" cap="none" spc="0" baseline="0" dirty="0">
              <a:ln w="0"/>
              <a:effectLst>
                <a:outerShdw blurRad="38100" dist="25400" dir="5400000" algn="ctr" rotWithShape="0">
                  <a:srgbClr val="6E747A">
                    <a:alpha val="43000"/>
                  </a:srgbClr>
                </a:outerShdw>
              </a:effectLst>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7" name="TextBox 6">
            <a:extLst>
              <a:ext uri="{FF2B5EF4-FFF2-40B4-BE49-F238E27FC236}">
                <a16:creationId xmlns:a16="http://schemas.microsoft.com/office/drawing/2014/main" id="{FCBD4A71-B71A-055D-89E2-1BBD0A89B0B6}"/>
              </a:ext>
            </a:extLst>
          </p:cNvPr>
          <p:cNvSpPr txBox="1"/>
          <p:nvPr/>
        </p:nvSpPr>
        <p:spPr>
          <a:xfrm>
            <a:off x="2286000" y="1877448"/>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CE9178"/>
                </a:solidFill>
                <a:effectLst/>
                <a:uLnTx/>
                <a:uFillTx/>
                <a:latin typeface="Consolas" panose="020B0609020204030204" pitchFamily="49" charset="0"/>
                <a:cs typeface="Arial"/>
                <a:sym typeface="Arial"/>
              </a:rPr>
              <a:t> </a:t>
            </a:r>
            <a:endParaRPr kumimoji="0" lang="en-IN" sz="1400" b="0" i="0" u="none" strike="noStrike" kern="0" cap="none" spc="0" normalizeH="0" baseline="0" noProof="0" dirty="0">
              <a:ln>
                <a:noFill/>
              </a:ln>
              <a:solidFill>
                <a:srgbClr val="CCCCCC"/>
              </a:solidFill>
              <a:effectLst/>
              <a:uLnTx/>
              <a:uFillTx/>
              <a:latin typeface="Consolas" panose="020B0609020204030204" pitchFamily="49" charset="0"/>
              <a:cs typeface="Arial"/>
              <a:sym typeface="Arial"/>
            </a:endParaRPr>
          </a:p>
        </p:txBody>
      </p:sp>
      <p:sp>
        <p:nvSpPr>
          <p:cNvPr id="9" name="TextBox 8">
            <a:extLst>
              <a:ext uri="{FF2B5EF4-FFF2-40B4-BE49-F238E27FC236}">
                <a16:creationId xmlns:a16="http://schemas.microsoft.com/office/drawing/2014/main" id="{2C5D2C44-8CAE-5146-EA4F-C5BAAAC80F06}"/>
              </a:ext>
            </a:extLst>
          </p:cNvPr>
          <p:cNvSpPr txBox="1"/>
          <p:nvPr/>
        </p:nvSpPr>
        <p:spPr>
          <a:xfrm>
            <a:off x="2286000" y="1877448"/>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CE9178"/>
                </a:solidFill>
                <a:effectLst/>
                <a:uLnTx/>
                <a:uFillTx/>
                <a:latin typeface="Consolas" panose="020B0609020204030204" pitchFamily="49" charset="0"/>
                <a:cs typeface="Arial"/>
                <a:sym typeface="Arial"/>
              </a:rPr>
              <a:t> </a:t>
            </a:r>
            <a:endParaRPr kumimoji="0" lang="en-IN" sz="1400" b="0" i="0" u="none" strike="noStrike" kern="0" cap="none" spc="0" normalizeH="0" baseline="0" noProof="0" dirty="0">
              <a:ln>
                <a:noFill/>
              </a:ln>
              <a:solidFill>
                <a:srgbClr val="CCCCCC"/>
              </a:solidFill>
              <a:effectLst/>
              <a:uLnTx/>
              <a:uFillTx/>
              <a:latin typeface="Consolas" panose="020B0609020204030204" pitchFamily="49" charset="0"/>
              <a:cs typeface="Arial"/>
              <a:sym typeface="Arial"/>
            </a:endParaRPr>
          </a:p>
        </p:txBody>
      </p:sp>
      <p:pic>
        <p:nvPicPr>
          <p:cNvPr id="4" name="Picture 3">
            <a:extLst>
              <a:ext uri="{FF2B5EF4-FFF2-40B4-BE49-F238E27FC236}">
                <a16:creationId xmlns:a16="http://schemas.microsoft.com/office/drawing/2014/main" id="{F597A11E-ECF4-2A10-181E-AA3B61845871}"/>
              </a:ext>
            </a:extLst>
          </p:cNvPr>
          <p:cNvPicPr>
            <a:picLocks noChangeAspect="1"/>
          </p:cNvPicPr>
          <p:nvPr/>
        </p:nvPicPr>
        <p:blipFill>
          <a:blip r:embed="rId4"/>
          <a:stretch>
            <a:fillRect/>
          </a:stretch>
        </p:blipFill>
        <p:spPr>
          <a:xfrm>
            <a:off x="705120" y="2079757"/>
            <a:ext cx="7733759" cy="1731524"/>
          </a:xfrm>
          <a:prstGeom prst="rect">
            <a:avLst/>
          </a:prstGeom>
        </p:spPr>
      </p:pic>
    </p:spTree>
    <p:extLst>
      <p:ext uri="{BB962C8B-B14F-4D97-AF65-F5344CB8AC3E}">
        <p14:creationId xmlns:p14="http://schemas.microsoft.com/office/powerpoint/2010/main" val="130286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 </a:t>
            </a:r>
            <a:endParaRPr sz="3000" dirty="0">
              <a:solidFill>
                <a:srgbClr val="0098FF"/>
              </a:solidFill>
            </a:endParaRPr>
          </a:p>
        </p:txBody>
      </p:sp>
      <p:sp>
        <p:nvSpPr>
          <p:cNvPr id="79" name="Google Shape;79;p3"/>
          <p:cNvSpPr txBox="1">
            <a:spLocks noGrp="1"/>
          </p:cNvSpPr>
          <p:nvPr>
            <p:ph type="body" idx="1"/>
          </p:nvPr>
        </p:nvSpPr>
        <p:spPr>
          <a:xfrm>
            <a:off x="121625" y="414737"/>
            <a:ext cx="8368200" cy="1071600"/>
          </a:xfrm>
          <a:prstGeom prst="rect">
            <a:avLst/>
          </a:prstGeom>
          <a:noFill/>
          <a:ln>
            <a:noFill/>
          </a:ln>
        </p:spPr>
        <p:txBody>
          <a:bodyPr spcFirstLastPara="1" wrap="square" lIns="91425" tIns="91425" rIns="91425" bIns="91425" anchor="t" anchorCtr="0">
            <a:noAutofit/>
          </a:bodyPr>
          <a:lstStyle/>
          <a:p>
            <a:pPr algn="l" rtl="0"/>
            <a:r>
              <a:rPr lang="en-IN" sz="2000" b="0" cap="none" spc="0" baseline="0" dirty="0">
                <a:ln w="0"/>
                <a:solidFill>
                  <a:schemeClr val="bg1">
                    <a:lumMod val="60000"/>
                    <a:lumOff val="40000"/>
                  </a:schemeClr>
                </a:solidFill>
                <a:effectLst>
                  <a:outerShdw blurRad="38100" dist="25400" dir="5400000" algn="ctr" rotWithShape="0">
                    <a:srgbClr val="6E747A">
                      <a:alpha val="43000"/>
                    </a:srgbClr>
                  </a:outerShdw>
                </a:effectLst>
              </a:rPr>
              <a:t>Customized Alerts</a:t>
            </a:r>
            <a:r>
              <a:rPr lang="en-IN" sz="2000" b="0" cap="none" spc="0" baseline="0" dirty="0">
                <a:ln w="0"/>
                <a:effectLst>
                  <a:outerShdw blurRad="38100" dist="25400" dir="5400000" algn="ctr" rotWithShape="0">
                    <a:srgbClr val="6E747A">
                      <a:alpha val="43000"/>
                    </a:srgbClr>
                  </a:outerShdw>
                </a:effectLst>
              </a:rPr>
              <a:t>: </a:t>
            </a:r>
            <a:r>
              <a:rPr lang="en-IN" sz="2000" dirty="0">
                <a:solidFill>
                  <a:schemeClr val="bg1">
                    <a:lumMod val="40000"/>
                    <a:lumOff val="60000"/>
                  </a:schemeClr>
                </a:solidFill>
                <a:effectLst/>
              </a:rPr>
              <a:t>  </a:t>
            </a:r>
            <a:r>
              <a:rPr lang="en-IN" sz="2000" dirty="0">
                <a:effectLst/>
              </a:rPr>
              <a:t>Isolation Forest is an anomaly detection algorithm that is particularly useful in identifying outliers or anomalies in datasets.</a:t>
            </a:r>
          </a:p>
          <a:p>
            <a:pPr algn="l" rtl="0"/>
            <a:r>
              <a:rPr lang="en-IN" sz="2000" dirty="0"/>
              <a:t>In this case based on the specifics of the data and the nature of unwanted debits you want to detect. </a:t>
            </a:r>
          </a:p>
          <a:p>
            <a:pPr marL="114300" indent="0" algn="l" rtl="0">
              <a:buNone/>
            </a:pPr>
            <a:endParaRPr lang="en-IN" sz="2000" dirty="0"/>
          </a:p>
          <a:p>
            <a:pPr marL="114300" indent="0" algn="l">
              <a:buNone/>
            </a:pPr>
            <a:endParaRPr lang="en-IN" sz="2000" b="0" cap="none" spc="0" baseline="0" dirty="0">
              <a:ln w="0"/>
              <a:effectLst>
                <a:outerShdw blurRad="38100" dist="25400" dir="5400000" algn="ctr" rotWithShape="0">
                  <a:srgbClr val="6E747A">
                    <a:alpha val="43000"/>
                  </a:srgbClr>
                </a:outerShdw>
              </a:effectLst>
            </a:endParaRPr>
          </a:p>
          <a:p>
            <a:pPr marL="114300" indent="0" algn="l">
              <a:buNone/>
            </a:pPr>
            <a:endParaRPr lang="en-IN" sz="2000" b="0" cap="none" spc="0" baseline="0" dirty="0">
              <a:ln w="0"/>
              <a:effectLst>
                <a:outerShdw blurRad="38100" dist="25400" dir="5400000" algn="ctr" rotWithShape="0">
                  <a:srgbClr val="6E747A">
                    <a:alpha val="43000"/>
                  </a:srgbClr>
                </a:outerShdw>
              </a:effectLst>
            </a:endParaRPr>
          </a:p>
          <a:p>
            <a:pPr marL="114300" indent="0" algn="l">
              <a:buNone/>
            </a:pPr>
            <a:endParaRPr lang="en-IN" sz="2000" b="0" cap="none" spc="0" baseline="0" dirty="0">
              <a:ln w="0"/>
              <a:effectLst>
                <a:outerShdw blurRad="38100" dist="25400" dir="5400000" algn="ctr" rotWithShape="0">
                  <a:srgbClr val="6E747A">
                    <a:alpha val="43000"/>
                  </a:srgbClr>
                </a:outerShdw>
              </a:effectLst>
            </a:endParaRPr>
          </a:p>
          <a:p>
            <a:pPr algn="l" rtl="0"/>
            <a:endParaRPr lang="en-IN" sz="2000" b="0" cap="none" spc="0" baseline="0" dirty="0">
              <a:ln w="0"/>
              <a:effectLst>
                <a:outerShdw blurRad="38100" dist="25400" dir="5400000" algn="ctr" rotWithShape="0">
                  <a:srgbClr val="6E747A">
                    <a:alpha val="43000"/>
                  </a:srgbClr>
                </a:outerShdw>
              </a:effectLst>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7" name="TextBox 6">
            <a:extLst>
              <a:ext uri="{FF2B5EF4-FFF2-40B4-BE49-F238E27FC236}">
                <a16:creationId xmlns:a16="http://schemas.microsoft.com/office/drawing/2014/main" id="{FCBD4A71-B71A-055D-89E2-1BBD0A89B0B6}"/>
              </a:ext>
            </a:extLst>
          </p:cNvPr>
          <p:cNvSpPr txBox="1"/>
          <p:nvPr/>
        </p:nvSpPr>
        <p:spPr>
          <a:xfrm>
            <a:off x="2286000" y="1877448"/>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CE9178"/>
                </a:solidFill>
                <a:effectLst/>
                <a:uLnTx/>
                <a:uFillTx/>
                <a:latin typeface="Consolas" panose="020B0609020204030204" pitchFamily="49" charset="0"/>
                <a:cs typeface="Arial"/>
                <a:sym typeface="Arial"/>
              </a:rPr>
              <a:t> </a:t>
            </a:r>
            <a:endParaRPr kumimoji="0" lang="en-IN" sz="1400" b="0" i="0" u="none" strike="noStrike" kern="0" cap="none" spc="0" normalizeH="0" baseline="0" noProof="0" dirty="0">
              <a:ln>
                <a:noFill/>
              </a:ln>
              <a:solidFill>
                <a:srgbClr val="CCCCCC"/>
              </a:solidFill>
              <a:effectLst/>
              <a:uLnTx/>
              <a:uFillTx/>
              <a:latin typeface="Consolas" panose="020B0609020204030204" pitchFamily="49" charset="0"/>
              <a:cs typeface="Arial"/>
              <a:sym typeface="Arial"/>
            </a:endParaRPr>
          </a:p>
        </p:txBody>
      </p:sp>
      <p:sp>
        <p:nvSpPr>
          <p:cNvPr id="9" name="TextBox 8">
            <a:extLst>
              <a:ext uri="{FF2B5EF4-FFF2-40B4-BE49-F238E27FC236}">
                <a16:creationId xmlns:a16="http://schemas.microsoft.com/office/drawing/2014/main" id="{2C5D2C44-8CAE-5146-EA4F-C5BAAAC80F06}"/>
              </a:ext>
            </a:extLst>
          </p:cNvPr>
          <p:cNvSpPr txBox="1"/>
          <p:nvPr/>
        </p:nvSpPr>
        <p:spPr>
          <a:xfrm>
            <a:off x="2286000" y="1877448"/>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CE9178"/>
                </a:solidFill>
                <a:effectLst/>
                <a:uLnTx/>
                <a:uFillTx/>
                <a:latin typeface="Consolas" panose="020B0609020204030204" pitchFamily="49" charset="0"/>
                <a:cs typeface="Arial"/>
                <a:sym typeface="Arial"/>
              </a:rPr>
              <a:t> </a:t>
            </a:r>
            <a:endParaRPr kumimoji="0" lang="en-IN" sz="1400" b="0" i="0" u="none" strike="noStrike" kern="0" cap="none" spc="0" normalizeH="0" baseline="0" noProof="0" dirty="0">
              <a:ln>
                <a:noFill/>
              </a:ln>
              <a:solidFill>
                <a:srgbClr val="CCCCCC"/>
              </a:solidFill>
              <a:effectLst/>
              <a:uLnTx/>
              <a:uFillTx/>
              <a:latin typeface="Consolas" panose="020B0609020204030204" pitchFamily="49" charset="0"/>
              <a:cs typeface="Arial"/>
              <a:sym typeface="Arial"/>
            </a:endParaRPr>
          </a:p>
        </p:txBody>
      </p:sp>
      <p:sp>
        <p:nvSpPr>
          <p:cNvPr id="3" name="TextBox 2">
            <a:extLst>
              <a:ext uri="{FF2B5EF4-FFF2-40B4-BE49-F238E27FC236}">
                <a16:creationId xmlns:a16="http://schemas.microsoft.com/office/drawing/2014/main" id="{CE5EF912-6E29-E9D9-20B0-DAEA17C4CBF2}"/>
              </a:ext>
            </a:extLst>
          </p:cNvPr>
          <p:cNvSpPr txBox="1"/>
          <p:nvPr/>
        </p:nvSpPr>
        <p:spPr>
          <a:xfrm>
            <a:off x="5163954" y="4420986"/>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w="0"/>
                <a:solidFill>
                  <a:srgbClr val="000000"/>
                </a:solidFill>
                <a:effectLst>
                  <a:outerShdw blurRad="38100" dist="25400" dir="5400000" algn="ctr" rotWithShape="0">
                    <a:srgbClr val="6E747A">
                      <a:alpha val="43000"/>
                    </a:srgbClr>
                  </a:outerShdw>
                </a:effectLst>
                <a:uLnTx/>
                <a:uFillTx/>
                <a:latin typeface="Arial"/>
                <a:cs typeface="Arial"/>
                <a:sym typeface="Arial"/>
              </a:rPr>
              <a:t> </a:t>
            </a:r>
          </a:p>
        </p:txBody>
      </p:sp>
      <p:pic>
        <p:nvPicPr>
          <p:cNvPr id="4" name="Picture 3">
            <a:extLst>
              <a:ext uri="{FF2B5EF4-FFF2-40B4-BE49-F238E27FC236}">
                <a16:creationId xmlns:a16="http://schemas.microsoft.com/office/drawing/2014/main" id="{A86926BF-06C0-E008-5900-3D841159C392}"/>
              </a:ext>
            </a:extLst>
          </p:cNvPr>
          <p:cNvPicPr>
            <a:picLocks noChangeAspect="1"/>
          </p:cNvPicPr>
          <p:nvPr/>
        </p:nvPicPr>
        <p:blipFill>
          <a:blip r:embed="rId4"/>
          <a:stretch>
            <a:fillRect/>
          </a:stretch>
        </p:blipFill>
        <p:spPr>
          <a:xfrm>
            <a:off x="721933" y="2446963"/>
            <a:ext cx="4442021" cy="2442962"/>
          </a:xfrm>
          <a:prstGeom prst="rect">
            <a:avLst/>
          </a:prstGeom>
        </p:spPr>
      </p:pic>
    </p:spTree>
    <p:extLst>
      <p:ext uri="{BB962C8B-B14F-4D97-AF65-F5344CB8AC3E}">
        <p14:creationId xmlns:p14="http://schemas.microsoft.com/office/powerpoint/2010/main" val="43167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 </a:t>
            </a:r>
            <a:endParaRPr sz="3000" dirty="0">
              <a:solidFill>
                <a:srgbClr val="0098FF"/>
              </a:solidFill>
            </a:endParaRPr>
          </a:p>
        </p:txBody>
      </p:sp>
      <p:sp>
        <p:nvSpPr>
          <p:cNvPr id="79" name="Google Shape;79;p3"/>
          <p:cNvSpPr txBox="1">
            <a:spLocks noGrp="1"/>
          </p:cNvSpPr>
          <p:nvPr>
            <p:ph type="body" idx="1"/>
          </p:nvPr>
        </p:nvSpPr>
        <p:spPr>
          <a:xfrm>
            <a:off x="60152" y="-56710"/>
            <a:ext cx="8368200" cy="1071600"/>
          </a:xfrm>
          <a:prstGeom prst="rect">
            <a:avLst/>
          </a:prstGeom>
          <a:noFill/>
          <a:ln>
            <a:noFill/>
          </a:ln>
        </p:spPr>
        <p:txBody>
          <a:bodyPr spcFirstLastPara="1" wrap="square" lIns="91425" tIns="91425" rIns="91425" bIns="91425" anchor="t" anchorCtr="0">
            <a:noAutofit/>
          </a:bodyPr>
          <a:lstStyle/>
          <a:p>
            <a:pPr algn="l" rtl="0"/>
            <a:r>
              <a:rPr lang="en-IN" sz="2000" dirty="0">
                <a:ln w="0"/>
                <a:solidFill>
                  <a:schemeClr val="bg1">
                    <a:lumMod val="60000"/>
                    <a:lumOff val="40000"/>
                  </a:schemeClr>
                </a:solidFill>
                <a:effectLst>
                  <a:outerShdw blurRad="38100" dist="25400" dir="5400000" algn="ctr" rotWithShape="0">
                    <a:srgbClr val="6E747A">
                      <a:alpha val="43000"/>
                    </a:srgbClr>
                  </a:outerShdw>
                </a:effectLst>
              </a:rPr>
              <a:t>Financial Literacy using LLM: </a:t>
            </a:r>
            <a:r>
              <a:rPr lang="en-IN" sz="2000" dirty="0">
                <a:ln w="0"/>
                <a:effectLst>
                  <a:outerShdw blurRad="38100" dist="25400" dir="5400000" algn="ctr" rotWithShape="0">
                    <a:srgbClr val="6E747A">
                      <a:alpha val="43000"/>
                    </a:srgbClr>
                  </a:outerShdw>
                </a:effectLst>
              </a:rPr>
              <a:t> LLM Textdavinci-003 supports financial literacy by explaining terms, guiding through scenarios, answering questions, recommending resources, aiding in budgeting, discussing risks, sharing market insights, and fostering informed decision-making. It simplifies complex concepts, offers practical advice, and encourages wise financial choices through interactive learning and conversation.</a:t>
            </a:r>
          </a:p>
          <a:p>
            <a:pPr marL="114300" indent="0" algn="l">
              <a:buNone/>
            </a:pPr>
            <a:endParaRPr lang="en-IN" sz="2000" b="0" cap="none" spc="0" baseline="0" dirty="0">
              <a:ln w="0"/>
              <a:effectLst>
                <a:outerShdw blurRad="38100" dist="25400" dir="5400000" algn="ctr" rotWithShape="0">
                  <a:srgbClr val="6E747A">
                    <a:alpha val="43000"/>
                  </a:srgbClr>
                </a:outerShdw>
              </a:effectLst>
            </a:endParaRPr>
          </a:p>
          <a:p>
            <a:pPr marL="114300" indent="0" algn="l">
              <a:buNone/>
            </a:pPr>
            <a:endParaRPr lang="en-IN" sz="2000" b="0" cap="none" spc="0" baseline="0" dirty="0">
              <a:ln w="0"/>
              <a:effectLst>
                <a:outerShdw blurRad="38100" dist="25400" dir="5400000" algn="ctr" rotWithShape="0">
                  <a:srgbClr val="6E747A">
                    <a:alpha val="43000"/>
                  </a:srgbClr>
                </a:outerShdw>
              </a:effectLst>
            </a:endParaRPr>
          </a:p>
          <a:p>
            <a:pPr marL="114300" indent="0" algn="l">
              <a:buNone/>
            </a:pPr>
            <a:endParaRPr lang="en-IN" sz="2000" b="0" cap="none" spc="0" baseline="0" dirty="0">
              <a:ln w="0"/>
              <a:effectLst>
                <a:outerShdw blurRad="38100" dist="25400" dir="5400000" algn="ctr" rotWithShape="0">
                  <a:srgbClr val="6E747A">
                    <a:alpha val="43000"/>
                  </a:srgbClr>
                </a:outerShdw>
              </a:effectLst>
            </a:endParaRPr>
          </a:p>
          <a:p>
            <a:pPr algn="l" rtl="0"/>
            <a:endParaRPr lang="en-IN" sz="2000" b="0" cap="none" spc="0" baseline="0" dirty="0">
              <a:ln w="0"/>
              <a:effectLst>
                <a:outerShdw blurRad="38100" dist="25400" dir="5400000" algn="ctr" rotWithShape="0">
                  <a:srgbClr val="6E747A">
                    <a:alpha val="43000"/>
                  </a:srgbClr>
                </a:outerShdw>
              </a:effectLst>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7" name="TextBox 6">
            <a:extLst>
              <a:ext uri="{FF2B5EF4-FFF2-40B4-BE49-F238E27FC236}">
                <a16:creationId xmlns:a16="http://schemas.microsoft.com/office/drawing/2014/main" id="{FCBD4A71-B71A-055D-89E2-1BBD0A89B0B6}"/>
              </a:ext>
            </a:extLst>
          </p:cNvPr>
          <p:cNvSpPr txBox="1"/>
          <p:nvPr/>
        </p:nvSpPr>
        <p:spPr>
          <a:xfrm>
            <a:off x="2286000" y="1866650"/>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CE9178"/>
                </a:solidFill>
                <a:effectLst/>
                <a:uLnTx/>
                <a:uFillTx/>
                <a:latin typeface="Consolas" panose="020B0609020204030204" pitchFamily="49" charset="0"/>
                <a:cs typeface="Arial"/>
                <a:sym typeface="Arial"/>
              </a:rPr>
              <a:t> </a:t>
            </a:r>
            <a:endParaRPr kumimoji="0" lang="en-IN" sz="1400" b="0" i="0" u="none" strike="noStrike" kern="0" cap="none" spc="0" normalizeH="0" baseline="0" noProof="0" dirty="0">
              <a:ln>
                <a:noFill/>
              </a:ln>
              <a:solidFill>
                <a:srgbClr val="CCCCCC"/>
              </a:solidFill>
              <a:effectLst/>
              <a:uLnTx/>
              <a:uFillTx/>
              <a:latin typeface="Consolas" panose="020B0609020204030204" pitchFamily="49" charset="0"/>
              <a:cs typeface="Arial"/>
              <a:sym typeface="Arial"/>
            </a:endParaRPr>
          </a:p>
        </p:txBody>
      </p:sp>
      <p:sp>
        <p:nvSpPr>
          <p:cNvPr id="3" name="TextBox 2">
            <a:extLst>
              <a:ext uri="{FF2B5EF4-FFF2-40B4-BE49-F238E27FC236}">
                <a16:creationId xmlns:a16="http://schemas.microsoft.com/office/drawing/2014/main" id="{CE5EF912-6E29-E9D9-20B0-DAEA17C4CBF2}"/>
              </a:ext>
            </a:extLst>
          </p:cNvPr>
          <p:cNvSpPr txBox="1"/>
          <p:nvPr/>
        </p:nvSpPr>
        <p:spPr>
          <a:xfrm>
            <a:off x="5163954" y="4420986"/>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w="0"/>
                <a:solidFill>
                  <a:srgbClr val="000000"/>
                </a:solidFill>
                <a:effectLst>
                  <a:outerShdw blurRad="38100" dist="25400" dir="5400000" algn="ctr" rotWithShape="0">
                    <a:srgbClr val="6E747A">
                      <a:alpha val="43000"/>
                    </a:srgbClr>
                  </a:outerShdw>
                </a:effectLst>
                <a:uLnTx/>
                <a:uFillTx/>
                <a:latin typeface="Arial"/>
                <a:cs typeface="Arial"/>
                <a:sym typeface="Arial"/>
              </a:rPr>
              <a:t> </a:t>
            </a:r>
          </a:p>
        </p:txBody>
      </p:sp>
      <p:pic>
        <p:nvPicPr>
          <p:cNvPr id="4" name="Picture 3">
            <a:extLst>
              <a:ext uri="{FF2B5EF4-FFF2-40B4-BE49-F238E27FC236}">
                <a16:creationId xmlns:a16="http://schemas.microsoft.com/office/drawing/2014/main" id="{E4B620B3-AB7D-3CD4-0A45-CECD321704F4}"/>
              </a:ext>
            </a:extLst>
          </p:cNvPr>
          <p:cNvPicPr>
            <a:picLocks noChangeAspect="1"/>
          </p:cNvPicPr>
          <p:nvPr/>
        </p:nvPicPr>
        <p:blipFill>
          <a:blip r:embed="rId4"/>
          <a:stretch>
            <a:fillRect/>
          </a:stretch>
        </p:blipFill>
        <p:spPr>
          <a:xfrm>
            <a:off x="630053" y="2492918"/>
            <a:ext cx="7445865" cy="2397008"/>
          </a:xfrm>
          <a:prstGeom prst="rect">
            <a:avLst/>
          </a:prstGeom>
        </p:spPr>
      </p:pic>
    </p:spTree>
    <p:extLst>
      <p:ext uri="{BB962C8B-B14F-4D97-AF65-F5344CB8AC3E}">
        <p14:creationId xmlns:p14="http://schemas.microsoft.com/office/powerpoint/2010/main" val="3190939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 </a:t>
            </a:r>
            <a:endParaRPr sz="3000" dirty="0">
              <a:solidFill>
                <a:srgbClr val="0098FF"/>
              </a:solidFill>
            </a:endParaRPr>
          </a:p>
        </p:txBody>
      </p:sp>
      <p:sp>
        <p:nvSpPr>
          <p:cNvPr id="79" name="Google Shape;79;p3"/>
          <p:cNvSpPr txBox="1">
            <a:spLocks noGrp="1"/>
          </p:cNvSpPr>
          <p:nvPr>
            <p:ph type="body" idx="1"/>
          </p:nvPr>
        </p:nvSpPr>
        <p:spPr>
          <a:xfrm>
            <a:off x="121625" y="414736"/>
            <a:ext cx="8368200" cy="2236255"/>
          </a:xfrm>
          <a:prstGeom prst="rect">
            <a:avLst/>
          </a:prstGeom>
          <a:noFill/>
          <a:ln>
            <a:noFill/>
          </a:ln>
        </p:spPr>
        <p:txBody>
          <a:bodyPr spcFirstLastPara="1" wrap="square" lIns="91425" tIns="91425" rIns="91425" bIns="91425" anchor="t" anchorCtr="0">
            <a:noAutofit/>
          </a:bodyPr>
          <a:lstStyle/>
          <a:p>
            <a:pPr algn="l" rtl="0"/>
            <a:r>
              <a:rPr lang="en-IN" sz="2000" b="0" cap="none" spc="0" baseline="0" dirty="0">
                <a:ln w="0"/>
                <a:solidFill>
                  <a:schemeClr val="bg1">
                    <a:lumMod val="60000"/>
                    <a:lumOff val="40000"/>
                  </a:schemeClr>
                </a:solidFill>
                <a:effectLst>
                  <a:outerShdw blurRad="38100" dist="25400" dir="5400000" algn="ctr" rotWithShape="0">
                    <a:srgbClr val="6E747A">
                      <a:alpha val="43000"/>
                    </a:srgbClr>
                  </a:outerShdw>
                </a:effectLst>
              </a:rPr>
              <a:t>Financial Literacy </a:t>
            </a:r>
            <a:r>
              <a:rPr lang="en-IN" sz="2000" b="0" cap="none" spc="0" baseline="0" dirty="0">
                <a:ln w="0"/>
                <a:effectLst>
                  <a:outerShdw blurRad="38100" dist="25400" dir="5400000" algn="ctr" rotWithShape="0">
                    <a:srgbClr val="6E747A">
                      <a:alpha val="43000"/>
                    </a:srgbClr>
                  </a:outerShdw>
                </a:effectLst>
              </a:rPr>
              <a:t>:  This script allows a user to input a query related to financial topics . It then scrapes Investopedia's search results for articles related to the query and displays the titles along with their links.</a:t>
            </a:r>
            <a:r>
              <a:rPr lang="en-IN" sz="2000" dirty="0">
                <a:solidFill>
                  <a:schemeClr val="bg1">
                    <a:lumMod val="40000"/>
                    <a:lumOff val="60000"/>
                  </a:schemeClr>
                </a:solidFill>
                <a:effectLst/>
              </a:rPr>
              <a:t> </a:t>
            </a:r>
            <a:endParaRPr lang="en-IN" sz="2000" b="0" cap="none" spc="0" baseline="0" dirty="0">
              <a:ln w="0"/>
              <a:effectLst>
                <a:outerShdw blurRad="38100" dist="25400" dir="5400000" algn="ctr" rotWithShape="0">
                  <a:srgbClr val="6E747A">
                    <a:alpha val="43000"/>
                  </a:srgbClr>
                </a:outerShdw>
              </a:effectLst>
            </a:endParaRPr>
          </a:p>
          <a:p>
            <a:pPr marL="114300" indent="0" algn="l">
              <a:buNone/>
            </a:pPr>
            <a:endParaRPr lang="en-IN" sz="2000" b="0" cap="none" spc="0" baseline="0" dirty="0">
              <a:ln w="0"/>
              <a:effectLst>
                <a:outerShdw blurRad="38100" dist="25400" dir="5400000" algn="ctr" rotWithShape="0">
                  <a:srgbClr val="6E747A">
                    <a:alpha val="43000"/>
                  </a:srgbClr>
                </a:outerShdw>
              </a:effectLst>
            </a:endParaRPr>
          </a:p>
          <a:p>
            <a:pPr marL="114300" indent="0" algn="l">
              <a:buNone/>
            </a:pPr>
            <a:endParaRPr lang="en-IN" sz="2000" b="0" cap="none" spc="0" baseline="0" dirty="0">
              <a:ln w="0"/>
              <a:effectLst>
                <a:outerShdw blurRad="38100" dist="25400" dir="5400000" algn="ctr" rotWithShape="0">
                  <a:srgbClr val="6E747A">
                    <a:alpha val="43000"/>
                  </a:srgbClr>
                </a:outerShdw>
              </a:effectLst>
            </a:endParaRPr>
          </a:p>
          <a:p>
            <a:pPr algn="l" rtl="0"/>
            <a:endParaRPr lang="en-IN" sz="2000" b="0" cap="none" spc="0" baseline="0" dirty="0">
              <a:ln w="0"/>
              <a:effectLst>
                <a:outerShdw blurRad="38100" dist="25400" dir="5400000" algn="ctr" rotWithShape="0">
                  <a:srgbClr val="6E747A">
                    <a:alpha val="43000"/>
                  </a:srgbClr>
                </a:outerShdw>
              </a:effectLst>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7" name="TextBox 6">
            <a:extLst>
              <a:ext uri="{FF2B5EF4-FFF2-40B4-BE49-F238E27FC236}">
                <a16:creationId xmlns:a16="http://schemas.microsoft.com/office/drawing/2014/main" id="{FCBD4A71-B71A-055D-89E2-1BBD0A89B0B6}"/>
              </a:ext>
            </a:extLst>
          </p:cNvPr>
          <p:cNvSpPr txBox="1"/>
          <p:nvPr/>
        </p:nvSpPr>
        <p:spPr>
          <a:xfrm>
            <a:off x="2286000" y="1866650"/>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CE9178"/>
                </a:solidFill>
                <a:effectLst/>
                <a:uLnTx/>
                <a:uFillTx/>
                <a:latin typeface="Consolas" panose="020B0609020204030204" pitchFamily="49" charset="0"/>
                <a:cs typeface="Arial"/>
                <a:sym typeface="Arial"/>
              </a:rPr>
              <a:t> </a:t>
            </a:r>
            <a:endParaRPr kumimoji="0" lang="en-IN" sz="1400" b="0" i="0" u="none" strike="noStrike" kern="0" cap="none" spc="0" normalizeH="0" baseline="0" noProof="0" dirty="0">
              <a:ln>
                <a:noFill/>
              </a:ln>
              <a:solidFill>
                <a:srgbClr val="CCCCCC"/>
              </a:solidFill>
              <a:effectLst/>
              <a:uLnTx/>
              <a:uFillTx/>
              <a:latin typeface="Consolas" panose="020B0609020204030204" pitchFamily="49" charset="0"/>
              <a:cs typeface="Arial"/>
              <a:sym typeface="Arial"/>
            </a:endParaRPr>
          </a:p>
        </p:txBody>
      </p:sp>
      <p:sp>
        <p:nvSpPr>
          <p:cNvPr id="3" name="TextBox 2">
            <a:extLst>
              <a:ext uri="{FF2B5EF4-FFF2-40B4-BE49-F238E27FC236}">
                <a16:creationId xmlns:a16="http://schemas.microsoft.com/office/drawing/2014/main" id="{CE5EF912-6E29-E9D9-20B0-DAEA17C4CBF2}"/>
              </a:ext>
            </a:extLst>
          </p:cNvPr>
          <p:cNvSpPr txBox="1"/>
          <p:nvPr/>
        </p:nvSpPr>
        <p:spPr>
          <a:xfrm>
            <a:off x="5163954" y="4420986"/>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w="0"/>
                <a:solidFill>
                  <a:srgbClr val="000000"/>
                </a:solidFill>
                <a:effectLst>
                  <a:outerShdw blurRad="38100" dist="25400" dir="5400000" algn="ctr" rotWithShape="0">
                    <a:srgbClr val="6E747A">
                      <a:alpha val="43000"/>
                    </a:srgbClr>
                  </a:outerShdw>
                </a:effectLst>
                <a:uLnTx/>
                <a:uFillTx/>
                <a:latin typeface="Arial"/>
                <a:cs typeface="Arial"/>
                <a:sym typeface="Arial"/>
              </a:rPr>
              <a:t> </a:t>
            </a:r>
          </a:p>
        </p:txBody>
      </p:sp>
    </p:spTree>
    <p:extLst>
      <p:ext uri="{BB962C8B-B14F-4D97-AF65-F5344CB8AC3E}">
        <p14:creationId xmlns:p14="http://schemas.microsoft.com/office/powerpoint/2010/main" val="21530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chemeClr val="dk1"/>
                </a:solidFill>
                <a:latin typeface="Arial"/>
                <a:ea typeface="Arial"/>
                <a:cs typeface="Arial"/>
                <a:sym typeface="Arial"/>
              </a:rPr>
              <a:t>WORKING PROTOTYPE</a:t>
            </a:r>
            <a:endParaRPr>
              <a:solidFill>
                <a:schemeClr val="dk1"/>
              </a:solidFill>
            </a:endParaRPr>
          </a:p>
        </p:txBody>
      </p:sp>
      <p:sp>
        <p:nvSpPr>
          <p:cNvPr id="102" name="Google Shape;102;g83372e3e9c_0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endParaRPr i="1">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endParaRPr i="1">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r>
              <a:rPr lang="en" i="1">
                <a:solidFill>
                  <a:srgbClr val="3D85C6"/>
                </a:solidFill>
                <a:latin typeface="Arial"/>
                <a:ea typeface="Arial"/>
                <a:cs typeface="Arial"/>
                <a:sym typeface="Arial"/>
              </a:rPr>
              <a:t>[ attach Video, link for demo ]</a:t>
            </a:r>
            <a:endParaRPr i="1">
              <a:solidFill>
                <a:srgbClr val="3D85C6"/>
              </a:solidFill>
              <a:latin typeface="Arial"/>
              <a:ea typeface="Arial"/>
              <a:cs typeface="Arial"/>
              <a:sym typeface="Arial"/>
            </a:endParaRPr>
          </a:p>
        </p:txBody>
      </p:sp>
      <p:pic>
        <p:nvPicPr>
          <p:cNvPr id="103" name="Google Shape;103;g83372e3e9c_0_0"/>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159058" y="64250"/>
            <a:ext cx="8368200" cy="39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chemeClr val="dk1"/>
                </a:solidFill>
                <a:latin typeface="Arial"/>
                <a:ea typeface="Arial"/>
                <a:cs typeface="Arial"/>
                <a:sym typeface="Arial"/>
              </a:rPr>
              <a:t>Attachments</a:t>
            </a:r>
            <a:endParaRPr dirty="0">
              <a:solidFill>
                <a:schemeClr val="dk1"/>
              </a:solidFil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3A8E7946-8908-8BF4-88F7-1291A9758D52}"/>
              </a:ext>
            </a:extLst>
          </p:cNvPr>
          <p:cNvPicPr>
            <a:picLocks noChangeAspect="1"/>
          </p:cNvPicPr>
          <p:nvPr/>
        </p:nvPicPr>
        <p:blipFill>
          <a:blip r:embed="rId4"/>
          <a:stretch>
            <a:fillRect/>
          </a:stretch>
        </p:blipFill>
        <p:spPr>
          <a:xfrm>
            <a:off x="75245" y="605862"/>
            <a:ext cx="4363405" cy="4236482"/>
          </a:xfrm>
          <a:prstGeom prst="rect">
            <a:avLst/>
          </a:prstGeom>
        </p:spPr>
      </p:pic>
      <p:pic>
        <p:nvPicPr>
          <p:cNvPr id="9" name="Picture 8">
            <a:extLst>
              <a:ext uri="{FF2B5EF4-FFF2-40B4-BE49-F238E27FC236}">
                <a16:creationId xmlns:a16="http://schemas.microsoft.com/office/drawing/2014/main" id="{FCADDB91-2B59-7BDD-E2E4-70E5B984C3FA}"/>
              </a:ext>
            </a:extLst>
          </p:cNvPr>
          <p:cNvPicPr>
            <a:picLocks noChangeAspect="1"/>
          </p:cNvPicPr>
          <p:nvPr/>
        </p:nvPicPr>
        <p:blipFill>
          <a:blip r:embed="rId5"/>
          <a:stretch>
            <a:fillRect/>
          </a:stretch>
        </p:blipFill>
        <p:spPr>
          <a:xfrm>
            <a:off x="4510526" y="605862"/>
            <a:ext cx="4379099" cy="42364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159058" y="64250"/>
            <a:ext cx="8368200" cy="39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chemeClr val="dk1"/>
                </a:solidFill>
                <a:latin typeface="Arial"/>
                <a:ea typeface="Arial"/>
                <a:cs typeface="Arial"/>
                <a:sym typeface="Arial"/>
              </a:rPr>
              <a:t>Attachments</a:t>
            </a:r>
            <a:endParaRPr dirty="0">
              <a:solidFill>
                <a:schemeClr val="dk1"/>
              </a:solidFil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4" name="Picture 3">
            <a:extLst>
              <a:ext uri="{FF2B5EF4-FFF2-40B4-BE49-F238E27FC236}">
                <a16:creationId xmlns:a16="http://schemas.microsoft.com/office/drawing/2014/main" id="{8CE51680-ADA0-FB70-6971-F5C7EA8B3964}"/>
              </a:ext>
            </a:extLst>
          </p:cNvPr>
          <p:cNvPicPr>
            <a:picLocks noChangeAspect="1"/>
          </p:cNvPicPr>
          <p:nvPr/>
        </p:nvPicPr>
        <p:blipFill>
          <a:blip r:embed="rId4"/>
          <a:stretch>
            <a:fillRect/>
          </a:stretch>
        </p:blipFill>
        <p:spPr>
          <a:xfrm>
            <a:off x="79512" y="605862"/>
            <a:ext cx="4492488" cy="4236482"/>
          </a:xfrm>
          <a:prstGeom prst="rect">
            <a:avLst/>
          </a:prstGeom>
        </p:spPr>
      </p:pic>
      <p:pic>
        <p:nvPicPr>
          <p:cNvPr id="7" name="Picture 6">
            <a:extLst>
              <a:ext uri="{FF2B5EF4-FFF2-40B4-BE49-F238E27FC236}">
                <a16:creationId xmlns:a16="http://schemas.microsoft.com/office/drawing/2014/main" id="{953D5103-42C5-DF22-809C-A995D6E39C9B}"/>
              </a:ext>
            </a:extLst>
          </p:cNvPr>
          <p:cNvPicPr>
            <a:picLocks noChangeAspect="1"/>
          </p:cNvPicPr>
          <p:nvPr/>
        </p:nvPicPr>
        <p:blipFill>
          <a:blip r:embed="rId5"/>
          <a:stretch>
            <a:fillRect/>
          </a:stretch>
        </p:blipFill>
        <p:spPr>
          <a:xfrm>
            <a:off x="4685762" y="605862"/>
            <a:ext cx="4378726" cy="4236482"/>
          </a:xfrm>
          <a:prstGeom prst="rect">
            <a:avLst/>
          </a:prstGeom>
        </p:spPr>
      </p:pic>
    </p:spTree>
    <p:extLst>
      <p:ext uri="{BB962C8B-B14F-4D97-AF65-F5344CB8AC3E}">
        <p14:creationId xmlns:p14="http://schemas.microsoft.com/office/powerpoint/2010/main" val="90799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0" y="71040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rgbClr val="0098FF"/>
                </a:solidFill>
              </a:rPr>
              <a:t>TEAM NAME and MEMBER DETAILS</a:t>
            </a:r>
            <a:endParaRPr sz="3000">
              <a:solidFill>
                <a:srgbClr val="0098FF"/>
              </a:solidFill>
            </a:endParaRPr>
          </a:p>
        </p:txBody>
      </p:sp>
      <p:sp>
        <p:nvSpPr>
          <p:cNvPr id="70" name="Google Shape;70;p2"/>
          <p:cNvSpPr txBox="1">
            <a:spLocks noGrp="1"/>
          </p:cNvSpPr>
          <p:nvPr>
            <p:ph type="body" idx="1"/>
          </p:nvPr>
        </p:nvSpPr>
        <p:spPr>
          <a:xfrm>
            <a:off x="612649" y="1525100"/>
            <a:ext cx="639519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IN" b="0" i="0" dirty="0">
                <a:solidFill>
                  <a:schemeClr val="tx1"/>
                </a:solidFill>
                <a:effectLst/>
                <a:latin typeface="proxima-nova"/>
              </a:rPr>
              <a:t>vamsi.varada669_9fff and </a:t>
            </a:r>
            <a:r>
              <a:rPr lang="en" i="1" dirty="0"/>
              <a:t>Varada Vamsi (Senior Datascientist)</a:t>
            </a:r>
            <a:endParaRPr i="1" dirty="0"/>
          </a:p>
        </p:txBody>
      </p:sp>
      <p:sp>
        <p:nvSpPr>
          <p:cNvPr id="71" name="Google Shape;71;p2"/>
          <p:cNvSpPr txBox="1">
            <a:spLocks noGrp="1"/>
          </p:cNvSpPr>
          <p:nvPr>
            <p:ph type="body" idx="1"/>
          </p:nvPr>
        </p:nvSpPr>
        <p:spPr>
          <a:xfrm>
            <a:off x="387900" y="3377150"/>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a:solidFill>
                  <a:srgbClr val="0098FF"/>
                </a:solidFill>
              </a:rPr>
              <a:t>THEME:</a:t>
            </a:r>
            <a:endParaRPr sz="3000">
              <a:solidFill>
                <a:srgbClr val="0098FF"/>
              </a:solidFill>
            </a:endParaRPr>
          </a:p>
        </p:txBody>
      </p:sp>
      <p:sp>
        <p:nvSpPr>
          <p:cNvPr id="72" name="Google Shape;72;p2"/>
          <p:cNvSpPr txBox="1">
            <a:spLocks noGrp="1"/>
          </p:cNvSpPr>
          <p:nvPr>
            <p:ph type="body" idx="1"/>
          </p:nvPr>
        </p:nvSpPr>
        <p:spPr>
          <a:xfrm>
            <a:off x="2002800" y="3449200"/>
            <a:ext cx="6796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1400" i="1" dirty="0">
                <a:solidFill>
                  <a:schemeClr val="tx1"/>
                </a:solidFill>
              </a:rPr>
              <a:t> </a:t>
            </a:r>
            <a:r>
              <a:rPr lang="en-IN" sz="1400" i="1" dirty="0">
                <a:solidFill>
                  <a:schemeClr val="tx1"/>
                </a:solidFill>
              </a:rPr>
              <a:t>Build an analytics-based technology solution stack for Customer Experience</a:t>
            </a:r>
            <a:endParaRPr sz="1400" i="1" dirty="0">
              <a:solidFill>
                <a:schemeClr val="tx1"/>
              </a:solidFill>
            </a:endParaRPr>
          </a:p>
        </p:txBody>
      </p:sp>
      <p:pic>
        <p:nvPicPr>
          <p:cNvPr id="73" name="Google Shape;73;p2"/>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PROBLEM STATEMENT</a:t>
            </a:r>
            <a:endParaRPr sz="3000" dirty="0">
              <a:solidFill>
                <a:srgbClr val="0098FF"/>
              </a:solidFill>
            </a:endParaRPr>
          </a:p>
        </p:txBody>
      </p:sp>
      <p:sp>
        <p:nvSpPr>
          <p:cNvPr id="79" name="Google Shape;79;p3"/>
          <p:cNvSpPr txBox="1">
            <a:spLocks noGrp="1"/>
          </p:cNvSpPr>
          <p:nvPr>
            <p:ph type="body" idx="1"/>
          </p:nvPr>
        </p:nvSpPr>
        <p:spPr>
          <a:xfrm>
            <a:off x="226900" y="1146516"/>
            <a:ext cx="8368200" cy="1071600"/>
          </a:xfrm>
          <a:prstGeom prst="rect">
            <a:avLst/>
          </a:prstGeom>
          <a:noFill/>
          <a:ln>
            <a:noFill/>
          </a:ln>
        </p:spPr>
        <p:txBody>
          <a:bodyPr spcFirstLastPara="1" wrap="square" lIns="91425" tIns="91425" rIns="91425" bIns="91425" anchor="t" anchorCtr="0">
            <a:noAutofit/>
          </a:bodyPr>
          <a:lstStyle/>
          <a:p>
            <a:pPr marL="0" indent="0" algn="l">
              <a:buNone/>
            </a:pPr>
            <a:endParaRPr lang="en-IN" sz="2000" dirty="0"/>
          </a:p>
          <a:p>
            <a:pPr marL="0" indent="0" algn="l">
              <a:buNone/>
            </a:pPr>
            <a:r>
              <a:rPr lang="en-IN" sz="2000" dirty="0"/>
              <a:t>“Smart Financial Health Assistant" can help customers take control of their debt, reduce financial stress, and work toward becoming debt-free while balancing their other financial goals. It's a practical application of AI and data analytics to improve customers' financial well-being.</a:t>
            </a:r>
            <a:endParaRPr lang="en-IN" i="1" dirty="0"/>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SOLUTION</a:t>
            </a:r>
            <a:endParaRPr dirty="0">
              <a:solidFill>
                <a:srgbClr val="0098FF"/>
              </a:solidFill>
            </a:endParaRPr>
          </a:p>
        </p:txBody>
      </p:sp>
      <p:sp>
        <p:nvSpPr>
          <p:cNvPr id="86" name="Google Shape;86;p4"/>
          <p:cNvSpPr txBox="1">
            <a:spLocks noGrp="1"/>
          </p:cNvSpPr>
          <p:nvPr>
            <p:ph type="body" idx="1"/>
          </p:nvPr>
        </p:nvSpPr>
        <p:spPr>
          <a:xfrm>
            <a:off x="513125" y="1417425"/>
            <a:ext cx="8368200" cy="33195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IN" dirty="0"/>
              <a:t>The Smart Financial Health Assistant can be a valuable tool in helping customers manage better and eventually pay off their debts.</a:t>
            </a:r>
            <a:endParaRPr lang="en-IN" i="1" dirty="0">
              <a:latin typeface="Arial"/>
              <a:ea typeface="Arial"/>
              <a:cs typeface="Arial"/>
              <a:sym typeface="Aria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graphicFrame>
        <p:nvGraphicFramePr>
          <p:cNvPr id="4" name="Diagram 3">
            <a:extLst>
              <a:ext uri="{FF2B5EF4-FFF2-40B4-BE49-F238E27FC236}">
                <a16:creationId xmlns:a16="http://schemas.microsoft.com/office/drawing/2014/main" id="{2E638897-980F-8849-E0BA-CA23D62ACB57}"/>
              </a:ext>
            </a:extLst>
          </p:cNvPr>
          <p:cNvGraphicFramePr/>
          <p:nvPr>
            <p:extLst>
              <p:ext uri="{D42A27DB-BD31-4B8C-83A1-F6EECF244321}">
                <p14:modId xmlns:p14="http://schemas.microsoft.com/office/powerpoint/2010/main" val="366680587"/>
              </p:ext>
            </p:extLst>
          </p:nvPr>
        </p:nvGraphicFramePr>
        <p:xfrm>
          <a:off x="1235315" y="2209800"/>
          <a:ext cx="6673369" cy="27685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 </a:t>
            </a:r>
            <a:endParaRPr sz="3000" dirty="0">
              <a:solidFill>
                <a:srgbClr val="0098FF"/>
              </a:solidFill>
            </a:endParaRPr>
          </a:p>
        </p:txBody>
      </p:sp>
      <p:sp>
        <p:nvSpPr>
          <p:cNvPr id="79" name="Google Shape;79;p3"/>
          <p:cNvSpPr txBox="1">
            <a:spLocks noGrp="1"/>
          </p:cNvSpPr>
          <p:nvPr>
            <p:ph type="body" idx="1"/>
          </p:nvPr>
        </p:nvSpPr>
        <p:spPr>
          <a:xfrm>
            <a:off x="121625" y="414737"/>
            <a:ext cx="8368200" cy="1071600"/>
          </a:xfrm>
          <a:prstGeom prst="rect">
            <a:avLst/>
          </a:prstGeom>
          <a:noFill/>
          <a:ln>
            <a:noFill/>
          </a:ln>
        </p:spPr>
        <p:txBody>
          <a:bodyPr spcFirstLastPara="1" wrap="square" lIns="91425" tIns="91425" rIns="91425" bIns="91425" anchor="t" anchorCtr="0">
            <a:noAutofit/>
          </a:bodyPr>
          <a:lstStyle/>
          <a:p>
            <a:pPr algn="l"/>
            <a:r>
              <a:rPr lang="en-IN" sz="2000" b="1" u="sng" dirty="0">
                <a:effectLst/>
              </a:rPr>
              <a:t>Debt Assessment: </a:t>
            </a:r>
            <a:r>
              <a:rPr lang="en-IN" sz="2000" dirty="0">
                <a:effectLst/>
              </a:rPr>
              <a:t>The assistant assesses the customer's financial situation, including their outstanding debts (credit card debt, student loans, mortgage, etc.). It uses data analytics to categorize and prioritize these debts based on factors like interest rates and remaining balances.</a:t>
            </a:r>
          </a:p>
          <a:p>
            <a:pPr algn="l" rtl="0"/>
            <a:r>
              <a:rPr lang="en-IN" sz="2000" b="1" u="sng" dirty="0">
                <a:effectLst/>
              </a:rPr>
              <a:t>Personalized Debt Reduction Plan: </a:t>
            </a:r>
            <a:r>
              <a:rPr lang="en-IN" sz="2000" dirty="0">
                <a:effectLst/>
              </a:rPr>
              <a:t>The AI generates a personalized debt reduction plan. It calculates how much extra the customer can afford to pay toward their debts each month while ensuring they can meet their other financial goals, such as saving for retirement or a vacation. This plan provides a clear path to becoming debt-free.</a:t>
            </a:r>
          </a:p>
          <a:p>
            <a:pPr algn="l" rtl="0"/>
            <a:endParaRPr lang="en-IN" i="1" dirty="0"/>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152095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 </a:t>
            </a:r>
            <a:endParaRPr sz="3000" dirty="0">
              <a:solidFill>
                <a:srgbClr val="0098FF"/>
              </a:solidFill>
            </a:endParaRPr>
          </a:p>
        </p:txBody>
      </p:sp>
      <p:sp>
        <p:nvSpPr>
          <p:cNvPr id="79" name="Google Shape;79;p3"/>
          <p:cNvSpPr txBox="1">
            <a:spLocks noGrp="1"/>
          </p:cNvSpPr>
          <p:nvPr>
            <p:ph type="body" idx="1"/>
          </p:nvPr>
        </p:nvSpPr>
        <p:spPr>
          <a:xfrm>
            <a:off x="121625" y="414737"/>
            <a:ext cx="8368200" cy="1071600"/>
          </a:xfrm>
          <a:prstGeom prst="rect">
            <a:avLst/>
          </a:prstGeom>
          <a:noFill/>
          <a:ln>
            <a:noFill/>
          </a:ln>
        </p:spPr>
        <p:txBody>
          <a:bodyPr spcFirstLastPara="1" wrap="square" lIns="91425" tIns="91425" rIns="91425" bIns="91425" anchor="t" anchorCtr="0">
            <a:noAutofit/>
          </a:bodyPr>
          <a:lstStyle/>
          <a:p>
            <a:pPr algn="l" rtl="0"/>
            <a:r>
              <a:rPr lang="en-IN" sz="2000" b="1" u="sng" dirty="0">
                <a:effectLst/>
              </a:rPr>
              <a:t>Bill Payment Reminders: </a:t>
            </a:r>
            <a:r>
              <a:rPr lang="en-IN" sz="2000" dirty="0">
                <a:effectLst/>
              </a:rPr>
              <a:t>The assistant sends timely reminders for upcoming debt payments to ensure customers don't miss due dates. It can also send alerts when funds are available for additional payments.</a:t>
            </a:r>
          </a:p>
          <a:p>
            <a:pPr algn="l" rtl="0"/>
            <a:r>
              <a:rPr lang="en-IN" sz="2000" dirty="0">
                <a:effectLst/>
              </a:rPr>
              <a:t> </a:t>
            </a:r>
            <a:r>
              <a:rPr lang="en-IN" sz="2000" b="1" u="sng" dirty="0">
                <a:effectLst/>
              </a:rPr>
              <a:t>Debt Consolidation Opportunities: </a:t>
            </a:r>
            <a:r>
              <a:rPr lang="en-IN" sz="2000" dirty="0">
                <a:effectLst/>
              </a:rPr>
              <a:t>If there are opportunities for debt consolidation at lower interest rates, the system can identify these and recommend them to the customer.</a:t>
            </a:r>
          </a:p>
          <a:p>
            <a:pPr algn="l" rtl="0"/>
            <a:r>
              <a:rPr lang="en-IN" sz="2000" dirty="0">
                <a:effectLst/>
              </a:rPr>
              <a:t> </a:t>
            </a:r>
            <a:r>
              <a:rPr lang="en-IN" sz="2000" b="1" u="sng" dirty="0">
                <a:effectLst/>
              </a:rPr>
              <a:t>Progress Tracking: </a:t>
            </a:r>
            <a:r>
              <a:rPr lang="en-IN" sz="2000" dirty="0">
                <a:effectLst/>
              </a:rPr>
              <a:t>Customers can monitor their debt reduction progress through the app or website. They can see the reduction in the total debt amount, the expected time to become debt-free, and the interest savings.</a:t>
            </a: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372205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 </a:t>
            </a:r>
            <a:endParaRPr sz="3000" dirty="0">
              <a:solidFill>
                <a:srgbClr val="0098FF"/>
              </a:solidFill>
            </a:endParaRPr>
          </a:p>
        </p:txBody>
      </p:sp>
      <p:sp>
        <p:nvSpPr>
          <p:cNvPr id="79" name="Google Shape;79;p3"/>
          <p:cNvSpPr txBox="1">
            <a:spLocks noGrp="1"/>
          </p:cNvSpPr>
          <p:nvPr>
            <p:ph type="body" idx="1"/>
          </p:nvPr>
        </p:nvSpPr>
        <p:spPr>
          <a:xfrm>
            <a:off x="121625" y="414737"/>
            <a:ext cx="8368200" cy="1071600"/>
          </a:xfrm>
          <a:prstGeom prst="rect">
            <a:avLst/>
          </a:prstGeom>
          <a:noFill/>
          <a:ln>
            <a:noFill/>
          </a:ln>
        </p:spPr>
        <p:txBody>
          <a:bodyPr spcFirstLastPara="1" wrap="square" lIns="91425" tIns="91425" rIns="91425" bIns="91425" anchor="t" anchorCtr="0">
            <a:noAutofit/>
          </a:bodyPr>
          <a:lstStyle/>
          <a:p>
            <a:pPr algn="l" rtl="0"/>
            <a:r>
              <a:rPr lang="en-IN" sz="2000" b="1" u="sng" dirty="0">
                <a:effectLst/>
              </a:rPr>
              <a:t>Financial Coaching:</a:t>
            </a:r>
            <a:r>
              <a:rPr lang="en-IN" sz="2000" dirty="0">
                <a:effectLst/>
              </a:rPr>
              <a:t> The AI provides ongoing financial coaching by offering tips on reducing expenses, finding additional income sources, or making financial decisions that will speed up the debt repayment process.</a:t>
            </a:r>
          </a:p>
          <a:p>
            <a:pPr algn="l" rtl="0"/>
            <a:r>
              <a:rPr lang="en-IN" sz="2000" b="1" u="sng" dirty="0">
                <a:effectLst/>
              </a:rPr>
              <a:t>Emergency Fund Building:</a:t>
            </a:r>
            <a:r>
              <a:rPr lang="en-IN" sz="2000" dirty="0">
                <a:effectLst/>
              </a:rPr>
              <a:t> The assistant also suggests setting up an emergency fund to avoid taking on new debt in case of unexpected expenses.</a:t>
            </a:r>
          </a:p>
          <a:p>
            <a:pPr algn="l" rtl="0"/>
            <a:r>
              <a:rPr lang="en-IN" sz="2000" b="1" u="sng" dirty="0">
                <a:effectLst/>
              </a:rPr>
              <a:t>Customized Alerts:</a:t>
            </a:r>
            <a:r>
              <a:rPr lang="en-IN" sz="2000" dirty="0">
                <a:effectLst/>
              </a:rPr>
              <a:t> If the system detects any unusual spending patterns that might lead to more debt, it sends alerts and suggestions on how to avoid this.</a:t>
            </a: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399959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 </a:t>
            </a:r>
            <a:endParaRPr sz="3000" dirty="0">
              <a:solidFill>
                <a:srgbClr val="0098FF"/>
              </a:solidFill>
            </a:endParaRPr>
          </a:p>
        </p:txBody>
      </p:sp>
      <p:sp>
        <p:nvSpPr>
          <p:cNvPr id="79" name="Google Shape;79;p3"/>
          <p:cNvSpPr txBox="1">
            <a:spLocks noGrp="1"/>
          </p:cNvSpPr>
          <p:nvPr>
            <p:ph type="body" idx="1"/>
          </p:nvPr>
        </p:nvSpPr>
        <p:spPr>
          <a:xfrm>
            <a:off x="121625" y="414737"/>
            <a:ext cx="8368200" cy="1071600"/>
          </a:xfrm>
          <a:prstGeom prst="rect">
            <a:avLst/>
          </a:prstGeom>
          <a:noFill/>
          <a:ln>
            <a:noFill/>
          </a:ln>
        </p:spPr>
        <p:txBody>
          <a:bodyPr spcFirstLastPara="1" wrap="square" lIns="91425" tIns="91425" rIns="91425" bIns="91425" anchor="t" anchorCtr="0">
            <a:noAutofit/>
          </a:bodyPr>
          <a:lstStyle/>
          <a:p>
            <a:pPr algn="l" rtl="0"/>
            <a:r>
              <a:rPr lang="en-IN" sz="2000" b="1" u="sng" dirty="0"/>
              <a:t>Financial Literacy : </a:t>
            </a:r>
            <a:r>
              <a:rPr lang="en-IN" sz="2000" dirty="0"/>
              <a:t>The assistant offers educational resources on topics like debt management, credit scores, and strategies to avoid accumulating further debt.</a:t>
            </a:r>
          </a:p>
          <a:p>
            <a:pPr algn="l"/>
            <a:r>
              <a:rPr lang="en-IN" sz="2000" b="1" u="sng" dirty="0"/>
              <a:t>Financial Literacy using LLM:  </a:t>
            </a:r>
            <a:r>
              <a:rPr lang="en-IN" sz="2000" dirty="0">
                <a:ln w="0"/>
                <a:effectLst>
                  <a:outerShdw blurRad="38100" dist="25400" dir="5400000" algn="ctr" rotWithShape="0">
                    <a:srgbClr val="6E747A">
                      <a:alpha val="43000"/>
                    </a:srgbClr>
                  </a:outerShdw>
                </a:effectLst>
              </a:rPr>
              <a:t>LLM Textdavinci-003 supports financial literacy by explaining terms, guiding through scenarios, answering questions, recommending resources, aiding in budgeting, discussing risks, sharing market insights, and fostering informed decision-making. It simplifies complex concepts, offers practical advice, and encourages wise financial choices through interactive learning and conversation.</a:t>
            </a:r>
          </a:p>
          <a:p>
            <a:pPr algn="l" rtl="0"/>
            <a:endParaRPr lang="en-IN" sz="2000" dirty="0">
              <a:effectLst/>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3834402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4716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98FF"/>
                </a:solidFill>
                <a:latin typeface="Arial"/>
                <a:ea typeface="Arial"/>
                <a:cs typeface="Arial"/>
                <a:sym typeface="Arial"/>
              </a:rPr>
              <a:t>METHODOLOGY</a:t>
            </a:r>
            <a:endParaRPr sz="3000" dirty="0">
              <a:solidFill>
                <a:srgbClr val="0098FF"/>
              </a:solidFill>
            </a:endParaRPr>
          </a:p>
        </p:txBody>
      </p:sp>
      <p:sp>
        <p:nvSpPr>
          <p:cNvPr id="93" name="Google Shape;93;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101600" lvl="0" indent="0" algn="l" rtl="0">
              <a:lnSpc>
                <a:spcPct val="115000"/>
              </a:lnSpc>
              <a:spcBef>
                <a:spcPts val="0"/>
              </a:spcBef>
              <a:spcAft>
                <a:spcPts val="0"/>
              </a:spcAft>
              <a:buSzPts val="2000"/>
              <a:buNone/>
            </a:pPr>
            <a:r>
              <a:rPr lang="en-IN" sz="2000" dirty="0">
                <a:latin typeface="Calibri"/>
                <a:ea typeface="Calibri"/>
                <a:cs typeface="Calibri"/>
                <a:sym typeface="Calibri"/>
              </a:rPr>
              <a:t> </a:t>
            </a:r>
            <a:endParaRPr sz="2000" i="1" dirty="0">
              <a:solidFill>
                <a:srgbClr val="03306C"/>
              </a:solidFill>
            </a:endParaRPr>
          </a:p>
        </p:txBody>
      </p:sp>
      <p:sp>
        <p:nvSpPr>
          <p:cNvPr id="94" name="Google Shape;94;p5"/>
          <p:cNvSpPr txBox="1">
            <a:spLocks noGrp="1"/>
          </p:cNvSpPr>
          <p:nvPr>
            <p:ph type="subTitle" idx="4294967295"/>
          </p:nvPr>
        </p:nvSpPr>
        <p:spPr>
          <a:xfrm>
            <a:off x="346688" y="672400"/>
            <a:ext cx="8614812" cy="1102611"/>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dk1"/>
              </a:buClr>
              <a:buSzPts val="2100"/>
              <a:buFont typeface="Roboto"/>
              <a:buNone/>
            </a:pPr>
            <a:r>
              <a:rPr lang="en-IN" sz="2000" dirty="0">
                <a:effectLst/>
              </a:rPr>
              <a:t>Debt Assessment :This component creates a linear regression model for predicting debt amount based on features like income, existing debt, monthly expenses, and credit score. It then prioritizes debts based on the predicted debt amounts.</a:t>
            </a:r>
            <a:endParaRPr lang="en-IN" sz="2000" b="0" i="1"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1800" b="0" i="1" u="none" strike="noStrike" cap="none" dirty="0">
              <a:solidFill>
                <a:schemeClr val="dk1"/>
              </a:solidFill>
              <a:latin typeface="Roboto"/>
              <a:ea typeface="Roboto"/>
              <a:cs typeface="Roboto"/>
              <a:sym typeface="Roboto"/>
            </a:endParaRPr>
          </a:p>
        </p:txBody>
      </p:sp>
      <p:sp>
        <p:nvSpPr>
          <p:cNvPr id="95" name="Google Shape;95;p5"/>
          <p:cNvSpPr txBox="1"/>
          <p:nvPr/>
        </p:nvSpPr>
        <p:spPr>
          <a:xfrm>
            <a:off x="265500" y="3026200"/>
            <a:ext cx="3627000" cy="1678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2" name="Picture 1">
            <a:extLst>
              <a:ext uri="{FF2B5EF4-FFF2-40B4-BE49-F238E27FC236}">
                <a16:creationId xmlns:a16="http://schemas.microsoft.com/office/drawing/2014/main" id="{C0AF797C-4563-AD95-F12D-5B5E265DA4CC}"/>
              </a:ext>
            </a:extLst>
          </p:cNvPr>
          <p:cNvPicPr>
            <a:picLocks noChangeAspect="1"/>
          </p:cNvPicPr>
          <p:nvPr/>
        </p:nvPicPr>
        <p:blipFill>
          <a:blip r:embed="rId4"/>
          <a:stretch>
            <a:fillRect/>
          </a:stretch>
        </p:blipFill>
        <p:spPr>
          <a:xfrm>
            <a:off x="4572000" y="2092674"/>
            <a:ext cx="3627000" cy="2789526"/>
          </a:xfrm>
          <a:prstGeom prst="rect">
            <a:avLst/>
          </a:prstGeom>
        </p:spPr>
      </p:pic>
      <p:pic>
        <p:nvPicPr>
          <p:cNvPr id="12" name="Picture 11">
            <a:extLst>
              <a:ext uri="{FF2B5EF4-FFF2-40B4-BE49-F238E27FC236}">
                <a16:creationId xmlns:a16="http://schemas.microsoft.com/office/drawing/2014/main" id="{6FD6C26C-5BFB-29F8-4C1B-BE4B997CDF01}"/>
              </a:ext>
            </a:extLst>
          </p:cNvPr>
          <p:cNvPicPr>
            <a:picLocks noChangeAspect="1"/>
          </p:cNvPicPr>
          <p:nvPr/>
        </p:nvPicPr>
        <p:blipFill>
          <a:blip r:embed="rId5"/>
          <a:stretch>
            <a:fillRect/>
          </a:stretch>
        </p:blipFill>
        <p:spPr>
          <a:xfrm>
            <a:off x="469085" y="2114899"/>
            <a:ext cx="3743798" cy="1796090"/>
          </a:xfrm>
          <a:prstGeom prst="rect">
            <a:avLst/>
          </a:prstGeom>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908</Words>
  <Application>Microsoft Office PowerPoint</Application>
  <PresentationFormat>On-screen Show (16:9)</PresentationFormat>
  <Paragraphs>83</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Roboto Slab</vt:lpstr>
      <vt:lpstr>proxima-nova</vt:lpstr>
      <vt:lpstr>Roboto</vt:lpstr>
      <vt:lpstr>Calibri</vt:lpstr>
      <vt:lpstr>Consolas</vt:lpstr>
      <vt:lpstr>Arial</vt:lpstr>
      <vt:lpstr>Marina</vt:lpstr>
      <vt:lpstr>PowerPoint Presentation</vt:lpstr>
      <vt:lpstr>TEAM NAME and MEMBER DETAILS</vt:lpstr>
      <vt:lpstr>PROBLEM STATEMENT</vt:lpstr>
      <vt:lpstr>SOLUTION</vt:lpstr>
      <vt:lpstr> </vt:lpstr>
      <vt:lpstr> </vt:lpstr>
      <vt:lpstr> </vt:lpstr>
      <vt:lpstr> </vt:lpstr>
      <vt:lpstr>METHODOLOGY</vt:lpstr>
      <vt:lpstr> </vt:lpstr>
      <vt:lpstr> </vt:lpstr>
      <vt:lpstr> </vt:lpstr>
      <vt:lpstr> </vt:lpstr>
      <vt:lpstr> </vt:lpstr>
      <vt:lpstr> </vt:lpstr>
      <vt:lpstr> </vt:lpstr>
      <vt:lpstr>WORKING PROTOTYPE</vt:lpstr>
      <vt:lpstr>Attachments</vt:lpstr>
      <vt:lpstr>Attachments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Tharunram Sreenivasan</dc:creator>
  <cp:lastModifiedBy>Vamsi Varada</cp:lastModifiedBy>
  <cp:revision>28</cp:revision>
  <dcterms:modified xsi:type="dcterms:W3CDTF">2023-11-24T20:04:54Z</dcterms:modified>
</cp:coreProperties>
</file>