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roups.google.com/forum/#!topic/gensim/ojySenxQHi4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roups.google.com/forum/#!topic/gensim/ojySenxQHi4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roups.google.com/forum/#!topic/gensim/ojySenxQHi4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roups.google.com/forum/#!topic/gensim/ojySenxQHi4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55bef09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55bef09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6afae7d89e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6afae7d89e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Read about Lda2Vec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55bef099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55bef099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rgbClr val="FFFFFF"/>
                </a:highlight>
              </a:rPr>
              <a:t>The chunksize</a:t>
            </a:r>
            <a:r>
              <a:rPr lang="en" sz="1050">
                <a:highlight>
                  <a:srgbClr val="FFFFFF"/>
                </a:highlight>
              </a:rPr>
              <a:t> 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controls how many documents are processed at a time in the training algorithm. Increasing chunksize will speed up training, at least as long as the chunk of documents easily fit into memory. I've set chunksize = 2000, which is more than the amount of documents, so I process all the data in one go. Chunksize can however influence the quality of the model, as discussed in Hoffman and co-authors [2], but the difference was not substantial in this case.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rgbClr val="FFFFFF"/>
                </a:highlight>
              </a:rPr>
              <a:t>passes</a:t>
            </a:r>
            <a:r>
              <a:rPr lang="en" sz="1050">
                <a:highlight>
                  <a:srgbClr val="FFFFFF"/>
                </a:highlight>
              </a:rPr>
              <a:t> 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controls how often we train the model on the entire corpus. Another word for passes might be "epochs". iterations is somewhat technical, but essentially it controls how often we repeat a particular loop over each document. It is important to set the number of "passes" and "iterations" high enough.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5556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highlight>
                  <a:srgbClr val="FFFFFF"/>
                </a:highlight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relationship between chunksize, passes, and update_every is the following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: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passes: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Number of passes through the entire corpus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chunksize: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Number of documents to load into memory at a time and process E step of EM.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update_every: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number of chunks to process prior to moving onto the M step of EM.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6afae7d89e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6afae7d89e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6afae7d89e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6afae7d89e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55bef099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755bef099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rgbClr val="FFFFFF"/>
                </a:highlight>
              </a:rPr>
              <a:t>The chunksize</a:t>
            </a:r>
            <a:r>
              <a:rPr lang="en" sz="1050">
                <a:highlight>
                  <a:srgbClr val="FFFFFF"/>
                </a:highlight>
              </a:rPr>
              <a:t> 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controls how many documents are processed at a time in the training algorithm. Increasing chunksize will speed up training, at least as long as the chunk of documents easily fit into memory. I've set chunksize = 2000, which is more than the amount of documents, so I process all the data in one go. Chunksize can however influence the quality of the model, as discussed in Hoffman and co-authors [2], but the difference was not substantial in this case.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rgbClr val="FFFFFF"/>
                </a:highlight>
              </a:rPr>
              <a:t>passes</a:t>
            </a:r>
            <a:r>
              <a:rPr lang="en" sz="1050">
                <a:highlight>
                  <a:srgbClr val="FFFFFF"/>
                </a:highlight>
              </a:rPr>
              <a:t> 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controls how often we train the model on the entire corpus. Another word for passes might be "epochs". iterations is somewhat technical, but essentially it controls how often we repeat a particular loop over each document. It is important to set the number of "passes" and "iterations" high enough.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5556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highlight>
                  <a:srgbClr val="FFFFFF"/>
                </a:highlight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relationship between chunksize, passes, and update_every is the following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: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passes: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Number of passes through the entire corpus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chunksize: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Number of documents to load into memory at a time and process E step of EM.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update_every: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number of chunks to process prior to moving onto the M step of EM.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755bef099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755bef099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55bef099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55bef099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6afae7d89e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6afae7d89e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6afae7d89e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6afae7d89e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afae7d89e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afae7d89e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afae7d89e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afae7d89e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afae7d89e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afae7d89e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afae7d89e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6afae7d89e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rgbClr val="FFFFFF"/>
                </a:highlight>
              </a:rPr>
              <a:t>The chunksize</a:t>
            </a:r>
            <a:r>
              <a:rPr lang="en" sz="1050">
                <a:highlight>
                  <a:srgbClr val="FFFFFF"/>
                </a:highlight>
              </a:rPr>
              <a:t> 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controls how many documents are processed at a time in the training algorithm. Increasing chunksize will speed up training, at least as long as the chunk of documents easily fit into memory. I've set chunksize = 2000, which is more than the amount of documents, so I process all the data in one go. Chunksize can however influence the quality of the model, as discussed in Hoffman and co-authors [2], but the difference was not substantial in this case.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rgbClr val="FFFFFF"/>
                </a:highlight>
              </a:rPr>
              <a:t>passes</a:t>
            </a:r>
            <a:r>
              <a:rPr lang="en" sz="1050">
                <a:highlight>
                  <a:srgbClr val="FFFFFF"/>
                </a:highlight>
              </a:rPr>
              <a:t> 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controls how often we train the model on the entire corpus. Another word for passes might be "epochs". iterations is somewhat technical, but essentially it controls how often we repeat a particular loop over each document. It is important to set the number of "passes" and "iterations" high enough.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5556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highlight>
                  <a:srgbClr val="FFFFFF"/>
                </a:highlight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relationship between chunksize, passes, and update_every is the following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: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passes: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Number of passes through the entire corpus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chunksize: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Number of documents to load into memory at a time and process E step of EM.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update_every: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number of chunks to process prior to moving onto the M step of EM.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afae7d89e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6afae7d89e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55bef099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55bef099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afae7d89e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6afae7d89e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55bef099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55bef099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rgbClr val="FFFFFF"/>
                </a:highlight>
              </a:rPr>
              <a:t>The chunksize</a:t>
            </a:r>
            <a:r>
              <a:rPr lang="en" sz="1050">
                <a:highlight>
                  <a:srgbClr val="FFFFFF"/>
                </a:highlight>
              </a:rPr>
              <a:t> 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controls how many documents are processed at a time in the training algorithm. Increasing chunksize will speed up training, at least as long as the chunk of documents easily fit into memory. I've set chunksize = 2000, which is more than the amount of documents, so I process all the data in one go. Chunksize can however influence the quality of the model, as discussed in Hoffman and co-authors [2], but the difference was not substantial in this case.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rgbClr val="FFFFFF"/>
                </a:highlight>
              </a:rPr>
              <a:t>passes</a:t>
            </a:r>
            <a:r>
              <a:rPr lang="en" sz="1050">
                <a:highlight>
                  <a:srgbClr val="FFFFFF"/>
                </a:highlight>
              </a:rPr>
              <a:t> 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controls how often we train the model on the entire corpus. Another word for passes might be "epochs". iterations is somewhat technical, but essentially it controls how often we repeat a particular loop over each document. It is important to set the number of "passes" and "iterations" high enough.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5556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highlight>
                  <a:srgbClr val="FFFFFF"/>
                </a:highlight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relationship between chunksize, passes, and update_every is the following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: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passes: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Number of passes through the entire corpus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chunksize: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Number of documents to load into memory at a time and process E step of EM.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update_every: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number of chunks to process prior to moving onto the M step of EM.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Relationship Id="rId4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85400" y="1723400"/>
            <a:ext cx="5132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2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Modeling and Text Generation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Vamsi Chinta, Faraz Mirza, &amp; Alex Benitez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"/>
          <p:cNvSpPr txBox="1"/>
          <p:nvPr>
            <p:ph type="title"/>
          </p:nvPr>
        </p:nvSpPr>
        <p:spPr>
          <a:xfrm>
            <a:off x="1212325" y="598575"/>
            <a:ext cx="71220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344" name="Google Shape;344;p22"/>
          <p:cNvSpPr txBox="1"/>
          <p:nvPr>
            <p:ph idx="2" type="body"/>
          </p:nvPr>
        </p:nvSpPr>
        <p:spPr>
          <a:xfrm>
            <a:off x="5029300" y="1990050"/>
            <a:ext cx="3304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Top five terms by probability at sampled time slice for Topic 0 from 2010 to 2018 </a:t>
            </a:r>
            <a:endParaRPr/>
          </a:p>
        </p:txBody>
      </p:sp>
      <p:sp>
        <p:nvSpPr>
          <p:cNvPr id="345" name="Google Shape;345;p22"/>
          <p:cNvSpPr txBox="1"/>
          <p:nvPr>
            <p:ph idx="4294967295" type="subTitle"/>
          </p:nvPr>
        </p:nvSpPr>
        <p:spPr>
          <a:xfrm>
            <a:off x="1359100" y="1376375"/>
            <a:ext cx="36189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/>
              <a:t>Key Word Probability Plot</a:t>
            </a:r>
            <a:endParaRPr b="1" sz="2000"/>
          </a:p>
        </p:txBody>
      </p:sp>
      <p:pic>
        <p:nvPicPr>
          <p:cNvPr id="346" name="Google Shape;3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25" y="1990075"/>
            <a:ext cx="4539576" cy="24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 txBox="1"/>
          <p:nvPr>
            <p:ph type="title"/>
          </p:nvPr>
        </p:nvSpPr>
        <p:spPr>
          <a:xfrm>
            <a:off x="502575" y="1613825"/>
            <a:ext cx="8088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Modeling using LDA2Vec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 txBox="1"/>
          <p:nvPr>
            <p:ph type="title"/>
          </p:nvPr>
        </p:nvSpPr>
        <p:spPr>
          <a:xfrm>
            <a:off x="1303800" y="598575"/>
            <a:ext cx="70305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LDA2Vec Model</a:t>
            </a:r>
            <a:endParaRPr/>
          </a:p>
        </p:txBody>
      </p:sp>
      <p:sp>
        <p:nvSpPr>
          <p:cNvPr id="357" name="Google Shape;357;p24"/>
          <p:cNvSpPr txBox="1"/>
          <p:nvPr>
            <p:ph idx="1" type="body"/>
          </p:nvPr>
        </p:nvSpPr>
        <p:spPr>
          <a:xfrm>
            <a:off x="1303800" y="1879175"/>
            <a:ext cx="34305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Iterate over # of Topics: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Window size [2-4]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Batch size [150-300]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# of Epochs [100,000 - 200,000]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Vector Dimension [50-100]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4"/>
          <p:cNvSpPr txBox="1"/>
          <p:nvPr>
            <p:ph idx="2" type="body"/>
          </p:nvPr>
        </p:nvSpPr>
        <p:spPr>
          <a:xfrm>
            <a:off x="4903650" y="1879125"/>
            <a:ext cx="34305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Loss 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Word2Vec = Binary CrossEntropy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LDA = Dirichlet </a:t>
            </a:r>
            <a:r>
              <a:rPr lang="en"/>
              <a:t>Likelihood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# of Topics = 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Batch size = 150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Window size = 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# of Epochs = 200,000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Vector Dimension = 100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4"/>
          <p:cNvSpPr txBox="1"/>
          <p:nvPr>
            <p:ph idx="1" type="body"/>
          </p:nvPr>
        </p:nvSpPr>
        <p:spPr>
          <a:xfrm>
            <a:off x="1473150" y="1317375"/>
            <a:ext cx="3430500" cy="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/>
              <a:t>Optimization</a:t>
            </a:r>
            <a:endParaRPr b="1" sz="2400"/>
          </a:p>
        </p:txBody>
      </p:sp>
      <p:sp>
        <p:nvSpPr>
          <p:cNvPr id="360" name="Google Shape;360;p24"/>
          <p:cNvSpPr txBox="1"/>
          <p:nvPr>
            <p:ph idx="1" type="body"/>
          </p:nvPr>
        </p:nvSpPr>
        <p:spPr>
          <a:xfrm>
            <a:off x="4903650" y="1317375"/>
            <a:ext cx="3430500" cy="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/>
              <a:t>Optimal Parameters</a:t>
            </a:r>
            <a:endParaRPr b="1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"/>
          <p:cNvSpPr txBox="1"/>
          <p:nvPr>
            <p:ph type="title"/>
          </p:nvPr>
        </p:nvSpPr>
        <p:spPr>
          <a:xfrm>
            <a:off x="1303800" y="598575"/>
            <a:ext cx="70305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Comparison</a:t>
            </a:r>
            <a:endParaRPr/>
          </a:p>
        </p:txBody>
      </p:sp>
      <p:sp>
        <p:nvSpPr>
          <p:cNvPr id="366" name="Google Shape;366;p25"/>
          <p:cNvSpPr txBox="1"/>
          <p:nvPr>
            <p:ph idx="1" type="body"/>
          </p:nvPr>
        </p:nvSpPr>
        <p:spPr>
          <a:xfrm>
            <a:off x="1303800" y="4032450"/>
            <a:ext cx="7030500" cy="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LDA2Vec </a:t>
            </a:r>
            <a:r>
              <a:rPr lang="en"/>
              <a:t>classified our documents to a particular topic better than our LDA model</a:t>
            </a:r>
            <a:endParaRPr/>
          </a:p>
        </p:txBody>
      </p:sp>
      <p:pic>
        <p:nvPicPr>
          <p:cNvPr id="367" name="Google Shape;3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682750"/>
            <a:ext cx="3430499" cy="2254009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5"/>
          <p:cNvSpPr txBox="1"/>
          <p:nvPr>
            <p:ph idx="1" type="body"/>
          </p:nvPr>
        </p:nvSpPr>
        <p:spPr>
          <a:xfrm>
            <a:off x="1303800" y="1297975"/>
            <a:ext cx="34305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LDA2Vec </a:t>
            </a:r>
            <a:endParaRPr/>
          </a:p>
        </p:txBody>
      </p:sp>
      <p:sp>
        <p:nvSpPr>
          <p:cNvPr id="369" name="Google Shape;369;p25"/>
          <p:cNvSpPr txBox="1"/>
          <p:nvPr>
            <p:ph idx="1" type="body"/>
          </p:nvPr>
        </p:nvSpPr>
        <p:spPr>
          <a:xfrm>
            <a:off x="4734300" y="1297975"/>
            <a:ext cx="34305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LDA </a:t>
            </a:r>
            <a:endParaRPr/>
          </a:p>
        </p:txBody>
      </p:sp>
      <p:pic>
        <p:nvPicPr>
          <p:cNvPr id="370" name="Google Shape;370;p25"/>
          <p:cNvPicPr preferRelativeResize="0"/>
          <p:nvPr/>
        </p:nvPicPr>
        <p:blipFill rotWithShape="1">
          <a:blip r:embed="rId4">
            <a:alphaModFix/>
          </a:blip>
          <a:srcRect b="0" l="7680" r="0" t="0"/>
          <a:stretch/>
        </p:blipFill>
        <p:spPr>
          <a:xfrm>
            <a:off x="4787850" y="1682750"/>
            <a:ext cx="3554474" cy="22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"/>
          <p:cNvSpPr txBox="1"/>
          <p:nvPr>
            <p:ph type="title"/>
          </p:nvPr>
        </p:nvSpPr>
        <p:spPr>
          <a:xfrm>
            <a:off x="283950" y="1613825"/>
            <a:ext cx="8679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4: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Generation using LSTM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7"/>
          <p:cNvSpPr txBox="1"/>
          <p:nvPr>
            <p:ph type="title"/>
          </p:nvPr>
        </p:nvSpPr>
        <p:spPr>
          <a:xfrm>
            <a:off x="1303800" y="598575"/>
            <a:ext cx="70305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LSTM Model</a:t>
            </a:r>
            <a:endParaRPr/>
          </a:p>
        </p:txBody>
      </p:sp>
      <p:sp>
        <p:nvSpPr>
          <p:cNvPr id="381" name="Google Shape;381;p27"/>
          <p:cNvSpPr txBox="1"/>
          <p:nvPr>
            <p:ph idx="1" type="body"/>
          </p:nvPr>
        </p:nvSpPr>
        <p:spPr>
          <a:xfrm>
            <a:off x="1303800" y="1879175"/>
            <a:ext cx="34305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Word vs. Character Based LSTM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Window size = avg[# of characters per sentence]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# of Epochs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Batch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# of LSTM layers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# of Drop-Out layers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Activation layers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7"/>
          <p:cNvSpPr txBox="1"/>
          <p:nvPr>
            <p:ph idx="2" type="body"/>
          </p:nvPr>
        </p:nvSpPr>
        <p:spPr>
          <a:xfrm>
            <a:off x="4903650" y="1879125"/>
            <a:ext cx="34305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Character-Based LSTM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Activation layer = Softmax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Window size = 120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# of LSTM layers = 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# of Drop-Out layers = 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# of Epochs = 20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Batch Size = 128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7"/>
          <p:cNvSpPr txBox="1"/>
          <p:nvPr>
            <p:ph idx="1" type="body"/>
          </p:nvPr>
        </p:nvSpPr>
        <p:spPr>
          <a:xfrm>
            <a:off x="1473150" y="1317375"/>
            <a:ext cx="3430500" cy="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/>
              <a:t>Optimization</a:t>
            </a:r>
            <a:endParaRPr b="1" sz="2400"/>
          </a:p>
        </p:txBody>
      </p:sp>
      <p:sp>
        <p:nvSpPr>
          <p:cNvPr id="384" name="Google Shape;384;p27"/>
          <p:cNvSpPr txBox="1"/>
          <p:nvPr>
            <p:ph idx="1" type="body"/>
          </p:nvPr>
        </p:nvSpPr>
        <p:spPr>
          <a:xfrm>
            <a:off x="4903650" y="1317375"/>
            <a:ext cx="3430500" cy="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/>
              <a:t>Optimal Parameters</a:t>
            </a:r>
            <a:endParaRPr b="1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390" name="Google Shape;390;p28"/>
          <p:cNvSpPr txBox="1"/>
          <p:nvPr>
            <p:ph idx="1" type="body"/>
          </p:nvPr>
        </p:nvSpPr>
        <p:spPr>
          <a:xfrm>
            <a:off x="837575" y="1422125"/>
            <a:ext cx="7496700" cy="35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Seed</a:t>
            </a:r>
            <a:r>
              <a:rPr lang="en"/>
              <a:t>: ‘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jective the impact o</a:t>
            </a:r>
            <a:r>
              <a:rPr lang="en"/>
              <a:t>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Generated Text</a:t>
            </a:r>
            <a:r>
              <a:rPr lang="en"/>
              <a:t>: ‘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 the index’s movements during the day will affect whether the fund’s portfolio needs to be</a:t>
            </a:r>
            <a:r>
              <a:rPr lang="en"/>
              <a:t>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Seed</a:t>
            </a:r>
            <a:r>
              <a:rPr lang="en"/>
              <a:t>: ‘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nvestments plus capi</a:t>
            </a:r>
            <a:r>
              <a:rPr lang="en"/>
              <a:t>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Generated Text</a:t>
            </a:r>
            <a:r>
              <a:rPr lang="en"/>
              <a:t>: ‘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tal appreciation if any which generally arises from decreases in real interest rates and in the</a:t>
            </a:r>
            <a:r>
              <a:rPr lang="en"/>
              <a:t>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Seed</a:t>
            </a:r>
            <a:r>
              <a:rPr lang="en"/>
              <a:t>: ‘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normal circumstanc</a:t>
            </a:r>
            <a:r>
              <a:rPr lang="en"/>
              <a:t>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Generated Text</a:t>
            </a:r>
            <a:r>
              <a:rPr lang="en"/>
              <a:t>: ‘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 creates short positions by investing at least 80 of its net assets plus any borrowings for invest</a:t>
            </a:r>
            <a:r>
              <a:rPr lang="en"/>
              <a:t>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Seed</a:t>
            </a:r>
            <a:r>
              <a:rPr lang="en"/>
              <a:t>: ‘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a significant po</a:t>
            </a:r>
            <a:r>
              <a:rPr lang="en"/>
              <a:t>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Generated Text</a:t>
            </a:r>
            <a:r>
              <a:rPr lang="en"/>
              <a:t>: ‘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rtion of the assets of the fund should rise meaning that the fund’s exposure will need to be increase</a:t>
            </a:r>
            <a:r>
              <a:rPr lang="en"/>
              <a:t>’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9"/>
          <p:cNvSpPr txBox="1"/>
          <p:nvPr>
            <p:ph type="title"/>
          </p:nvPr>
        </p:nvSpPr>
        <p:spPr>
          <a:xfrm>
            <a:off x="1303800" y="598575"/>
            <a:ext cx="70305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&amp; Answers</a:t>
            </a:r>
            <a:endParaRPr/>
          </a:p>
        </p:txBody>
      </p:sp>
      <p:pic>
        <p:nvPicPr>
          <p:cNvPr descr="Image result for coding memes" id="396" name="Google Shape;3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7900" y="1465856"/>
            <a:ext cx="3268200" cy="32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1"/>
          <p:cNvSpPr txBox="1"/>
          <p:nvPr>
            <p:ph type="title"/>
          </p:nvPr>
        </p:nvSpPr>
        <p:spPr>
          <a:xfrm>
            <a:off x="1303800" y="598575"/>
            <a:ext cx="70305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Term Dictionary</a:t>
            </a:r>
            <a:endParaRPr sz="2400"/>
          </a:p>
        </p:txBody>
      </p:sp>
      <p:sp>
        <p:nvSpPr>
          <p:cNvPr id="407" name="Google Shape;407;p31"/>
          <p:cNvSpPr txBox="1"/>
          <p:nvPr>
            <p:ph idx="1" type="body"/>
          </p:nvPr>
        </p:nvSpPr>
        <p:spPr>
          <a:xfrm>
            <a:off x="1303800" y="1278600"/>
            <a:ext cx="7030500" cy="3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Topic Modeling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general goal of a topic model is to produce interpretable document representations which can be used to discover the topics or structure in a collection of unlabelled documents.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LDA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Latent Dirichlet Allocation (LDA) is a probabilistic topic model and it treats documents as a bag-of-words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Coherence Metric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ased on a sliding window, one-set segmentation of the top words and an indirect confirmation measure that uses normalized pointwise mutual information (NPMI) and the cosine similarity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Data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212125"/>
            <a:ext cx="30936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 columns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['accession#', 'filing_year', 'principal_strategies']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~6,200 rows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 Frame of 2010 to 2018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410 null rows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4331 unique terms after cleaning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146" y="1597884"/>
            <a:ext cx="3616600" cy="11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4646150" y="1255275"/>
            <a:ext cx="3093600" cy="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Original Dataset</a:t>
            </a:r>
            <a:endParaRPr b="1"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2925" y="3016825"/>
            <a:ext cx="3014475" cy="19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6150" y="3016825"/>
            <a:ext cx="3189075" cy="19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title"/>
          </p:nvPr>
        </p:nvSpPr>
        <p:spPr>
          <a:xfrm>
            <a:off x="824000" y="1613825"/>
            <a:ext cx="73794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Modeling using LDA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PreProcessed</a:t>
            </a:r>
            <a:r>
              <a:rPr lang="en"/>
              <a:t> Data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597875"/>
            <a:ext cx="39837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Lower case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Removed </a:t>
            </a:r>
            <a:r>
              <a:rPr lang="en"/>
              <a:t>punctuation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Tokenized sentences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Removed stop-words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Lemmatization [noun, adj, verb, &amp; adverb]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the </a:t>
            </a:r>
            <a:r>
              <a:rPr lang="en"/>
              <a:t>dictionary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the corpus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LDA Model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879175"/>
            <a:ext cx="34305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Removed words that were common in all topics from input data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Iterated over ‘# of Topics’: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Shrinking Range of  0-200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Shrinking Step size Range of 1-50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Growing range for # of Passes of 5-50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7"/>
          <p:cNvSpPr txBox="1"/>
          <p:nvPr>
            <p:ph idx="2" type="body"/>
          </p:nvPr>
        </p:nvSpPr>
        <p:spPr>
          <a:xfrm>
            <a:off x="4903650" y="1879125"/>
            <a:ext cx="34305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# of Topics = 12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Coherence Score = 0.42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Log-</a:t>
            </a:r>
            <a:r>
              <a:rPr lang="en"/>
              <a:t>Likelihood</a:t>
            </a:r>
            <a:r>
              <a:rPr lang="en"/>
              <a:t> Score = -6.0  </a:t>
            </a:r>
            <a:endParaRPr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1473150" y="1317375"/>
            <a:ext cx="3430500" cy="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/>
              <a:t>Optimization</a:t>
            </a:r>
            <a:endParaRPr b="1" sz="2400"/>
          </a:p>
        </p:txBody>
      </p:sp>
      <p:sp>
        <p:nvSpPr>
          <p:cNvPr id="308" name="Google Shape;308;p17"/>
          <p:cNvSpPr txBox="1"/>
          <p:nvPr>
            <p:ph idx="1" type="body"/>
          </p:nvPr>
        </p:nvSpPr>
        <p:spPr>
          <a:xfrm>
            <a:off x="4903650" y="1317375"/>
            <a:ext cx="3430500" cy="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/>
              <a:t>Optimal Parameters</a:t>
            </a:r>
            <a:endParaRPr b="1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303800" y="6507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314" name="Google Shape;314;p18"/>
          <p:cNvSpPr txBox="1"/>
          <p:nvPr>
            <p:ph idx="4294967295" type="subTitle"/>
          </p:nvPr>
        </p:nvSpPr>
        <p:spPr>
          <a:xfrm>
            <a:off x="1303800" y="1298075"/>
            <a:ext cx="3430500" cy="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/>
              <a:t>Score Chart</a:t>
            </a:r>
            <a:endParaRPr b="1" sz="2400"/>
          </a:p>
        </p:txBody>
      </p:sp>
      <p:pic>
        <p:nvPicPr>
          <p:cNvPr id="315" name="Google Shape;315;p18"/>
          <p:cNvPicPr preferRelativeResize="0"/>
          <p:nvPr/>
        </p:nvPicPr>
        <p:blipFill rotWithShape="1">
          <a:blip r:embed="rId3">
            <a:alphaModFix/>
          </a:blip>
          <a:srcRect b="13247" l="14280" r="0" t="0"/>
          <a:stretch/>
        </p:blipFill>
        <p:spPr>
          <a:xfrm>
            <a:off x="1303800" y="1804775"/>
            <a:ext cx="3117301" cy="3145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4750" y="1298075"/>
            <a:ext cx="4171601" cy="365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322" name="Google Shape;322;p19"/>
          <p:cNvSpPr txBox="1"/>
          <p:nvPr>
            <p:ph idx="2" type="body"/>
          </p:nvPr>
        </p:nvSpPr>
        <p:spPr>
          <a:xfrm>
            <a:off x="6628675" y="1990050"/>
            <a:ext cx="2097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model at 12 topics is more well distributed and </a:t>
            </a:r>
            <a:r>
              <a:rPr lang="en"/>
              <a:t>separated with high value of coherence score.</a:t>
            </a:r>
            <a:endParaRPr/>
          </a:p>
        </p:txBody>
      </p:sp>
      <p:sp>
        <p:nvSpPr>
          <p:cNvPr id="323" name="Google Shape;323;p19"/>
          <p:cNvSpPr txBox="1"/>
          <p:nvPr>
            <p:ph idx="4294967295" type="subTitle"/>
          </p:nvPr>
        </p:nvSpPr>
        <p:spPr>
          <a:xfrm>
            <a:off x="1303800" y="1298075"/>
            <a:ext cx="34305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/>
              <a:t>Bubble Visualization</a:t>
            </a:r>
            <a:endParaRPr b="1" sz="2400"/>
          </a:p>
        </p:txBody>
      </p:sp>
      <p:pic>
        <p:nvPicPr>
          <p:cNvPr id="324" name="Google Shape;3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892975"/>
            <a:ext cx="4998300" cy="29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 txBox="1"/>
          <p:nvPr>
            <p:ph type="title"/>
          </p:nvPr>
        </p:nvSpPr>
        <p:spPr>
          <a:xfrm>
            <a:off x="502575" y="1613825"/>
            <a:ext cx="8088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Topic Modeling using LDA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/>
          <p:nvPr>
            <p:ph type="title"/>
          </p:nvPr>
        </p:nvSpPr>
        <p:spPr>
          <a:xfrm>
            <a:off x="1303800" y="598575"/>
            <a:ext cx="70305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DTM Model</a:t>
            </a:r>
            <a:endParaRPr/>
          </a:p>
        </p:txBody>
      </p:sp>
      <p:sp>
        <p:nvSpPr>
          <p:cNvPr id="335" name="Google Shape;335;p21"/>
          <p:cNvSpPr txBox="1"/>
          <p:nvPr>
            <p:ph idx="1" type="body"/>
          </p:nvPr>
        </p:nvSpPr>
        <p:spPr>
          <a:xfrm>
            <a:off x="1303800" y="1879175"/>
            <a:ext cx="34305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Corpus &amp; dictionary from part 1 was  used for part 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Iterated over ‘# of Topics’: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Shrinking Range of  0-200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Shrinking Step size Range of 1-50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Growing range for # of Passes of 5-50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1"/>
          <p:cNvSpPr txBox="1"/>
          <p:nvPr>
            <p:ph idx="2" type="body"/>
          </p:nvPr>
        </p:nvSpPr>
        <p:spPr>
          <a:xfrm>
            <a:off x="4903650" y="1879125"/>
            <a:ext cx="34305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# of Topics = 12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1"/>
          <p:cNvSpPr txBox="1"/>
          <p:nvPr>
            <p:ph idx="1" type="body"/>
          </p:nvPr>
        </p:nvSpPr>
        <p:spPr>
          <a:xfrm>
            <a:off x="1473150" y="1317375"/>
            <a:ext cx="3430500" cy="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/>
              <a:t>Optimization</a:t>
            </a:r>
            <a:endParaRPr b="1" sz="2400"/>
          </a:p>
        </p:txBody>
      </p:sp>
      <p:sp>
        <p:nvSpPr>
          <p:cNvPr id="338" name="Google Shape;338;p21"/>
          <p:cNvSpPr txBox="1"/>
          <p:nvPr>
            <p:ph idx="1" type="body"/>
          </p:nvPr>
        </p:nvSpPr>
        <p:spPr>
          <a:xfrm>
            <a:off x="4903650" y="1317375"/>
            <a:ext cx="3430500" cy="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/>
              <a:t>Optimal Parameters</a:t>
            </a:r>
            <a:endParaRPr b="1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