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E6F21-54BA-4C05-AB5F-AA83E5C7A893}">
  <a:tblStyle styleId="{CCFE6F21-54BA-4C05-AB5F-AA83E5C7A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the-remarkable-world-of-recommender-systems-bff4b9cbe6a7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paper-summary-matrix-factorization-techniques-for-recommender-systems-82d1a7ace74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jwu2/knowledge-based-recommender-systems-an-overview-536b63721dba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9d18ab40_3_1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9d18ab40_3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9d18ab40_3_20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9d18ab40_3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0ccc35d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0ccc35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9d18ab40_3_20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9d18ab40_3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ed5c4086_0_8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ed5c4086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ed5c4086_0_8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ed5c4086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9d18ab4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9d18ab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f25e0ca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f25e0c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2f25e0ca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2f25e0ca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2f25e0ca4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2f25e0ca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https://towardsdatascience.com/the-remarkable-world-of-recommender-systems-bff4b9cbe6a7</a:t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9d18ab40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9d18ab4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0ccc35d0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0ccc35d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cdf8f6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4cdf8f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30ccc35d0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30ccc35d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9d18ab40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9d18ab4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ed5c40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ed5c4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https://towardsdatascience.com/paper-summary-matrix-factorization-techniques-for-recommender-systems-82d1a7ace74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data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User-Item interaction Matrix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Matrix Factorization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 Data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Recommendation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30ccc35d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30ccc35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9d18a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49d18ab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9d18ab40_3_1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9d18ab40_3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https://medium.com/@jwu2/knowledge-based-recommender-systems-an-overview-536b63721dba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9d18ab40_3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9d18ab40_3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9d18ab40_3_10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9d18ab40_3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9d18ab40_3_1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9d18ab40_3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9d18ab40_3_10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9d18ab40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9d18ab40_3_1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9d18ab40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0" name="Google Shape;20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284620" y="-982581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8" name="Google Shape;88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2714740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5" name="Google Shape;95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8" name="Google Shape;28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5" name="Google Shape;35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2" name="Google Shape;42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2" name="Google Shape;52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8" name="Google Shape;58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0" name="Google Shape;70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1" name="Google Shape;81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pdfs.semanticscholar.org/5d1d/d378962c7601526f65f69e408f8800a0d3c4.pdf" TargetMode="External"/><Relationship Id="rId10" Type="http://schemas.openxmlformats.org/officeDocument/2006/relationships/hyperlink" Target="https://medium.com/@iliazaitsev/how-to-implement-a-recommendation-system-with-deep-learning-and-pytorch-2d40476590f9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ciencedirect.com/science/article/pii/S0957417412002825" TargetMode="External"/><Relationship Id="rId4" Type="http://schemas.openxmlformats.org/officeDocument/2006/relationships/hyperlink" Target="https://arxiv.org/pdf/1606.07792.pdf" TargetMode="External"/><Relationship Id="rId9" Type="http://schemas.openxmlformats.org/officeDocument/2006/relationships/hyperlink" Target="https://medium.com/recombee-blog/machine-learning-for-recommender-systems-part-2-deep-recommendation-sequence-prediction-automl-f134bc79d66b" TargetMode="External"/><Relationship Id="rId5" Type="http://schemas.openxmlformats.org/officeDocument/2006/relationships/hyperlink" Target="https://arxiv.org/pdf/1409.2944.pdf" TargetMode="External"/><Relationship Id="rId6" Type="http://schemas.openxmlformats.org/officeDocument/2006/relationships/hyperlink" Target="https://arxiv.org/pdf/1909.03999.pdf" TargetMode="External"/><Relationship Id="rId7" Type="http://schemas.openxmlformats.org/officeDocument/2006/relationships/hyperlink" Target="http://delivery.acm.org/10.1145/2850000/2843948/a13-gomez-uribe.pdf?ip=108.210.179.40&amp;id=2843948&amp;acc=OA&amp;key=4D4702B0C3E38B35%2E4D4702B0C3E38B35%2E4D4702B0C3E38B35%2EE5B8A747884E71D5&amp;__acm__=1570214488_eb2ebebe0a64a8a0e1440ec4a4dd7cc5" TargetMode="External"/><Relationship Id="rId8" Type="http://schemas.openxmlformats.org/officeDocument/2006/relationships/hyperlink" Target="https://medium.com/recombee-blog/machine-learning-for-recommender-systems-part-1-algorithms-evaluation-and-cold-start-6f696683d0e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/>
              <a:t>Recommendation Systems	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Vamsi Chinta, Faraz Mirza, &amp; Alejandro Benitez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131050" y="958031"/>
            <a:ext cx="9605700" cy="54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493033" y="1795168"/>
            <a:ext cx="11205949" cy="2530570"/>
            <a:chOff x="492883" y="2613868"/>
            <a:chExt cx="11205949" cy="2530570"/>
          </a:xfrm>
        </p:grpSpPr>
        <p:sp>
          <p:nvSpPr>
            <p:cNvPr id="161" name="Google Shape;161;p22"/>
            <p:cNvSpPr/>
            <p:nvPr/>
          </p:nvSpPr>
          <p:spPr>
            <a:xfrm>
              <a:off x="2298550" y="3001883"/>
              <a:ext cx="792300" cy="492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grpSp>
          <p:nvGrpSpPr>
            <p:cNvPr id="162" name="Google Shape;162;p22"/>
            <p:cNvGrpSpPr/>
            <p:nvPr/>
          </p:nvGrpSpPr>
          <p:grpSpPr>
            <a:xfrm>
              <a:off x="492883" y="2613868"/>
              <a:ext cx="2104352" cy="2530570"/>
              <a:chOff x="369672" y="1960450"/>
              <a:chExt cx="1578303" cy="1897975"/>
            </a:xfrm>
          </p:grpSpPr>
          <p:sp>
            <p:nvSpPr>
              <p:cNvPr id="163" name="Google Shape;163;p22"/>
              <p:cNvSpPr/>
              <p:nvPr/>
            </p:nvSpPr>
            <p:spPr>
              <a:xfrm>
                <a:off x="861672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64" name="Google Shape;164;p22"/>
              <p:cNvSpPr txBox="1"/>
              <p:nvPr/>
            </p:nvSpPr>
            <p:spPr>
              <a:xfrm>
                <a:off x="940449" y="1978152"/>
                <a:ext cx="436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30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3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22"/>
              <p:cNvSpPr txBox="1"/>
              <p:nvPr/>
            </p:nvSpPr>
            <p:spPr>
              <a:xfrm>
                <a:off x="369675" y="2664225"/>
                <a:ext cx="1578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Roboto"/>
                    <a:ea typeface="Roboto"/>
                    <a:cs typeface="Roboto"/>
                    <a:sym typeface="Roboto"/>
                  </a:rPr>
                  <a:t>Input Data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" name="Google Shape;166;p22"/>
              <p:cNvSpPr txBox="1"/>
              <p:nvPr/>
            </p:nvSpPr>
            <p:spPr>
              <a:xfrm>
                <a:off x="369672" y="3121025"/>
                <a:ext cx="1578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Structure the data </a:t>
                </a: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appropriately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7" name="Google Shape;167;p22"/>
            <p:cNvGrpSpPr/>
            <p:nvPr/>
          </p:nvGrpSpPr>
          <p:grpSpPr>
            <a:xfrm>
              <a:off x="2819546" y="2613868"/>
              <a:ext cx="2049556" cy="2530570"/>
              <a:chOff x="2114712" y="1960450"/>
              <a:chExt cx="1537206" cy="1897975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2586168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69" name="Google Shape;169;p22"/>
              <p:cNvSpPr txBox="1"/>
              <p:nvPr/>
            </p:nvSpPr>
            <p:spPr>
              <a:xfrm>
                <a:off x="2114712" y="2664225"/>
                <a:ext cx="1537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Roboto"/>
                    <a:ea typeface="Roboto"/>
                    <a:cs typeface="Roboto"/>
                    <a:sym typeface="Roboto"/>
                  </a:rPr>
                  <a:t>Preprocessing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" name="Google Shape;170;p22"/>
              <p:cNvSpPr txBox="1"/>
              <p:nvPr/>
            </p:nvSpPr>
            <p:spPr>
              <a:xfrm>
                <a:off x="2114718" y="3121025"/>
                <a:ext cx="15372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Matrix factorization into latent space 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Auto-Encode   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1" name="Google Shape;171;p22"/>
            <p:cNvGrpSpPr/>
            <p:nvPr/>
          </p:nvGrpSpPr>
          <p:grpSpPr>
            <a:xfrm>
              <a:off x="5027163" y="2613868"/>
              <a:ext cx="2168746" cy="2530567"/>
              <a:chOff x="3770466" y="1960450"/>
              <a:chExt cx="1626600" cy="1897973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4290102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3" name="Google Shape;173;p22"/>
              <p:cNvSpPr txBox="1"/>
              <p:nvPr/>
            </p:nvSpPr>
            <p:spPr>
              <a:xfrm>
                <a:off x="3770466" y="2664217"/>
                <a:ext cx="16266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Roboto"/>
                    <a:ea typeface="Roboto"/>
                    <a:cs typeface="Roboto"/>
                    <a:sym typeface="Roboto"/>
                  </a:rPr>
                  <a:t>Recommendation Scoring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4" name="Google Shape;174;p22"/>
              <p:cNvSpPr txBox="1"/>
              <p:nvPr/>
            </p:nvSpPr>
            <p:spPr>
              <a:xfrm>
                <a:off x="3818652" y="3121023"/>
                <a:ext cx="15372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compute similarity scores, </a:t>
                </a: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cooccurrences</a:t>
                </a: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 or conditional probabilities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5" name="Google Shape;175;p22"/>
              <p:cNvSpPr txBox="1"/>
              <p:nvPr/>
            </p:nvSpPr>
            <p:spPr>
              <a:xfrm>
                <a:off x="4371503" y="2023157"/>
                <a:ext cx="436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24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7370336" y="2613868"/>
              <a:ext cx="2168760" cy="2530570"/>
              <a:chOff x="5527890" y="1960450"/>
              <a:chExt cx="1626610" cy="1897975"/>
            </a:xfrm>
          </p:grpSpPr>
          <p:sp>
            <p:nvSpPr>
              <p:cNvPr id="177" name="Google Shape;177;p22"/>
              <p:cNvSpPr/>
              <p:nvPr/>
            </p:nvSpPr>
            <p:spPr>
              <a:xfrm>
                <a:off x="5999340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8" name="Google Shape;178;p22"/>
              <p:cNvSpPr txBox="1"/>
              <p:nvPr/>
            </p:nvSpPr>
            <p:spPr>
              <a:xfrm>
                <a:off x="5527901" y="2664217"/>
                <a:ext cx="16266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Roboto"/>
                    <a:ea typeface="Roboto"/>
                    <a:cs typeface="Roboto"/>
                    <a:sym typeface="Roboto"/>
                  </a:rPr>
                  <a:t>Neighborhood Generation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9" name="Google Shape;179;p22"/>
              <p:cNvSpPr txBox="1"/>
              <p:nvPr/>
            </p:nvSpPr>
            <p:spPr>
              <a:xfrm>
                <a:off x="5527890" y="3121025"/>
                <a:ext cx="15372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KNN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Association Rules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0" name="Google Shape;180;p22"/>
              <p:cNvSpPr txBox="1"/>
              <p:nvPr/>
            </p:nvSpPr>
            <p:spPr>
              <a:xfrm>
                <a:off x="6078100" y="2040857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2400"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1" name="Google Shape;181;p22"/>
            <p:cNvGrpSpPr/>
            <p:nvPr/>
          </p:nvGrpSpPr>
          <p:grpSpPr>
            <a:xfrm>
              <a:off x="9649275" y="2613868"/>
              <a:ext cx="2049557" cy="2530570"/>
              <a:chOff x="7237137" y="1960450"/>
              <a:chExt cx="1537206" cy="1897975"/>
            </a:xfrm>
          </p:grpSpPr>
          <p:sp>
            <p:nvSpPr>
              <p:cNvPr id="182" name="Google Shape;182;p22"/>
              <p:cNvSpPr/>
              <p:nvPr/>
            </p:nvSpPr>
            <p:spPr>
              <a:xfrm>
                <a:off x="7708593" y="1960450"/>
                <a:ext cx="594300" cy="5943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83" name="Google Shape;183;p22"/>
              <p:cNvSpPr txBox="1"/>
              <p:nvPr/>
            </p:nvSpPr>
            <p:spPr>
              <a:xfrm>
                <a:off x="7237137" y="2664225"/>
                <a:ext cx="15372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Roboto"/>
                    <a:ea typeface="Roboto"/>
                    <a:cs typeface="Roboto"/>
                    <a:sym typeface="Roboto"/>
                  </a:rPr>
                  <a:t>Output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" name="Google Shape;184;p22"/>
              <p:cNvSpPr txBox="1"/>
              <p:nvPr/>
            </p:nvSpPr>
            <p:spPr>
              <a:xfrm>
                <a:off x="7237143" y="3121025"/>
                <a:ext cx="15372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1100"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22"/>
              <p:cNvSpPr txBox="1"/>
              <p:nvPr/>
            </p:nvSpPr>
            <p:spPr>
              <a:xfrm>
                <a:off x="7787606" y="2023156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en-US" sz="2400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" name="Google Shape;186;p22"/>
            <p:cNvSpPr/>
            <p:nvPr/>
          </p:nvSpPr>
          <p:spPr>
            <a:xfrm>
              <a:off x="4584183" y="3001883"/>
              <a:ext cx="792300" cy="492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912117" y="3001883"/>
              <a:ext cx="792300" cy="492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9138617" y="3001883"/>
              <a:ext cx="792300" cy="492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564850" y="1838299"/>
            <a:ext cx="582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Complex features can be extracted using neural networks from product images, videos, and audio to be included in modeling.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6095606" y="2171769"/>
            <a:ext cx="4645200" cy="32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types of features can significantly improve recommendations as many users make decisions based on visual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Similarity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Image embeddings obtained through Convolutional Neural Network, we can extract high (product type) and low level (texture/style) similarities between items. </a:t>
            </a:r>
            <a:endParaRPr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6095606" y="2171769"/>
            <a:ext cx="4645200" cy="32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275" y="2019637"/>
            <a:ext cx="6096400" cy="359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130275" y="1602372"/>
            <a:ext cx="9603300" cy="16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Auto Encoder- an </a:t>
            </a:r>
            <a:r>
              <a:rPr lang="en-US"/>
              <a:t>artificial</a:t>
            </a:r>
            <a:r>
              <a:rPr lang="en-US"/>
              <a:t> neural network used to learn a compressed representation of large data, in this case a large sparse matrix. Auto Encoding reduces the dimensionality. 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00" y="3276900"/>
            <a:ext cx="62674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130273" y="1943175"/>
            <a:ext cx="5335200" cy="32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Matrix Factorization-Algorithm for decomposing user-item interaction matrix to two or more</a:t>
            </a:r>
            <a:r>
              <a:rPr lang="en-US"/>
              <a:t> lower dimensional</a:t>
            </a:r>
            <a:r>
              <a:rPr lang="en-US"/>
              <a:t> matrices with k latent  </a:t>
            </a:r>
            <a:r>
              <a:rPr lang="en-US"/>
              <a:t>components.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00" y="2026287"/>
            <a:ext cx="4657400" cy="31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RecSys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130275" y="1627325"/>
            <a:ext cx="6119400" cy="431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Matrix Factorization gives a flat latent space, in comparison deep learning allows the use of higher dimension latent space for more complex relationships between user-item interactions.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Deep learning allows for training of auto encoders together with matrix factorization.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advantages of deep learning over traditional methods have reduced classification error by more than 24% over the past few years.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075" y="1711837"/>
            <a:ext cx="4637525" cy="343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Neighborhood Generation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06748" y="2017325"/>
            <a:ext cx="34467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KNN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Pearson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Spearman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Cosine Similarity</a:t>
            </a:r>
            <a:endParaRPr/>
          </a:p>
        </p:txBody>
      </p:sp>
      <p:sp>
        <p:nvSpPr>
          <p:cNvPr id="232" name="Google Shape;232;p28"/>
          <p:cNvSpPr txBox="1"/>
          <p:nvPr>
            <p:ph idx="2" type="body"/>
          </p:nvPr>
        </p:nvSpPr>
        <p:spPr>
          <a:xfrm>
            <a:off x="5053526" y="2106500"/>
            <a:ext cx="3446700" cy="32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Association Rules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Conditional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Cooccurrences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Associations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Data and User Ratings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38" y="2121226"/>
            <a:ext cx="10052576" cy="35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Factorization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169125"/>
            <a:ext cx="10172700" cy="3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Architecture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211975"/>
            <a:ext cx="10058401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What are Recommendation Systems? 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Recommendation systems are algorithms that uses data to predict the most useful and  relevant information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091475" y="2165550"/>
            <a:ext cx="5434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Desired Goals for the predictions: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Relevance 	`useful`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Novelty 		`new to user`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Serendipity 	`new to the trend`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Diversity 		`complete coverage`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Accuracy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‘measure of how well the predictions are’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Coverage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‘measure of what  portion of your items are being recommended’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idx="2" type="body"/>
          </p:nvPr>
        </p:nvSpPr>
        <p:spPr>
          <a:xfrm>
            <a:off x="6095606" y="2171769"/>
            <a:ext cx="4645200" cy="32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Precision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‘measure of how many predictions were correct’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Recall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‘measure of how many predictions were found’’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995850" y="3118950"/>
            <a:ext cx="4200300" cy="620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129175" y="1114427"/>
            <a:ext cx="8619000" cy="74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1129175" y="1863222"/>
            <a:ext cx="8619000" cy="39375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https://www.sciencedirect.com/science/article/pii/S0957417412002825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https://arxiv.org/pdf/1606.07792.pdf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https://arxiv.org/pdf/1409.2944.pdf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https://arxiv.org/pdf/1909.03999.pdf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http://delivery.acm.org/10.1145/2850000/2843948/a13-gomez-uribe.pdf?ip=108.210.179.40&amp;id=2843948&amp;acc=OA&amp;key=4D4702B0C3E38B35%2E4D4702B0C3E38B35%2E4D4702B0C3E38B35%2EE5B8A747884E71D5&amp;__acm__=1570214488_eb2ebebe0a64a8a0e1440ec4a4dd7cc5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https://medium.com/recombee-blog/machine-learning-for-recommender-systems-part-1-algorithms-evaluation-and-cold-start-6f696683d0ed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https://medium.com/recombee-blog/machine-learning-for-recommender-systems-part-2-deep-recommendation-sequence-prediction-automl-f134bc79d66b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https://medium.com/@iliazaitsev/how-to-implement-a-recommendation-system-with-deep-learning-and-pytorch-2d40476590f9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★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https://pdfs.semanticscholar.org/5d1d/d378962c7601526f65f69e408f8800a0d3c4.pdf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4867498" y="2657475"/>
            <a:ext cx="2457000" cy="72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Association Rules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129185" y="2165625"/>
            <a:ext cx="96057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Find co-</a:t>
            </a:r>
            <a:r>
              <a:rPr lang="en-US"/>
              <a:t>occurrences</a:t>
            </a:r>
            <a:r>
              <a:rPr lang="en-US"/>
              <a:t> and aims at detection of rules such as: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“If a customer purchases beer then he also buys diapers in 70% of the cases”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X(Beer) -&gt; Y(Diapers) from a set of transactions D = {t1, t2, .., tn)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Measure of Quality: Support and Confidence are used as a threshold to cut off unimportant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Support = P(X U Y)/ |D|, Confidence = P(X U Y)/ P(X)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025875" y="897131"/>
            <a:ext cx="9605700" cy="54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 Flow</a:t>
            </a:r>
            <a:endParaRPr/>
          </a:p>
        </p:txBody>
      </p:sp>
      <p:grpSp>
        <p:nvGrpSpPr>
          <p:cNvPr id="285" name="Google Shape;285;p37"/>
          <p:cNvGrpSpPr/>
          <p:nvPr/>
        </p:nvGrpSpPr>
        <p:grpSpPr>
          <a:xfrm>
            <a:off x="1897572" y="1488574"/>
            <a:ext cx="9606062" cy="4018063"/>
            <a:chOff x="1025697" y="1956424"/>
            <a:chExt cx="9606062" cy="4018063"/>
          </a:xfrm>
        </p:grpSpPr>
        <p:grpSp>
          <p:nvGrpSpPr>
            <p:cNvPr id="286" name="Google Shape;286;p37"/>
            <p:cNvGrpSpPr/>
            <p:nvPr/>
          </p:nvGrpSpPr>
          <p:grpSpPr>
            <a:xfrm>
              <a:off x="1025697" y="1956424"/>
              <a:ext cx="9606062" cy="689188"/>
              <a:chOff x="444182" y="438789"/>
              <a:chExt cx="7567404" cy="731700"/>
            </a:xfrm>
          </p:grpSpPr>
          <p:sp>
            <p:nvSpPr>
              <p:cNvPr id="287" name="Google Shape;287;p37"/>
              <p:cNvSpPr txBox="1"/>
              <p:nvPr/>
            </p:nvSpPr>
            <p:spPr>
              <a:xfrm>
                <a:off x="444182" y="488975"/>
                <a:ext cx="22710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>
                    <a:solidFill>
                      <a:srgbClr val="0944A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Input Data</a:t>
                </a:r>
                <a:r>
                  <a:rPr lang="en-US" sz="5600">
                    <a:solidFill>
                      <a:srgbClr val="0944A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endParaRPr sz="56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2789785" y="438789"/>
                <a:ext cx="5221800" cy="731700"/>
              </a:xfrm>
              <a:prstGeom prst="rect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7"/>
              <p:cNvSpPr txBox="1"/>
              <p:nvPr/>
            </p:nvSpPr>
            <p:spPr>
              <a:xfrm>
                <a:off x="2914386" y="523062"/>
                <a:ext cx="4964100" cy="57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 and item data based on user feedback </a:t>
                </a:r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0" name="Google Shape;290;p37"/>
            <p:cNvGrpSpPr/>
            <p:nvPr/>
          </p:nvGrpSpPr>
          <p:grpSpPr>
            <a:xfrm>
              <a:off x="1169257" y="2789394"/>
              <a:ext cx="9019674" cy="689188"/>
              <a:chOff x="550777" y="1323150"/>
              <a:chExt cx="7099310" cy="731700"/>
            </a:xfrm>
          </p:grpSpPr>
          <p:sp>
            <p:nvSpPr>
              <p:cNvPr id="291" name="Google Shape;291;p37"/>
              <p:cNvSpPr txBox="1"/>
              <p:nvPr/>
            </p:nvSpPr>
            <p:spPr>
              <a:xfrm>
                <a:off x="550777" y="1373350"/>
                <a:ext cx="21645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C58D3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User-Item interaction Matrix</a:t>
                </a:r>
                <a:endParaRPr sz="24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2789787" y="1323150"/>
                <a:ext cx="4860300" cy="7317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7"/>
              <p:cNvSpPr txBox="1"/>
              <p:nvPr/>
            </p:nvSpPr>
            <p:spPr>
              <a:xfrm>
                <a:off x="2914387" y="1529721"/>
                <a:ext cx="4373100" cy="33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Matrix representation of user affinity for item, sparse by nature</a:t>
                </a:r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4" name="Google Shape;294;p37"/>
            <p:cNvGrpSpPr/>
            <p:nvPr/>
          </p:nvGrpSpPr>
          <p:grpSpPr>
            <a:xfrm>
              <a:off x="1248815" y="3619313"/>
              <a:ext cx="8496552" cy="689188"/>
              <a:chOff x="612955" y="2204250"/>
              <a:chExt cx="6674432" cy="731700"/>
            </a:xfrm>
          </p:grpSpPr>
          <p:sp>
            <p:nvSpPr>
              <p:cNvPr id="295" name="Google Shape;295;p37"/>
              <p:cNvSpPr txBox="1"/>
              <p:nvPr/>
            </p:nvSpPr>
            <p:spPr>
              <a:xfrm>
                <a:off x="612955" y="2254450"/>
                <a:ext cx="21021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D5DD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Matrix Factorization</a:t>
                </a:r>
                <a:endParaRPr sz="24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2789787" y="2204250"/>
                <a:ext cx="4497600" cy="7317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7"/>
              <p:cNvSpPr txBox="1"/>
              <p:nvPr/>
            </p:nvSpPr>
            <p:spPr>
              <a:xfrm>
                <a:off x="2914388" y="2410805"/>
                <a:ext cx="3849900" cy="33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Algorithm to decompose matrix into two rectangular lower dimensionality  matrices</a:t>
                </a:r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8" name="Google Shape;298;p37"/>
            <p:cNvGrpSpPr/>
            <p:nvPr/>
          </p:nvGrpSpPr>
          <p:grpSpPr>
            <a:xfrm>
              <a:off x="1169221" y="4452306"/>
              <a:ext cx="8115956" cy="689188"/>
              <a:chOff x="550431" y="3088625"/>
              <a:chExt cx="6375457" cy="731700"/>
            </a:xfrm>
          </p:grpSpPr>
          <p:sp>
            <p:nvSpPr>
              <p:cNvPr id="299" name="Google Shape;299;p37"/>
              <p:cNvSpPr txBox="1"/>
              <p:nvPr/>
            </p:nvSpPr>
            <p:spPr>
              <a:xfrm>
                <a:off x="550431" y="3138816"/>
                <a:ext cx="21648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E65F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Recommendation Data</a:t>
                </a:r>
                <a:endParaRPr sz="2400">
                  <a:solidFill>
                    <a:srgbClr val="0E65F0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2789787" y="3088625"/>
                <a:ext cx="4136100" cy="7317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7"/>
              <p:cNvSpPr txBox="1"/>
              <p:nvPr/>
            </p:nvSpPr>
            <p:spPr>
              <a:xfrm>
                <a:off x="2914388" y="3295179"/>
                <a:ext cx="3849900" cy="33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Latent Space of possible </a:t>
                </a: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recommendations</a:t>
                </a:r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2" name="Google Shape;302;p37"/>
            <p:cNvGrpSpPr/>
            <p:nvPr/>
          </p:nvGrpSpPr>
          <p:grpSpPr>
            <a:xfrm>
              <a:off x="1248821" y="5285299"/>
              <a:ext cx="7578076" cy="689188"/>
              <a:chOff x="612960" y="3973000"/>
              <a:chExt cx="5952927" cy="731700"/>
            </a:xfrm>
          </p:grpSpPr>
          <p:sp>
            <p:nvSpPr>
              <p:cNvPr id="303" name="Google Shape;303;p37"/>
              <p:cNvSpPr txBox="1"/>
              <p:nvPr/>
            </p:nvSpPr>
            <p:spPr>
              <a:xfrm>
                <a:off x="612960" y="4023190"/>
                <a:ext cx="21021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400">
                    <a:solidFill>
                      <a:srgbClr val="0E65F0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Recommendation</a:t>
                </a:r>
                <a:endParaRPr sz="5600">
                  <a:solidFill>
                    <a:srgbClr val="307BF3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2789787" y="3973000"/>
                <a:ext cx="3776100" cy="731700"/>
              </a:xfrm>
              <a:prstGeom prst="rect">
                <a:avLst/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7"/>
              <p:cNvSpPr txBox="1"/>
              <p:nvPr/>
            </p:nvSpPr>
            <p:spPr>
              <a:xfrm>
                <a:off x="2902988" y="4179560"/>
                <a:ext cx="3497700" cy="33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Optimal Recommendation Selection</a:t>
                </a:r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Extraction	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9737"/>
            <a:ext cx="11887196" cy="31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Main Approaches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129175" y="2165625"/>
            <a:ext cx="10017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Knowledge-based Systems </a:t>
            </a:r>
            <a:r>
              <a:rPr lang="en-US">
                <a:solidFill>
                  <a:srgbClr val="666666"/>
                </a:solidFill>
              </a:rPr>
              <a:t>| “Tell me what fits my needs”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Content-based Filtering </a:t>
            </a:r>
            <a:r>
              <a:rPr lang="en-US">
                <a:solidFill>
                  <a:srgbClr val="666666"/>
                </a:solidFill>
              </a:rPr>
              <a:t>|</a:t>
            </a:r>
            <a:r>
              <a:rPr lang="en-US"/>
              <a:t> </a:t>
            </a:r>
            <a:r>
              <a:rPr lang="en-US">
                <a:solidFill>
                  <a:srgbClr val="666666"/>
                </a:solidFill>
              </a:rPr>
              <a:t>“Show me more of what I’ve liked”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Collaborative</a:t>
            </a:r>
            <a:r>
              <a:rPr lang="en-US"/>
              <a:t> Filtering </a:t>
            </a:r>
            <a:r>
              <a:rPr lang="en-US">
                <a:solidFill>
                  <a:srgbClr val="666666"/>
                </a:solidFill>
              </a:rPr>
              <a:t>|</a:t>
            </a:r>
            <a:r>
              <a:rPr lang="en-US"/>
              <a:t> </a:t>
            </a:r>
            <a:r>
              <a:rPr lang="en-US">
                <a:solidFill>
                  <a:srgbClr val="666666"/>
                </a:solidFill>
              </a:rPr>
              <a:t>“Show me more of what similar people have liked”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Hybrid Recommender Systems </a:t>
            </a:r>
            <a:r>
              <a:rPr lang="en-US">
                <a:solidFill>
                  <a:srgbClr val="666666"/>
                </a:solidFill>
              </a:rPr>
              <a:t>|”Show me more of what I and similar             people have liked”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Knowledge</a:t>
            </a:r>
            <a:r>
              <a:rPr lang="en-US"/>
              <a:t>-Based Systems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This Approach relies on the inferences about a user’s preferences and needs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225" y="2122850"/>
            <a:ext cx="4871748" cy="2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Filtering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This Approach</a:t>
            </a:r>
            <a:r>
              <a:rPr lang="en-US" sz="1800">
                <a:solidFill>
                  <a:schemeClr val="accent1"/>
                </a:solidFill>
              </a:rPr>
              <a:t> relies on the similarity of the items being recommended. 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</a:rPr>
              <a:t>The basic idea is that if you like an item, then you will also like a “similar” item. 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101" y="2077038"/>
            <a:ext cx="3181150" cy="34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Collaborative</a:t>
            </a:r>
            <a:r>
              <a:rPr lang="en-US"/>
              <a:t> Filtering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This Approach relies on the similarity of the users it recommending to.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</a:rPr>
              <a:t>The basic idea is that if someone who is similar to you likes an item, then you will also like that same item.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75" y="1738600"/>
            <a:ext cx="2843075" cy="41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Systems	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129166" y="2165621"/>
            <a:ext cx="46452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approach</a:t>
            </a:r>
            <a:r>
              <a:rPr lang="en-US"/>
              <a:t> combines two or more recommendation strategies in different ways to benefit from their complementary advantages.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550" y="2017325"/>
            <a:ext cx="4645200" cy="207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130270" y="953324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1130275" y="190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{CCFE6F21-54BA-4C05-AB5F-AA83E5C7A893}</a:tableStyleId>
              </a:tblPr>
              <a:tblGrid>
                <a:gridCol w="3369750"/>
                <a:gridCol w="3369750"/>
                <a:gridCol w="336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Knowledge-Based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Assured Quality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Static and Costly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Content-Based Filtering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does not rely on user’s preferences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low on novelty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can’t handle contradictory preferences from users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Collaborative Filtering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gets better as the data evolves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Sparsity problems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cold start problems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Hybrid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mitigates only a portion of the combined </a:t>
                      </a:r>
                      <a:r>
                        <a:rPr lang="en-US"/>
                        <a:t>approaches</a:t>
                      </a:r>
                      <a:r>
                        <a:rPr lang="en-US"/>
                        <a:t> shortcomings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most datasets do not allow to compare different recommendation paradigms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131052" y="958037"/>
            <a:ext cx="9605700" cy="105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129185" y="2165625"/>
            <a:ext cx="9605700" cy="32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Cold-Start Problem 	- no data for making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Sparsity 				- insufficient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Scalability 				- too much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Privacy Protection 	- recommendations too personal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Over-Specialisation 	- no surprise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GraySheep Problem 	- contradictory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Shilling Attacks 		- fake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