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68" r:id="rId3"/>
    <p:sldId id="269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4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41423-AD82-4BA0-B58D-EF2DCBF1E46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8A63C8-F22F-4714-97BA-AD16AA791DE6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D23EF914-194C-4838-99A6-010DC954409F}" type="parTrans" cxnId="{C9BC0429-6761-4617-B1FD-2403ABD086E7}">
      <dgm:prSet/>
      <dgm:spPr/>
      <dgm:t>
        <a:bodyPr/>
        <a:lstStyle/>
        <a:p>
          <a:endParaRPr lang="en-US"/>
        </a:p>
      </dgm:t>
    </dgm:pt>
    <dgm:pt modelId="{A499D753-5C64-41D5-A369-8211B531540C}" type="sibTrans" cxnId="{C9BC0429-6761-4617-B1FD-2403ABD086E7}">
      <dgm:prSet/>
      <dgm:spPr/>
      <dgm:t>
        <a:bodyPr/>
        <a:lstStyle/>
        <a:p>
          <a:r>
            <a:rPr lang="en-US" dirty="0" smtClean="0"/>
            <a:t>.005</a:t>
          </a:r>
          <a:endParaRPr lang="en-US" dirty="0"/>
        </a:p>
      </dgm:t>
    </dgm:pt>
    <dgm:pt modelId="{6DD430BB-9B1E-4EAC-B4C4-AA52A2256EF0}">
      <dgm:prSet phldrT="[Text]"/>
      <dgm:spPr/>
      <dgm:t>
        <a:bodyPr/>
        <a:lstStyle/>
        <a:p>
          <a:r>
            <a:rPr lang="en-US" dirty="0" smtClean="0"/>
            <a:t>Gaming</a:t>
          </a:r>
          <a:endParaRPr lang="en-US" dirty="0"/>
        </a:p>
      </dgm:t>
    </dgm:pt>
    <dgm:pt modelId="{56F8921C-8CFA-4923-8542-813883FB18D9}" type="parTrans" cxnId="{B5CF7BFF-51E7-45DE-8D7F-89C78DE3C173}">
      <dgm:prSet/>
      <dgm:spPr/>
      <dgm:t>
        <a:bodyPr/>
        <a:lstStyle/>
        <a:p>
          <a:endParaRPr lang="en-US"/>
        </a:p>
      </dgm:t>
    </dgm:pt>
    <dgm:pt modelId="{F70BBB72-9019-4438-9A76-E7B4FAE68FC7}" type="sibTrans" cxnId="{B5CF7BFF-51E7-45DE-8D7F-89C78DE3C173}">
      <dgm:prSet/>
      <dgm:spPr/>
      <dgm:t>
        <a:bodyPr/>
        <a:lstStyle/>
        <a:p>
          <a:endParaRPr lang="en-US"/>
        </a:p>
      </dgm:t>
    </dgm:pt>
    <dgm:pt modelId="{A8B4D037-D737-4143-8444-B30BEE46CF55}">
      <dgm:prSet phldrT="[Text]"/>
      <dgm:spPr/>
      <dgm:t>
        <a:bodyPr/>
        <a:lstStyle/>
        <a:p>
          <a:r>
            <a:rPr lang="en-US" dirty="0" smtClean="0"/>
            <a:t>1/2</a:t>
          </a:r>
          <a:endParaRPr lang="en-US" dirty="0"/>
        </a:p>
      </dgm:t>
    </dgm:pt>
    <dgm:pt modelId="{B1AD1984-8CDD-47AE-AB4C-311DD5C6E0B5}" type="parTrans" cxnId="{FEA55CD9-C67A-4B91-8F79-846C7BEC952D}">
      <dgm:prSet/>
      <dgm:spPr/>
      <dgm:t>
        <a:bodyPr/>
        <a:lstStyle/>
        <a:p>
          <a:endParaRPr lang="en-US"/>
        </a:p>
      </dgm:t>
    </dgm:pt>
    <dgm:pt modelId="{4EAF0280-355D-47B6-9BC6-D0C01F708D2D}" type="sibTrans" cxnId="{FEA55CD9-C67A-4B91-8F79-846C7BEC952D}">
      <dgm:prSet/>
      <dgm:spPr/>
      <dgm:t>
        <a:bodyPr/>
        <a:lstStyle/>
        <a:p>
          <a:r>
            <a:rPr lang="en-US" dirty="0" smtClean="0"/>
            <a:t>01</a:t>
          </a:r>
          <a:endParaRPr lang="en-US" dirty="0"/>
        </a:p>
      </dgm:t>
    </dgm:pt>
    <dgm:pt modelId="{D857DE91-5991-40EE-983F-85DC9C03A906}">
      <dgm:prSet phldrT="[Text]"/>
      <dgm:spPr/>
      <dgm:t>
        <a:bodyPr/>
        <a:lstStyle/>
        <a:p>
          <a:r>
            <a:rPr lang="en-US" dirty="0" smtClean="0"/>
            <a:t>Spreadsheets</a:t>
          </a:r>
          <a:endParaRPr lang="en-US" dirty="0"/>
        </a:p>
      </dgm:t>
    </dgm:pt>
    <dgm:pt modelId="{25124934-D1F1-4360-AB12-490D5CC69F0D}" type="parTrans" cxnId="{22613FCB-7AAA-4FA3-8AFB-A24EF58C65FC}">
      <dgm:prSet/>
      <dgm:spPr/>
      <dgm:t>
        <a:bodyPr/>
        <a:lstStyle/>
        <a:p>
          <a:endParaRPr lang="en-US"/>
        </a:p>
      </dgm:t>
    </dgm:pt>
    <dgm:pt modelId="{095901A1-403D-4B89-9AE4-46DBAB44E378}" type="sibTrans" cxnId="{22613FCB-7AAA-4FA3-8AFB-A24EF58C65FC}">
      <dgm:prSet/>
      <dgm:spPr/>
      <dgm:t>
        <a:bodyPr/>
        <a:lstStyle/>
        <a:p>
          <a:endParaRPr lang="en-US"/>
        </a:p>
      </dgm:t>
    </dgm:pt>
    <dgm:pt modelId="{1A1C62E9-ACE9-4D40-8D10-D45E5D8C5351}">
      <dgm:prSet phldrT="[Text]"/>
      <dgm:spPr/>
      <dgm:t>
        <a:bodyPr/>
        <a:lstStyle/>
        <a:p>
          <a:r>
            <a:rPr lang="en-US" dirty="0" smtClean="0"/>
            <a:t>*</a:t>
          </a:r>
          <a:endParaRPr lang="en-US" dirty="0"/>
        </a:p>
      </dgm:t>
    </dgm:pt>
    <dgm:pt modelId="{239B0DAB-0415-4E32-9C0E-8DF221940D63}" type="parTrans" cxnId="{7C9159DA-E15E-4EA7-BCED-E4DB7E09A418}">
      <dgm:prSet/>
      <dgm:spPr/>
      <dgm:t>
        <a:bodyPr/>
        <a:lstStyle/>
        <a:p>
          <a:endParaRPr lang="en-US"/>
        </a:p>
      </dgm:t>
    </dgm:pt>
    <dgm:pt modelId="{994A82DD-56F5-4C73-B5D9-482E8F2024F7}" type="sibTrans" cxnId="{7C9159DA-E15E-4EA7-BCED-E4DB7E09A418}">
      <dgm:prSet/>
      <dgm:spPr/>
      <dgm:t>
        <a:bodyPr/>
        <a:lstStyle/>
        <a:p>
          <a:r>
            <a:rPr lang="en-US" dirty="0" smtClean="0"/>
            <a:t>1A</a:t>
          </a:r>
          <a:endParaRPr lang="en-US" dirty="0"/>
        </a:p>
      </dgm:t>
    </dgm:pt>
    <dgm:pt modelId="{73FFA8D1-2956-40FF-BB63-5ED4C73E4AD6}">
      <dgm:prSet phldrT="[Text]"/>
      <dgm:spPr/>
      <dgm:t>
        <a:bodyPr/>
        <a:lstStyle/>
        <a:p>
          <a:r>
            <a:rPr lang="en-US" dirty="0" smtClean="0"/>
            <a:t>Scientific Computation</a:t>
          </a:r>
          <a:endParaRPr lang="en-US" dirty="0"/>
        </a:p>
      </dgm:t>
    </dgm:pt>
    <dgm:pt modelId="{3BC4A736-18CE-4B60-95CC-512B8656F75B}" type="parTrans" cxnId="{49E0958A-049F-442D-B76C-33BDC7824727}">
      <dgm:prSet/>
      <dgm:spPr/>
      <dgm:t>
        <a:bodyPr/>
        <a:lstStyle/>
        <a:p>
          <a:endParaRPr lang="en-US"/>
        </a:p>
      </dgm:t>
    </dgm:pt>
    <dgm:pt modelId="{8D4E1442-CA5D-4FC0-A0F9-4216396F4C88}" type="sibTrans" cxnId="{49E0958A-049F-442D-B76C-33BDC7824727}">
      <dgm:prSet/>
      <dgm:spPr/>
      <dgm:t>
        <a:bodyPr/>
        <a:lstStyle/>
        <a:p>
          <a:endParaRPr lang="en-US"/>
        </a:p>
      </dgm:t>
    </dgm:pt>
    <dgm:pt modelId="{55AD8384-69B9-4C98-A8E9-4450AFD14670}" type="pres">
      <dgm:prSet presAssocID="{49E41423-AD82-4BA0-B58D-EF2DCBF1E46D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0FD67C0-B665-461F-9517-A6D43CCA9500}" type="pres">
      <dgm:prSet presAssocID="{DC8A63C8-F22F-4714-97BA-AD16AA791DE6}" presName="composite" presStyleCnt="0"/>
      <dgm:spPr/>
    </dgm:pt>
    <dgm:pt modelId="{C76AEB27-9A83-4F19-A46B-4D20FC637940}" type="pres">
      <dgm:prSet presAssocID="{DC8A63C8-F22F-4714-97BA-AD16AA791DE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890F9-55D0-4DB6-99A1-C6B347120DA9}" type="pres">
      <dgm:prSet presAssocID="{DC8A63C8-F22F-4714-97BA-AD16AA791DE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F8341-CE84-4090-8CC3-8174DABFA691}" type="pres">
      <dgm:prSet presAssocID="{DC8A63C8-F22F-4714-97BA-AD16AA791DE6}" presName="BalanceSpacing" presStyleCnt="0"/>
      <dgm:spPr/>
    </dgm:pt>
    <dgm:pt modelId="{19FF258C-8CCE-4541-B514-7E4E9A7E19FC}" type="pres">
      <dgm:prSet presAssocID="{DC8A63C8-F22F-4714-97BA-AD16AA791DE6}" presName="BalanceSpacing1" presStyleCnt="0"/>
      <dgm:spPr/>
    </dgm:pt>
    <dgm:pt modelId="{331CFA83-C249-4296-8C84-3FF5892427B6}" type="pres">
      <dgm:prSet presAssocID="{A499D753-5C64-41D5-A369-8211B531540C}" presName="Accent1Text" presStyleLbl="node1" presStyleIdx="1" presStyleCnt="6" custLinFactNeighborY="-5"/>
      <dgm:spPr/>
      <dgm:t>
        <a:bodyPr/>
        <a:lstStyle/>
        <a:p>
          <a:endParaRPr lang="en-US"/>
        </a:p>
      </dgm:t>
    </dgm:pt>
    <dgm:pt modelId="{363CD1D5-142D-46CA-B3DE-6AF654F4131F}" type="pres">
      <dgm:prSet presAssocID="{A499D753-5C64-41D5-A369-8211B531540C}" presName="spaceBetweenRectangles" presStyleCnt="0"/>
      <dgm:spPr/>
    </dgm:pt>
    <dgm:pt modelId="{27AC2DE8-72F1-48E0-9E5F-D6A20C032C82}" type="pres">
      <dgm:prSet presAssocID="{A8B4D037-D737-4143-8444-B30BEE46CF55}" presName="composite" presStyleCnt="0"/>
      <dgm:spPr/>
    </dgm:pt>
    <dgm:pt modelId="{912DEDEF-C1F1-496B-B4D3-D9EACC5A31C0}" type="pres">
      <dgm:prSet presAssocID="{A8B4D037-D737-4143-8444-B30BEE46CF5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EB12A-7096-404A-9DF5-FF2A8B7859CD}" type="pres">
      <dgm:prSet presAssocID="{A8B4D037-D737-4143-8444-B30BEE46CF5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8AA00-C586-4BAA-AAB0-55CF78481E9F}" type="pres">
      <dgm:prSet presAssocID="{A8B4D037-D737-4143-8444-B30BEE46CF55}" presName="BalanceSpacing" presStyleCnt="0"/>
      <dgm:spPr/>
    </dgm:pt>
    <dgm:pt modelId="{F3A43687-2937-461C-80A8-AE55EDF2029C}" type="pres">
      <dgm:prSet presAssocID="{A8B4D037-D737-4143-8444-B30BEE46CF55}" presName="BalanceSpacing1" presStyleCnt="0"/>
      <dgm:spPr/>
    </dgm:pt>
    <dgm:pt modelId="{2ABA4B02-B0E0-462A-8E66-3AB6FC0955D2}" type="pres">
      <dgm:prSet presAssocID="{4EAF0280-355D-47B6-9BC6-D0C01F708D2D}" presName="Accent1Text" presStyleLbl="node1" presStyleIdx="3" presStyleCnt="6"/>
      <dgm:spPr/>
      <dgm:t>
        <a:bodyPr/>
        <a:lstStyle/>
        <a:p>
          <a:endParaRPr lang="en-US"/>
        </a:p>
      </dgm:t>
    </dgm:pt>
    <dgm:pt modelId="{7F56D7D4-45AF-4470-B376-29A5D5C144E8}" type="pres">
      <dgm:prSet presAssocID="{4EAF0280-355D-47B6-9BC6-D0C01F708D2D}" presName="spaceBetweenRectangles" presStyleCnt="0"/>
      <dgm:spPr/>
    </dgm:pt>
    <dgm:pt modelId="{FF4587C7-A0D2-4B6E-BBAD-D95B22AD202B}" type="pres">
      <dgm:prSet presAssocID="{1A1C62E9-ACE9-4D40-8D10-D45E5D8C5351}" presName="composite" presStyleCnt="0"/>
      <dgm:spPr/>
    </dgm:pt>
    <dgm:pt modelId="{1C9A50D1-A982-4C41-9F3D-89D1F57093E6}" type="pres">
      <dgm:prSet presAssocID="{1A1C62E9-ACE9-4D40-8D10-D45E5D8C535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C8041-7AB7-43EA-BD97-A0756A62F9E0}" type="pres">
      <dgm:prSet presAssocID="{1A1C62E9-ACE9-4D40-8D10-D45E5D8C535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82E94-511E-4D1E-98F7-111F7D8BD54C}" type="pres">
      <dgm:prSet presAssocID="{1A1C62E9-ACE9-4D40-8D10-D45E5D8C5351}" presName="BalanceSpacing" presStyleCnt="0"/>
      <dgm:spPr/>
    </dgm:pt>
    <dgm:pt modelId="{34B9A700-76F6-4851-9B4E-8D8683618454}" type="pres">
      <dgm:prSet presAssocID="{1A1C62E9-ACE9-4D40-8D10-D45E5D8C5351}" presName="BalanceSpacing1" presStyleCnt="0"/>
      <dgm:spPr/>
    </dgm:pt>
    <dgm:pt modelId="{8469E038-6728-4315-AE8F-8F791452DD92}" type="pres">
      <dgm:prSet presAssocID="{994A82DD-56F5-4C73-B5D9-482E8F2024F7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37DF5CFD-6F45-4BF1-BF78-16CB785A7C5D}" type="presOf" srcId="{A8B4D037-D737-4143-8444-B30BEE46CF55}" destId="{912DEDEF-C1F1-496B-B4D3-D9EACC5A31C0}" srcOrd="0" destOrd="0" presId="urn:microsoft.com/office/officeart/2008/layout/AlternatingHexagons"/>
    <dgm:cxn modelId="{B23E2C97-8C39-4BCB-8454-605E4B48A5B6}" type="presOf" srcId="{73FFA8D1-2956-40FF-BB63-5ED4C73E4AD6}" destId="{CD2C8041-7AB7-43EA-BD97-A0756A62F9E0}" srcOrd="0" destOrd="0" presId="urn:microsoft.com/office/officeart/2008/layout/AlternatingHexagons"/>
    <dgm:cxn modelId="{253B660F-A779-4B29-86E3-288722EEC7E1}" type="presOf" srcId="{994A82DD-56F5-4C73-B5D9-482E8F2024F7}" destId="{8469E038-6728-4315-AE8F-8F791452DD92}" srcOrd="0" destOrd="0" presId="urn:microsoft.com/office/officeart/2008/layout/AlternatingHexagons"/>
    <dgm:cxn modelId="{669499F4-7C12-4C3B-8591-7E76C160C565}" type="presOf" srcId="{4EAF0280-355D-47B6-9BC6-D0C01F708D2D}" destId="{2ABA4B02-B0E0-462A-8E66-3AB6FC0955D2}" srcOrd="0" destOrd="0" presId="urn:microsoft.com/office/officeart/2008/layout/AlternatingHexagons"/>
    <dgm:cxn modelId="{7C9159DA-E15E-4EA7-BCED-E4DB7E09A418}" srcId="{49E41423-AD82-4BA0-B58D-EF2DCBF1E46D}" destId="{1A1C62E9-ACE9-4D40-8D10-D45E5D8C5351}" srcOrd="2" destOrd="0" parTransId="{239B0DAB-0415-4E32-9C0E-8DF221940D63}" sibTransId="{994A82DD-56F5-4C73-B5D9-482E8F2024F7}"/>
    <dgm:cxn modelId="{22B4812C-9D8C-481F-9997-4EE5BD366BE1}" type="presOf" srcId="{D857DE91-5991-40EE-983F-85DC9C03A906}" destId="{77FEB12A-7096-404A-9DF5-FF2A8B7859CD}" srcOrd="0" destOrd="0" presId="urn:microsoft.com/office/officeart/2008/layout/AlternatingHexagons"/>
    <dgm:cxn modelId="{22613FCB-7AAA-4FA3-8AFB-A24EF58C65FC}" srcId="{A8B4D037-D737-4143-8444-B30BEE46CF55}" destId="{D857DE91-5991-40EE-983F-85DC9C03A906}" srcOrd="0" destOrd="0" parTransId="{25124934-D1F1-4360-AB12-490D5CC69F0D}" sibTransId="{095901A1-403D-4B89-9AE4-46DBAB44E378}"/>
    <dgm:cxn modelId="{134FC8D8-9421-4BCF-B270-047C95E1C481}" type="presOf" srcId="{6DD430BB-9B1E-4EAC-B4C4-AA52A2256EF0}" destId="{60B890F9-55D0-4DB6-99A1-C6B347120DA9}" srcOrd="0" destOrd="0" presId="urn:microsoft.com/office/officeart/2008/layout/AlternatingHexagons"/>
    <dgm:cxn modelId="{49E0958A-049F-442D-B76C-33BDC7824727}" srcId="{1A1C62E9-ACE9-4D40-8D10-D45E5D8C5351}" destId="{73FFA8D1-2956-40FF-BB63-5ED4C73E4AD6}" srcOrd="0" destOrd="0" parTransId="{3BC4A736-18CE-4B60-95CC-512B8656F75B}" sibTransId="{8D4E1442-CA5D-4FC0-A0F9-4216396F4C88}"/>
    <dgm:cxn modelId="{BED458EC-B65E-4920-989E-8A03E3F4D312}" type="presOf" srcId="{A499D753-5C64-41D5-A369-8211B531540C}" destId="{331CFA83-C249-4296-8C84-3FF5892427B6}" srcOrd="0" destOrd="0" presId="urn:microsoft.com/office/officeart/2008/layout/AlternatingHexagons"/>
    <dgm:cxn modelId="{B5CF7BFF-51E7-45DE-8D7F-89C78DE3C173}" srcId="{DC8A63C8-F22F-4714-97BA-AD16AA791DE6}" destId="{6DD430BB-9B1E-4EAC-B4C4-AA52A2256EF0}" srcOrd="0" destOrd="0" parTransId="{56F8921C-8CFA-4923-8542-813883FB18D9}" sibTransId="{F70BBB72-9019-4438-9A76-E7B4FAE68FC7}"/>
    <dgm:cxn modelId="{C6EC1E03-A8D8-4738-B098-69637F47E98A}" type="presOf" srcId="{49E41423-AD82-4BA0-B58D-EF2DCBF1E46D}" destId="{55AD8384-69B9-4C98-A8E9-4450AFD14670}" srcOrd="0" destOrd="0" presId="urn:microsoft.com/office/officeart/2008/layout/AlternatingHexagons"/>
    <dgm:cxn modelId="{FEA55CD9-C67A-4B91-8F79-846C7BEC952D}" srcId="{49E41423-AD82-4BA0-B58D-EF2DCBF1E46D}" destId="{A8B4D037-D737-4143-8444-B30BEE46CF55}" srcOrd="1" destOrd="0" parTransId="{B1AD1984-8CDD-47AE-AB4C-311DD5C6E0B5}" sibTransId="{4EAF0280-355D-47B6-9BC6-D0C01F708D2D}"/>
    <dgm:cxn modelId="{C9BC0429-6761-4617-B1FD-2403ABD086E7}" srcId="{49E41423-AD82-4BA0-B58D-EF2DCBF1E46D}" destId="{DC8A63C8-F22F-4714-97BA-AD16AA791DE6}" srcOrd="0" destOrd="0" parTransId="{D23EF914-194C-4838-99A6-010DC954409F}" sibTransId="{A499D753-5C64-41D5-A369-8211B531540C}"/>
    <dgm:cxn modelId="{E944BD1E-79FE-45CD-8C36-48FB28FF9DCE}" type="presOf" srcId="{1A1C62E9-ACE9-4D40-8D10-D45E5D8C5351}" destId="{1C9A50D1-A982-4C41-9F3D-89D1F57093E6}" srcOrd="0" destOrd="0" presId="urn:microsoft.com/office/officeart/2008/layout/AlternatingHexagons"/>
    <dgm:cxn modelId="{CEB0A03B-463B-480E-A031-2E8DCCD71883}" type="presOf" srcId="{DC8A63C8-F22F-4714-97BA-AD16AA791DE6}" destId="{C76AEB27-9A83-4F19-A46B-4D20FC637940}" srcOrd="0" destOrd="0" presId="urn:microsoft.com/office/officeart/2008/layout/AlternatingHexagons"/>
    <dgm:cxn modelId="{99FA7614-6C8B-4012-A255-0D371F5F6157}" type="presParOf" srcId="{55AD8384-69B9-4C98-A8E9-4450AFD14670}" destId="{20FD67C0-B665-461F-9517-A6D43CCA9500}" srcOrd="0" destOrd="0" presId="urn:microsoft.com/office/officeart/2008/layout/AlternatingHexagons"/>
    <dgm:cxn modelId="{36D1DD7D-8267-4489-A7FD-65881423C648}" type="presParOf" srcId="{20FD67C0-B665-461F-9517-A6D43CCA9500}" destId="{C76AEB27-9A83-4F19-A46B-4D20FC637940}" srcOrd="0" destOrd="0" presId="urn:microsoft.com/office/officeart/2008/layout/AlternatingHexagons"/>
    <dgm:cxn modelId="{3A3848B3-4AA0-46EF-A370-5B526C378B1D}" type="presParOf" srcId="{20FD67C0-B665-461F-9517-A6D43CCA9500}" destId="{60B890F9-55D0-4DB6-99A1-C6B347120DA9}" srcOrd="1" destOrd="0" presId="urn:microsoft.com/office/officeart/2008/layout/AlternatingHexagons"/>
    <dgm:cxn modelId="{C5BFC554-A52C-4826-8843-95712D1C50FF}" type="presParOf" srcId="{20FD67C0-B665-461F-9517-A6D43CCA9500}" destId="{B9BF8341-CE84-4090-8CC3-8174DABFA691}" srcOrd="2" destOrd="0" presId="urn:microsoft.com/office/officeart/2008/layout/AlternatingHexagons"/>
    <dgm:cxn modelId="{0DA119C8-0978-4608-81AD-C0AF17E51C43}" type="presParOf" srcId="{20FD67C0-B665-461F-9517-A6D43CCA9500}" destId="{19FF258C-8CCE-4541-B514-7E4E9A7E19FC}" srcOrd="3" destOrd="0" presId="urn:microsoft.com/office/officeart/2008/layout/AlternatingHexagons"/>
    <dgm:cxn modelId="{3ADBA2FF-1980-4BA6-83B5-2AE08B8CCCEC}" type="presParOf" srcId="{20FD67C0-B665-461F-9517-A6D43CCA9500}" destId="{331CFA83-C249-4296-8C84-3FF5892427B6}" srcOrd="4" destOrd="0" presId="urn:microsoft.com/office/officeart/2008/layout/AlternatingHexagons"/>
    <dgm:cxn modelId="{A60289BE-57E3-4D12-A206-65A57C0F7106}" type="presParOf" srcId="{55AD8384-69B9-4C98-A8E9-4450AFD14670}" destId="{363CD1D5-142D-46CA-B3DE-6AF654F4131F}" srcOrd="1" destOrd="0" presId="urn:microsoft.com/office/officeart/2008/layout/AlternatingHexagons"/>
    <dgm:cxn modelId="{B99CD7C8-F067-4FF3-8183-23304E6608D9}" type="presParOf" srcId="{55AD8384-69B9-4C98-A8E9-4450AFD14670}" destId="{27AC2DE8-72F1-48E0-9E5F-D6A20C032C82}" srcOrd="2" destOrd="0" presId="urn:microsoft.com/office/officeart/2008/layout/AlternatingHexagons"/>
    <dgm:cxn modelId="{73521923-FF72-42C1-9DE6-3627D4B89176}" type="presParOf" srcId="{27AC2DE8-72F1-48E0-9E5F-D6A20C032C82}" destId="{912DEDEF-C1F1-496B-B4D3-D9EACC5A31C0}" srcOrd="0" destOrd="0" presId="urn:microsoft.com/office/officeart/2008/layout/AlternatingHexagons"/>
    <dgm:cxn modelId="{C24FDED1-0F48-4365-88E4-EF9333842777}" type="presParOf" srcId="{27AC2DE8-72F1-48E0-9E5F-D6A20C032C82}" destId="{77FEB12A-7096-404A-9DF5-FF2A8B7859CD}" srcOrd="1" destOrd="0" presId="urn:microsoft.com/office/officeart/2008/layout/AlternatingHexagons"/>
    <dgm:cxn modelId="{E3294B09-358F-4088-AB6D-BC7BE5F3BD48}" type="presParOf" srcId="{27AC2DE8-72F1-48E0-9E5F-D6A20C032C82}" destId="{69A8AA00-C586-4BAA-AAB0-55CF78481E9F}" srcOrd="2" destOrd="0" presId="urn:microsoft.com/office/officeart/2008/layout/AlternatingHexagons"/>
    <dgm:cxn modelId="{CF6D4326-82A5-4C95-AF02-AFD9AA81970B}" type="presParOf" srcId="{27AC2DE8-72F1-48E0-9E5F-D6A20C032C82}" destId="{F3A43687-2937-461C-80A8-AE55EDF2029C}" srcOrd="3" destOrd="0" presId="urn:microsoft.com/office/officeart/2008/layout/AlternatingHexagons"/>
    <dgm:cxn modelId="{66E06856-5AA6-4A56-B096-FCEA20174EBD}" type="presParOf" srcId="{27AC2DE8-72F1-48E0-9E5F-D6A20C032C82}" destId="{2ABA4B02-B0E0-462A-8E66-3AB6FC0955D2}" srcOrd="4" destOrd="0" presId="urn:microsoft.com/office/officeart/2008/layout/AlternatingHexagons"/>
    <dgm:cxn modelId="{417DBE47-9946-4E05-9DDF-C2DD2772346A}" type="presParOf" srcId="{55AD8384-69B9-4C98-A8E9-4450AFD14670}" destId="{7F56D7D4-45AF-4470-B376-29A5D5C144E8}" srcOrd="3" destOrd="0" presId="urn:microsoft.com/office/officeart/2008/layout/AlternatingHexagons"/>
    <dgm:cxn modelId="{8931B908-61F6-4AD2-92AE-4C834EE309CC}" type="presParOf" srcId="{55AD8384-69B9-4C98-A8E9-4450AFD14670}" destId="{FF4587C7-A0D2-4B6E-BBAD-D95B22AD202B}" srcOrd="4" destOrd="0" presId="urn:microsoft.com/office/officeart/2008/layout/AlternatingHexagons"/>
    <dgm:cxn modelId="{F5FF365B-AF49-4AB6-A724-EE99CAF32B5E}" type="presParOf" srcId="{FF4587C7-A0D2-4B6E-BBAD-D95B22AD202B}" destId="{1C9A50D1-A982-4C41-9F3D-89D1F57093E6}" srcOrd="0" destOrd="0" presId="urn:microsoft.com/office/officeart/2008/layout/AlternatingHexagons"/>
    <dgm:cxn modelId="{EDC39515-317D-4EB4-9EF4-9C2455509A69}" type="presParOf" srcId="{FF4587C7-A0D2-4B6E-BBAD-D95B22AD202B}" destId="{CD2C8041-7AB7-43EA-BD97-A0756A62F9E0}" srcOrd="1" destOrd="0" presId="urn:microsoft.com/office/officeart/2008/layout/AlternatingHexagons"/>
    <dgm:cxn modelId="{50D4472A-D787-4713-9EDC-B22A296AA084}" type="presParOf" srcId="{FF4587C7-A0D2-4B6E-BBAD-D95B22AD202B}" destId="{32582E94-511E-4D1E-98F7-111F7D8BD54C}" srcOrd="2" destOrd="0" presId="urn:microsoft.com/office/officeart/2008/layout/AlternatingHexagons"/>
    <dgm:cxn modelId="{5D34F11D-694D-4632-A3DB-F185C469EB34}" type="presParOf" srcId="{FF4587C7-A0D2-4B6E-BBAD-D95B22AD202B}" destId="{34B9A700-76F6-4851-9B4E-8D8683618454}" srcOrd="3" destOrd="0" presId="urn:microsoft.com/office/officeart/2008/layout/AlternatingHexagons"/>
    <dgm:cxn modelId="{DEC876E5-D2E5-49AA-A13C-6257443C0917}" type="presParOf" srcId="{FF4587C7-A0D2-4B6E-BBAD-D95B22AD202B}" destId="{8469E038-6728-4315-AE8F-8F791452DD9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AEB27-9A83-4F19-A46B-4D20FC637940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0</a:t>
          </a:r>
          <a:endParaRPr lang="en-US" sz="3800" kern="1200" dirty="0"/>
        </a:p>
      </dsp:txBody>
      <dsp:txXfrm rot="-5400000">
        <a:off x="2932264" y="234830"/>
        <a:ext cx="902150" cy="1036955"/>
      </dsp:txXfrm>
    </dsp:sp>
    <dsp:sp modelId="{60B890F9-55D0-4DB6-99A1-C6B347120DA9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Gaming</a:t>
          </a:r>
          <a:endParaRPr lang="en-US" sz="2000" kern="1200" dirty="0"/>
        </a:p>
      </dsp:txBody>
      <dsp:txXfrm>
        <a:off x="4078426" y="301365"/>
        <a:ext cx="1681222" cy="903882"/>
      </dsp:txXfrm>
    </dsp:sp>
    <dsp:sp modelId="{331CFA83-C249-4296-8C84-3FF5892427B6}">
      <dsp:nvSpPr>
        <dsp:cNvPr id="0" name=""/>
        <dsp:cNvSpPr/>
      </dsp:nvSpPr>
      <dsp:spPr>
        <a:xfrm rot="5400000">
          <a:off x="1214624" y="97920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.005</a:t>
          </a:r>
          <a:endParaRPr lang="en-US" sz="3600" kern="1200" dirty="0"/>
        </a:p>
      </dsp:txBody>
      <dsp:txXfrm rot="-5400000">
        <a:off x="1516784" y="234758"/>
        <a:ext cx="902150" cy="1036955"/>
      </dsp:txXfrm>
    </dsp:sp>
    <dsp:sp modelId="{912DEDEF-C1F1-496B-B4D3-D9EACC5A31C0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1/2</a:t>
          </a:r>
          <a:endParaRPr lang="en-US" sz="3800" kern="1200" dirty="0"/>
        </a:p>
      </dsp:txBody>
      <dsp:txXfrm rot="-5400000">
        <a:off x="2221812" y="1513522"/>
        <a:ext cx="902150" cy="1036955"/>
      </dsp:txXfrm>
    </dsp:sp>
    <dsp:sp modelId="{77FEB12A-7096-404A-9DF5-FF2A8B7859CD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Spreadsheets</a:t>
          </a:r>
          <a:endParaRPr lang="en-US" sz="2000" kern="1200" dirty="0"/>
        </a:p>
      </dsp:txBody>
      <dsp:txXfrm>
        <a:off x="336351" y="1580058"/>
        <a:ext cx="1626989" cy="903882"/>
      </dsp:txXfrm>
    </dsp:sp>
    <dsp:sp modelId="{2ABA4B02-B0E0-462A-8E66-3AB6FC0955D2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01</a:t>
          </a:r>
          <a:endParaRPr lang="en-US" sz="3600" kern="1200" dirty="0"/>
        </a:p>
      </dsp:txBody>
      <dsp:txXfrm rot="-5400000">
        <a:off x="3637293" y="1513522"/>
        <a:ext cx="902150" cy="1036955"/>
      </dsp:txXfrm>
    </dsp:sp>
    <dsp:sp modelId="{1C9A50D1-A982-4C41-9F3D-89D1F57093E6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*</a:t>
          </a:r>
          <a:endParaRPr lang="en-US" sz="3800" kern="1200" dirty="0"/>
        </a:p>
      </dsp:txBody>
      <dsp:txXfrm rot="-5400000">
        <a:off x="2932264" y="2792215"/>
        <a:ext cx="902150" cy="1036955"/>
      </dsp:txXfrm>
    </dsp:sp>
    <dsp:sp modelId="{CD2C8041-7AB7-43EA-BD97-A0756A62F9E0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Scientific Computation</a:t>
          </a:r>
          <a:endParaRPr lang="en-US" sz="2000" kern="1200" dirty="0"/>
        </a:p>
      </dsp:txBody>
      <dsp:txXfrm>
        <a:off x="4078426" y="2858751"/>
        <a:ext cx="1681222" cy="903882"/>
      </dsp:txXfrm>
    </dsp:sp>
    <dsp:sp modelId="{8469E038-6728-4315-AE8F-8F791452DD92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1A</a:t>
          </a:r>
          <a:endParaRPr lang="en-US" sz="3600" kern="1200" dirty="0"/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8543C-8845-4303-9D68-2B33DCE79DA5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4C830-D005-4D01-9600-EA2472A1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1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Slideshow</a:t>
            </a:r>
            <a:r>
              <a:rPr lang="en-US" baseline="0" dirty="0" smtClean="0"/>
              <a:t> 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4C830-D005-4D01-9600-EA2472A191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1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831-D194-494F-8313-B4DA7ADEFEC4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88B-9C7C-465A-B3D4-2178BA49CF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831-D194-494F-8313-B4DA7ADEFEC4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88B-9C7C-465A-B3D4-2178BA49C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831-D194-494F-8313-B4DA7ADEFEC4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88B-9C7C-465A-B3D4-2178BA49C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831-D194-494F-8313-B4DA7ADEFEC4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88B-9C7C-465A-B3D4-2178BA49C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831-D194-494F-8313-B4DA7ADEFEC4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88B-9C7C-465A-B3D4-2178BA49CF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831-D194-494F-8313-B4DA7ADEFEC4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88B-9C7C-465A-B3D4-2178BA49C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831-D194-494F-8313-B4DA7ADEFEC4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88B-9C7C-465A-B3D4-2178BA49C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831-D194-494F-8313-B4DA7ADEFEC4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88B-9C7C-465A-B3D4-2178BA49C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831-D194-494F-8313-B4DA7ADEFEC4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88B-9C7C-465A-B3D4-2178BA49C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831-D194-494F-8313-B4DA7ADEFEC4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88B-9C7C-465A-B3D4-2178BA49CF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38DA831-D194-494F-8313-B4DA7ADEFEC4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7B288B-9C7C-465A-B3D4-2178BA49CF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38DA831-D194-494F-8313-B4DA7ADEFEC4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7B288B-9C7C-465A-B3D4-2178BA49CF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software.net/" TargetMode="External"/><Relationship Id="rId2" Type="http://schemas.openxmlformats.org/officeDocument/2006/relationships/hyperlink" Target="http://canalabs.com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opensourcemark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codeblocks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Coming War: ARM versus </a:t>
            </a:r>
            <a:r>
              <a:rPr lang="en-US" b="1" dirty="0" smtClean="0"/>
              <a:t>x86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5/19/2011 by: Van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8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Cryptography</a:t>
            </a:r>
            <a:endParaRPr lang="en-US" sz="5400" dirty="0"/>
          </a:p>
        </p:txBody>
      </p:sp>
      <p:pic>
        <p:nvPicPr>
          <p:cNvPr id="4" name="Content Placeholder 3" descr="Crypography tests show the difference between hardware and software cryptography: VIA's AES ECB just demolishes everything on tes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6863" y="1915809"/>
            <a:ext cx="6430273" cy="4344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849973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Ubuntu CPU Benchmark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59280"/>
            <a:ext cx="2514600" cy="4389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HardInfo</a:t>
            </a:r>
            <a:r>
              <a:rPr lang="en-US" dirty="0" smtClean="0"/>
              <a:t> </a:t>
            </a:r>
            <a:r>
              <a:rPr lang="en-US" dirty="0"/>
              <a:t>is one of the few CPU benchmarks available from within Ubuntu’s repositories.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HardInfo Benchmark Shows X86 Processors being ahead of ARM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59436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239072"/>
      </p:ext>
    </p:extLst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00200"/>
            <a:ext cx="8013192" cy="1027176"/>
          </a:xfrm>
        </p:spPr>
        <p:txBody>
          <a:bodyPr>
            <a:noAutofit/>
          </a:bodyPr>
          <a:lstStyle/>
          <a:p>
            <a:r>
              <a:rPr lang="en-US" sz="4400" dirty="0" smtClean="0"/>
              <a:t>Floating Point Performance</a:t>
            </a:r>
            <a:endParaRPr lang="en-US" sz="4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5435350"/>
              </p:ext>
            </p:extLst>
          </p:nvPr>
        </p:nvGraphicFramePr>
        <p:xfrm>
          <a:off x="2743200" y="266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0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0">
        <p14:honeycomb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effectLst/>
              </a:rPr>
              <a:t>It is also worthwhile to recognize the very good floating-point division performance of the ARM Cortex-A8’s Neon</a:t>
            </a:r>
            <a:r>
              <a:rPr lang="en-US" i="1" dirty="0">
                <a:effectLst/>
              </a:rPr>
              <a:t>.</a:t>
            </a:r>
            <a:endParaRPr lang="en-US" i="1" dirty="0"/>
          </a:p>
        </p:txBody>
      </p:sp>
      <p:pic>
        <p:nvPicPr>
          <p:cNvPr id="4" name="Content Placeholder 3" descr="miniBench MegaFLOPS Benchmark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6863" y="1915809"/>
            <a:ext cx="6430273" cy="4344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99599"/>
      </p:ext>
    </p:extLst>
  </p:cSld>
  <p:clrMapOvr>
    <a:masterClrMapping/>
  </p:clrMapOvr>
  <p:transition spd="slow" advClick="0" advTm="2000"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</a:t>
            </a:r>
            <a:endParaRPr lang="en-US" dirty="0"/>
          </a:p>
        </p:txBody>
      </p:sp>
      <p:pic>
        <p:nvPicPr>
          <p:cNvPr id="4" name="Content Placeholder 3" descr="miniBench Floating Point Tests: Whetstone, LINPACK, Double Arithmetic, Fast Fourier Transform - FFT, Tri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6863" y="1915809"/>
            <a:ext cx="6430273" cy="4344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0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/>
              <a:t>Java Script Performance</a:t>
            </a:r>
            <a:endParaRPr lang="en-US" sz="4400" dirty="0"/>
          </a:p>
        </p:txBody>
      </p:sp>
      <p:pic>
        <p:nvPicPr>
          <p:cNvPr id="4" name="Content Placeholder 3" descr="FutureMark Peacekeeper Benchmark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6863" y="1915809"/>
            <a:ext cx="6430273" cy="4344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4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ferris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oogle V8 Benchmark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122" y="1774825"/>
            <a:ext cx="5487755" cy="4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85800" y="311289"/>
            <a:ext cx="766492" cy="563231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O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O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L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E</a:t>
            </a:r>
          </a:p>
          <a:p>
            <a:pPr algn="ctr"/>
            <a:endParaRPr lang="en-US" sz="40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n-US" sz="40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V8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5773" y="5710535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Flawed but popular</a:t>
            </a:r>
          </a:p>
        </p:txBody>
      </p:sp>
    </p:spTree>
    <p:extLst>
      <p:ext uri="{BB962C8B-B14F-4D97-AF65-F5344CB8AC3E}">
        <p14:creationId xmlns:p14="http://schemas.microsoft.com/office/powerpoint/2010/main" val="1871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">
        <p14:shred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err="1" smtClean="0"/>
              <a:t>SunSpider</a:t>
            </a:r>
            <a:r>
              <a:rPr lang="en-US" sz="4000" dirty="0" smtClean="0"/>
              <a:t> JavaScript Test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ARM </a:t>
            </a:r>
            <a:r>
              <a:rPr lang="en-US" dirty="0"/>
              <a:t>Cortex-A8 </a:t>
            </a:r>
            <a:r>
              <a:rPr lang="en-US" dirty="0" smtClean="0"/>
              <a:t>fares </a:t>
            </a:r>
            <a:r>
              <a:rPr lang="en-US" dirty="0"/>
              <a:t>only slightly better than on the other two JavaScript benchmarks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VIA </a:t>
            </a:r>
            <a:r>
              <a:rPr lang="en-US" dirty="0"/>
              <a:t>Nano L3050 barely pulls out an overall win, its score hurt by very poor performance on bit level operations.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ARM </a:t>
            </a:r>
            <a:r>
              <a:rPr lang="en-US" dirty="0"/>
              <a:t>Cortex-A8 beats the Nano on two of these tests.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AMD </a:t>
            </a:r>
            <a:r>
              <a:rPr lang="en-US" dirty="0"/>
              <a:t>Mobile Athlon based on the Barton core has delivered competitive performance across nearly </a:t>
            </a:r>
            <a:r>
              <a:rPr lang="en-US" dirty="0" smtClean="0"/>
              <a:t>all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5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4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90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dvAuto="50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Graphics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8000" dirty="0" smtClean="0"/>
          </a:p>
          <a:p>
            <a:r>
              <a:rPr lang="en-US" sz="11200" dirty="0" smtClean="0"/>
              <a:t>Ran </a:t>
            </a:r>
            <a:r>
              <a:rPr lang="en-US" sz="11200" dirty="0" err="1" smtClean="0"/>
              <a:t>GtkPerf</a:t>
            </a:r>
            <a:r>
              <a:rPr lang="en-US" sz="11200" dirty="0" smtClean="0"/>
              <a:t> 0 0.40</a:t>
            </a:r>
            <a:endParaRPr lang="en-US" sz="11200" dirty="0"/>
          </a:p>
          <a:p>
            <a:r>
              <a:rPr lang="en-US" sz="11200" dirty="0" smtClean="0"/>
              <a:t>The </a:t>
            </a:r>
            <a:r>
              <a:rPr lang="en-US" sz="11200" dirty="0"/>
              <a:t>VIA, Intel and </a:t>
            </a:r>
            <a:r>
              <a:rPr lang="en-US" sz="11200" dirty="0" err="1"/>
              <a:t>Freescale</a:t>
            </a:r>
            <a:r>
              <a:rPr lang="en-US" sz="11200" dirty="0"/>
              <a:t> systems all used integrated graphics while the AMD system was equipped with a discrete NVIDIA NX6200 AGP card</a:t>
            </a:r>
            <a:r>
              <a:rPr lang="en-US" sz="11200" dirty="0" smtClean="0"/>
              <a:t>.</a:t>
            </a:r>
          </a:p>
          <a:p>
            <a:r>
              <a:rPr lang="en-US" sz="11200" dirty="0"/>
              <a:t>T</a:t>
            </a:r>
            <a:r>
              <a:rPr lang="en-US" sz="11200" dirty="0" smtClean="0"/>
              <a:t>he </a:t>
            </a:r>
            <a:r>
              <a:rPr lang="en-US" sz="11200" dirty="0"/>
              <a:t>three x86 systems ran at 24-bit color </a:t>
            </a:r>
            <a:r>
              <a:rPr lang="en-US" sz="11200" dirty="0" smtClean="0"/>
              <a:t>depth</a:t>
            </a:r>
          </a:p>
          <a:p>
            <a:r>
              <a:rPr lang="en-US" sz="11200" dirty="0" smtClean="0"/>
              <a:t>They </a:t>
            </a:r>
            <a:r>
              <a:rPr lang="en-US" sz="11200" dirty="0"/>
              <a:t>were </a:t>
            </a:r>
            <a:r>
              <a:rPr lang="en-US" sz="11200" dirty="0" smtClean="0"/>
              <a:t>two </a:t>
            </a:r>
            <a:r>
              <a:rPr lang="en-US" sz="11200" dirty="0"/>
              <a:t>to three times faster than the ARM </a:t>
            </a:r>
            <a:r>
              <a:rPr lang="en-US" sz="11200" dirty="0" smtClean="0"/>
              <a:t>system.</a:t>
            </a:r>
          </a:p>
          <a:p>
            <a:r>
              <a:rPr lang="en-US" sz="11200" dirty="0" smtClean="0"/>
              <a:t>ARM ran </a:t>
            </a:r>
            <a:r>
              <a:rPr lang="en-US" sz="11200" dirty="0"/>
              <a:t>at only 16-bit color depth. </a:t>
            </a:r>
            <a:endParaRPr lang="en-US" sz="11200" dirty="0" smtClean="0"/>
          </a:p>
          <a:p>
            <a:r>
              <a:rPr lang="en-US" sz="11200" dirty="0" smtClean="0"/>
              <a:t>All </a:t>
            </a:r>
            <a:r>
              <a:rPr lang="en-US" sz="11200" dirty="0"/>
              <a:t>systems </a:t>
            </a:r>
            <a:r>
              <a:rPr lang="en-US" sz="11200" dirty="0" smtClean="0"/>
              <a:t>tested at </a:t>
            </a:r>
            <a:r>
              <a:rPr lang="en-US" sz="11200" dirty="0"/>
              <a:t>1024x768 [XGA] resolution </a:t>
            </a:r>
            <a:endParaRPr lang="en-US" sz="11200" dirty="0" smtClean="0"/>
          </a:p>
          <a:p>
            <a:r>
              <a:rPr lang="en-US" sz="11200" dirty="0" smtClean="0"/>
              <a:t>Except </a:t>
            </a:r>
            <a:r>
              <a:rPr lang="en-US" sz="11200" dirty="0"/>
              <a:t>the Atom, which </a:t>
            </a:r>
            <a:r>
              <a:rPr lang="en-US" sz="11200" dirty="0" smtClean="0"/>
              <a:t>was tested </a:t>
            </a:r>
            <a:r>
              <a:rPr lang="en-US" sz="11200" dirty="0"/>
              <a:t>at the native panel resolution of 1024x600</a:t>
            </a:r>
            <a:r>
              <a:rPr lang="en-US" sz="11200" dirty="0" smtClean="0"/>
              <a:t>.</a:t>
            </a:r>
            <a:r>
              <a:rPr lang="en-US" sz="11200" dirty="0"/>
              <a:t/>
            </a:r>
            <a:br>
              <a:rPr lang="en-US" sz="11200" dirty="0"/>
            </a:br>
            <a:endParaRPr lang="en-US" sz="11200" dirty="0"/>
          </a:p>
        </p:txBody>
      </p:sp>
    </p:spTree>
    <p:extLst>
      <p:ext uri="{BB962C8B-B14F-4D97-AF65-F5344CB8AC3E}">
        <p14:creationId xmlns:p14="http://schemas.microsoft.com/office/powerpoint/2010/main" val="31246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0">
        <p14:flythrough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</a:t>
            </a:r>
            <a:r>
              <a:rPr lang="en-US" dirty="0" smtClean="0"/>
              <a:t>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This </a:t>
            </a:r>
            <a:r>
              <a:rPr lang="en-US" sz="3600" dirty="0"/>
              <a:t>chart </a:t>
            </a:r>
            <a:r>
              <a:rPr lang="en-US" sz="3600" dirty="0" smtClean="0"/>
              <a:t>contrasts </a:t>
            </a:r>
            <a:r>
              <a:rPr lang="en-US" sz="3600" dirty="0"/>
              <a:t>power consumption between the Intel Atom N450 and the ARM Cortex-A8 while running </a:t>
            </a:r>
            <a:r>
              <a:rPr lang="en-US" sz="3600" dirty="0" err="1"/>
              <a:t>miniBench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power curves were generated from system power usage adjusted downwards so that idle system power was discarded. </a:t>
            </a:r>
            <a:endParaRPr lang="en-US" sz="3600" dirty="0" smtClean="0"/>
          </a:p>
          <a:p>
            <a:r>
              <a:rPr lang="en-US" sz="3600" dirty="0" smtClean="0"/>
              <a:t>For </a:t>
            </a:r>
            <a:r>
              <a:rPr lang="en-US" sz="3600" dirty="0"/>
              <a:t>the Atom, idle power was 13.7W with the Gateway netbook’s integrated panel </a:t>
            </a:r>
            <a:r>
              <a:rPr lang="en-US" sz="3600" dirty="0" smtClean="0"/>
              <a:t>disabled</a:t>
            </a:r>
          </a:p>
          <a:p>
            <a:r>
              <a:rPr lang="en-US" sz="3600" dirty="0"/>
              <a:t>T</a:t>
            </a:r>
            <a:r>
              <a:rPr lang="en-US" sz="3600" dirty="0" smtClean="0"/>
              <a:t>he </a:t>
            </a:r>
            <a:r>
              <a:rPr lang="en-US" sz="3600" dirty="0"/>
              <a:t>idle power for the </a:t>
            </a:r>
            <a:r>
              <a:rPr lang="en-US" sz="3600" dirty="0" err="1"/>
              <a:t>Pegatron</a:t>
            </a:r>
            <a:r>
              <a:rPr lang="en-US" sz="3600" dirty="0"/>
              <a:t> system was only 5.4W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Power Consumption during miniBench testing. Measured in Wat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4308283" cy="4167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22633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i="1" dirty="0"/>
              <a:t>x</a:t>
            </a:r>
            <a:r>
              <a:rPr lang="en-US" i="1" dirty="0" smtClean="0"/>
              <a:t>86 microprocessor have taken over supercomputing</a:t>
            </a:r>
            <a:endParaRPr lang="en-US" i="1" dirty="0"/>
          </a:p>
        </p:txBody>
      </p:sp>
      <p:pic>
        <p:nvPicPr>
          <p:cNvPr id="3" name="Picture 2" descr="x86 microprocessors, including AMD x86-64 and Intel EM64T, have taken over supercomput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1876425"/>
            <a:ext cx="6429375" cy="429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51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ARM Cortex-A8 achieves </a:t>
            </a:r>
            <a:r>
              <a:rPr lang="en-US" dirty="0" smtClean="0"/>
              <a:t>competitive </a:t>
            </a:r>
            <a:r>
              <a:rPr lang="en-US" dirty="0"/>
              <a:t>performance across many integer-based benchmarks while consuming power at levels far below the most energy miserly x86 CPU, the Intel </a:t>
            </a:r>
            <a:r>
              <a:rPr lang="en-US" dirty="0" smtClean="0"/>
              <a:t>Atom.</a:t>
            </a:r>
          </a:p>
          <a:p>
            <a:r>
              <a:rPr lang="en-US" dirty="0" smtClean="0"/>
              <a:t>However</a:t>
            </a:r>
            <a:r>
              <a:rPr lang="en-US" dirty="0"/>
              <a:t>, the ARM Cortex-A8 sample that we tested in the form of the </a:t>
            </a:r>
            <a:r>
              <a:rPr lang="en-US" dirty="0" err="1"/>
              <a:t>Freescale</a:t>
            </a:r>
            <a:r>
              <a:rPr lang="en-US" dirty="0"/>
              <a:t> i.MX515 lived in an ecosystem that was not competitive with the x86 rivals in this comparison. The video subsystem is very limited. Memory support is a very slow 32-bit, DDR2-200MHz.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About the author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Van Smith is currently working in his own company called </a:t>
            </a:r>
            <a:r>
              <a:rPr lang="en-US" i="1" dirty="0" err="1">
                <a:hlinkClick r:id="rId2"/>
              </a:rPr>
              <a:t>Cossatot</a:t>
            </a:r>
            <a:r>
              <a:rPr lang="en-US" i="1" dirty="0">
                <a:hlinkClick r:id="rId2"/>
              </a:rPr>
              <a:t> Analytics Laboratories</a:t>
            </a:r>
            <a:r>
              <a:rPr lang="en-US" i="1" dirty="0"/>
              <a:t>. Van was head of benchmarking for Centaur and represented VIA Technologies within the </a:t>
            </a:r>
            <a:r>
              <a:rPr lang="en-US" i="1" dirty="0" err="1"/>
              <a:t>BAPCo</a:t>
            </a:r>
            <a:r>
              <a:rPr lang="en-US" i="1" dirty="0"/>
              <a:t> benchmark consortium. Van has written a number of computer benchmarks including </a:t>
            </a:r>
            <a:r>
              <a:rPr lang="en-US" i="1" dirty="0" err="1"/>
              <a:t>OpenSourceMark</a:t>
            </a:r>
            <a:r>
              <a:rPr lang="en-US" i="1" dirty="0"/>
              <a:t> and </a:t>
            </a:r>
            <a:r>
              <a:rPr lang="en-US" i="1" dirty="0" err="1"/>
              <a:t>miniBench</a:t>
            </a:r>
            <a:r>
              <a:rPr lang="en-US" i="1" dirty="0"/>
              <a:t> and he has influenced or directly contributed to many others. For instance, Van wrote the cryptography tests in </a:t>
            </a:r>
            <a:r>
              <a:rPr lang="en-US" i="1" dirty="0" err="1">
                <a:hlinkClick r:id="rId3"/>
              </a:rPr>
              <a:t>SiSoftware</a:t>
            </a:r>
            <a:r>
              <a:rPr lang="en-US" i="1" dirty="0">
                <a:hlinkClick r:id="rId3"/>
              </a:rPr>
              <a:t> Sandra</a:t>
            </a:r>
            <a:r>
              <a:rPr lang="en-US" i="1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5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05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76400"/>
            <a:ext cx="3810000" cy="487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i="1" dirty="0" smtClean="0"/>
              <a:t>This table shows that ARM Cortex binaries are indeed larger than x86 binaries, but the difference is only about 10-15 percent</a:t>
            </a:r>
            <a:r>
              <a:rPr lang="en-US" i="1" dirty="0" smtClean="0"/>
              <a:t>. </a:t>
            </a:r>
            <a:endParaRPr lang="en-US" i="1" dirty="0"/>
          </a:p>
        </p:txBody>
      </p:sp>
      <p:pic>
        <p:nvPicPr>
          <p:cNvPr id="5" name="Content Placeholder 4" descr="Binary Size Comparison between 32-bit ARM and X86 Code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337" y="2619375"/>
            <a:ext cx="4767263" cy="286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254039"/>
      </p:ext>
    </p:extLst>
  </p:cSld>
  <p:clrMapOvr>
    <a:masterClrMapping/>
  </p:clrMapOvr>
  <p:transition spd="slow" advClick="0" advTm="2000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5156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Benchmarking Considerations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836920" y="1600200"/>
            <a:ext cx="2240280" cy="3733800"/>
          </a:xfrm>
        </p:spPr>
        <p:txBody>
          <a:bodyPr>
            <a:noAutofit/>
          </a:bodyPr>
          <a:lstStyle/>
          <a:p>
            <a:r>
              <a:rPr lang="en-US" sz="2000" i="1" dirty="0" smtClean="0"/>
              <a:t>… all </a:t>
            </a:r>
            <a:r>
              <a:rPr lang="en-US" sz="2000" i="1" dirty="0"/>
              <a:t>of the benchmarks scaled appropriately with the exception of Google V8 and Stream Add, a memory bandwidth test that is constrained by memory performance and is included here as a counter example. </a:t>
            </a:r>
          </a:p>
        </p:txBody>
      </p:sp>
      <p:pic>
        <p:nvPicPr>
          <p:cNvPr id="12" name="Picture 11" descr="Scaling of our benchmarks: they all remained inside CPU caches, negating unevenly matched subsystem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4333875" cy="4250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193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prism isContent="1" isInverted="1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smtClean="0"/>
              <a:t>CPUs under test</a:t>
            </a:r>
            <a:endParaRPr lang="en-US" sz="6600" dirty="0"/>
          </a:p>
        </p:txBody>
      </p:sp>
      <p:pic>
        <p:nvPicPr>
          <p:cNvPr id="4" name="Content Placeholder 3" descr="Hardware configuration used in testi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6375" y="2125662"/>
            <a:ext cx="6191250" cy="392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71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STREAM and EEMBC 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pic>
        <p:nvPicPr>
          <p:cNvPr id="7" name="Content Placeholder 6" descr="STREAM Memory Bandwidth Tests Reveal just how bandwidth starved Cortex-A8 is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060471"/>
            <a:ext cx="4040188" cy="27293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EEMBC </a:t>
            </a:r>
            <a:r>
              <a:rPr lang="en-US" dirty="0" err="1" smtClean="0"/>
              <a:t>CoreMark</a:t>
            </a:r>
            <a:r>
              <a:rPr lang="en-US" dirty="0" smtClean="0"/>
              <a:t> v1.0</a:t>
            </a:r>
            <a:endParaRPr lang="en-US" dirty="0"/>
          </a:p>
        </p:txBody>
      </p:sp>
      <p:pic>
        <p:nvPicPr>
          <p:cNvPr id="8" name="Content Placeholder 7" descr="EEMBC CoreMark 1.0 shows that ARM lags behind its x86 counterparts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025" y="3059935"/>
            <a:ext cx="4041775" cy="2730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00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 dir="in"/>
      </p:transition>
    </mc:Choice>
    <mc:Fallback xmlns="">
      <p:transition spd="slow" advClick="0" advTm="2000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55448"/>
            <a:ext cx="6400800" cy="978408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OpenSourceMark</a:t>
            </a:r>
            <a:r>
              <a:rPr lang="en-US" sz="3600" dirty="0"/>
              <a:t> Benchmarking</a:t>
            </a:r>
          </a:p>
        </p:txBody>
      </p:sp>
      <p:pic>
        <p:nvPicPr>
          <p:cNvPr id="5" name="Picture Placeholder 4" descr="MiniBench Integer Tests"/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r="1072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"</a:t>
            </a:r>
            <a:r>
              <a:rPr lang="en-US" dirty="0" err="1"/>
              <a:t>miniBench</a:t>
            </a:r>
            <a:r>
              <a:rPr lang="en-US" dirty="0"/>
              <a:t>" is a diverse benchmark that I’ve been working on for several years. It’s part of my </a:t>
            </a:r>
            <a:r>
              <a:rPr lang="en-US" u="sng" dirty="0" err="1">
                <a:hlinkClick r:id="rId3" tooltip="OpenSourceMark on SourceForce"/>
              </a:rPr>
              <a:t>OpenSourceMark</a:t>
            </a:r>
            <a:r>
              <a:rPr lang="en-US" u="sng" dirty="0">
                <a:hlinkClick r:id="rId3" tooltip="OpenSourceMark on SourceForce"/>
              </a:rPr>
              <a:t> benchmarking project</a:t>
            </a:r>
            <a:r>
              <a:rPr lang="en-US" dirty="0"/>
              <a:t>. </a:t>
            </a:r>
            <a:r>
              <a:rPr lang="en-US" dirty="0" err="1"/>
              <a:t>miniBench</a:t>
            </a:r>
            <a:r>
              <a:rPr lang="en-US" dirty="0"/>
              <a:t> contains a wide variety of popular tests and runs quickly from the command-line. I also have a GUI-based version that I wanted to use for this report but could not do so because the </a:t>
            </a:r>
            <a:r>
              <a:rPr lang="en-US" dirty="0" err="1"/>
              <a:t>Qt</a:t>
            </a:r>
            <a:r>
              <a:rPr lang="en-US" dirty="0"/>
              <a:t> tool chain would not install completely on the ARM system. Instead, I used the excellent and relatively lightweight </a:t>
            </a:r>
            <a:r>
              <a:rPr lang="en-US" u="sng" dirty="0">
                <a:hlinkClick r:id="rId4" tooltip="Code::Blocks"/>
              </a:rPr>
              <a:t>Code::Blocks IDE</a:t>
            </a:r>
            <a:r>
              <a:rPr lang="en-US" dirty="0"/>
              <a:t> to create and manage the necessary C++ project files for a command-line binary.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2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000">
        <p14:reveal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miniBench</a:t>
            </a:r>
            <a:endParaRPr lang="en-US" dirty="0"/>
          </a:p>
        </p:txBody>
      </p:sp>
      <p:pic>
        <p:nvPicPr>
          <p:cNvPr id="5" name="Content Placeholder 4" descr="OpenSourceMark miniBench Integer Tests Continu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9425" y="2022616"/>
            <a:ext cx="5921375" cy="40002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second set of </a:t>
            </a:r>
            <a:r>
              <a:rPr lang="en-US" dirty="0" err="1"/>
              <a:t>miniBench</a:t>
            </a:r>
            <a:r>
              <a:rPr lang="en-US" dirty="0"/>
              <a:t> integer tests, the ARM Cortex-A8 holds its own against the brawnier x86 CPUs. The ARM Cortex-A8 even beat the VIA Nano L3050 on the Sieve test. More remarkably, the Cortex-A8 is very close to parity with the Atom across all of these tests, save for one, if the Atom’s 25 percent clock speed advantage is considered.</a:t>
            </a:r>
          </a:p>
        </p:txBody>
      </p:sp>
    </p:spTree>
    <p:extLst>
      <p:ext uri="{BB962C8B-B14F-4D97-AF65-F5344CB8AC3E}">
        <p14:creationId xmlns:p14="http://schemas.microsoft.com/office/powerpoint/2010/main" val="2379229239"/>
      </p:ext>
    </p:extLst>
  </p:cSld>
  <p:clrMapOvr>
    <a:masterClrMapping/>
  </p:clrMapOvr>
  <p:transition spd="slow" advClick="0" advTm="2000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55448"/>
            <a:ext cx="6019800" cy="97840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Nano Hashes Best</a:t>
            </a:r>
            <a:endParaRPr lang="en-US" sz="6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r="1072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VIA Nano L3050 obliterates all of the competition on the hashing tests because the Nano features hardware support for these important security functions.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However, the 800MHz ARM Cortex-A8 is amazingly good at hashing and thoroughly beats the 1GHz Atom on both tests and is only slightly slower than the Athlon.</a:t>
            </a:r>
          </a:p>
        </p:txBody>
      </p:sp>
    </p:spTree>
    <p:extLst>
      <p:ext uri="{BB962C8B-B14F-4D97-AF65-F5344CB8AC3E}">
        <p14:creationId xmlns:p14="http://schemas.microsoft.com/office/powerpoint/2010/main" val="4837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654</Words>
  <Application>Microsoft Office PowerPoint</Application>
  <PresentationFormat>On-screen Show (4:3)</PresentationFormat>
  <Paragraphs>69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Module</vt:lpstr>
      <vt:lpstr>The Coming War: ARM versus x86 </vt:lpstr>
      <vt:lpstr>x86 microprocessor have taken over supercomputing</vt:lpstr>
      <vt:lpstr>This table shows that ARM Cortex binaries are indeed larger than x86 binaries, but the difference is only about 10-15 percent. </vt:lpstr>
      <vt:lpstr>Benchmarking Considerations</vt:lpstr>
      <vt:lpstr>CPUs under test</vt:lpstr>
      <vt:lpstr>STREAM and EEMBC </vt:lpstr>
      <vt:lpstr>OpenSourceMark Benchmarking</vt:lpstr>
      <vt:lpstr>More miniBench</vt:lpstr>
      <vt:lpstr>Nano Hashes Best</vt:lpstr>
      <vt:lpstr>Cryptography</vt:lpstr>
      <vt:lpstr>Ubuntu CPU Benchmark</vt:lpstr>
      <vt:lpstr>Floating Point Performance</vt:lpstr>
      <vt:lpstr>It is also worthwhile to recognize the very good floating-point division performance of the ARM Cortex-A8’s Neon.</vt:lpstr>
      <vt:lpstr>Floating Point</vt:lpstr>
      <vt:lpstr>Java Script Performance</vt:lpstr>
      <vt:lpstr>PowerPoint Presentation</vt:lpstr>
      <vt:lpstr>SunSpider JavaScript Test</vt:lpstr>
      <vt:lpstr>2D Graphics Performance</vt:lpstr>
      <vt:lpstr>Power consumption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Coming War: ARM versus x86</dc:title>
  <dc:creator>van</dc:creator>
  <cp:lastModifiedBy>Van Smith</cp:lastModifiedBy>
  <cp:revision>44</cp:revision>
  <dcterms:created xsi:type="dcterms:W3CDTF">2011-08-04T20:01:06Z</dcterms:created>
  <dcterms:modified xsi:type="dcterms:W3CDTF">2011-09-20T00:42:11Z</dcterms:modified>
</cp:coreProperties>
</file>