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23"/>
    <p:restoredTop sz="94610"/>
  </p:normalViewPr>
  <p:slideViewPr>
    <p:cSldViewPr snapToGrid="0" snapToObjects="1">
      <p:cViewPr varScale="1">
        <p:scale>
          <a:sx n="187" d="100"/>
          <a:sy n="187" d="100"/>
        </p:scale>
        <p:origin x="130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3447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Begin by emphasizing the importance of language. Highlight the sheer volume of textual communication today. Introduce LLMs as a solution to process and utilize this data effectively. Briefly mention key benefits like automation and improved accuracy.</a:t>
            </a:r>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core concept of LLMs as deep learning models. Differentiate between foundation and fine-tuned models, highlighting their respective strengths and use cases. Use examples to illustrate how fine-tuning enhances performance.</a:t>
            </a:r>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Trace the historical development of LLMs. Explain how each technology built upon its predecessors. Emphasize the significance of transformers as a game-changer and GPT-3's impact on the field.</a:t>
            </a:r>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 a balanced view of LLM adoption by outlining both the benefits and challenges. Discuss ethical considerations and highlight the importance of responsible AI practices. Briefly touch upon the build vs. customize decision.</a:t>
            </a:r>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Conclude by highlighting the promising future of LLMs and their growing impact across various industries. Mention key players in the field and emphasize ongoing research efforts to address current limitations.</a:t>
            </a:r>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bridges the discussion of LLM players to practical implementation choices. Emphasize that there isn't a 'one size fits all' solution. For Local LLMs, highlight examples like running models with llama.cpp or similar frameworks. With Cloud APIs, mention popular options like OpenAI’s API, Google’s Vertex AI, etc.</a:t>
            </a:r>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914400" y="2057400"/>
            <a:ext cx="7315200" cy="0"/>
          </a:xfrm>
          <a:prstGeom prst="rect">
            <a:avLst/>
          </a:prstGeom>
          <a:noFill/>
          <a:ln/>
        </p:spPr>
        <p:txBody>
          <a:bodyPr wrap="square" rtlCol="0" anchor="ctr"/>
          <a:lstStyle/>
          <a:p>
            <a:pPr marL="0" indent="0" algn="ctr">
              <a:buNone/>
            </a:pPr>
            <a:r>
              <a:rPr lang="en-US" sz="4400" b="1" dirty="0">
                <a:solidFill>
                  <a:srgbClr val="2C3E50"/>
                </a:solidFill>
                <a:latin typeface="Arial" pitchFamily="34" charset="0"/>
                <a:ea typeface="Arial" pitchFamily="34" charset="-122"/>
                <a:cs typeface="Arial" pitchFamily="34" charset="-120"/>
              </a:rPr>
              <a:t>A Beginner’s Guide to Large Language Models</a:t>
            </a:r>
            <a:endParaRPr lang="en-US" sz="4400" dirty="0"/>
          </a:p>
        </p:txBody>
      </p:sp>
      <p:sp>
        <p:nvSpPr>
          <p:cNvPr id="3" name="Text 1"/>
          <p:cNvSpPr/>
          <p:nvPr/>
        </p:nvSpPr>
        <p:spPr>
          <a:xfrm>
            <a:off x="914400" y="3086100"/>
            <a:ext cx="7315200" cy="0"/>
          </a:xfrm>
          <a:prstGeom prst="rect">
            <a:avLst/>
          </a:prstGeom>
          <a:noFill/>
          <a:ln/>
        </p:spPr>
        <p:txBody>
          <a:bodyPr wrap="square" rtlCol="0" anchor="ctr"/>
          <a:lstStyle/>
          <a:p>
            <a:pPr marL="0" indent="0" algn="ctr">
              <a:buNone/>
            </a:pPr>
            <a:r>
              <a:rPr lang="en-US" sz="2000" dirty="0">
                <a:solidFill>
                  <a:srgbClr val="3498DB"/>
                </a:solidFill>
                <a:latin typeface="Arial" pitchFamily="34" charset="0"/>
                <a:ea typeface="Arial" pitchFamily="34" charset="-122"/>
                <a:cs typeface="Arial" pitchFamily="34" charset="-120"/>
              </a:rPr>
              <a:t>Generated with Prompt 2 Powerpoint</a:t>
            </a:r>
            <a:endParaRPr lang="en-US" sz="2000" dirty="0"/>
          </a:p>
        </p:txBody>
      </p:sp>
      <p:sp>
        <p:nvSpPr>
          <p:cNvPr id="4" name="Text 2"/>
          <p:cNvSpPr/>
          <p:nvPr/>
        </p:nvSpPr>
        <p:spPr>
          <a:xfrm>
            <a:off x="914400" y="3600450"/>
            <a:ext cx="7315200" cy="0"/>
          </a:xfrm>
          <a:prstGeom prst="rect">
            <a:avLst/>
          </a:prstGeom>
          <a:noFill/>
          <a:ln/>
        </p:spPr>
        <p:txBody>
          <a:bodyPr wrap="square" rtlCol="0" anchor="ctr"/>
          <a:lstStyle/>
          <a:p>
            <a:pPr marL="0" indent="0" algn="ctr">
              <a:buNone/>
            </a:pPr>
            <a:r>
              <a:rPr lang="en-US" sz="1400" dirty="0">
                <a:solidFill>
                  <a:srgbClr val="333333"/>
                </a:solidFill>
                <a:latin typeface="Arial" pitchFamily="34" charset="0"/>
                <a:ea typeface="Arial" pitchFamily="34" charset="-122"/>
                <a:cs typeface="Arial" pitchFamily="34" charset="-120"/>
              </a:rPr>
              <a:t>August 3, 2025</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257175"/>
            <a:ext cx="8229600" cy="771525"/>
          </a:xfrm>
          <a:prstGeom prst="rect">
            <a:avLst/>
          </a:prstGeom>
          <a:noFill/>
          <a:ln/>
        </p:spPr>
        <p:txBody>
          <a:bodyPr wrap="square" rtlCol="0" anchor="ctr"/>
          <a:lstStyle/>
          <a:p>
            <a:pPr marL="0" indent="0">
              <a:buNone/>
            </a:pPr>
            <a:r>
              <a:rPr lang="en-US" sz="2800" b="1" dirty="0">
                <a:solidFill>
                  <a:srgbClr val="2C3E50"/>
                </a:solidFill>
                <a:latin typeface="Arial" pitchFamily="34" charset="0"/>
                <a:ea typeface="Arial" pitchFamily="34" charset="-122"/>
                <a:cs typeface="Arial" pitchFamily="34" charset="-120"/>
              </a:rPr>
              <a:t>Introduction to LLMs: The Power of Language</a:t>
            </a:r>
            <a:endParaRPr lang="en-US" sz="2800" dirty="0"/>
          </a:p>
        </p:txBody>
      </p:sp>
      <p:pic>
        <p:nvPicPr>
          <p:cNvPr id="3" name="Image 0" descr="Right Click -&gt; Change Picture -&gt; Choose Option to Replace"/>
          <p:cNvPicPr>
            <a:picLocks noChangeAspect="1"/>
          </p:cNvPicPr>
          <p:nvPr/>
        </p:nvPicPr>
        <p:blipFill>
          <a:blip r:embed="rId3"/>
          <a:stretch>
            <a:fillRect/>
          </a:stretch>
        </p:blipFill>
        <p:spPr>
          <a:xfrm>
            <a:off x="457200" y="1131570"/>
            <a:ext cx="3840480" cy="3343275"/>
          </a:xfrm>
          <a:prstGeom prst="rect">
            <a:avLst/>
          </a:prstGeom>
        </p:spPr>
      </p:pic>
      <p:sp>
        <p:nvSpPr>
          <p:cNvPr id="4" name="Text 1"/>
          <p:cNvSpPr/>
          <p:nvPr/>
        </p:nvSpPr>
        <p:spPr>
          <a:xfrm>
            <a:off x="457200" y="1131570"/>
            <a:ext cx="3840480" cy="3343275"/>
          </a:xfrm>
          <a:prstGeom prst="rect">
            <a:avLst/>
          </a:prstGeom>
          <a:noFill/>
          <a:ln/>
        </p:spPr>
        <p:txBody>
          <a:bodyPr wrap="square" rtlCol="0" anchor="ctr"/>
          <a:lstStyle/>
          <a:p>
            <a:pPr marL="0" indent="0" algn="ctr">
              <a:buNone/>
            </a:pPr>
            <a:r>
              <a:rPr lang="en-US" sz="1400" i="1" dirty="0">
                <a:solidFill>
                  <a:srgbClr val="666666"/>
                </a:solidFill>
              </a:rPr>
              <a:t>Right Click -&gt; Change Picture -&gt; Choose Option to Replace</a:t>
            </a:r>
            <a:endParaRPr lang="en-US" sz="1400" dirty="0"/>
          </a:p>
        </p:txBody>
      </p:sp>
      <p:sp>
        <p:nvSpPr>
          <p:cNvPr id="5" name="Text 2"/>
          <p:cNvSpPr/>
          <p:nvPr/>
        </p:nvSpPr>
        <p:spPr>
          <a:xfrm>
            <a:off x="4754880" y="1285875"/>
            <a:ext cx="3931920" cy="3086100"/>
          </a:xfrm>
          <a:prstGeom prst="rect">
            <a:avLst/>
          </a:prstGeom>
          <a:noFill/>
          <a:ln/>
        </p:spPr>
        <p:txBody>
          <a:bodyPr wrap="square" rtlCol="0" anchor="ctr"/>
          <a:lstStyle/>
          <a:p>
            <a:pPr>
              <a:lnSpc>
                <a:spcPts val="2800"/>
              </a:lnSpc>
            </a:pPr>
            <a:r>
              <a:rPr lang="en-US" sz="1800" dirty="0">
                <a:solidFill>
                  <a:srgbClr val="333333"/>
                </a:solidFill>
                <a:latin typeface="Arial" pitchFamily="34" charset="0"/>
                <a:ea typeface="Arial" pitchFamily="34" charset="-122"/>
                <a:cs typeface="Arial" pitchFamily="34" charset="-120"/>
              </a:rPr>
              <a:t>Language is fundamental to human communication, evolving over millennia.Digital age has amplified language's role – billions of emails and texts sent daily.Large Language Models (LLMs) leverage this vast data for insights &amp; automation.LLMs are versatile tools for content creation, analysis, and decision-making.</a:t>
            </a:r>
            <a:endParaRPr lang="en-US" sz="1800" dirty="0"/>
          </a:p>
        </p:txBody>
      </p:sp>
      <p:sp>
        <p:nvSpPr>
          <p:cNvPr id="6" name="Text 3"/>
          <p:cNvSpPr/>
          <p:nvPr/>
        </p:nvSpPr>
        <p:spPr>
          <a:xfrm>
            <a:off x="8229600" y="4886325"/>
            <a:ext cx="457200" cy="0"/>
          </a:xfrm>
          <a:prstGeom prst="rect">
            <a:avLst/>
          </a:prstGeom>
          <a:noFill/>
          <a:ln/>
        </p:spPr>
        <p:txBody>
          <a:bodyPr wrap="square" rtlCol="0" anchor="ctr"/>
          <a:lstStyle/>
          <a:p>
            <a:pPr marL="0" indent="0" algn="r">
              <a:buNone/>
            </a:pPr>
            <a:r>
              <a:rPr lang="en-US" sz="1200" dirty="0">
                <a:solidFill>
                  <a:srgbClr val="3498DB"/>
                </a:solidFill>
                <a:latin typeface="Arial" pitchFamily="34" charset="0"/>
                <a:ea typeface="Arial" pitchFamily="34" charset="-122"/>
                <a:cs typeface="Arial" pitchFamily="34" charset="-120"/>
              </a:rPr>
              <a:t>2</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257175"/>
            <a:ext cx="8229600" cy="771525"/>
          </a:xfrm>
          <a:prstGeom prst="rect">
            <a:avLst/>
          </a:prstGeom>
          <a:noFill/>
          <a:ln/>
        </p:spPr>
        <p:txBody>
          <a:bodyPr wrap="square" rtlCol="0" anchor="ctr"/>
          <a:lstStyle/>
          <a:p>
            <a:pPr marL="0" indent="0">
              <a:buNone/>
            </a:pPr>
            <a:r>
              <a:rPr lang="en-US" sz="2800" b="1" dirty="0">
                <a:solidFill>
                  <a:srgbClr val="2C3E50"/>
                </a:solidFill>
                <a:latin typeface="Arial" pitchFamily="34" charset="0"/>
                <a:ea typeface="Arial" pitchFamily="34" charset="-122"/>
                <a:cs typeface="Arial" pitchFamily="34" charset="-120"/>
              </a:rPr>
              <a:t>What are LLMs? Foundation vs. Fine-Tuned</a:t>
            </a:r>
            <a:endParaRPr lang="en-US" sz="2800" dirty="0"/>
          </a:p>
        </p:txBody>
      </p:sp>
      <p:pic>
        <p:nvPicPr>
          <p:cNvPr id="3" name="Image 0" descr="Right Click -&gt; Change Picture -&gt; Choose Option to Replace"/>
          <p:cNvPicPr>
            <a:picLocks noChangeAspect="1"/>
          </p:cNvPicPr>
          <p:nvPr/>
        </p:nvPicPr>
        <p:blipFill>
          <a:blip r:embed="rId3"/>
          <a:stretch>
            <a:fillRect/>
          </a:stretch>
        </p:blipFill>
        <p:spPr>
          <a:xfrm>
            <a:off x="457200" y="1131570"/>
            <a:ext cx="3840480" cy="3343275"/>
          </a:xfrm>
          <a:prstGeom prst="rect">
            <a:avLst/>
          </a:prstGeom>
        </p:spPr>
      </p:pic>
      <p:sp>
        <p:nvSpPr>
          <p:cNvPr id="4" name="Text 1"/>
          <p:cNvSpPr/>
          <p:nvPr/>
        </p:nvSpPr>
        <p:spPr>
          <a:xfrm>
            <a:off x="457200" y="1131570"/>
            <a:ext cx="3840480" cy="3343275"/>
          </a:xfrm>
          <a:prstGeom prst="rect">
            <a:avLst/>
          </a:prstGeom>
          <a:noFill/>
          <a:ln/>
        </p:spPr>
        <p:txBody>
          <a:bodyPr wrap="square" rtlCol="0" anchor="ctr"/>
          <a:lstStyle/>
          <a:p>
            <a:pPr marL="0" indent="0" algn="ctr">
              <a:buNone/>
            </a:pPr>
            <a:r>
              <a:rPr lang="en-US" sz="1400" i="1" dirty="0">
                <a:solidFill>
                  <a:srgbClr val="666666"/>
                </a:solidFill>
              </a:rPr>
              <a:t>Right Click -&gt; Change Picture -&gt; Choose Option to Replace</a:t>
            </a:r>
            <a:endParaRPr lang="en-US" sz="1400" dirty="0"/>
          </a:p>
        </p:txBody>
      </p:sp>
      <p:sp>
        <p:nvSpPr>
          <p:cNvPr id="5" name="Text 2"/>
          <p:cNvSpPr/>
          <p:nvPr/>
        </p:nvSpPr>
        <p:spPr>
          <a:xfrm>
            <a:off x="4754880" y="1285875"/>
            <a:ext cx="3931920" cy="3086100"/>
          </a:xfrm>
          <a:prstGeom prst="rect">
            <a:avLst/>
          </a:prstGeom>
          <a:noFill/>
          <a:ln/>
        </p:spPr>
        <p:txBody>
          <a:bodyPr wrap="square" rtlCol="0" anchor="ctr"/>
          <a:lstStyle/>
          <a:p>
            <a:pPr>
              <a:lnSpc>
                <a:spcPts val="2800"/>
              </a:lnSpc>
            </a:pPr>
            <a:r>
              <a:rPr lang="en-US" sz="1800" dirty="0">
                <a:solidFill>
                  <a:srgbClr val="333333"/>
                </a:solidFill>
                <a:latin typeface="Arial" pitchFamily="34" charset="0"/>
                <a:ea typeface="Arial" pitchFamily="34" charset="-122"/>
                <a:cs typeface="Arial" pitchFamily="34" charset="-120"/>
              </a:rPr>
              <a:t>LLMs are deep learning algorithms trained on massive datasets.Key characteristics: size (parameters) and data quantity.Foundation Models: Versatile, general-purpose language understanding.Fine-tuned Models: Specialized for specific tasks/domains – improved performance in narrow areas.</a:t>
            </a:r>
            <a:endParaRPr lang="en-US" sz="1800" dirty="0"/>
          </a:p>
        </p:txBody>
      </p:sp>
      <p:sp>
        <p:nvSpPr>
          <p:cNvPr id="6" name="Text 3"/>
          <p:cNvSpPr/>
          <p:nvPr/>
        </p:nvSpPr>
        <p:spPr>
          <a:xfrm>
            <a:off x="8229600" y="4886325"/>
            <a:ext cx="457200" cy="0"/>
          </a:xfrm>
          <a:prstGeom prst="rect">
            <a:avLst/>
          </a:prstGeom>
          <a:noFill/>
          <a:ln/>
        </p:spPr>
        <p:txBody>
          <a:bodyPr wrap="square" rtlCol="0" anchor="ctr"/>
          <a:lstStyle/>
          <a:p>
            <a:pPr marL="0" indent="0" algn="r">
              <a:buNone/>
            </a:pPr>
            <a:r>
              <a:rPr lang="en-US" sz="1200" dirty="0">
                <a:solidFill>
                  <a:srgbClr val="3498DB"/>
                </a:solidFill>
                <a:latin typeface="Arial" pitchFamily="34" charset="0"/>
                <a:ea typeface="Arial" pitchFamily="34" charset="-122"/>
                <a:cs typeface="Arial" pitchFamily="34" charset="-120"/>
              </a:rPr>
              <a:t>3</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257175"/>
            <a:ext cx="8229600" cy="771525"/>
          </a:xfrm>
          <a:prstGeom prst="rect">
            <a:avLst/>
          </a:prstGeom>
          <a:noFill/>
          <a:ln/>
        </p:spPr>
        <p:txBody>
          <a:bodyPr wrap="square" rtlCol="0" anchor="ctr"/>
          <a:lstStyle/>
          <a:p>
            <a:pPr marL="0" indent="0">
              <a:buNone/>
            </a:pPr>
            <a:r>
              <a:rPr lang="en-US" sz="2800" b="1" dirty="0">
                <a:solidFill>
                  <a:srgbClr val="2C3E50"/>
                </a:solidFill>
                <a:latin typeface="Arial" pitchFamily="34" charset="0"/>
                <a:ea typeface="Arial" pitchFamily="34" charset="-122"/>
                <a:cs typeface="Arial" pitchFamily="34" charset="-120"/>
              </a:rPr>
              <a:t>The Evolution of LLMs: From Rules to Transformers</a:t>
            </a:r>
            <a:endParaRPr lang="en-US" sz="2800" dirty="0"/>
          </a:p>
        </p:txBody>
      </p:sp>
      <p:pic>
        <p:nvPicPr>
          <p:cNvPr id="3" name="Image 0" descr="Right Click -&gt; Change Picture -&gt; Choose Option to Replace"/>
          <p:cNvPicPr>
            <a:picLocks noChangeAspect="1"/>
          </p:cNvPicPr>
          <p:nvPr/>
        </p:nvPicPr>
        <p:blipFill>
          <a:blip r:embed="rId3"/>
          <a:stretch>
            <a:fillRect/>
          </a:stretch>
        </p:blipFill>
        <p:spPr>
          <a:xfrm>
            <a:off x="457200" y="1131570"/>
            <a:ext cx="3840480" cy="3343275"/>
          </a:xfrm>
          <a:prstGeom prst="rect">
            <a:avLst/>
          </a:prstGeom>
        </p:spPr>
      </p:pic>
      <p:sp>
        <p:nvSpPr>
          <p:cNvPr id="4" name="Text 1"/>
          <p:cNvSpPr/>
          <p:nvPr/>
        </p:nvSpPr>
        <p:spPr>
          <a:xfrm>
            <a:off x="457200" y="1131570"/>
            <a:ext cx="3840480" cy="3343275"/>
          </a:xfrm>
          <a:prstGeom prst="rect">
            <a:avLst/>
          </a:prstGeom>
          <a:noFill/>
          <a:ln/>
        </p:spPr>
        <p:txBody>
          <a:bodyPr wrap="square" rtlCol="0" anchor="ctr"/>
          <a:lstStyle/>
          <a:p>
            <a:pPr marL="0" indent="0" algn="ctr">
              <a:buNone/>
            </a:pPr>
            <a:r>
              <a:rPr lang="en-US" sz="1400" i="1" dirty="0">
                <a:solidFill>
                  <a:srgbClr val="666666"/>
                </a:solidFill>
              </a:rPr>
              <a:t>Right Click -&gt; Change Picture -&gt; Choose Option to Replace</a:t>
            </a:r>
            <a:endParaRPr lang="en-US" sz="1400" dirty="0"/>
          </a:p>
        </p:txBody>
      </p:sp>
      <p:sp>
        <p:nvSpPr>
          <p:cNvPr id="5" name="Text 2"/>
          <p:cNvSpPr/>
          <p:nvPr/>
        </p:nvSpPr>
        <p:spPr>
          <a:xfrm>
            <a:off x="4754880" y="1285875"/>
            <a:ext cx="3931920" cy="3086100"/>
          </a:xfrm>
          <a:prstGeom prst="rect">
            <a:avLst/>
          </a:prstGeom>
          <a:noFill/>
          <a:ln/>
        </p:spPr>
        <p:txBody>
          <a:bodyPr wrap="square" rtlCol="0" anchor="ctr"/>
          <a:lstStyle/>
          <a:p>
            <a:pPr>
              <a:lnSpc>
                <a:spcPts val="2800"/>
              </a:lnSpc>
            </a:pPr>
            <a:r>
              <a:rPr lang="en-US" sz="1800" dirty="0">
                <a:solidFill>
                  <a:srgbClr val="333333"/>
                </a:solidFill>
                <a:latin typeface="Arial" pitchFamily="34" charset="0"/>
                <a:ea typeface="Arial" pitchFamily="34" charset="-122"/>
                <a:cs typeface="Arial" pitchFamily="34" charset="-120"/>
              </a:rPr>
              <a:t>Early NLP relied on rule-based systems – limited adaptability.Neural Networks (RNNs, LSTMs) improved context understanding but struggled with long sequences.Transformers revolutionized NLP with attention mechanisms and parallel processing.GPT-3 marked a turning point, demonstrating unprecedented capabilities in language generation.</a:t>
            </a:r>
            <a:endParaRPr lang="en-US" sz="1800" dirty="0"/>
          </a:p>
        </p:txBody>
      </p:sp>
      <p:sp>
        <p:nvSpPr>
          <p:cNvPr id="6" name="Text 3"/>
          <p:cNvSpPr/>
          <p:nvPr/>
        </p:nvSpPr>
        <p:spPr>
          <a:xfrm>
            <a:off x="8229600" y="4886325"/>
            <a:ext cx="457200" cy="0"/>
          </a:xfrm>
          <a:prstGeom prst="rect">
            <a:avLst/>
          </a:prstGeom>
          <a:noFill/>
          <a:ln/>
        </p:spPr>
        <p:txBody>
          <a:bodyPr wrap="square" rtlCol="0" anchor="ctr"/>
          <a:lstStyle/>
          <a:p>
            <a:pPr marL="0" indent="0" algn="r">
              <a:buNone/>
            </a:pPr>
            <a:r>
              <a:rPr lang="en-US" sz="1200" dirty="0">
                <a:solidFill>
                  <a:srgbClr val="3498DB"/>
                </a:solidFill>
                <a:latin typeface="Arial" pitchFamily="34" charset="0"/>
                <a:ea typeface="Arial" pitchFamily="34" charset="-122"/>
                <a:cs typeface="Arial" pitchFamily="34" charset="-120"/>
              </a:rPr>
              <a:t>4</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257175"/>
            <a:ext cx="8229600" cy="771525"/>
          </a:xfrm>
          <a:prstGeom prst="rect">
            <a:avLst/>
          </a:prstGeom>
          <a:noFill/>
          <a:ln/>
        </p:spPr>
        <p:txBody>
          <a:bodyPr wrap="square" rtlCol="0" anchor="ctr"/>
          <a:lstStyle/>
          <a:p>
            <a:pPr marL="0" indent="0">
              <a:buNone/>
            </a:pPr>
            <a:r>
              <a:rPr lang="en-US" sz="2800" b="1" dirty="0">
                <a:solidFill>
                  <a:srgbClr val="2C3E50"/>
                </a:solidFill>
                <a:latin typeface="Arial" pitchFamily="34" charset="0"/>
                <a:ea typeface="Arial" pitchFamily="34" charset="-122"/>
                <a:cs typeface="Arial" pitchFamily="34" charset="-120"/>
              </a:rPr>
              <a:t>Benefits &amp; Challenges of LLM Adoption</a:t>
            </a:r>
            <a:endParaRPr lang="en-US" sz="2800" dirty="0"/>
          </a:p>
        </p:txBody>
      </p:sp>
      <p:pic>
        <p:nvPicPr>
          <p:cNvPr id="3" name="Image 0" descr="Right Click -&gt; Change Picture -&gt; Choose Option to Replace"/>
          <p:cNvPicPr>
            <a:picLocks noChangeAspect="1"/>
          </p:cNvPicPr>
          <p:nvPr/>
        </p:nvPicPr>
        <p:blipFill>
          <a:blip r:embed="rId3"/>
          <a:stretch>
            <a:fillRect/>
          </a:stretch>
        </p:blipFill>
        <p:spPr>
          <a:xfrm>
            <a:off x="457200" y="1131570"/>
            <a:ext cx="3840480" cy="3343275"/>
          </a:xfrm>
          <a:prstGeom prst="rect">
            <a:avLst/>
          </a:prstGeom>
        </p:spPr>
      </p:pic>
      <p:sp>
        <p:nvSpPr>
          <p:cNvPr id="4" name="Text 1"/>
          <p:cNvSpPr/>
          <p:nvPr/>
        </p:nvSpPr>
        <p:spPr>
          <a:xfrm>
            <a:off x="457200" y="1131570"/>
            <a:ext cx="3840480" cy="3343275"/>
          </a:xfrm>
          <a:prstGeom prst="rect">
            <a:avLst/>
          </a:prstGeom>
          <a:noFill/>
          <a:ln/>
        </p:spPr>
        <p:txBody>
          <a:bodyPr wrap="square" rtlCol="0" anchor="ctr"/>
          <a:lstStyle/>
          <a:p>
            <a:pPr marL="0" indent="0" algn="ctr">
              <a:buNone/>
            </a:pPr>
            <a:r>
              <a:rPr lang="en-US" sz="1400" i="1" dirty="0">
                <a:solidFill>
                  <a:srgbClr val="666666"/>
                </a:solidFill>
              </a:rPr>
              <a:t>Right Click -&gt; Change Picture -&gt; Choose Option to Replace</a:t>
            </a:r>
            <a:endParaRPr lang="en-US" sz="1400" dirty="0"/>
          </a:p>
        </p:txBody>
      </p:sp>
      <p:sp>
        <p:nvSpPr>
          <p:cNvPr id="5" name="Text 2"/>
          <p:cNvSpPr/>
          <p:nvPr/>
        </p:nvSpPr>
        <p:spPr>
          <a:xfrm>
            <a:off x="4754880" y="1285875"/>
            <a:ext cx="3931920" cy="3086100"/>
          </a:xfrm>
          <a:prstGeom prst="rect">
            <a:avLst/>
          </a:prstGeom>
          <a:noFill/>
          <a:ln/>
        </p:spPr>
        <p:txBody>
          <a:bodyPr wrap="square" rtlCol="0" anchor="ctr"/>
          <a:lstStyle/>
          <a:p>
            <a:pPr>
              <a:lnSpc>
                <a:spcPts val="2800"/>
              </a:lnSpc>
            </a:pPr>
            <a:r>
              <a:rPr lang="en-US" sz="1800" dirty="0">
                <a:solidFill>
                  <a:srgbClr val="333333"/>
                </a:solidFill>
                <a:latin typeface="Arial" pitchFamily="34" charset="0"/>
                <a:ea typeface="Arial" pitchFamily="34" charset="-122"/>
                <a:cs typeface="Arial" pitchFamily="34" charset="-120"/>
              </a:rPr>
              <a:t>Benefits: Automation, improved accuracy, faster insights, new service creation.Challenges: Adversarial examples, lack of interpretability, potential for bias.Ethical Considerations: Responsible AI development and deployment are crucial.Building vs. Customizing: Consider trade-offs between building from scratch &amp; adapting existing models.</a:t>
            </a:r>
            <a:endParaRPr lang="en-US" sz="1800" dirty="0"/>
          </a:p>
        </p:txBody>
      </p:sp>
      <p:sp>
        <p:nvSpPr>
          <p:cNvPr id="6" name="Text 3"/>
          <p:cNvSpPr/>
          <p:nvPr/>
        </p:nvSpPr>
        <p:spPr>
          <a:xfrm>
            <a:off x="8229600" y="4886325"/>
            <a:ext cx="457200" cy="0"/>
          </a:xfrm>
          <a:prstGeom prst="rect">
            <a:avLst/>
          </a:prstGeom>
          <a:noFill/>
          <a:ln/>
        </p:spPr>
        <p:txBody>
          <a:bodyPr wrap="square" rtlCol="0" anchor="ctr"/>
          <a:lstStyle/>
          <a:p>
            <a:pPr marL="0" indent="0" algn="r">
              <a:buNone/>
            </a:pPr>
            <a:r>
              <a:rPr lang="en-US" sz="1200" dirty="0">
                <a:solidFill>
                  <a:srgbClr val="3498DB"/>
                </a:solidFill>
                <a:latin typeface="Arial" pitchFamily="34" charset="0"/>
                <a:ea typeface="Arial" pitchFamily="34" charset="-122"/>
                <a:cs typeface="Arial" pitchFamily="34" charset="-120"/>
              </a:rPr>
              <a:t>5</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257175"/>
            <a:ext cx="8229600" cy="771525"/>
          </a:xfrm>
          <a:prstGeom prst="rect">
            <a:avLst/>
          </a:prstGeom>
          <a:noFill/>
          <a:ln/>
        </p:spPr>
        <p:txBody>
          <a:bodyPr wrap="square" rtlCol="0" anchor="ctr"/>
          <a:lstStyle/>
          <a:p>
            <a:pPr marL="0" indent="0">
              <a:buNone/>
            </a:pPr>
            <a:r>
              <a:rPr lang="en-US" sz="2800" b="1" dirty="0">
                <a:solidFill>
                  <a:srgbClr val="2C3E50"/>
                </a:solidFill>
                <a:latin typeface="Arial" pitchFamily="34" charset="0"/>
                <a:ea typeface="Arial" pitchFamily="34" charset="-122"/>
                <a:cs typeface="Arial" pitchFamily="34" charset="-120"/>
              </a:rPr>
              <a:t>The Future of LLMs &amp; Key Players</a:t>
            </a:r>
            <a:endParaRPr lang="en-US" sz="2800" dirty="0"/>
          </a:p>
        </p:txBody>
      </p:sp>
      <p:pic>
        <p:nvPicPr>
          <p:cNvPr id="3" name="Image 0" descr="Right Click -&gt; Change Picture -&gt; Choose Option to Replace"/>
          <p:cNvPicPr>
            <a:picLocks noChangeAspect="1"/>
          </p:cNvPicPr>
          <p:nvPr/>
        </p:nvPicPr>
        <p:blipFill>
          <a:blip r:embed="rId3"/>
          <a:stretch>
            <a:fillRect/>
          </a:stretch>
        </p:blipFill>
        <p:spPr>
          <a:xfrm>
            <a:off x="457200" y="1131570"/>
            <a:ext cx="3840480" cy="3343275"/>
          </a:xfrm>
          <a:prstGeom prst="rect">
            <a:avLst/>
          </a:prstGeom>
        </p:spPr>
      </p:pic>
      <p:sp>
        <p:nvSpPr>
          <p:cNvPr id="4" name="Text 1"/>
          <p:cNvSpPr/>
          <p:nvPr/>
        </p:nvSpPr>
        <p:spPr>
          <a:xfrm>
            <a:off x="457200" y="1131570"/>
            <a:ext cx="3840480" cy="3343275"/>
          </a:xfrm>
          <a:prstGeom prst="rect">
            <a:avLst/>
          </a:prstGeom>
          <a:noFill/>
          <a:ln/>
        </p:spPr>
        <p:txBody>
          <a:bodyPr wrap="square" rtlCol="0" anchor="ctr"/>
          <a:lstStyle/>
          <a:p>
            <a:pPr marL="0" indent="0" algn="ctr">
              <a:buNone/>
            </a:pPr>
            <a:r>
              <a:rPr lang="en-US" sz="1400" i="1" dirty="0">
                <a:solidFill>
                  <a:srgbClr val="666666"/>
                </a:solidFill>
              </a:rPr>
              <a:t>Right Click -&gt; Change Picture -&gt; Choose Option to Replace</a:t>
            </a:r>
            <a:endParaRPr lang="en-US" sz="1400" dirty="0"/>
          </a:p>
        </p:txBody>
      </p:sp>
      <p:sp>
        <p:nvSpPr>
          <p:cNvPr id="5" name="Text 2"/>
          <p:cNvSpPr/>
          <p:nvPr/>
        </p:nvSpPr>
        <p:spPr>
          <a:xfrm>
            <a:off x="4754880" y="1285875"/>
            <a:ext cx="3931920" cy="3086100"/>
          </a:xfrm>
          <a:prstGeom prst="rect">
            <a:avLst/>
          </a:prstGeom>
          <a:noFill/>
          <a:ln/>
        </p:spPr>
        <p:txBody>
          <a:bodyPr wrap="square" rtlCol="0" anchor="ctr"/>
          <a:lstStyle/>
          <a:p>
            <a:pPr>
              <a:lnSpc>
                <a:spcPts val="2800"/>
              </a:lnSpc>
            </a:pPr>
            <a:r>
              <a:rPr lang="en-US" sz="1800" dirty="0">
                <a:solidFill>
                  <a:srgbClr val="333333"/>
                </a:solidFill>
                <a:latin typeface="Arial" pitchFamily="34" charset="0"/>
                <a:ea typeface="Arial" pitchFamily="34" charset="-122"/>
                <a:cs typeface="Arial" pitchFamily="34" charset="-120"/>
              </a:rPr>
              <a:t>LLM applications are rapidly expanding across industries.Key Companies: OpenAI, Google, Meta, AI21 Labs, Cohere, NVIDIA/MicrosoftStartup Innovation: Numerous companies building LLM-powered apps (e.g., content generation tools).Ongoing research focuses on improving model efficiency, interpretability, and ethical alignment.</a:t>
            </a:r>
            <a:endParaRPr lang="en-US" sz="1800" dirty="0"/>
          </a:p>
        </p:txBody>
      </p:sp>
      <p:sp>
        <p:nvSpPr>
          <p:cNvPr id="6" name="Text 3"/>
          <p:cNvSpPr/>
          <p:nvPr/>
        </p:nvSpPr>
        <p:spPr>
          <a:xfrm>
            <a:off x="8229600" y="4886325"/>
            <a:ext cx="457200" cy="0"/>
          </a:xfrm>
          <a:prstGeom prst="rect">
            <a:avLst/>
          </a:prstGeom>
          <a:noFill/>
          <a:ln/>
        </p:spPr>
        <p:txBody>
          <a:bodyPr wrap="square" rtlCol="0" anchor="ctr"/>
          <a:lstStyle/>
          <a:p>
            <a:pPr marL="0" indent="0" algn="r">
              <a:buNone/>
            </a:pPr>
            <a:r>
              <a:rPr lang="en-US" sz="1200" dirty="0">
                <a:solidFill>
                  <a:srgbClr val="3498DB"/>
                </a:solidFill>
                <a:latin typeface="Arial" pitchFamily="34" charset="0"/>
                <a:ea typeface="Arial" pitchFamily="34" charset="-122"/>
                <a:cs typeface="Arial" pitchFamily="34" charset="-120"/>
              </a:rPr>
              <a:t>6</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257175"/>
            <a:ext cx="8229600" cy="771525"/>
          </a:xfrm>
          <a:prstGeom prst="rect">
            <a:avLst/>
          </a:prstGeom>
          <a:noFill/>
          <a:ln/>
        </p:spPr>
        <p:txBody>
          <a:bodyPr wrap="square" rtlCol="0" anchor="ctr"/>
          <a:lstStyle/>
          <a:p>
            <a:pPr marL="0" indent="0">
              <a:buNone/>
            </a:pPr>
            <a:r>
              <a:rPr lang="en-US" sz="2800" b="1" dirty="0">
                <a:solidFill>
                  <a:srgbClr val="2C3E50"/>
                </a:solidFill>
                <a:latin typeface="Arial" pitchFamily="34" charset="0"/>
                <a:ea typeface="Arial" pitchFamily="34" charset="-122"/>
                <a:cs typeface="Arial" pitchFamily="34" charset="-120"/>
              </a:rPr>
              <a:t>Local LLM vs Cloud LLM API</a:t>
            </a:r>
            <a:endParaRPr lang="en-US" sz="2800" dirty="0"/>
          </a:p>
        </p:txBody>
      </p:sp>
      <p:pic>
        <p:nvPicPr>
          <p:cNvPr id="3" name="Image 0" descr="Right Click -&gt; Change Picture -&gt; Choose Option to Replace"/>
          <p:cNvPicPr>
            <a:picLocks noChangeAspect="1"/>
          </p:cNvPicPr>
          <p:nvPr/>
        </p:nvPicPr>
        <p:blipFill>
          <a:blip r:embed="rId3"/>
          <a:stretch>
            <a:fillRect/>
          </a:stretch>
        </p:blipFill>
        <p:spPr>
          <a:xfrm>
            <a:off x="457200" y="1131570"/>
            <a:ext cx="3840480" cy="3343275"/>
          </a:xfrm>
          <a:prstGeom prst="rect">
            <a:avLst/>
          </a:prstGeom>
        </p:spPr>
      </p:pic>
      <p:sp>
        <p:nvSpPr>
          <p:cNvPr id="4" name="Text 1"/>
          <p:cNvSpPr/>
          <p:nvPr/>
        </p:nvSpPr>
        <p:spPr>
          <a:xfrm>
            <a:off x="457200" y="1131570"/>
            <a:ext cx="3840480" cy="3343275"/>
          </a:xfrm>
          <a:prstGeom prst="rect">
            <a:avLst/>
          </a:prstGeom>
          <a:noFill/>
          <a:ln/>
        </p:spPr>
        <p:txBody>
          <a:bodyPr wrap="square" rtlCol="0" anchor="ctr"/>
          <a:lstStyle/>
          <a:p>
            <a:pPr marL="0" indent="0" algn="ctr">
              <a:buNone/>
            </a:pPr>
            <a:r>
              <a:rPr lang="en-US" sz="1400" i="1" dirty="0">
                <a:solidFill>
                  <a:srgbClr val="666666"/>
                </a:solidFill>
              </a:rPr>
              <a:t>Right Click -&gt; Change Picture -&gt; Choose Option to Replace</a:t>
            </a:r>
            <a:endParaRPr lang="en-US" sz="1400" dirty="0"/>
          </a:p>
        </p:txBody>
      </p:sp>
      <p:sp>
        <p:nvSpPr>
          <p:cNvPr id="5" name="Text 2"/>
          <p:cNvSpPr/>
          <p:nvPr/>
        </p:nvSpPr>
        <p:spPr>
          <a:xfrm>
            <a:off x="4754880" y="1285875"/>
            <a:ext cx="3931920" cy="3086100"/>
          </a:xfrm>
          <a:prstGeom prst="rect">
            <a:avLst/>
          </a:prstGeom>
          <a:noFill/>
          <a:ln/>
        </p:spPr>
        <p:txBody>
          <a:bodyPr wrap="square" rtlCol="0" anchor="ctr"/>
          <a:lstStyle/>
          <a:p>
            <a:pPr>
              <a:lnSpc>
                <a:spcPts val="2800"/>
              </a:lnSpc>
            </a:pPr>
            <a:r>
              <a:rPr lang="en-US" dirty="0">
                <a:solidFill>
                  <a:srgbClr val="333333"/>
                </a:solidFill>
                <a:latin typeface="Arial" pitchFamily="34" charset="0"/>
                <a:ea typeface="Arial" pitchFamily="34" charset="-122"/>
                <a:cs typeface="Arial" pitchFamily="34" charset="-120"/>
              </a:rPr>
              <a:t>**Local LLMs:** Run directly on your hardware – greater privacy &amp; control, but require significant resources (GPU, memory). Good for sensitive data or offline use.**Cloud LLM APIs:** Access powerful models via subscription – easier to implement, scalable, and lower upfront cost. Requires internet connectivity &amp; raises data privacy considerations</a:t>
            </a:r>
            <a:endParaRPr lang="en-US" dirty="0"/>
          </a:p>
        </p:txBody>
      </p:sp>
      <p:sp>
        <p:nvSpPr>
          <p:cNvPr id="6" name="Text 3"/>
          <p:cNvSpPr/>
          <p:nvPr/>
        </p:nvSpPr>
        <p:spPr>
          <a:xfrm>
            <a:off x="8229600" y="4886325"/>
            <a:ext cx="457200" cy="0"/>
          </a:xfrm>
          <a:prstGeom prst="rect">
            <a:avLst/>
          </a:prstGeom>
          <a:noFill/>
          <a:ln/>
        </p:spPr>
        <p:txBody>
          <a:bodyPr wrap="square" rtlCol="0" anchor="ctr"/>
          <a:lstStyle/>
          <a:p>
            <a:pPr marL="0" indent="0" algn="r">
              <a:buNone/>
            </a:pPr>
            <a:r>
              <a:rPr lang="en-US" sz="1200" dirty="0">
                <a:solidFill>
                  <a:srgbClr val="3498DB"/>
                </a:solidFill>
                <a:latin typeface="Arial" pitchFamily="34" charset="0"/>
                <a:ea typeface="Arial" pitchFamily="34" charset="-122"/>
                <a:cs typeface="Arial" pitchFamily="34" charset="-120"/>
              </a:rPr>
              <a:t>7</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914400" y="2057400"/>
            <a:ext cx="7315200" cy="0"/>
          </a:xfrm>
          <a:prstGeom prst="rect">
            <a:avLst/>
          </a:prstGeom>
          <a:noFill/>
          <a:ln/>
        </p:spPr>
        <p:txBody>
          <a:bodyPr wrap="square" rtlCol="0" anchor="ctr"/>
          <a:lstStyle/>
          <a:p>
            <a:pPr marL="0" indent="0" algn="ctr">
              <a:buNone/>
            </a:pPr>
            <a:r>
              <a:rPr lang="en-US" sz="4400" b="1" dirty="0">
                <a:solidFill>
                  <a:srgbClr val="2C3E50"/>
                </a:solidFill>
                <a:latin typeface="Arial" pitchFamily="34" charset="0"/>
                <a:ea typeface="Arial" pitchFamily="34" charset="-122"/>
                <a:cs typeface="Arial" pitchFamily="34" charset="-120"/>
              </a:rPr>
              <a:t>Thank You</a:t>
            </a:r>
            <a:endParaRPr lang="en-US" sz="4400" dirty="0"/>
          </a:p>
        </p:txBody>
      </p:sp>
      <p:sp>
        <p:nvSpPr>
          <p:cNvPr id="3" name="Text 1"/>
          <p:cNvSpPr/>
          <p:nvPr/>
        </p:nvSpPr>
        <p:spPr>
          <a:xfrm>
            <a:off x="914400" y="3086100"/>
            <a:ext cx="7315200" cy="0"/>
          </a:xfrm>
          <a:prstGeom prst="rect">
            <a:avLst/>
          </a:prstGeom>
          <a:noFill/>
          <a:ln/>
        </p:spPr>
        <p:txBody>
          <a:bodyPr wrap="square" rtlCol="0" anchor="ctr"/>
          <a:lstStyle/>
          <a:p>
            <a:pPr marL="0" indent="0" algn="ctr">
              <a:buNone/>
            </a:pPr>
            <a:r>
              <a:rPr lang="en-US" sz="1600" dirty="0">
                <a:solidFill>
                  <a:srgbClr val="3498DB"/>
                </a:solidFill>
                <a:latin typeface="Arial" pitchFamily="34" charset="0"/>
                <a:ea typeface="Arial" pitchFamily="34" charset="-122"/>
                <a:cs typeface="Arial" pitchFamily="34" charset="-120"/>
              </a:rPr>
              <a:t>Generated by Prompt 2 Powerpoint</a:t>
            </a:r>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rial"/>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694</Words>
  <Application>Microsoft Macintosh PowerPoint</Application>
  <PresentationFormat>On-screen Show (16:9)</PresentationFormat>
  <Paragraphs>43</Paragraphs>
  <Slides>8</Slides>
  <Notes>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Generated with AI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Beginner’s Guide to Large Language Models</dc:title>
  <dc:subject>PptxGenJS Presentation</dc:subject>
  <dc:creator>Prompt 2 Powerpoint</dc:creator>
  <cp:lastModifiedBy>Varun Nidhi</cp:lastModifiedBy>
  <cp:revision>2</cp:revision>
  <dcterms:created xsi:type="dcterms:W3CDTF">2025-08-03T06:45:27Z</dcterms:created>
  <dcterms:modified xsi:type="dcterms:W3CDTF">2025-08-03T06:46:38Z</dcterms:modified>
</cp:coreProperties>
</file>