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256" r:id="rId2"/>
    <p:sldId id="259" r:id="rId3"/>
    <p:sldId id="291" r:id="rId4"/>
    <p:sldId id="260" r:id="rId5"/>
    <p:sldId id="266" r:id="rId6"/>
    <p:sldId id="263" r:id="rId7"/>
    <p:sldId id="264" r:id="rId8"/>
    <p:sldId id="290" r:id="rId9"/>
    <p:sldId id="292" r:id="rId10"/>
    <p:sldId id="267" r:id="rId11"/>
    <p:sldId id="293" r:id="rId12"/>
  </p:sldIdLst>
  <p:sldSz cx="9144000" cy="5143500" type="screen16x9"/>
  <p:notesSz cx="6858000" cy="9144000"/>
  <p:embeddedFontLst>
    <p:embeddedFont>
      <p:font typeface="Exo" panose="020B0604020202020204" charset="0"/>
      <p:regular r:id="rId14"/>
      <p:bold r:id="rId15"/>
      <p:italic r:id="rId16"/>
      <p:boldItalic r:id="rId17"/>
    </p:embeddedFont>
    <p:embeddedFont>
      <p:font typeface="PT Sans" panose="020B05030202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5C253A-A7DE-4273-8528-D9D1AEF022A0}">
  <a:tblStyle styleId="{FD5C253A-A7DE-4273-8528-D9D1AEF022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4"/>
        <p:cNvGrpSpPr/>
        <p:nvPr/>
      </p:nvGrpSpPr>
      <p:grpSpPr>
        <a:xfrm>
          <a:off x="0" y="0"/>
          <a:ext cx="0" cy="0"/>
          <a:chOff x="0" y="0"/>
          <a:chExt cx="0" cy="0"/>
        </a:xfrm>
      </p:grpSpPr>
      <p:sp>
        <p:nvSpPr>
          <p:cNvPr id="4465" name="Google Shape;4465;gedfa3e31c0_2_2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6" name="Google Shape;4466;gedfa3e31c0_2_2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4"/>
        <p:cNvGrpSpPr/>
        <p:nvPr/>
      </p:nvGrpSpPr>
      <p:grpSpPr>
        <a:xfrm>
          <a:off x="0" y="0"/>
          <a:ext cx="0" cy="0"/>
          <a:chOff x="0" y="0"/>
          <a:chExt cx="0" cy="0"/>
        </a:xfrm>
      </p:grpSpPr>
      <p:sp>
        <p:nvSpPr>
          <p:cNvPr id="4465" name="Google Shape;4465;gedfa3e31c0_2_2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6" name="Google Shape;4466;gedfa3e31c0_2_2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010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8" r:id="rId5"/>
    <p:sldLayoutId id="2147483660" r:id="rId6"/>
    <p:sldLayoutId id="2147483661" r:id="rId7"/>
    <p:sldLayoutId id="2147483663" r:id="rId8"/>
    <p:sldLayoutId id="2147483667"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60" name="Google Shape;2660;p33"/>
          <p:cNvSpPr txBox="1">
            <a:spLocks noGrp="1"/>
          </p:cNvSpPr>
          <p:nvPr>
            <p:ph type="subTitle" idx="1"/>
          </p:nvPr>
        </p:nvSpPr>
        <p:spPr>
          <a:xfrm>
            <a:off x="1944728" y="1393029"/>
            <a:ext cx="5141815" cy="1455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Yash – E21CSEU0703</a:t>
            </a:r>
            <a:br>
              <a:rPr lang="en" sz="2400" dirty="0"/>
            </a:br>
            <a:r>
              <a:rPr lang="en" sz="2400" dirty="0"/>
              <a:t>Abhiram – E21CSEU0673</a:t>
            </a:r>
            <a:br>
              <a:rPr lang="en" sz="2400" dirty="0"/>
            </a:br>
            <a:r>
              <a:rPr lang="en" sz="2400" dirty="0"/>
              <a:t>Dhurv Chauhan – E21CSEU0863</a:t>
            </a:r>
            <a:br>
              <a:rPr lang="en" sz="2400" dirty="0"/>
            </a:br>
            <a:r>
              <a:rPr lang="en" sz="2400" dirty="0"/>
              <a:t>Vanshika Agrawal – E21CSEU0682</a:t>
            </a:r>
            <a:br>
              <a:rPr lang="en" sz="2400" dirty="0"/>
            </a:br>
            <a:r>
              <a:rPr lang="en" sz="2400" dirty="0"/>
              <a:t>Utkarsh Singh – E21CSEU0672</a:t>
            </a:r>
            <a:endParaRPr sz="2400"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36176" y="-192864"/>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Team Members</a:t>
            </a:r>
            <a:endParaRPr sz="5000" dirty="0"/>
          </a:p>
        </p:txBody>
      </p:sp>
      <p:sp>
        <p:nvSpPr>
          <p:cNvPr id="4" name="TextBox 3">
            <a:extLst>
              <a:ext uri="{FF2B5EF4-FFF2-40B4-BE49-F238E27FC236}">
                <a16:creationId xmlns:a16="http://schemas.microsoft.com/office/drawing/2014/main" id="{AF861CE9-0CAA-1624-C7C5-4BB34C00D1A9}"/>
              </a:ext>
            </a:extLst>
          </p:cNvPr>
          <p:cNvSpPr txBox="1"/>
          <p:nvPr/>
        </p:nvSpPr>
        <p:spPr>
          <a:xfrm>
            <a:off x="1801124" y="3338530"/>
            <a:ext cx="5687776" cy="707886"/>
          </a:xfrm>
          <a:prstGeom prst="rect">
            <a:avLst/>
          </a:prstGeom>
          <a:noFill/>
        </p:spPr>
        <p:txBody>
          <a:bodyPr wrap="none" rtlCol="0">
            <a:spAutoFit/>
          </a:bodyPr>
          <a:lstStyle/>
          <a:p>
            <a:r>
              <a:rPr lang="en-US" sz="4000" dirty="0">
                <a:solidFill>
                  <a:schemeClr val="bg1"/>
                </a:solidFill>
              </a:rPr>
              <a:t>Title: Metro Connectivity</a:t>
            </a:r>
            <a:endParaRPr lang="en-GB" sz="4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726942" y="2389927"/>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i="0" dirty="0">
                <a:solidFill>
                  <a:srgbClr val="F1F5F9"/>
                </a:solidFill>
                <a:effectLst/>
                <a:latin typeface="Inter"/>
              </a:rPr>
              <a:t>Overall, the metro network communication app project offers a solid foundation for building a messaging app that connects users in a metro network. Its technical details that involve threading, socket libraries, and tkinter libraries for the GUI make it efficient, reliable, and user-friendly. With some improvements in security, input validation, load balancing, and scaling mechanisms, this app can accommodate a large number of users and provide a secure messaging platform.</a:t>
            </a:r>
            <a:endParaRPr sz="1800" dirty="0">
              <a:solidFill>
                <a:schemeClr val="accent2"/>
              </a:solidFill>
            </a:endParaRPr>
          </a:p>
        </p:txBody>
      </p:sp>
      <p:sp>
        <p:nvSpPr>
          <p:cNvPr id="3161" name="Google Shape;3161;p44"/>
          <p:cNvSpPr txBox="1">
            <a:spLocks noGrp="1"/>
          </p:cNvSpPr>
          <p:nvPr>
            <p:ph type="title" idx="2"/>
          </p:nvPr>
        </p:nvSpPr>
        <p:spPr>
          <a:xfrm>
            <a:off x="702876" y="745308"/>
            <a:ext cx="5925799"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Conclusion</a:t>
            </a:r>
            <a:endParaRPr sz="4400" dirty="0"/>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7557841" y="1458423"/>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4945739" y="591297"/>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5F7F1F-53F3-2F00-0F43-F52ABCF4AADD}"/>
              </a:ext>
            </a:extLst>
          </p:cNvPr>
          <p:cNvSpPr>
            <a:spLocks noGrp="1"/>
          </p:cNvSpPr>
          <p:nvPr>
            <p:ph type="title" idx="2"/>
          </p:nvPr>
        </p:nvSpPr>
        <p:spPr>
          <a:xfrm>
            <a:off x="741580" y="1984438"/>
            <a:ext cx="6435307" cy="920700"/>
          </a:xfrm>
        </p:spPr>
        <p:txBody>
          <a:bodyPr/>
          <a:lstStyle/>
          <a:p>
            <a:r>
              <a:rPr lang="en-US" dirty="0"/>
              <a:t>Thank You</a:t>
            </a:r>
            <a:endParaRPr lang="en-GB" dirty="0"/>
          </a:p>
        </p:txBody>
      </p:sp>
    </p:spTree>
    <p:extLst>
      <p:ext uri="{BB962C8B-B14F-4D97-AF65-F5344CB8AC3E}">
        <p14:creationId xmlns:p14="http://schemas.microsoft.com/office/powerpoint/2010/main" val="300336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677593" y="711665"/>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t>
            </a:r>
            <a:endParaRPr dirty="0">
              <a:solidFill>
                <a:schemeClr val="accent2"/>
              </a:solidFill>
            </a:endParaRPr>
          </a:p>
        </p:txBody>
      </p:sp>
      <p:sp>
        <p:nvSpPr>
          <p:cNvPr id="2773" name="Google Shape;2773;p36"/>
          <p:cNvSpPr txBox="1">
            <a:spLocks noGrp="1"/>
          </p:cNvSpPr>
          <p:nvPr>
            <p:ph type="subTitle" idx="1"/>
          </p:nvPr>
        </p:nvSpPr>
        <p:spPr>
          <a:xfrm>
            <a:off x="677593" y="1316212"/>
            <a:ext cx="4600254" cy="2332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i="0" dirty="0">
                <a:solidFill>
                  <a:srgbClr val="F1F5F9"/>
                </a:solidFill>
                <a:effectLst/>
                <a:latin typeface="Inter"/>
              </a:rPr>
              <a:t>The app's purpose is to enable users to communicate in real-time while traveling on a metro network, facilitating networking, coordination, and social interaction. The app's features include real-time messaging, user authentication based on a unique nickname, and a centralized server that facilitates communication between users.</a:t>
            </a:r>
            <a:endParaRPr sz="1800" dirty="0"/>
          </a:p>
        </p:txBody>
      </p:sp>
      <p:pic>
        <p:nvPicPr>
          <p:cNvPr id="2774" name="Google Shape;2774;p36"/>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675812" y="40033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414555" y="374133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3804-533B-08C6-7B40-344064283C21}"/>
              </a:ext>
            </a:extLst>
          </p:cNvPr>
          <p:cNvSpPr>
            <a:spLocks noGrp="1"/>
          </p:cNvSpPr>
          <p:nvPr>
            <p:ph type="title"/>
          </p:nvPr>
        </p:nvSpPr>
        <p:spPr>
          <a:xfrm>
            <a:off x="736151" y="739493"/>
            <a:ext cx="4401600" cy="572700"/>
          </a:xfrm>
        </p:spPr>
        <p:txBody>
          <a:bodyPr/>
          <a:lstStyle/>
          <a:p>
            <a:r>
              <a:rPr lang="en-US" dirty="0"/>
              <a:t>Why this project?</a:t>
            </a:r>
            <a:endParaRPr lang="en-GB" dirty="0"/>
          </a:p>
        </p:txBody>
      </p:sp>
      <p:sp>
        <p:nvSpPr>
          <p:cNvPr id="3" name="Subtitle 2">
            <a:extLst>
              <a:ext uri="{FF2B5EF4-FFF2-40B4-BE49-F238E27FC236}">
                <a16:creationId xmlns:a16="http://schemas.microsoft.com/office/drawing/2014/main" id="{66AFC55C-FC58-416F-4586-8390E8E562F0}"/>
              </a:ext>
            </a:extLst>
          </p:cNvPr>
          <p:cNvSpPr>
            <a:spLocks noGrp="1"/>
          </p:cNvSpPr>
          <p:nvPr>
            <p:ph type="subTitle" idx="1"/>
          </p:nvPr>
        </p:nvSpPr>
        <p:spPr>
          <a:xfrm>
            <a:off x="643943" y="1546796"/>
            <a:ext cx="6094954" cy="2410274"/>
          </a:xfrm>
        </p:spPr>
        <p:txBody>
          <a:bodyPr/>
          <a:lstStyle/>
          <a:p>
            <a:pPr marL="482600" indent="-342900">
              <a:buAutoNum type="arabicPeriod"/>
            </a:pPr>
            <a:r>
              <a:rPr lang="en-US" sz="2400" b="0" i="0" dirty="0">
                <a:solidFill>
                  <a:srgbClr val="F1F5F9"/>
                </a:solidFill>
                <a:effectLst/>
                <a:latin typeface="Inter"/>
              </a:rPr>
              <a:t>Lack of communication in public transport</a:t>
            </a:r>
          </a:p>
          <a:p>
            <a:pPr marL="482600" indent="-342900">
              <a:buAutoNum type="arabicPeriod"/>
            </a:pPr>
            <a:r>
              <a:rPr lang="en-GB" sz="2400" b="0" i="0" dirty="0">
                <a:solidFill>
                  <a:srgbClr val="F1F5F9"/>
                </a:solidFill>
                <a:effectLst/>
                <a:latin typeface="Inter"/>
              </a:rPr>
              <a:t>Convenience and speed</a:t>
            </a:r>
            <a:endParaRPr lang="en-US" sz="2400" dirty="0">
              <a:solidFill>
                <a:srgbClr val="F1F5F9"/>
              </a:solidFill>
              <a:latin typeface="Inter"/>
            </a:endParaRPr>
          </a:p>
          <a:p>
            <a:pPr marL="482600" indent="-342900">
              <a:buAutoNum type="arabicPeriod"/>
            </a:pPr>
            <a:r>
              <a:rPr lang="en-GB" sz="2400" b="0" i="0" dirty="0">
                <a:solidFill>
                  <a:srgbClr val="F1F5F9"/>
                </a:solidFill>
                <a:effectLst/>
                <a:latin typeface="Inter"/>
              </a:rPr>
              <a:t>Group messaging</a:t>
            </a:r>
            <a:endParaRPr lang="en-US" sz="2400" b="0" i="0" dirty="0">
              <a:solidFill>
                <a:srgbClr val="F1F5F9"/>
              </a:solidFill>
              <a:effectLst/>
              <a:latin typeface="Inter"/>
            </a:endParaRPr>
          </a:p>
          <a:p>
            <a:pPr marL="482600" indent="-342900">
              <a:buAutoNum type="arabicPeriod"/>
            </a:pPr>
            <a:r>
              <a:rPr lang="en-GB" sz="2400" b="0" i="0" dirty="0">
                <a:solidFill>
                  <a:srgbClr val="F1F5F9"/>
                </a:solidFill>
                <a:effectLst/>
                <a:latin typeface="Inter"/>
              </a:rPr>
              <a:t>Real-time communication</a:t>
            </a:r>
            <a:endParaRPr lang="en-US" sz="2400" dirty="0">
              <a:solidFill>
                <a:srgbClr val="F1F5F9"/>
              </a:solidFill>
              <a:latin typeface="Inter"/>
            </a:endParaRPr>
          </a:p>
          <a:p>
            <a:pPr marL="482600" indent="-342900">
              <a:buAutoNum type="arabicPeriod"/>
            </a:pPr>
            <a:r>
              <a:rPr lang="en-GB" sz="2400" b="0" i="0" dirty="0">
                <a:solidFill>
                  <a:srgbClr val="F1F5F9"/>
                </a:solidFill>
                <a:effectLst/>
                <a:latin typeface="Inter"/>
              </a:rPr>
              <a:t>Privacy</a:t>
            </a:r>
            <a:endParaRPr lang="en-GB" sz="2400" dirty="0"/>
          </a:p>
        </p:txBody>
      </p:sp>
    </p:spTree>
    <p:extLst>
      <p:ext uri="{BB962C8B-B14F-4D97-AF65-F5344CB8AC3E}">
        <p14:creationId xmlns:p14="http://schemas.microsoft.com/office/powerpoint/2010/main" val="22122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26140" y="986939"/>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Target Audience </a:t>
            </a:r>
            <a:endParaRPr sz="4000" dirty="0">
              <a:solidFill>
                <a:schemeClr val="accent2"/>
              </a:solidFill>
            </a:endParaRPr>
          </a:p>
        </p:txBody>
      </p:sp>
      <p:sp>
        <p:nvSpPr>
          <p:cNvPr id="2825" name="Google Shape;2825;p37"/>
          <p:cNvSpPr txBox="1">
            <a:spLocks noGrp="1"/>
          </p:cNvSpPr>
          <p:nvPr>
            <p:ph type="subTitle" idx="1"/>
          </p:nvPr>
        </p:nvSpPr>
        <p:spPr>
          <a:xfrm>
            <a:off x="2185835" y="1627906"/>
            <a:ext cx="4688615" cy="23791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0" i="0" dirty="0">
                <a:solidFill>
                  <a:srgbClr val="F1F5F9"/>
                </a:solidFill>
                <a:effectLst/>
                <a:latin typeface="Inter"/>
              </a:rPr>
              <a:t>The app is designed primarily for users traveling on a metro network, such as commuters, travelers, and tourists. These users can benefit from the app by connecting with other users, sharing information about the metro network, and enhancing their overall travel experience.</a:t>
            </a:r>
            <a:endParaRPr sz="2000" dirty="0"/>
          </a:p>
        </p:txBody>
      </p:sp>
      <p:grpSp>
        <p:nvGrpSpPr>
          <p:cNvPr id="2826" name="Google Shape;2826;p37"/>
          <p:cNvGrpSpPr/>
          <p:nvPr/>
        </p:nvGrpSpPr>
        <p:grpSpPr>
          <a:xfrm flipH="1">
            <a:off x="4383937" y="4633852"/>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7" name="Google Shape;3107;p43"/>
          <p:cNvSpPr txBox="1">
            <a:spLocks noGrp="1"/>
          </p:cNvSpPr>
          <p:nvPr>
            <p:ph type="title"/>
          </p:nvPr>
        </p:nvSpPr>
        <p:spPr>
          <a:xfrm>
            <a:off x="1888776" y="958218"/>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Technical Details </a:t>
            </a:r>
            <a:endParaRPr sz="3600" dirty="0"/>
          </a:p>
        </p:txBody>
      </p:sp>
      <p:sp>
        <p:nvSpPr>
          <p:cNvPr id="3108" name="Google Shape;3108;p43"/>
          <p:cNvSpPr txBox="1">
            <a:spLocks noGrp="1"/>
          </p:cNvSpPr>
          <p:nvPr>
            <p:ph type="subTitle" idx="1"/>
          </p:nvPr>
        </p:nvSpPr>
        <p:spPr>
          <a:xfrm>
            <a:off x="2140683" y="1796485"/>
            <a:ext cx="4618200" cy="16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F1F5F9"/>
                </a:solidFill>
                <a:effectLst/>
                <a:latin typeface="Inter"/>
              </a:rPr>
              <a:t>The app uses Python programming language and several libraries such as threading, socket libraries, and the tkinter library for the GUI. </a:t>
            </a:r>
            <a:endParaRPr dirty="0"/>
          </a:p>
        </p:txBody>
      </p:sp>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1955745" y="169086"/>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4" name="Google Shape;2984;p40"/>
          <p:cNvSpPr/>
          <p:nvPr/>
        </p:nvSpPr>
        <p:spPr>
          <a:xfrm>
            <a:off x="5139401" y="215014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0"/>
          <p:cNvSpPr/>
          <p:nvPr/>
        </p:nvSpPr>
        <p:spPr>
          <a:xfrm>
            <a:off x="1671300" y="2171850"/>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0"/>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Client and Server </a:t>
            </a:r>
            <a:endParaRPr dirty="0"/>
          </a:p>
        </p:txBody>
      </p:sp>
      <p:sp>
        <p:nvSpPr>
          <p:cNvPr id="2987" name="Google Shape;2987;p40"/>
          <p:cNvSpPr txBox="1">
            <a:spLocks noGrp="1"/>
          </p:cNvSpPr>
          <p:nvPr>
            <p:ph type="title" idx="2"/>
          </p:nvPr>
        </p:nvSpPr>
        <p:spPr>
          <a:xfrm>
            <a:off x="1540500" y="2224143"/>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Client</a:t>
            </a:r>
            <a:endParaRPr dirty="0"/>
          </a:p>
        </p:txBody>
      </p:sp>
      <p:sp>
        <p:nvSpPr>
          <p:cNvPr id="2988" name="Google Shape;2988;p40"/>
          <p:cNvSpPr txBox="1">
            <a:spLocks noGrp="1"/>
          </p:cNvSpPr>
          <p:nvPr>
            <p:ph type="subTitle" idx="1"/>
          </p:nvPr>
        </p:nvSpPr>
        <p:spPr>
          <a:xfrm>
            <a:off x="1563329" y="2620743"/>
            <a:ext cx="2770466" cy="18359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1F5F9"/>
                </a:solidFill>
                <a:latin typeface="Inter"/>
              </a:rPr>
              <a:t>T</a:t>
            </a:r>
            <a:r>
              <a:rPr lang="en-US" sz="1600" b="0" i="0" dirty="0">
                <a:solidFill>
                  <a:srgbClr val="F1F5F9"/>
                </a:solidFill>
                <a:effectLst/>
                <a:latin typeface="Inter"/>
              </a:rPr>
              <a:t>he app creates a TCP/IP socket connection to the server's IP address and port, and the socket library is responsible for the creation and management of sockets.</a:t>
            </a:r>
            <a:endParaRPr sz="1600" dirty="0"/>
          </a:p>
        </p:txBody>
      </p:sp>
      <p:sp>
        <p:nvSpPr>
          <p:cNvPr id="2989" name="Google Shape;2989;p40"/>
          <p:cNvSpPr txBox="1">
            <a:spLocks noGrp="1"/>
          </p:cNvSpPr>
          <p:nvPr>
            <p:ph type="title" idx="3"/>
          </p:nvPr>
        </p:nvSpPr>
        <p:spPr>
          <a:xfrm>
            <a:off x="5091153" y="2213149"/>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Server</a:t>
            </a:r>
            <a:endParaRPr dirty="0"/>
          </a:p>
        </p:txBody>
      </p:sp>
      <p:sp>
        <p:nvSpPr>
          <p:cNvPr id="2990" name="Google Shape;2990;p40"/>
          <p:cNvSpPr txBox="1">
            <a:spLocks noGrp="1"/>
          </p:cNvSpPr>
          <p:nvPr>
            <p:ph type="subTitle" idx="4"/>
          </p:nvPr>
        </p:nvSpPr>
        <p:spPr>
          <a:xfrm>
            <a:off x="5008601" y="2905777"/>
            <a:ext cx="26220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1F5F9"/>
                </a:solidFill>
                <a:latin typeface="Inter"/>
              </a:rPr>
              <a:t>T</a:t>
            </a:r>
            <a:r>
              <a:rPr lang="en-US" sz="1600" b="0" i="0" dirty="0">
                <a:solidFill>
                  <a:srgbClr val="F1F5F9"/>
                </a:solidFill>
                <a:effectLst/>
                <a:latin typeface="Inter"/>
              </a:rPr>
              <a:t>he app uses the socket library to create a TCP/IP socket and bind it to a specified IP address and port. </a:t>
            </a:r>
            <a:endParaRPr sz="1600" dirty="0"/>
          </a:p>
        </p:txBody>
      </p:sp>
      <p:grpSp>
        <p:nvGrpSpPr>
          <p:cNvPr id="2991" name="Google Shape;2991;p40"/>
          <p:cNvGrpSpPr/>
          <p:nvPr/>
        </p:nvGrpSpPr>
        <p:grpSpPr>
          <a:xfrm>
            <a:off x="5994991" y="1274720"/>
            <a:ext cx="649405" cy="649405"/>
            <a:chOff x="2292475" y="1241300"/>
            <a:chExt cx="3605800" cy="3605800"/>
          </a:xfrm>
        </p:grpSpPr>
        <p:sp>
          <p:nvSpPr>
            <p:cNvPr id="2992" name="Google Shape;2992;p40"/>
            <p:cNvSpPr/>
            <p:nvPr/>
          </p:nvSpPr>
          <p:spPr>
            <a:xfrm>
              <a:off x="2644500" y="2377775"/>
              <a:ext cx="2900725" cy="1623850"/>
            </a:xfrm>
            <a:custGeom>
              <a:avLst/>
              <a:gdLst/>
              <a:ahLst/>
              <a:cxnLst/>
              <a:rect l="l" t="t" r="r" b="b"/>
              <a:pathLst>
                <a:path w="116029" h="64954" extrusionOk="0">
                  <a:moveTo>
                    <a:pt x="8466" y="56244"/>
                  </a:moveTo>
                  <a:lnTo>
                    <a:pt x="53803" y="56244"/>
                  </a:lnTo>
                  <a:lnTo>
                    <a:pt x="53803" y="64953"/>
                  </a:lnTo>
                  <a:lnTo>
                    <a:pt x="62227" y="64953"/>
                  </a:lnTo>
                  <a:lnTo>
                    <a:pt x="62227" y="56244"/>
                  </a:lnTo>
                  <a:lnTo>
                    <a:pt x="107604" y="56244"/>
                  </a:lnTo>
                  <a:lnTo>
                    <a:pt x="107604" y="64953"/>
                  </a:lnTo>
                  <a:lnTo>
                    <a:pt x="116029" y="64953"/>
                  </a:lnTo>
                  <a:lnTo>
                    <a:pt x="116029" y="52011"/>
                  </a:lnTo>
                  <a:cubicBezTo>
                    <a:pt x="116029" y="49692"/>
                    <a:pt x="114157" y="47779"/>
                    <a:pt x="111837" y="47779"/>
                  </a:cubicBezTo>
                  <a:lnTo>
                    <a:pt x="62227" y="47779"/>
                  </a:lnTo>
                  <a:lnTo>
                    <a:pt x="62227" y="33413"/>
                  </a:lnTo>
                  <a:lnTo>
                    <a:pt x="96006" y="33413"/>
                  </a:lnTo>
                  <a:cubicBezTo>
                    <a:pt x="101540" y="33413"/>
                    <a:pt x="106058" y="28895"/>
                    <a:pt x="106058" y="23360"/>
                  </a:cubicBezTo>
                  <a:lnTo>
                    <a:pt x="106058" y="4029"/>
                  </a:lnTo>
                  <a:cubicBezTo>
                    <a:pt x="106058" y="2605"/>
                    <a:pt x="105732" y="1221"/>
                    <a:pt x="105203" y="0"/>
                  </a:cubicBezTo>
                  <a:cubicBezTo>
                    <a:pt x="102476" y="1547"/>
                    <a:pt x="99343" y="2442"/>
                    <a:pt x="96006" y="2442"/>
                  </a:cubicBezTo>
                  <a:lnTo>
                    <a:pt x="20024" y="2442"/>
                  </a:lnTo>
                  <a:cubicBezTo>
                    <a:pt x="16687" y="2442"/>
                    <a:pt x="13553" y="1547"/>
                    <a:pt x="10826" y="0"/>
                  </a:cubicBezTo>
                  <a:cubicBezTo>
                    <a:pt x="10297" y="1221"/>
                    <a:pt x="9972" y="2605"/>
                    <a:pt x="9972" y="4029"/>
                  </a:cubicBezTo>
                  <a:lnTo>
                    <a:pt x="9972" y="23360"/>
                  </a:lnTo>
                  <a:cubicBezTo>
                    <a:pt x="9972" y="28895"/>
                    <a:pt x="14489" y="33413"/>
                    <a:pt x="20024" y="33413"/>
                  </a:cubicBezTo>
                  <a:lnTo>
                    <a:pt x="53803" y="33413"/>
                  </a:lnTo>
                  <a:lnTo>
                    <a:pt x="53803" y="47779"/>
                  </a:lnTo>
                  <a:lnTo>
                    <a:pt x="4233" y="47779"/>
                  </a:lnTo>
                  <a:cubicBezTo>
                    <a:pt x="1873" y="47779"/>
                    <a:pt x="1" y="49692"/>
                    <a:pt x="1" y="52011"/>
                  </a:cubicBezTo>
                  <a:lnTo>
                    <a:pt x="1" y="64953"/>
                  </a:lnTo>
                  <a:lnTo>
                    <a:pt x="8466" y="64953"/>
                  </a:lnTo>
                  <a:lnTo>
                    <a:pt x="8466" y="56244"/>
                  </a:lnTo>
                  <a:close/>
                  <a:moveTo>
                    <a:pt x="84936" y="12047"/>
                  </a:moveTo>
                  <a:cubicBezTo>
                    <a:pt x="87378" y="12047"/>
                    <a:pt x="89372" y="14041"/>
                    <a:pt x="89372" y="16523"/>
                  </a:cubicBezTo>
                  <a:cubicBezTo>
                    <a:pt x="89372" y="18965"/>
                    <a:pt x="87378" y="20959"/>
                    <a:pt x="84936" y="20959"/>
                  </a:cubicBezTo>
                  <a:cubicBezTo>
                    <a:pt x="82453" y="20959"/>
                    <a:pt x="80459" y="18965"/>
                    <a:pt x="80459" y="16523"/>
                  </a:cubicBezTo>
                  <a:cubicBezTo>
                    <a:pt x="80459" y="14041"/>
                    <a:pt x="82453" y="12047"/>
                    <a:pt x="84936" y="12047"/>
                  </a:cubicBezTo>
                  <a:close/>
                  <a:moveTo>
                    <a:pt x="47820" y="20756"/>
                  </a:moveTo>
                  <a:lnTo>
                    <a:pt x="28285" y="20756"/>
                  </a:lnTo>
                  <a:cubicBezTo>
                    <a:pt x="25966" y="20756"/>
                    <a:pt x="24094" y="18843"/>
                    <a:pt x="24094" y="16523"/>
                  </a:cubicBezTo>
                  <a:cubicBezTo>
                    <a:pt x="24094" y="14204"/>
                    <a:pt x="25966" y="12291"/>
                    <a:pt x="28285" y="12291"/>
                  </a:cubicBezTo>
                  <a:lnTo>
                    <a:pt x="47820" y="12291"/>
                  </a:lnTo>
                  <a:cubicBezTo>
                    <a:pt x="50181" y="12291"/>
                    <a:pt x="52053" y="14204"/>
                    <a:pt x="52053" y="16523"/>
                  </a:cubicBezTo>
                  <a:cubicBezTo>
                    <a:pt x="52053" y="18843"/>
                    <a:pt x="50181" y="20756"/>
                    <a:pt x="47820" y="20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40"/>
            <p:cNvSpPr/>
            <p:nvPr/>
          </p:nvSpPr>
          <p:spPr>
            <a:xfrm>
              <a:off x="2292475" y="4213225"/>
              <a:ext cx="915725" cy="633875"/>
            </a:xfrm>
            <a:custGeom>
              <a:avLst/>
              <a:gdLst/>
              <a:ahLst/>
              <a:cxnLst/>
              <a:rect l="l" t="t" r="r" b="b"/>
              <a:pathLst>
                <a:path w="36629" h="25355" extrusionOk="0">
                  <a:moveTo>
                    <a:pt x="32396" y="0"/>
                  </a:moveTo>
                  <a:lnTo>
                    <a:pt x="4192" y="0"/>
                  </a:lnTo>
                  <a:cubicBezTo>
                    <a:pt x="1873" y="0"/>
                    <a:pt x="1" y="1913"/>
                    <a:pt x="1" y="4233"/>
                  </a:cubicBezTo>
                  <a:lnTo>
                    <a:pt x="1" y="21122"/>
                  </a:lnTo>
                  <a:cubicBezTo>
                    <a:pt x="1" y="23482"/>
                    <a:pt x="1873" y="25354"/>
                    <a:pt x="4192" y="25354"/>
                  </a:cubicBezTo>
                  <a:lnTo>
                    <a:pt x="32396" y="25354"/>
                  </a:lnTo>
                  <a:cubicBezTo>
                    <a:pt x="34715" y="25354"/>
                    <a:pt x="36628" y="23482"/>
                    <a:pt x="36628" y="21122"/>
                  </a:cubicBezTo>
                  <a:lnTo>
                    <a:pt x="36628" y="4233"/>
                  </a:lnTo>
                  <a:cubicBezTo>
                    <a:pt x="36628" y="1913"/>
                    <a:pt x="34715" y="0"/>
                    <a:pt x="32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0"/>
            <p:cNvSpPr/>
            <p:nvPr/>
          </p:nvSpPr>
          <p:spPr>
            <a:xfrm>
              <a:off x="4981550" y="4213225"/>
              <a:ext cx="916725" cy="633875"/>
            </a:xfrm>
            <a:custGeom>
              <a:avLst/>
              <a:gdLst/>
              <a:ahLst/>
              <a:cxnLst/>
              <a:rect l="l" t="t" r="r" b="b"/>
              <a:pathLst>
                <a:path w="36669" h="25355" extrusionOk="0">
                  <a:moveTo>
                    <a:pt x="32436" y="0"/>
                  </a:moveTo>
                  <a:lnTo>
                    <a:pt x="4233" y="0"/>
                  </a:lnTo>
                  <a:cubicBezTo>
                    <a:pt x="1913" y="0"/>
                    <a:pt x="0" y="1913"/>
                    <a:pt x="0" y="4233"/>
                  </a:cubicBezTo>
                  <a:lnTo>
                    <a:pt x="0" y="21122"/>
                  </a:lnTo>
                  <a:cubicBezTo>
                    <a:pt x="0" y="23482"/>
                    <a:pt x="1913" y="25354"/>
                    <a:pt x="4233" y="25354"/>
                  </a:cubicBezTo>
                  <a:lnTo>
                    <a:pt x="32436" y="25354"/>
                  </a:lnTo>
                  <a:cubicBezTo>
                    <a:pt x="34756" y="25354"/>
                    <a:pt x="36669" y="23482"/>
                    <a:pt x="36669" y="21122"/>
                  </a:cubicBezTo>
                  <a:lnTo>
                    <a:pt x="36669" y="4233"/>
                  </a:lnTo>
                  <a:cubicBezTo>
                    <a:pt x="36669" y="1913"/>
                    <a:pt x="34756" y="0"/>
                    <a:pt x="32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0"/>
            <p:cNvSpPr/>
            <p:nvPr/>
          </p:nvSpPr>
          <p:spPr>
            <a:xfrm>
              <a:off x="3637525" y="4213225"/>
              <a:ext cx="915700" cy="633875"/>
            </a:xfrm>
            <a:custGeom>
              <a:avLst/>
              <a:gdLst/>
              <a:ahLst/>
              <a:cxnLst/>
              <a:rect l="l" t="t" r="r" b="b"/>
              <a:pathLst>
                <a:path w="36628" h="25355" extrusionOk="0">
                  <a:moveTo>
                    <a:pt x="32395" y="0"/>
                  </a:moveTo>
                  <a:lnTo>
                    <a:pt x="4192" y="0"/>
                  </a:lnTo>
                  <a:cubicBezTo>
                    <a:pt x="1872" y="0"/>
                    <a:pt x="0" y="1913"/>
                    <a:pt x="0" y="4233"/>
                  </a:cubicBezTo>
                  <a:lnTo>
                    <a:pt x="0" y="21122"/>
                  </a:lnTo>
                  <a:cubicBezTo>
                    <a:pt x="0" y="23482"/>
                    <a:pt x="1872" y="25354"/>
                    <a:pt x="4192" y="25354"/>
                  </a:cubicBezTo>
                  <a:lnTo>
                    <a:pt x="32395" y="25354"/>
                  </a:lnTo>
                  <a:cubicBezTo>
                    <a:pt x="34715" y="25354"/>
                    <a:pt x="36628" y="23482"/>
                    <a:pt x="36628" y="21122"/>
                  </a:cubicBezTo>
                  <a:lnTo>
                    <a:pt x="36628" y="4233"/>
                  </a:lnTo>
                  <a:cubicBezTo>
                    <a:pt x="36628" y="1913"/>
                    <a:pt x="34715" y="0"/>
                    <a:pt x="3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0"/>
            <p:cNvSpPr/>
            <p:nvPr/>
          </p:nvSpPr>
          <p:spPr>
            <a:xfrm>
              <a:off x="2893775" y="1241300"/>
              <a:ext cx="2402175" cy="985925"/>
            </a:xfrm>
            <a:custGeom>
              <a:avLst/>
              <a:gdLst/>
              <a:ahLst/>
              <a:cxnLst/>
              <a:rect l="l" t="t" r="r" b="b"/>
              <a:pathLst>
                <a:path w="96087" h="39437" extrusionOk="0">
                  <a:moveTo>
                    <a:pt x="10053" y="39436"/>
                  </a:moveTo>
                  <a:lnTo>
                    <a:pt x="86035" y="39436"/>
                  </a:lnTo>
                  <a:cubicBezTo>
                    <a:pt x="91569" y="39436"/>
                    <a:pt x="96087" y="34919"/>
                    <a:pt x="96087" y="29384"/>
                  </a:cubicBezTo>
                  <a:lnTo>
                    <a:pt x="96087" y="10053"/>
                  </a:lnTo>
                  <a:cubicBezTo>
                    <a:pt x="96087" y="4518"/>
                    <a:pt x="91569" y="0"/>
                    <a:pt x="86035" y="0"/>
                  </a:cubicBezTo>
                  <a:lnTo>
                    <a:pt x="10053" y="0"/>
                  </a:lnTo>
                  <a:cubicBezTo>
                    <a:pt x="4518" y="0"/>
                    <a:pt x="1" y="4518"/>
                    <a:pt x="1" y="10053"/>
                  </a:cubicBezTo>
                  <a:lnTo>
                    <a:pt x="1" y="29384"/>
                  </a:lnTo>
                  <a:cubicBezTo>
                    <a:pt x="1" y="34919"/>
                    <a:pt x="4518" y="39436"/>
                    <a:pt x="10053" y="39436"/>
                  </a:cubicBezTo>
                  <a:close/>
                  <a:moveTo>
                    <a:pt x="74965" y="15262"/>
                  </a:moveTo>
                  <a:cubicBezTo>
                    <a:pt x="77407" y="15262"/>
                    <a:pt x="79401" y="17256"/>
                    <a:pt x="79401" y="19739"/>
                  </a:cubicBezTo>
                  <a:cubicBezTo>
                    <a:pt x="79401" y="22180"/>
                    <a:pt x="77407" y="24175"/>
                    <a:pt x="74965" y="24175"/>
                  </a:cubicBezTo>
                  <a:cubicBezTo>
                    <a:pt x="72482" y="24175"/>
                    <a:pt x="70488" y="22180"/>
                    <a:pt x="70488" y="19739"/>
                  </a:cubicBezTo>
                  <a:cubicBezTo>
                    <a:pt x="70488" y="17256"/>
                    <a:pt x="72482" y="15262"/>
                    <a:pt x="74965" y="15262"/>
                  </a:cubicBezTo>
                  <a:close/>
                  <a:moveTo>
                    <a:pt x="18314" y="15506"/>
                  </a:moveTo>
                  <a:lnTo>
                    <a:pt x="37849" y="15506"/>
                  </a:lnTo>
                  <a:cubicBezTo>
                    <a:pt x="40210" y="15506"/>
                    <a:pt x="42082" y="17378"/>
                    <a:pt x="42082" y="19739"/>
                  </a:cubicBezTo>
                  <a:cubicBezTo>
                    <a:pt x="42082" y="22058"/>
                    <a:pt x="40210" y="23930"/>
                    <a:pt x="37849" y="23930"/>
                  </a:cubicBezTo>
                  <a:lnTo>
                    <a:pt x="18314" y="23930"/>
                  </a:lnTo>
                  <a:cubicBezTo>
                    <a:pt x="15995" y="23930"/>
                    <a:pt x="14123" y="22058"/>
                    <a:pt x="14123" y="19739"/>
                  </a:cubicBezTo>
                  <a:cubicBezTo>
                    <a:pt x="14123" y="17378"/>
                    <a:pt x="15995" y="15506"/>
                    <a:pt x="18314" y="155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7" name="Google Shape;2997;p40"/>
          <p:cNvGrpSpPr/>
          <p:nvPr/>
        </p:nvGrpSpPr>
        <p:grpSpPr>
          <a:xfrm>
            <a:off x="2462861" y="1326621"/>
            <a:ext cx="777278" cy="649553"/>
            <a:chOff x="1026975" y="1090575"/>
            <a:chExt cx="4572225" cy="3820900"/>
          </a:xfrm>
        </p:grpSpPr>
        <p:sp>
          <p:nvSpPr>
            <p:cNvPr id="2998" name="Google Shape;2998;p40"/>
            <p:cNvSpPr/>
            <p:nvPr/>
          </p:nvSpPr>
          <p:spPr>
            <a:xfrm>
              <a:off x="1026975" y="1552700"/>
              <a:ext cx="4572225" cy="3358775"/>
            </a:xfrm>
            <a:custGeom>
              <a:avLst/>
              <a:gdLst/>
              <a:ahLst/>
              <a:cxnLst/>
              <a:rect l="l" t="t" r="r" b="b"/>
              <a:pathLst>
                <a:path w="182889" h="134351" extrusionOk="0">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0"/>
            <p:cNvSpPr/>
            <p:nvPr/>
          </p:nvSpPr>
          <p:spPr>
            <a:xfrm>
              <a:off x="3447375" y="1090575"/>
              <a:ext cx="1615775" cy="2946700"/>
            </a:xfrm>
            <a:custGeom>
              <a:avLst/>
              <a:gdLst/>
              <a:ahLst/>
              <a:cxnLst/>
              <a:rect l="l" t="t" r="r" b="b"/>
              <a:pathLst>
                <a:path w="64631" h="117868" extrusionOk="0">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0"/>
            <p:cNvSpPr/>
            <p:nvPr/>
          </p:nvSpPr>
          <p:spPr>
            <a:xfrm>
              <a:off x="4114975" y="1894125"/>
              <a:ext cx="277300" cy="267500"/>
            </a:xfrm>
            <a:custGeom>
              <a:avLst/>
              <a:gdLst/>
              <a:ahLst/>
              <a:cxnLst/>
              <a:rect l="l" t="t" r="r" b="b"/>
              <a:pathLst>
                <a:path w="11092" h="10700" extrusionOk="0">
                  <a:moveTo>
                    <a:pt x="1" y="0"/>
                  </a:moveTo>
                  <a:lnTo>
                    <a:pt x="1" y="10699"/>
                  </a:lnTo>
                  <a:lnTo>
                    <a:pt x="11091" y="10699"/>
                  </a:lnTo>
                  <a:lnTo>
                    <a:pt x="110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0"/>
            <p:cNvSpPr/>
            <p:nvPr/>
          </p:nvSpPr>
          <p:spPr>
            <a:xfrm>
              <a:off x="1563025" y="1090575"/>
              <a:ext cx="1615800" cy="2946700"/>
            </a:xfrm>
            <a:custGeom>
              <a:avLst/>
              <a:gdLst/>
              <a:ahLst/>
              <a:cxnLst/>
              <a:rect l="l" t="t" r="r" b="b"/>
              <a:pathLst>
                <a:path w="64632" h="117868" extrusionOk="0">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0" name="Google Shape;3010;p41"/>
          <p:cNvSpPr/>
          <p:nvPr/>
        </p:nvSpPr>
        <p:spPr>
          <a:xfrm>
            <a:off x="3442554" y="2837863"/>
            <a:ext cx="22677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1"/>
          <p:cNvSpPr/>
          <p:nvPr/>
        </p:nvSpPr>
        <p:spPr>
          <a:xfrm>
            <a:off x="6131594" y="2837863"/>
            <a:ext cx="22677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1"/>
          <p:cNvSpPr/>
          <p:nvPr/>
        </p:nvSpPr>
        <p:spPr>
          <a:xfrm>
            <a:off x="755600" y="2837875"/>
            <a:ext cx="22656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1"/>
          <p:cNvSpPr txBox="1">
            <a:spLocks noGrp="1"/>
          </p:cNvSpPr>
          <p:nvPr>
            <p:ph type="title"/>
          </p:nvPr>
        </p:nvSpPr>
        <p:spPr>
          <a:xfrm>
            <a:off x="713100" y="569272"/>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t>User </a:t>
            </a:r>
            <a:r>
              <a:rPr lang="en" dirty="0">
                <a:solidFill>
                  <a:schemeClr val="accent2"/>
                </a:solidFill>
              </a:rPr>
              <a:t>Interface</a:t>
            </a:r>
            <a:endParaRPr dirty="0">
              <a:solidFill>
                <a:schemeClr val="accent2"/>
              </a:solidFill>
            </a:endParaRPr>
          </a:p>
        </p:txBody>
      </p:sp>
      <p:sp>
        <p:nvSpPr>
          <p:cNvPr id="3014" name="Google Shape;3014;p4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Text input field</a:t>
            </a:r>
            <a:endParaRPr dirty="0"/>
          </a:p>
        </p:txBody>
      </p:sp>
      <p:sp>
        <p:nvSpPr>
          <p:cNvPr id="3015" name="Google Shape;3015;p4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0" i="0" dirty="0">
                <a:solidFill>
                  <a:srgbClr val="F1F5F9"/>
                </a:solidFill>
                <a:effectLst/>
                <a:latin typeface="Inter"/>
              </a:rPr>
              <a:t>a Text input field for users to enter messages</a:t>
            </a:r>
            <a:endParaRPr sz="1600" dirty="0"/>
          </a:p>
        </p:txBody>
      </p:sp>
      <p:sp>
        <p:nvSpPr>
          <p:cNvPr id="3016" name="Google Shape;3016;p4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Send Button</a:t>
            </a:r>
            <a:endParaRPr dirty="0"/>
          </a:p>
        </p:txBody>
      </p:sp>
      <p:sp>
        <p:nvSpPr>
          <p:cNvPr id="3017" name="Google Shape;3017;p41"/>
          <p:cNvSpPr txBox="1">
            <a:spLocks noGrp="1"/>
          </p:cNvSpPr>
          <p:nvPr>
            <p:ph type="subTitle" idx="4"/>
          </p:nvPr>
        </p:nvSpPr>
        <p:spPr>
          <a:xfrm>
            <a:off x="3443604" y="3442214"/>
            <a:ext cx="22656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0" i="0" dirty="0">
                <a:solidFill>
                  <a:srgbClr val="F1F5F9"/>
                </a:solidFill>
                <a:effectLst/>
                <a:latin typeface="Inter"/>
              </a:rPr>
              <a:t>a send button to send the message to the server</a:t>
            </a:r>
            <a:endParaRPr sz="1600" dirty="0"/>
          </a:p>
        </p:txBody>
      </p:sp>
      <p:sp>
        <p:nvSpPr>
          <p:cNvPr id="3018" name="Google Shape;3018;p4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Chat Window</a:t>
            </a:r>
            <a:endParaRPr dirty="0"/>
          </a:p>
        </p:txBody>
      </p:sp>
      <p:sp>
        <p:nvSpPr>
          <p:cNvPr id="3019" name="Google Shape;3019;p41"/>
          <p:cNvSpPr txBox="1">
            <a:spLocks noGrp="1"/>
          </p:cNvSpPr>
          <p:nvPr>
            <p:ph type="subTitle" idx="6"/>
          </p:nvPr>
        </p:nvSpPr>
        <p:spPr>
          <a:xfrm>
            <a:off x="6117911" y="3561114"/>
            <a:ext cx="22656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0" i="0" dirty="0">
                <a:solidFill>
                  <a:srgbClr val="F1F5F9"/>
                </a:solidFill>
                <a:effectLst/>
                <a:latin typeface="Inter"/>
              </a:rPr>
              <a:t> a chat window or text output field where the messages from other users and the user's own messages are displayed.</a:t>
            </a:r>
            <a:endParaRPr sz="1600" dirty="0"/>
          </a:p>
        </p:txBody>
      </p:sp>
      <p:grpSp>
        <p:nvGrpSpPr>
          <p:cNvPr id="3020" name="Google Shape;3020;p41"/>
          <p:cNvGrpSpPr/>
          <p:nvPr/>
        </p:nvGrpSpPr>
        <p:grpSpPr>
          <a:xfrm>
            <a:off x="5025618" y="4799685"/>
            <a:ext cx="1105976" cy="133969"/>
            <a:chOff x="8183182" y="663852"/>
            <a:chExt cx="1475028" cy="178673"/>
          </a:xfrm>
        </p:grpSpPr>
        <p:grpSp>
          <p:nvGrpSpPr>
            <p:cNvPr id="3021" name="Google Shape;3021;p41"/>
            <p:cNvGrpSpPr/>
            <p:nvPr/>
          </p:nvGrpSpPr>
          <p:grpSpPr>
            <a:xfrm>
              <a:off x="8183182" y="774425"/>
              <a:ext cx="1178025" cy="68100"/>
              <a:chOff x="2024450" y="204150"/>
              <a:chExt cx="1178025" cy="68100"/>
            </a:xfrm>
          </p:grpSpPr>
          <p:sp>
            <p:nvSpPr>
              <p:cNvPr id="3022" name="Google Shape;3022;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p:cNvGrpSpPr/>
            <p:nvPr/>
          </p:nvGrpSpPr>
          <p:grpSpPr>
            <a:xfrm>
              <a:off x="8480185" y="663852"/>
              <a:ext cx="1178025" cy="68100"/>
              <a:chOff x="2024450" y="204150"/>
              <a:chExt cx="1178025" cy="68100"/>
            </a:xfrm>
          </p:grpSpPr>
          <p:sp>
            <p:nvSpPr>
              <p:cNvPr id="3033" name="Google Shape;3033;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3" name="Google Shape;3043;p41"/>
          <p:cNvGrpSpPr/>
          <p:nvPr/>
        </p:nvGrpSpPr>
        <p:grpSpPr>
          <a:xfrm>
            <a:off x="4148914" y="1744484"/>
            <a:ext cx="854980" cy="750308"/>
            <a:chOff x="7547949" y="2761477"/>
            <a:chExt cx="417348" cy="366254"/>
          </a:xfrm>
        </p:grpSpPr>
        <p:sp>
          <p:nvSpPr>
            <p:cNvPr id="3044" name="Google Shape;3044;p41"/>
            <p:cNvSpPr/>
            <p:nvPr/>
          </p:nvSpPr>
          <p:spPr>
            <a:xfrm>
              <a:off x="7744686" y="2908824"/>
              <a:ext cx="23889" cy="23889"/>
            </a:xfrm>
            <a:custGeom>
              <a:avLst/>
              <a:gdLst/>
              <a:ahLst/>
              <a:cxnLst/>
              <a:rect l="l" t="t" r="r" b="b"/>
              <a:pathLst>
                <a:path w="668" h="668" extrusionOk="0">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1"/>
            <p:cNvSpPr/>
            <p:nvPr/>
          </p:nvSpPr>
          <p:spPr>
            <a:xfrm>
              <a:off x="7669761" y="3070654"/>
              <a:ext cx="173770" cy="57077"/>
            </a:xfrm>
            <a:custGeom>
              <a:avLst/>
              <a:gdLst/>
              <a:ahLst/>
              <a:cxnLst/>
              <a:rect l="l" t="t" r="r" b="b"/>
              <a:pathLst>
                <a:path w="4859" h="1596" extrusionOk="0">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1"/>
            <p:cNvSpPr/>
            <p:nvPr/>
          </p:nvSpPr>
          <p:spPr>
            <a:xfrm>
              <a:off x="7547949" y="2761477"/>
              <a:ext cx="417348" cy="284491"/>
            </a:xfrm>
            <a:custGeom>
              <a:avLst/>
              <a:gdLst/>
              <a:ahLst/>
              <a:cxnLst/>
              <a:rect l="l" t="t" r="r" b="b"/>
              <a:pathLst>
                <a:path w="11670" h="7955" extrusionOk="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7" name="Google Shape;3047;p41"/>
          <p:cNvGrpSpPr/>
          <p:nvPr/>
        </p:nvGrpSpPr>
        <p:grpSpPr>
          <a:xfrm>
            <a:off x="6891103" y="1746089"/>
            <a:ext cx="748683" cy="747098"/>
            <a:chOff x="6856386" y="1437970"/>
            <a:chExt cx="416490" cy="415632"/>
          </a:xfrm>
        </p:grpSpPr>
        <p:sp>
          <p:nvSpPr>
            <p:cNvPr id="3048" name="Google Shape;3048;p41"/>
            <p:cNvSpPr/>
            <p:nvPr/>
          </p:nvSpPr>
          <p:spPr>
            <a:xfrm>
              <a:off x="6856386" y="1437970"/>
              <a:ext cx="416490" cy="415632"/>
            </a:xfrm>
            <a:custGeom>
              <a:avLst/>
              <a:gdLst/>
              <a:ahLst/>
              <a:cxnLst/>
              <a:rect l="l" t="t" r="r" b="b"/>
              <a:pathLst>
                <a:path w="11646" h="11622" extrusionOk="0">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1"/>
            <p:cNvSpPr/>
            <p:nvPr/>
          </p:nvSpPr>
          <p:spPr>
            <a:xfrm>
              <a:off x="7027551" y="1566576"/>
              <a:ext cx="74136" cy="52821"/>
            </a:xfrm>
            <a:custGeom>
              <a:avLst/>
              <a:gdLst/>
              <a:ahLst/>
              <a:cxnLst/>
              <a:rect l="l" t="t" r="r" b="b"/>
              <a:pathLst>
                <a:path w="2073" h="1477" extrusionOk="0">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1"/>
            <p:cNvSpPr/>
            <p:nvPr/>
          </p:nvSpPr>
          <p:spPr>
            <a:xfrm>
              <a:off x="7012244" y="1644076"/>
              <a:ext cx="104784" cy="80931"/>
            </a:xfrm>
            <a:custGeom>
              <a:avLst/>
              <a:gdLst/>
              <a:ahLst/>
              <a:cxnLst/>
              <a:rect l="l" t="t" r="r" b="b"/>
              <a:pathLst>
                <a:path w="2930" h="2263" extrusionOk="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1" name="Google Shape;3051;p41"/>
          <p:cNvGrpSpPr/>
          <p:nvPr/>
        </p:nvGrpSpPr>
        <p:grpSpPr>
          <a:xfrm>
            <a:off x="1514059" y="1744494"/>
            <a:ext cx="748683" cy="750289"/>
            <a:chOff x="4722040" y="1437111"/>
            <a:chExt cx="416490" cy="417360"/>
          </a:xfrm>
        </p:grpSpPr>
        <p:sp>
          <p:nvSpPr>
            <p:cNvPr id="3052" name="Google Shape;3052;p41"/>
            <p:cNvSpPr/>
            <p:nvPr/>
          </p:nvSpPr>
          <p:spPr>
            <a:xfrm>
              <a:off x="4785056" y="1586997"/>
              <a:ext cx="298975" cy="179742"/>
            </a:xfrm>
            <a:custGeom>
              <a:avLst/>
              <a:gdLst/>
              <a:ahLst/>
              <a:cxnLst/>
              <a:rect l="l" t="t" r="r" b="b"/>
              <a:pathLst>
                <a:path w="8360" h="5026" extrusionOk="0">
                  <a:moveTo>
                    <a:pt x="4192" y="810"/>
                  </a:moveTo>
                  <a:cubicBezTo>
                    <a:pt x="5002" y="810"/>
                    <a:pt x="5787" y="1120"/>
                    <a:pt x="6359" y="1692"/>
                  </a:cubicBezTo>
                  <a:cubicBezTo>
                    <a:pt x="6478" y="1834"/>
                    <a:pt x="6478" y="2049"/>
                    <a:pt x="6359" y="2192"/>
                  </a:cubicBezTo>
                  <a:cubicBezTo>
                    <a:pt x="6287" y="2251"/>
                    <a:pt x="6198" y="2281"/>
                    <a:pt x="6112" y="2281"/>
                  </a:cubicBezTo>
                  <a:cubicBezTo>
                    <a:pt x="6026" y="2281"/>
                    <a:pt x="5942" y="2251"/>
                    <a:pt x="5883" y="2192"/>
                  </a:cubicBezTo>
                  <a:cubicBezTo>
                    <a:pt x="5430" y="1739"/>
                    <a:pt x="4811" y="1477"/>
                    <a:pt x="4192" y="1477"/>
                  </a:cubicBezTo>
                  <a:cubicBezTo>
                    <a:pt x="3549" y="1477"/>
                    <a:pt x="2953" y="1739"/>
                    <a:pt x="2501" y="2192"/>
                  </a:cubicBezTo>
                  <a:cubicBezTo>
                    <a:pt x="2430" y="2251"/>
                    <a:pt x="2340" y="2281"/>
                    <a:pt x="2254" y="2281"/>
                  </a:cubicBezTo>
                  <a:cubicBezTo>
                    <a:pt x="2168" y="2281"/>
                    <a:pt x="2084" y="2251"/>
                    <a:pt x="2025" y="2192"/>
                  </a:cubicBezTo>
                  <a:cubicBezTo>
                    <a:pt x="1882" y="2049"/>
                    <a:pt x="1882" y="1834"/>
                    <a:pt x="2025" y="1692"/>
                  </a:cubicBezTo>
                  <a:cubicBezTo>
                    <a:pt x="2596" y="1120"/>
                    <a:pt x="3358" y="810"/>
                    <a:pt x="4192" y="810"/>
                  </a:cubicBezTo>
                  <a:close/>
                  <a:moveTo>
                    <a:pt x="4192" y="2168"/>
                  </a:moveTo>
                  <a:cubicBezTo>
                    <a:pt x="4644" y="2168"/>
                    <a:pt x="5073" y="2335"/>
                    <a:pt x="5383" y="2668"/>
                  </a:cubicBezTo>
                  <a:cubicBezTo>
                    <a:pt x="5525" y="2811"/>
                    <a:pt x="5525" y="3025"/>
                    <a:pt x="5383" y="3144"/>
                  </a:cubicBezTo>
                  <a:cubicBezTo>
                    <a:pt x="5323" y="3216"/>
                    <a:pt x="5240" y="3251"/>
                    <a:pt x="5153" y="3251"/>
                  </a:cubicBezTo>
                  <a:cubicBezTo>
                    <a:pt x="5067" y="3251"/>
                    <a:pt x="4978" y="3216"/>
                    <a:pt x="4906" y="3144"/>
                  </a:cubicBezTo>
                  <a:cubicBezTo>
                    <a:pt x="4716" y="2954"/>
                    <a:pt x="4454" y="2858"/>
                    <a:pt x="4192" y="2858"/>
                  </a:cubicBezTo>
                  <a:cubicBezTo>
                    <a:pt x="3906" y="2858"/>
                    <a:pt x="3644" y="2954"/>
                    <a:pt x="3454" y="3144"/>
                  </a:cubicBezTo>
                  <a:cubicBezTo>
                    <a:pt x="3394" y="3216"/>
                    <a:pt x="3311" y="3251"/>
                    <a:pt x="3224" y="3251"/>
                  </a:cubicBezTo>
                  <a:cubicBezTo>
                    <a:pt x="3138" y="3251"/>
                    <a:pt x="3049" y="3216"/>
                    <a:pt x="2977" y="3144"/>
                  </a:cubicBezTo>
                  <a:cubicBezTo>
                    <a:pt x="2834" y="3025"/>
                    <a:pt x="2834" y="2811"/>
                    <a:pt x="2977" y="2668"/>
                  </a:cubicBezTo>
                  <a:cubicBezTo>
                    <a:pt x="3311" y="2335"/>
                    <a:pt x="3739" y="2168"/>
                    <a:pt x="4192" y="2168"/>
                  </a:cubicBezTo>
                  <a:close/>
                  <a:moveTo>
                    <a:pt x="4192" y="3525"/>
                  </a:moveTo>
                  <a:cubicBezTo>
                    <a:pt x="4382" y="3525"/>
                    <a:pt x="4525" y="3692"/>
                    <a:pt x="4525" y="3882"/>
                  </a:cubicBezTo>
                  <a:cubicBezTo>
                    <a:pt x="4525" y="4049"/>
                    <a:pt x="4382" y="4216"/>
                    <a:pt x="4192" y="4216"/>
                  </a:cubicBezTo>
                  <a:cubicBezTo>
                    <a:pt x="4001" y="4216"/>
                    <a:pt x="3835" y="4049"/>
                    <a:pt x="3835" y="3882"/>
                  </a:cubicBezTo>
                  <a:cubicBezTo>
                    <a:pt x="3835" y="3692"/>
                    <a:pt x="4001" y="3525"/>
                    <a:pt x="4192" y="3525"/>
                  </a:cubicBezTo>
                  <a:close/>
                  <a:moveTo>
                    <a:pt x="334" y="1"/>
                  </a:moveTo>
                  <a:cubicBezTo>
                    <a:pt x="143" y="1"/>
                    <a:pt x="0" y="144"/>
                    <a:pt x="0" y="310"/>
                  </a:cubicBezTo>
                  <a:lnTo>
                    <a:pt x="0" y="5026"/>
                  </a:lnTo>
                  <a:lnTo>
                    <a:pt x="8359" y="5026"/>
                  </a:lnTo>
                  <a:lnTo>
                    <a:pt x="8359" y="310"/>
                  </a:lnTo>
                  <a:cubicBezTo>
                    <a:pt x="8359" y="144"/>
                    <a:pt x="8216" y="1"/>
                    <a:pt x="8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1"/>
            <p:cNvSpPr/>
            <p:nvPr/>
          </p:nvSpPr>
          <p:spPr>
            <a:xfrm>
              <a:off x="4756946" y="1791422"/>
              <a:ext cx="356051" cy="63049"/>
            </a:xfrm>
            <a:custGeom>
              <a:avLst/>
              <a:gdLst/>
              <a:ahLst/>
              <a:cxnLst/>
              <a:rect l="l" t="t" r="r" b="b"/>
              <a:pathLst>
                <a:path w="9956" h="1763" extrusionOk="0">
                  <a:moveTo>
                    <a:pt x="334" y="0"/>
                  </a:moveTo>
                  <a:cubicBezTo>
                    <a:pt x="143" y="0"/>
                    <a:pt x="1" y="143"/>
                    <a:pt x="1" y="310"/>
                  </a:cubicBezTo>
                  <a:lnTo>
                    <a:pt x="1" y="476"/>
                  </a:lnTo>
                  <a:cubicBezTo>
                    <a:pt x="1" y="1191"/>
                    <a:pt x="572" y="1762"/>
                    <a:pt x="1263" y="1762"/>
                  </a:cubicBezTo>
                  <a:lnTo>
                    <a:pt x="8669" y="1762"/>
                  </a:lnTo>
                  <a:cubicBezTo>
                    <a:pt x="9383" y="1762"/>
                    <a:pt x="9955" y="1191"/>
                    <a:pt x="9955" y="476"/>
                  </a:cubicBezTo>
                  <a:lnTo>
                    <a:pt x="9955" y="310"/>
                  </a:lnTo>
                  <a:cubicBezTo>
                    <a:pt x="9955" y="143"/>
                    <a:pt x="9788" y="0"/>
                    <a:pt x="9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1"/>
            <p:cNvSpPr/>
            <p:nvPr/>
          </p:nvSpPr>
          <p:spPr>
            <a:xfrm>
              <a:off x="4722040" y="1437111"/>
              <a:ext cx="416490" cy="235103"/>
            </a:xfrm>
            <a:custGeom>
              <a:avLst/>
              <a:gdLst/>
              <a:ahLst/>
              <a:cxnLst/>
              <a:rect l="l" t="t" r="r" b="b"/>
              <a:pathLst>
                <a:path w="11646" h="6574" extrusionOk="0">
                  <a:moveTo>
                    <a:pt x="5811" y="0"/>
                  </a:moveTo>
                  <a:cubicBezTo>
                    <a:pt x="5525" y="0"/>
                    <a:pt x="5239" y="72"/>
                    <a:pt x="4977" y="167"/>
                  </a:cubicBezTo>
                  <a:cubicBezTo>
                    <a:pt x="4358" y="405"/>
                    <a:pt x="3858" y="858"/>
                    <a:pt x="3596" y="1453"/>
                  </a:cubicBezTo>
                  <a:cubicBezTo>
                    <a:pt x="3382" y="1358"/>
                    <a:pt x="3144" y="1310"/>
                    <a:pt x="2906" y="1310"/>
                  </a:cubicBezTo>
                  <a:cubicBezTo>
                    <a:pt x="2501" y="1310"/>
                    <a:pt x="2120" y="1453"/>
                    <a:pt x="1834" y="1691"/>
                  </a:cubicBezTo>
                  <a:cubicBezTo>
                    <a:pt x="1691" y="1834"/>
                    <a:pt x="1572" y="1977"/>
                    <a:pt x="1477" y="2144"/>
                  </a:cubicBezTo>
                  <a:cubicBezTo>
                    <a:pt x="1334" y="2406"/>
                    <a:pt x="1262" y="2715"/>
                    <a:pt x="1286" y="3025"/>
                  </a:cubicBezTo>
                  <a:cubicBezTo>
                    <a:pt x="596" y="3263"/>
                    <a:pt x="95" y="3882"/>
                    <a:pt x="0" y="4620"/>
                  </a:cubicBezTo>
                  <a:cubicBezTo>
                    <a:pt x="0" y="4692"/>
                    <a:pt x="0" y="4763"/>
                    <a:pt x="0" y="4859"/>
                  </a:cubicBezTo>
                  <a:cubicBezTo>
                    <a:pt x="0" y="5454"/>
                    <a:pt x="286" y="6002"/>
                    <a:pt x="715" y="6359"/>
                  </a:cubicBezTo>
                  <a:cubicBezTo>
                    <a:pt x="834" y="6430"/>
                    <a:pt x="953" y="6526"/>
                    <a:pt x="1072" y="6573"/>
                  </a:cubicBezTo>
                  <a:lnTo>
                    <a:pt x="1072" y="4501"/>
                  </a:lnTo>
                  <a:cubicBezTo>
                    <a:pt x="1072" y="3954"/>
                    <a:pt x="1524" y="3501"/>
                    <a:pt x="2096" y="3501"/>
                  </a:cubicBezTo>
                  <a:lnTo>
                    <a:pt x="9788" y="3501"/>
                  </a:lnTo>
                  <a:cubicBezTo>
                    <a:pt x="10359" y="3501"/>
                    <a:pt x="10788" y="3954"/>
                    <a:pt x="10788" y="4501"/>
                  </a:cubicBezTo>
                  <a:lnTo>
                    <a:pt x="10788" y="6430"/>
                  </a:lnTo>
                  <a:cubicBezTo>
                    <a:pt x="10883" y="6383"/>
                    <a:pt x="10955" y="6335"/>
                    <a:pt x="11026" y="6264"/>
                  </a:cubicBezTo>
                  <a:cubicBezTo>
                    <a:pt x="11407" y="5906"/>
                    <a:pt x="11645" y="5406"/>
                    <a:pt x="11645" y="4859"/>
                  </a:cubicBezTo>
                  <a:cubicBezTo>
                    <a:pt x="11645" y="4763"/>
                    <a:pt x="11645" y="4692"/>
                    <a:pt x="11622" y="4620"/>
                  </a:cubicBezTo>
                  <a:cubicBezTo>
                    <a:pt x="11550" y="3882"/>
                    <a:pt x="11026" y="3263"/>
                    <a:pt x="10359" y="3025"/>
                  </a:cubicBezTo>
                  <a:cubicBezTo>
                    <a:pt x="10383" y="2715"/>
                    <a:pt x="10288" y="2406"/>
                    <a:pt x="10169" y="2144"/>
                  </a:cubicBezTo>
                  <a:cubicBezTo>
                    <a:pt x="9883" y="1644"/>
                    <a:pt x="9359" y="1310"/>
                    <a:pt x="8740" y="1310"/>
                  </a:cubicBezTo>
                  <a:cubicBezTo>
                    <a:pt x="8597" y="1310"/>
                    <a:pt x="8478" y="1310"/>
                    <a:pt x="8359" y="1358"/>
                  </a:cubicBezTo>
                  <a:cubicBezTo>
                    <a:pt x="8240" y="1382"/>
                    <a:pt x="8145" y="1405"/>
                    <a:pt x="8026" y="1453"/>
                  </a:cubicBezTo>
                  <a:cubicBezTo>
                    <a:pt x="7954" y="1263"/>
                    <a:pt x="7835" y="1072"/>
                    <a:pt x="7692" y="905"/>
                  </a:cubicBezTo>
                  <a:cubicBezTo>
                    <a:pt x="7264" y="358"/>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7"/>
        <p:cNvGrpSpPr/>
        <p:nvPr/>
      </p:nvGrpSpPr>
      <p:grpSpPr>
        <a:xfrm>
          <a:off x="0" y="0"/>
          <a:ext cx="0" cy="0"/>
          <a:chOff x="0" y="0"/>
          <a:chExt cx="0" cy="0"/>
        </a:xfrm>
      </p:grpSpPr>
      <p:sp>
        <p:nvSpPr>
          <p:cNvPr id="4468" name="Google Shape;4468;p67"/>
          <p:cNvSpPr txBox="1">
            <a:spLocks noGrp="1"/>
          </p:cNvSpPr>
          <p:nvPr>
            <p:ph type="title"/>
          </p:nvPr>
        </p:nvSpPr>
        <p:spPr>
          <a:xfrm>
            <a:off x="2208098" y="217656"/>
            <a:ext cx="399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Interface</a:t>
            </a:r>
            <a:endParaRPr dirty="0">
              <a:solidFill>
                <a:schemeClr val="accent2"/>
              </a:solidFill>
            </a:endParaRPr>
          </a:p>
        </p:txBody>
      </p:sp>
      <p:grpSp>
        <p:nvGrpSpPr>
          <p:cNvPr id="4478" name="Google Shape;4478;p67"/>
          <p:cNvGrpSpPr/>
          <p:nvPr/>
        </p:nvGrpSpPr>
        <p:grpSpPr>
          <a:xfrm>
            <a:off x="1812692" y="4302083"/>
            <a:ext cx="1105976" cy="133969"/>
            <a:chOff x="8183182" y="663852"/>
            <a:chExt cx="1475028" cy="178673"/>
          </a:xfrm>
        </p:grpSpPr>
        <p:grpSp>
          <p:nvGrpSpPr>
            <p:cNvPr id="4479" name="Google Shape;4479;p67"/>
            <p:cNvGrpSpPr/>
            <p:nvPr/>
          </p:nvGrpSpPr>
          <p:grpSpPr>
            <a:xfrm>
              <a:off x="8183182" y="774425"/>
              <a:ext cx="1178025" cy="68100"/>
              <a:chOff x="2024450" y="204150"/>
              <a:chExt cx="1178025" cy="68100"/>
            </a:xfrm>
          </p:grpSpPr>
          <p:sp>
            <p:nvSpPr>
              <p:cNvPr id="4480" name="Google Shape;448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0" name="Google Shape;4490;p67"/>
            <p:cNvGrpSpPr/>
            <p:nvPr/>
          </p:nvGrpSpPr>
          <p:grpSpPr>
            <a:xfrm>
              <a:off x="8480185" y="663852"/>
              <a:ext cx="1178025" cy="68100"/>
              <a:chOff x="2024450" y="204150"/>
              <a:chExt cx="1178025" cy="68100"/>
            </a:xfrm>
          </p:grpSpPr>
          <p:sp>
            <p:nvSpPr>
              <p:cNvPr id="4491" name="Google Shape;449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1" name="Google Shape;4501;p67"/>
          <p:cNvGrpSpPr/>
          <p:nvPr/>
        </p:nvGrpSpPr>
        <p:grpSpPr>
          <a:xfrm>
            <a:off x="6359589" y="3754153"/>
            <a:ext cx="883262" cy="242091"/>
            <a:chOff x="2300350" y="2601250"/>
            <a:chExt cx="2275275" cy="623625"/>
          </a:xfrm>
        </p:grpSpPr>
        <p:sp>
          <p:nvSpPr>
            <p:cNvPr id="4502" name="Google Shape;4502;p6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67"/>
          <p:cNvGrpSpPr/>
          <p:nvPr/>
        </p:nvGrpSpPr>
        <p:grpSpPr>
          <a:xfrm>
            <a:off x="8419792" y="3307266"/>
            <a:ext cx="1105976" cy="133969"/>
            <a:chOff x="8183182" y="663852"/>
            <a:chExt cx="1475028" cy="178673"/>
          </a:xfrm>
        </p:grpSpPr>
        <p:grpSp>
          <p:nvGrpSpPr>
            <p:cNvPr id="4509" name="Google Shape;4509;p67"/>
            <p:cNvGrpSpPr/>
            <p:nvPr/>
          </p:nvGrpSpPr>
          <p:grpSpPr>
            <a:xfrm>
              <a:off x="8183182" y="774425"/>
              <a:ext cx="1178025" cy="68100"/>
              <a:chOff x="2024450" y="204150"/>
              <a:chExt cx="1178025" cy="68100"/>
            </a:xfrm>
          </p:grpSpPr>
          <p:sp>
            <p:nvSpPr>
              <p:cNvPr id="4510" name="Google Shape;451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67"/>
            <p:cNvGrpSpPr/>
            <p:nvPr/>
          </p:nvGrpSpPr>
          <p:grpSpPr>
            <a:xfrm>
              <a:off x="8480185" y="663852"/>
              <a:ext cx="1178025" cy="68100"/>
              <a:chOff x="2024450" y="204150"/>
              <a:chExt cx="1178025" cy="68100"/>
            </a:xfrm>
          </p:grpSpPr>
          <p:sp>
            <p:nvSpPr>
              <p:cNvPr id="4521" name="Google Shape;452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Graphical user interface, application&#10;&#10;Description automatically generated">
            <a:extLst>
              <a:ext uri="{FF2B5EF4-FFF2-40B4-BE49-F238E27FC236}">
                <a16:creationId xmlns:a16="http://schemas.microsoft.com/office/drawing/2014/main" id="{7BA9EC1A-2E22-3D5A-0CC7-DF9F8038D98D}"/>
              </a:ext>
            </a:extLst>
          </p:cNvPr>
          <p:cNvPicPr>
            <a:picLocks noChangeAspect="1"/>
          </p:cNvPicPr>
          <p:nvPr/>
        </p:nvPicPr>
        <p:blipFill>
          <a:blip r:embed="rId3"/>
          <a:stretch>
            <a:fillRect/>
          </a:stretch>
        </p:blipFill>
        <p:spPr>
          <a:xfrm>
            <a:off x="369654" y="1099337"/>
            <a:ext cx="2886075" cy="183832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62FE56F-96F4-2CFF-4451-1B7027D6BD5A}"/>
              </a:ext>
            </a:extLst>
          </p:cNvPr>
          <p:cNvPicPr>
            <a:picLocks noChangeAspect="1"/>
          </p:cNvPicPr>
          <p:nvPr/>
        </p:nvPicPr>
        <p:blipFill>
          <a:blip r:embed="rId4"/>
          <a:stretch>
            <a:fillRect/>
          </a:stretch>
        </p:blipFill>
        <p:spPr>
          <a:xfrm>
            <a:off x="3421181" y="1365029"/>
            <a:ext cx="5406242" cy="33789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7"/>
        <p:cNvGrpSpPr/>
        <p:nvPr/>
      </p:nvGrpSpPr>
      <p:grpSpPr>
        <a:xfrm>
          <a:off x="0" y="0"/>
          <a:ext cx="0" cy="0"/>
          <a:chOff x="0" y="0"/>
          <a:chExt cx="0" cy="0"/>
        </a:xfrm>
      </p:grpSpPr>
      <p:sp>
        <p:nvSpPr>
          <p:cNvPr id="4468" name="Google Shape;4468;p67"/>
          <p:cNvSpPr txBox="1">
            <a:spLocks noGrp="1"/>
          </p:cNvSpPr>
          <p:nvPr>
            <p:ph type="title"/>
          </p:nvPr>
        </p:nvSpPr>
        <p:spPr>
          <a:xfrm>
            <a:off x="2208098" y="217656"/>
            <a:ext cx="399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Interface</a:t>
            </a:r>
            <a:endParaRPr dirty="0">
              <a:solidFill>
                <a:schemeClr val="accent2"/>
              </a:solidFill>
            </a:endParaRPr>
          </a:p>
        </p:txBody>
      </p:sp>
      <p:grpSp>
        <p:nvGrpSpPr>
          <p:cNvPr id="4478" name="Google Shape;4478;p67"/>
          <p:cNvGrpSpPr/>
          <p:nvPr/>
        </p:nvGrpSpPr>
        <p:grpSpPr>
          <a:xfrm>
            <a:off x="1812692" y="4302083"/>
            <a:ext cx="1105976" cy="133969"/>
            <a:chOff x="8183182" y="663852"/>
            <a:chExt cx="1475028" cy="178673"/>
          </a:xfrm>
        </p:grpSpPr>
        <p:grpSp>
          <p:nvGrpSpPr>
            <p:cNvPr id="4479" name="Google Shape;4479;p67"/>
            <p:cNvGrpSpPr/>
            <p:nvPr/>
          </p:nvGrpSpPr>
          <p:grpSpPr>
            <a:xfrm>
              <a:off x="8183182" y="774425"/>
              <a:ext cx="1178025" cy="68100"/>
              <a:chOff x="2024450" y="204150"/>
              <a:chExt cx="1178025" cy="68100"/>
            </a:xfrm>
          </p:grpSpPr>
          <p:sp>
            <p:nvSpPr>
              <p:cNvPr id="4480" name="Google Shape;448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0" name="Google Shape;4490;p67"/>
            <p:cNvGrpSpPr/>
            <p:nvPr/>
          </p:nvGrpSpPr>
          <p:grpSpPr>
            <a:xfrm>
              <a:off x="8480185" y="663852"/>
              <a:ext cx="1178025" cy="68100"/>
              <a:chOff x="2024450" y="204150"/>
              <a:chExt cx="1178025" cy="68100"/>
            </a:xfrm>
          </p:grpSpPr>
          <p:sp>
            <p:nvSpPr>
              <p:cNvPr id="4491" name="Google Shape;449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1" name="Google Shape;4501;p67"/>
          <p:cNvGrpSpPr/>
          <p:nvPr/>
        </p:nvGrpSpPr>
        <p:grpSpPr>
          <a:xfrm>
            <a:off x="6359589" y="3754153"/>
            <a:ext cx="883262" cy="242091"/>
            <a:chOff x="2300350" y="2601250"/>
            <a:chExt cx="2275275" cy="623625"/>
          </a:xfrm>
        </p:grpSpPr>
        <p:sp>
          <p:nvSpPr>
            <p:cNvPr id="4502" name="Google Shape;4502;p6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67"/>
          <p:cNvGrpSpPr/>
          <p:nvPr/>
        </p:nvGrpSpPr>
        <p:grpSpPr>
          <a:xfrm>
            <a:off x="8419792" y="3307266"/>
            <a:ext cx="1105976" cy="133969"/>
            <a:chOff x="8183182" y="663852"/>
            <a:chExt cx="1475028" cy="178673"/>
          </a:xfrm>
        </p:grpSpPr>
        <p:grpSp>
          <p:nvGrpSpPr>
            <p:cNvPr id="4509" name="Google Shape;4509;p67"/>
            <p:cNvGrpSpPr/>
            <p:nvPr/>
          </p:nvGrpSpPr>
          <p:grpSpPr>
            <a:xfrm>
              <a:off x="8183182" y="774425"/>
              <a:ext cx="1178025" cy="68100"/>
              <a:chOff x="2024450" y="204150"/>
              <a:chExt cx="1178025" cy="68100"/>
            </a:xfrm>
          </p:grpSpPr>
          <p:sp>
            <p:nvSpPr>
              <p:cNvPr id="4510" name="Google Shape;451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67"/>
            <p:cNvGrpSpPr/>
            <p:nvPr/>
          </p:nvGrpSpPr>
          <p:grpSpPr>
            <a:xfrm>
              <a:off x="8480185" y="663852"/>
              <a:ext cx="1178025" cy="68100"/>
              <a:chOff x="2024450" y="204150"/>
              <a:chExt cx="1178025" cy="68100"/>
            </a:xfrm>
          </p:grpSpPr>
          <p:sp>
            <p:nvSpPr>
              <p:cNvPr id="4521" name="Google Shape;452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screenshot of a computer&#10;&#10;Description automatically generated with medium confidence">
            <a:extLst>
              <a:ext uri="{FF2B5EF4-FFF2-40B4-BE49-F238E27FC236}">
                <a16:creationId xmlns:a16="http://schemas.microsoft.com/office/drawing/2014/main" id="{49B77463-F9B3-8521-B561-6ED14D8465F3}"/>
              </a:ext>
            </a:extLst>
          </p:cNvPr>
          <p:cNvPicPr>
            <a:picLocks noChangeAspect="1"/>
          </p:cNvPicPr>
          <p:nvPr/>
        </p:nvPicPr>
        <p:blipFill>
          <a:blip r:embed="rId3"/>
          <a:stretch>
            <a:fillRect/>
          </a:stretch>
        </p:blipFill>
        <p:spPr>
          <a:xfrm>
            <a:off x="310719" y="953600"/>
            <a:ext cx="4164634" cy="2602896"/>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3725B70D-82CD-4AC8-6081-1E97644402AE}"/>
              </a:ext>
            </a:extLst>
          </p:cNvPr>
          <p:cNvPicPr>
            <a:picLocks noChangeAspect="1"/>
          </p:cNvPicPr>
          <p:nvPr/>
        </p:nvPicPr>
        <p:blipFill>
          <a:blip r:embed="rId4"/>
          <a:stretch>
            <a:fillRect/>
          </a:stretch>
        </p:blipFill>
        <p:spPr>
          <a:xfrm>
            <a:off x="4503755" y="1890348"/>
            <a:ext cx="4534136" cy="2833835"/>
          </a:xfrm>
          <a:prstGeom prst="rect">
            <a:avLst/>
          </a:prstGeom>
        </p:spPr>
      </p:pic>
    </p:spTree>
    <p:extLst>
      <p:ext uri="{BB962C8B-B14F-4D97-AF65-F5344CB8AC3E}">
        <p14:creationId xmlns:p14="http://schemas.microsoft.com/office/powerpoint/2010/main" val="2091976988"/>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375</Words>
  <Application>Microsoft Office PowerPoint</Application>
  <PresentationFormat>On-screen Show (16:9)</PresentationFormat>
  <Paragraphs>32</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Exo</vt:lpstr>
      <vt:lpstr>PT Sans</vt:lpstr>
      <vt:lpstr>Arial</vt:lpstr>
      <vt:lpstr>Inter</vt:lpstr>
      <vt:lpstr>Data Center Business Plan by Slidesgo</vt:lpstr>
      <vt:lpstr>Team Members</vt:lpstr>
      <vt:lpstr>Introduction </vt:lpstr>
      <vt:lpstr>Why this project?</vt:lpstr>
      <vt:lpstr>Target Audience </vt:lpstr>
      <vt:lpstr>Technical Details </vt:lpstr>
      <vt:lpstr>Client and Server </vt:lpstr>
      <vt:lpstr>User Interface</vt:lpstr>
      <vt:lpstr>User Interface</vt:lpstr>
      <vt:lpstr>User Interface</vt:lpstr>
      <vt:lpstr>Overall, the metro network communication app project offers a solid foundation for building a messaging app that connects users in a metro network. Its technical details that involve threading, socket libraries, and tkinter libraries for the GUI make it efficient, reliable, and user-friendly. With some improvements in security, input validation, load balancing, and scaling mechanisms, this app can accommodate a large number of users and provide a secure messaging platform.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Yash Rathee</dc:creator>
  <cp:lastModifiedBy>Yash Rathee</cp:lastModifiedBy>
  <cp:revision>3</cp:revision>
  <dcterms:modified xsi:type="dcterms:W3CDTF">2023-04-23T16:32:53Z</dcterms:modified>
</cp:coreProperties>
</file>