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1" r:id="rId6"/>
    <p:sldId id="270" r:id="rId7"/>
    <p:sldId id="269" r:id="rId8"/>
    <p:sldId id="268" r:id="rId9"/>
    <p:sldId id="267" r:id="rId10"/>
    <p:sldId id="266" r:id="rId11"/>
    <p:sldId id="265" r:id="rId12"/>
    <p:sldId id="264" r:id="rId13"/>
    <p:sldId id="263" r:id="rId14"/>
    <p:sldId id="259" r:id="rId15"/>
    <p:sldId id="261" r:id="rId16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1D7"/>
    <a:srgbClr val="F1F0EC"/>
    <a:srgbClr val="6E664C"/>
    <a:srgbClr val="484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12" autoAdjust="0"/>
  </p:normalViewPr>
  <p:slideViewPr>
    <p:cSldViewPr snapToGrid="0">
      <p:cViewPr varScale="1">
        <p:scale>
          <a:sx n="89" d="100"/>
          <a:sy n="89" d="100"/>
        </p:scale>
        <p:origin x="17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0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024052657480318"/>
          <c:y val="0.17861717651223075"/>
          <c:w val="0.70372047244094493"/>
          <c:h val="0.7670764784032678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>
                <a:alpha val="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Experiment and Evaluation</c:v>
                </c:pt>
                <c:pt idx="1">
                  <c:v>Implementing Frontend Design</c:v>
                </c:pt>
                <c:pt idx="2">
                  <c:v>Improving Design</c:v>
                </c:pt>
                <c:pt idx="3">
                  <c:v>Implementing Backend Design</c:v>
                </c:pt>
                <c:pt idx="4">
                  <c:v>Model Selection</c:v>
                </c:pt>
                <c:pt idx="5">
                  <c:v>Data Collection and Preporcessing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</c:v>
                </c:pt>
                <c:pt idx="1">
                  <c:v>6</c:v>
                </c:pt>
                <c:pt idx="2">
                  <c:v>4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4F-451E-AE72-9B9B4C1A4D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Experiment and Evaluation</c:v>
                </c:pt>
                <c:pt idx="1">
                  <c:v>Implementing Frontend Design</c:v>
                </c:pt>
                <c:pt idx="2">
                  <c:v>Improving Design</c:v>
                </c:pt>
                <c:pt idx="3">
                  <c:v>Implementing Backend Design</c:v>
                </c:pt>
                <c:pt idx="4">
                  <c:v>Model Selection</c:v>
                </c:pt>
                <c:pt idx="5">
                  <c:v>Data Collection and Preporcessing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4F-451E-AE72-9B9B4C1A4D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24884895"/>
        <c:axId val="1580963695"/>
      </c:barChart>
      <c:catAx>
        <c:axId val="19248848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0963695"/>
        <c:crosses val="autoZero"/>
        <c:auto val="1"/>
        <c:lblAlgn val="ctr"/>
        <c:lblOffset val="100"/>
        <c:noMultiLvlLbl val="0"/>
      </c:catAx>
      <c:valAx>
        <c:axId val="15809636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4884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0.45307</cdr:x>
      <cdr:y>0.157</cdr:y>
    </cdr:from>
    <cdr:to>
      <cdr:x>0.45524</cdr:x>
      <cdr:y>0.97419</cdr:y>
    </cdr:to>
    <cdr:cxnSp macro="">
      <cdr:nvCxnSpPr>
        <cdr:cNvPr id="2" name="直接连接符 1">
          <a:extLst xmlns:a="http://schemas.openxmlformats.org/drawingml/2006/main">
            <a:ext uri="{FF2B5EF4-FFF2-40B4-BE49-F238E27FC236}">
              <a16:creationId xmlns:a16="http://schemas.microsoft.com/office/drawing/2014/main" id="{7703E29C-AFC0-4D0D-BCB5-D7761DB8E029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3682557" y="850737"/>
          <a:ext cx="17638" cy="4428081"/>
        </a:xfrm>
        <a:prstGeom xmlns:a="http://schemas.openxmlformats.org/drawingml/2006/main" prst="line">
          <a:avLst/>
        </a:prstGeom>
        <a:ln xmlns:a="http://schemas.openxmlformats.org/drawingml/2006/main" w="7620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79C7D-ED5B-469E-B278-8AECF3D160C8}" type="datetimeFigureOut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2024/10/17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72C29-3E1C-4844-AF57-6BAFCFAAE1BA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04062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31F83BA-8BB0-4528-8C08-1ACDBCE91FE7}" type="datetimeFigureOut">
              <a:rPr lang="zh-CN" altLang="en-US" smtClean="0"/>
              <a:pPr/>
              <a:t>2024/10/17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A22499-96EF-46DA-80F2-1E3EC7BF35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15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22499-96EF-46DA-80F2-1E3EC7BF3599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8880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22499-96EF-46DA-80F2-1E3EC7BF3599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345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22499-96EF-46DA-80F2-1E3EC7BF3599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91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矩形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C73CA2-85F9-4EC4-BD25-9233C1475FD3}" type="datetime1">
              <a:rPr lang="zh-CN" altLang="en-US" smtClean="0"/>
              <a:t>2024/10/17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B5A108-9649-4D7B-9EEC-96AFC2E8598E}" type="datetime1">
              <a:rPr lang="zh-CN" altLang="en-US" smtClean="0"/>
              <a:t>2024/10/17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76457B-912F-4315-A5CF-5B4FF9D2F049}" type="datetime1">
              <a:rPr lang="zh-CN" altLang="en-US" smtClean="0"/>
              <a:t>2024/10/17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C012DA-7E69-48F4-AE4C-82C5B1729FAB}" type="datetime1">
              <a:rPr lang="zh-CN" altLang="en-US" smtClean="0"/>
              <a:t>2024/10/17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1C031-37E5-4431-A503-44E7A8755E5C}" type="datetime1">
              <a:rPr lang="zh-CN" altLang="en-US" smtClean="0"/>
              <a:t>2024/10/17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E452B9-1A76-480E-84EB-5E3B162FEA10}" type="datetime1">
              <a:rPr lang="zh-CN" altLang="en-US" smtClean="0"/>
              <a:t>2024/10/17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0C5A1B-F6C6-4751-B26B-8C2493FA7425}" type="datetime1">
              <a:rPr lang="zh-CN" altLang="en-US" smtClean="0"/>
              <a:t>2024/10/17</a:t>
            </a:fld>
            <a:endParaRPr 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04378E-7FCD-4CC1-9FE0-4EAEEEA6F7E0}" type="datetime1">
              <a:rPr lang="zh-CN" altLang="en-US" smtClean="0"/>
              <a:t>2024/10/17</a:t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0581B3-2625-452C-93E9-F52A1604A05F}" type="datetime1">
              <a:rPr lang="zh-CN" altLang="en-US" smtClean="0"/>
              <a:t>2024/10/17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7DCF19-1E4B-4BB8-8B65-3B4BDC88E950}" type="datetime1">
              <a:rPr lang="zh-CN" altLang="en-US" smtClean="0"/>
              <a:t>2024/10/17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74ED91-1F96-4378-A45F-DB296FE2001C}" type="datetime1">
              <a:rPr lang="zh-CN" altLang="en-US" smtClean="0"/>
              <a:t>2024/10/17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8" name="矩形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dirty="0"/>
              <a:t>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FB4F74E-667C-40F0-9D62-79F1FBC44D0C}" type="datetime1">
              <a:rPr lang="zh-CN" altLang="en-US" smtClean="0"/>
              <a:pPr/>
              <a:t>2024/10/17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矩形 9">
            <a:extLst>
              <a:ext uri="{FF2B5EF4-FFF2-40B4-BE49-F238E27FC236}">
                <a16:creationId xmlns:a16="http://schemas.microsoft.com/office/drawing/2014/main" id="{8869841E-71E7-4F51-8E6F-5E8A5E375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 descr="计划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94B067E-A161-4B29-A8FA-FEEB1944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549" y="470378"/>
            <a:ext cx="4358839" cy="3255264"/>
          </a:xfrm>
        </p:spPr>
        <p:txBody>
          <a:bodyPr rtlCol="0">
            <a:normAutofit fontScale="90000"/>
          </a:bodyPr>
          <a:lstStyle/>
          <a:p>
            <a:r>
              <a:rPr lang="en-US" altLang="zh-CN" sz="4800" dirty="0"/>
              <a:t>Indoor Furniture Placement Copilot for Optimal Design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004" y="3954104"/>
            <a:ext cx="6510369" cy="2300709"/>
          </a:xfrm>
        </p:spPr>
        <p:txBody>
          <a:bodyPr rtlCol="0">
            <a:normAutofit/>
          </a:bodyPr>
          <a:lstStyle/>
          <a:p>
            <a:r>
              <a:rPr lang="en-US" altLang="zh-CN"/>
              <a:t>Team </a:t>
            </a:r>
            <a:r>
              <a:rPr lang="en-US" altLang="zh-CN" dirty="0"/>
              <a:t>14       </a:t>
            </a:r>
          </a:p>
          <a:p>
            <a:r>
              <a:rPr lang="en-US" altLang="zh-CN" dirty="0"/>
              <a:t>Instructor: Prof. Osama </a:t>
            </a:r>
            <a:r>
              <a:rPr lang="en-US" altLang="zh-CN" dirty="0" err="1"/>
              <a:t>Alshaykh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Group member: Yongyi Xie</a:t>
            </a:r>
            <a:endParaRPr lang="en-US" altLang="zh-CN" dirty="0"/>
          </a:p>
          <a:p>
            <a:pPr rtl="0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0C741F-0826-4AB6-A92E-AB4EB5021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F6234-629A-4477-BDDD-16887AA5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 Facing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E1A87-E603-4601-8A6E-0B74BC9FE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800" dirty="0"/>
              <a:t>Hardware</a:t>
            </a:r>
          </a:p>
          <a:p>
            <a:pPr>
              <a:lnSpc>
                <a:spcPct val="200000"/>
              </a:lnSpc>
            </a:pPr>
            <a:r>
              <a:rPr lang="en-US" altLang="zh-CN" sz="2800" dirty="0"/>
              <a:t>Software</a:t>
            </a:r>
          </a:p>
          <a:p>
            <a:pPr>
              <a:lnSpc>
                <a:spcPct val="200000"/>
              </a:lnSpc>
            </a:pPr>
            <a:r>
              <a:rPr lang="en-US" altLang="zh-CN" sz="2800" dirty="0"/>
              <a:t>Mental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43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矩形 12">
            <a:extLst>
              <a:ext uri="{FF2B5EF4-FFF2-40B4-BE49-F238E27FC236}">
                <a16:creationId xmlns:a16="http://schemas.microsoft.com/office/drawing/2014/main" id="{0F9DE327-AEAE-44B2-8483-660A265AE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</a:endParaRPr>
          </a:p>
        </p:txBody>
      </p:sp>
      <p:sp>
        <p:nvSpPr>
          <p:cNvPr id="15" name="矩形​​ 14">
            <a:extLst>
              <a:ext uri="{FF2B5EF4-FFF2-40B4-BE49-F238E27FC236}">
                <a16:creationId xmlns:a16="http://schemas.microsoft.com/office/drawing/2014/main" id="{C1492CA2-7E37-4577-8E02-1E79AE7EE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2110722-2775-4A70-8182-7C215D42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223" y="984156"/>
            <a:ext cx="3549144" cy="4889688"/>
          </a:xfrm>
        </p:spPr>
        <p:txBody>
          <a:bodyPr rtlCol="0">
            <a:normAutofit/>
          </a:bodyPr>
          <a:lstStyle/>
          <a:p>
            <a:pPr algn="r" rtl="0"/>
            <a:r>
              <a:rPr lang="en-US" altLang="zh-CN" dirty="0"/>
              <a:t>Project Schedule</a:t>
            </a:r>
            <a:endParaRPr lang="zh-CN" altLang="en-US" dirty="0"/>
          </a:p>
        </p:txBody>
      </p:sp>
      <p:sp>
        <p:nvSpPr>
          <p:cNvPr id="17" name="矩形​​ 16">
            <a:extLst>
              <a:ext uri="{FF2B5EF4-FFF2-40B4-BE49-F238E27FC236}">
                <a16:creationId xmlns:a16="http://schemas.microsoft.com/office/drawing/2014/main" id="{87ACB9FA-C8E8-43F1-868B-D328ECFC3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49B7B751-8B09-4CD3-B57D-E669B93F91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691402"/>
              </p:ext>
            </p:extLst>
          </p:nvPr>
        </p:nvGraphicFramePr>
        <p:xfrm>
          <a:off x="565121" y="44816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286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矩形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 descr="工作">
            <a:extLst>
              <a:ext uri="{FF2B5EF4-FFF2-40B4-BE49-F238E27FC236}">
                <a16:creationId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THANK YOU!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6083A9-53C1-4358-80D7-727411C12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454094"/>
            <a:ext cx="7315200" cy="2130552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b="1" dirty="0"/>
              <a:t>xyy0208@bu.edu</a:t>
            </a:r>
          </a:p>
          <a:p>
            <a:r>
              <a:rPr lang="en-US" altLang="zh-CN" dirty="0"/>
              <a:t>https://github.com/van1dh/Indoor-Furniture-Placement-Copilot/tree/main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C3E24-2CA2-4B18-821F-4E8A492B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29" y="3135517"/>
            <a:ext cx="3259567" cy="715721"/>
          </a:xfrm>
        </p:spPr>
        <p:txBody>
          <a:bodyPr>
            <a:no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Design Problem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16D63-6CCB-4572-8491-712E05BAB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796" y="605117"/>
            <a:ext cx="7657551" cy="410135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Background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Homes more intelligent and personalized, optimizing space for both aesthetics and functionality is essential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Large language models (LLMs) offer new opportunities for them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accent1"/>
                </a:solidFill>
              </a:rPr>
              <a:t>Mission Statement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Develop a tool that can give furniture placement plans based on safety and comfort</a:t>
            </a: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ADADB2-1FCD-43B9-B111-419D465407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796" y="3893728"/>
            <a:ext cx="5023216" cy="28704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44E8A17-C9ED-450E-AB77-6B7C4E142BB8}"/>
              </a:ext>
            </a:extLst>
          </p:cNvPr>
          <p:cNvSpPr txBox="1"/>
          <p:nvPr/>
        </p:nvSpPr>
        <p:spPr>
          <a:xfrm>
            <a:off x="8989807" y="4513324"/>
            <a:ext cx="27037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Fig.1 : Furniture plan designed directly by </a:t>
            </a:r>
          </a:p>
          <a:p>
            <a:r>
              <a:rPr lang="en-US" altLang="zh-CN" sz="2000" dirty="0" err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ChatGPT</a:t>
            </a:r>
            <a:r>
              <a:rPr lang="en-US" altLang="zh-CN" sz="200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prompts. Obviously it is not doing a good job. </a:t>
            </a:r>
            <a:r>
              <a:rPr lang="en-US" altLang="zh-CN" sz="200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</a:t>
            </a:r>
            <a:endParaRPr lang="zh-CN" altLang="en-US" sz="2000" dirty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10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D5D3B-36CB-40C8-93D8-520EF84D1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675" y="3169034"/>
            <a:ext cx="3420639" cy="51993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Targeted Users &amp; Minimum Valued Product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4CFAC4-CE92-48D7-8A19-FEAC40AAD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6377" y="1030851"/>
            <a:ext cx="3420639" cy="51206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accent1"/>
                </a:solidFill>
              </a:rPr>
              <a:t>Target market: Indoor Furniture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accent1"/>
                </a:solidFill>
              </a:rPr>
              <a:t>Consumer: Individuals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accent1"/>
                </a:solidFill>
              </a:rPr>
              <a:t>User: Parents with children, People with Disabilities, Roommates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accent1"/>
                </a:solidFill>
              </a:rPr>
              <a:t>Word spreader: Direct users, their family members or supervisors, their roommates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7EF1025-0051-4880-8E74-A79865D31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79805" y="1083294"/>
            <a:ext cx="4600802" cy="4585447"/>
          </a:xfrm>
        </p:spPr>
        <p:txBody>
          <a:bodyPr>
            <a:noAutofit/>
          </a:bodyPr>
          <a:lstStyle/>
          <a:p>
            <a:pPr>
              <a:lnSpc>
                <a:spcPct val="210000"/>
              </a:lnSpc>
            </a:pPr>
            <a:r>
              <a:rPr lang="en-US" altLang="zh-CN" sz="1800" dirty="0">
                <a:solidFill>
                  <a:schemeClr val="accent1"/>
                </a:solidFill>
              </a:rPr>
              <a:t>Minimum Valued Product (MVP):</a:t>
            </a:r>
          </a:p>
          <a:p>
            <a:pPr>
              <a:lnSpc>
                <a:spcPct val="210000"/>
              </a:lnSpc>
            </a:pPr>
            <a:r>
              <a:rPr lang="en-US" altLang="zh-CN" sz="1800" dirty="0">
                <a:solidFill>
                  <a:schemeClr val="accent1"/>
                </a:solidFill>
              </a:rPr>
              <a:t>Analyze activity paths of users</a:t>
            </a:r>
          </a:p>
          <a:p>
            <a:pPr>
              <a:lnSpc>
                <a:spcPct val="210000"/>
              </a:lnSpc>
            </a:pPr>
            <a:r>
              <a:rPr lang="en-US" altLang="zh-CN" sz="1800" dirty="0">
                <a:solidFill>
                  <a:schemeClr val="accent1"/>
                </a:solidFill>
              </a:rPr>
              <a:t>Provide basic furniture arrangement</a:t>
            </a:r>
          </a:p>
          <a:p>
            <a:pPr>
              <a:lnSpc>
                <a:spcPct val="210000"/>
              </a:lnSpc>
            </a:pPr>
            <a:r>
              <a:rPr lang="en-US" altLang="zh-CN" sz="1800" dirty="0">
                <a:solidFill>
                  <a:schemeClr val="accent1"/>
                </a:solidFill>
              </a:rPr>
              <a:t>Allow users to modify room and furniture</a:t>
            </a:r>
          </a:p>
          <a:p>
            <a:pPr>
              <a:lnSpc>
                <a:spcPct val="210000"/>
              </a:lnSpc>
            </a:pPr>
            <a:r>
              <a:rPr lang="en-US" altLang="zh-CN" sz="1800" dirty="0">
                <a:solidFill>
                  <a:schemeClr val="accent1"/>
                </a:solidFill>
              </a:rPr>
              <a:t>Generate graphical layout</a:t>
            </a:r>
          </a:p>
        </p:txBody>
      </p:sp>
    </p:spTree>
    <p:extLst>
      <p:ext uri="{BB962C8B-B14F-4D97-AF65-F5344CB8AC3E}">
        <p14:creationId xmlns:p14="http://schemas.microsoft.com/office/powerpoint/2010/main" val="150691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244E6-8418-4357-8ED7-1789F9EE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381" y="322392"/>
            <a:ext cx="7874483" cy="1662394"/>
          </a:xfrm>
        </p:spPr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Minimum Valued Product</a:t>
            </a:r>
            <a:endParaRPr lang="zh-CN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4407F2C-0E5D-4A29-AD84-545BA0EAD49C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27710259"/>
              </p:ext>
            </p:extLst>
          </p:nvPr>
        </p:nvGraphicFramePr>
        <p:xfrm>
          <a:off x="0" y="1645920"/>
          <a:ext cx="11305818" cy="443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79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7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79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7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543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54383">
                  <a:extLst>
                    <a:ext uri="{9D8B030D-6E8A-4147-A177-3AD203B41FA5}">
                      <a16:colId xmlns:a16="http://schemas.microsoft.com/office/drawing/2014/main" val="2982955526"/>
                    </a:ext>
                  </a:extLst>
                </a:gridCol>
              </a:tblGrid>
              <a:tr h="413905">
                <a:tc rowSpan="3"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</a:p>
                  </a:txBody>
                  <a:tcPr marL="0" marR="0" marT="0" marB="0" anchor="ctr"/>
                </a:tc>
                <a:tc gridSpan="7"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</a:t>
                      </a: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1-2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3-4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5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 rowSpan="2" gridSpan="2"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endParaRPr lang="en-US" altLang="zh-C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endParaRPr lang="en-US" altLang="zh-C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endParaRPr lang="en-US" altLang="zh-C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842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Analyze activity paths of users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5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 rowSpan="2" gridSpan="2"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endParaRPr lang="en-US" altLang="zh-C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endParaRPr lang="en-US" altLang="zh-CN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endParaRPr lang="en-US" altLang="zh-CN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985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 basic furniture arrangement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5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endParaRPr lang="en-US" altLang="zh-C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3" gridSpan="2"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 rowSpan="3"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endParaRPr lang="en-US" altLang="zh-C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347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Allow users to modify room and furniture</a:t>
                      </a:r>
                    </a:p>
                  </a:txBody>
                  <a:tcPr marL="0" marR="0" marT="0" marB="0" anchor="ctr">
                    <a:solidFill>
                      <a:srgbClr val="E2E1D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56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 graphical layout</a:t>
                      </a:r>
                    </a:p>
                  </a:txBody>
                  <a:tcPr marL="0" marR="0" marT="0" marB="0" anchor="ctr">
                    <a:solidFill>
                      <a:srgbClr val="E2E1D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rgbClr val="E2E1D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33%</a:t>
                      </a:r>
                    </a:p>
                  </a:txBody>
                  <a:tcPr marL="0" marR="0" marT="0" marB="0" anchor="ctr">
                    <a:solidFill>
                      <a:srgbClr val="E2E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0013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1F0EC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1F0E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rgbClr val="F1F0EC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1F0EC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rgbClr val="F1F0EC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rgbClr val="F1F0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56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7199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gridSpan="7"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38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AC203-346C-4528-88D9-DAA3D1A3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93" y="1699372"/>
            <a:ext cx="2947482" cy="1129890"/>
          </a:xfrm>
        </p:spPr>
        <p:txBody>
          <a:bodyPr/>
          <a:lstStyle/>
          <a:p>
            <a:r>
              <a:rPr lang="en-US" altLang="zh-CN" dirty="0"/>
              <a:t>Literature Review 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A38B112F-FA34-488E-A888-616B8B4AB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032" y="119775"/>
            <a:ext cx="8382788" cy="4907632"/>
          </a:xfrm>
        </p:spPr>
        <p:txBody>
          <a:bodyPr/>
          <a:lstStyle/>
          <a:p>
            <a:r>
              <a:rPr lang="en-US" altLang="zh-CN" dirty="0"/>
              <a:t>AI-driven interior design </a:t>
            </a:r>
            <a:r>
              <a:rPr lang="en-US" altLang="zh-CN" dirty="0">
                <a:sym typeface="+mn-ea"/>
              </a:rPr>
              <a:t>[1][2]</a:t>
            </a: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/>
              <a:t>Recognizing and interpreting indoor spaces </a:t>
            </a:r>
            <a:r>
              <a:rPr lang="en-US" altLang="zh-CN" dirty="0">
                <a:sym typeface="+mn-ea"/>
              </a:rPr>
              <a:t>[3][4]</a:t>
            </a: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/>
              <a:t>Deciphering spatial distributions within indoor environments</a:t>
            </a:r>
            <a:r>
              <a:rPr lang="en-US" altLang="zh-CN" dirty="0">
                <a:sym typeface="+mn-ea"/>
              </a:rPr>
              <a:t>[5][6]</a:t>
            </a:r>
          </a:p>
          <a:p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Using synthetic data as training data [7]</a:t>
            </a:r>
          </a:p>
          <a:p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7DA76C-0E64-4236-95F4-3823ED6DE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0"/>
            <a:ext cx="5657121" cy="3200400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D0358C20-2C8D-4D8C-B5AA-682064F6ED22}"/>
              </a:ext>
            </a:extLst>
          </p:cNvPr>
          <p:cNvSpPr txBox="1"/>
          <p:nvPr/>
        </p:nvSpPr>
        <p:spPr>
          <a:xfrm>
            <a:off x="6215085" y="4796988"/>
            <a:ext cx="508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 Example of an AI-driven Interior Design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(Planner-5D)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08C38E-ACE0-4341-893C-29CC4E8692A5}"/>
              </a:ext>
            </a:extLst>
          </p:cNvPr>
          <p:cNvSpPr txBox="1"/>
          <p:nvPr/>
        </p:nvSpPr>
        <p:spPr>
          <a:xfrm>
            <a:off x="5973726" y="5496441"/>
            <a:ext cx="570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https://planner5d.com/editor?key=wizard&amp;mode=wizard#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1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71DBD-936F-4E39-B25A-5468015E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4" y="1128408"/>
            <a:ext cx="3286347" cy="4601183"/>
          </a:xfrm>
        </p:spPr>
        <p:txBody>
          <a:bodyPr/>
          <a:lstStyle/>
          <a:p>
            <a:r>
              <a:rPr lang="en-US" altLang="zh-CN" dirty="0"/>
              <a:t>Benchmarking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1526D19-5360-4CAE-B3B8-8E4539442AA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4655911"/>
              </p:ext>
            </p:extLst>
          </p:nvPr>
        </p:nvGraphicFramePr>
        <p:xfrm>
          <a:off x="3630706" y="922654"/>
          <a:ext cx="8014445" cy="4403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3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7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78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furniture placement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Modify room and furniture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Graphical layout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9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Planner-5D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6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REimagineHome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89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Foyr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96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DecorMatters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68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C941A-490D-48EE-A471-74743055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03467" cy="4601183"/>
          </a:xfrm>
        </p:spPr>
        <p:txBody>
          <a:bodyPr/>
          <a:lstStyle/>
          <a:p>
            <a:r>
              <a:rPr lang="en-US" altLang="zh-CN" dirty="0"/>
              <a:t>Engineering specifications (ES)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594B7-2DC3-4F07-B918-1164FDAEA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/>
              <a:t>Data Input and Collection</a:t>
            </a:r>
          </a:p>
          <a:p>
            <a:pPr>
              <a:lnSpc>
                <a:spcPct val="200000"/>
              </a:lnSpc>
            </a:pPr>
            <a:r>
              <a:rPr lang="en-US" altLang="zh-CN" sz="2400" dirty="0"/>
              <a:t>Path Data Processing and Analysis</a:t>
            </a:r>
          </a:p>
          <a:p>
            <a:pPr>
              <a:lnSpc>
                <a:spcPct val="200000"/>
              </a:lnSpc>
            </a:pPr>
            <a:r>
              <a:rPr lang="en-US" altLang="zh-CN" sz="2400" dirty="0"/>
              <a:t>Furniture Placement and Optimization</a:t>
            </a:r>
          </a:p>
          <a:p>
            <a:pPr>
              <a:lnSpc>
                <a:spcPct val="200000"/>
              </a:lnSpc>
            </a:pPr>
            <a:r>
              <a:rPr lang="en-US" altLang="zh-CN" sz="2400" dirty="0"/>
              <a:t>User Interface (UI) and Experience (UX)</a:t>
            </a:r>
          </a:p>
          <a:p>
            <a:pPr>
              <a:lnSpc>
                <a:spcPct val="200000"/>
              </a:lnSpc>
            </a:pPr>
            <a:r>
              <a:rPr lang="en-US" altLang="zh-CN" sz="2400" dirty="0"/>
              <a:t>System Integration</a:t>
            </a:r>
          </a:p>
          <a:p>
            <a:pPr>
              <a:lnSpc>
                <a:spcPct val="200000"/>
              </a:lnSpc>
            </a:pPr>
            <a:r>
              <a:rPr lang="en-US" altLang="zh-CN" sz="2400" dirty="0"/>
              <a:t>Safety and Compliance</a:t>
            </a:r>
          </a:p>
          <a:p>
            <a:pPr>
              <a:lnSpc>
                <a:spcPct val="200000"/>
              </a:lnSpc>
            </a:pPr>
            <a:r>
              <a:rPr lang="en-US" altLang="zh-CN" sz="2400" dirty="0"/>
              <a:t>Performance and Testing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65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35734-3F14-4B04-A405-BDC08B32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have done so far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2CCFC-FFB2-48B6-A821-2BA6368A7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Literature Review &amp; Benchmarking</a:t>
            </a:r>
          </a:p>
          <a:p>
            <a:r>
              <a:rPr lang="en-US" altLang="zh-CN" sz="2800" dirty="0"/>
              <a:t>Data Acquisition and generation</a:t>
            </a:r>
          </a:p>
          <a:p>
            <a:pPr lvl="1"/>
            <a:r>
              <a:rPr lang="en-US" altLang="zh-CN" sz="2400" dirty="0"/>
              <a:t>Discover real-world datasets</a:t>
            </a:r>
          </a:p>
          <a:p>
            <a:pPr lvl="1"/>
            <a:r>
              <a:rPr lang="en-US" altLang="zh-CN" sz="2400" dirty="0"/>
              <a:t>Generate synthetic data based on simulations</a:t>
            </a:r>
          </a:p>
          <a:p>
            <a:pPr lvl="1"/>
            <a:r>
              <a:rPr lang="en-US" altLang="zh-CN" sz="2400" dirty="0"/>
              <a:t>Data preprocessing before analysis</a:t>
            </a:r>
          </a:p>
          <a:p>
            <a:r>
              <a:rPr lang="en-US" altLang="zh-CN" sz="2800" dirty="0"/>
              <a:t>Algorithm preparation</a:t>
            </a:r>
          </a:p>
          <a:p>
            <a:pPr lvl="1"/>
            <a:r>
              <a:rPr lang="en-US" altLang="zh-CN" sz="2400" dirty="0"/>
              <a:t>K-means, DBSCAN</a:t>
            </a:r>
          </a:p>
          <a:p>
            <a:pPr lvl="1"/>
            <a:r>
              <a:rPr lang="en-US" altLang="zh-CN" sz="2400" dirty="0"/>
              <a:t>Machine Learning Related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70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51777-BC22-4521-955C-638356C6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76154" cy="4789648"/>
          </a:xfrm>
        </p:spPr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 next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5917E-D0B1-4154-A4EE-F17ECABEC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2841" y="868680"/>
            <a:ext cx="7315200" cy="5120640"/>
          </a:xfrm>
        </p:spPr>
        <p:txBody>
          <a:bodyPr/>
          <a:lstStyle/>
          <a:p>
            <a:r>
              <a:rPr lang="en-US" altLang="zh-CN" sz="2800" dirty="0"/>
              <a:t>Implement backend </a:t>
            </a:r>
          </a:p>
          <a:p>
            <a:pPr lvl="1"/>
            <a:r>
              <a:rPr lang="en-US" altLang="zh-CN" sz="2400" dirty="0"/>
              <a:t>Activity analysis</a:t>
            </a:r>
          </a:p>
          <a:p>
            <a:pPr lvl="1"/>
            <a:r>
              <a:rPr lang="en-US" altLang="zh-CN" sz="2400" dirty="0"/>
              <a:t>Optimization of furniture placements</a:t>
            </a:r>
          </a:p>
          <a:p>
            <a:r>
              <a:rPr lang="en-US" altLang="zh-CN" sz="2800" dirty="0"/>
              <a:t>Implement frontend</a:t>
            </a:r>
          </a:p>
          <a:p>
            <a:pPr lvl="1"/>
            <a:r>
              <a:rPr lang="en-US" altLang="zh-CN" sz="2400" dirty="0"/>
              <a:t>Basic Design Output</a:t>
            </a:r>
          </a:p>
          <a:p>
            <a:pPr lvl="1"/>
            <a:r>
              <a:rPr lang="en-US" altLang="zh-CN" sz="2400" dirty="0"/>
              <a:t>User Interface for adjustments</a:t>
            </a:r>
          </a:p>
          <a:p>
            <a:pPr lvl="1"/>
            <a:r>
              <a:rPr lang="en-US" altLang="zh-CN" sz="2400" dirty="0"/>
              <a:t>Changes output as required</a:t>
            </a:r>
          </a:p>
          <a:p>
            <a:r>
              <a:rPr lang="en-US" altLang="zh-CN" sz="2800" dirty="0"/>
              <a:t>Possible improvements</a:t>
            </a:r>
            <a:endParaRPr lang="zh-CN" altLang="en-US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41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66*328"/>
  <p:tag name="TABLE_ENDDRAG_RECT" val="45*129*866*3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05*303"/>
  <p:tag name="TABLE_ENDDRAG_RECT" val="103*147*805*303"/>
</p:tagLst>
</file>

<file path=ppt/theme/theme1.xml><?xml version="1.0" encoding="utf-8"?>
<a:theme xmlns:a="http://schemas.openxmlformats.org/drawingml/2006/main" name="框架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541854-87B3-4953-A183-EF3BD285377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0</TotalTime>
  <Words>444</Words>
  <Application>Microsoft Office PowerPoint</Application>
  <PresentationFormat>宽屏</PresentationFormat>
  <Paragraphs>135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Microsoft YaHei UI</vt:lpstr>
      <vt:lpstr>幼圆</vt:lpstr>
      <vt:lpstr>Corbel</vt:lpstr>
      <vt:lpstr>Times New Roman</vt:lpstr>
      <vt:lpstr>Wingdings</vt:lpstr>
      <vt:lpstr>Wingdings 2</vt:lpstr>
      <vt:lpstr>框架</vt:lpstr>
      <vt:lpstr>Indoor Furniture Placement Copilot for Optimal Design</vt:lpstr>
      <vt:lpstr>Design Problem</vt:lpstr>
      <vt:lpstr>Targeted Users &amp; Minimum Valued Product </vt:lpstr>
      <vt:lpstr>Minimum Valued Product</vt:lpstr>
      <vt:lpstr>Literature Review </vt:lpstr>
      <vt:lpstr>Benchmarking</vt:lpstr>
      <vt:lpstr>Engineering specifications (ES) </vt:lpstr>
      <vt:lpstr>What have done so far</vt:lpstr>
      <vt:lpstr>What to do next</vt:lpstr>
      <vt:lpstr>Challenges Facing</vt:lpstr>
      <vt:lpstr>Project Schedule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2024-10-14T03:26:43Z</dcterms:created>
  <dcterms:modified xsi:type="dcterms:W3CDTF">2024-10-16T16:38:05Z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