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74" r:id="rId5"/>
    <p:sldId id="257" r:id="rId6"/>
    <p:sldId id="258" r:id="rId7"/>
    <p:sldId id="259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846A2-9536-8740-967C-AFCBCD6C2E8E}" v="1" dt="2024-08-07T11:00:03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94681"/>
  </p:normalViewPr>
  <p:slideViewPr>
    <p:cSldViewPr snapToGrid="0">
      <p:cViewPr varScale="1">
        <p:scale>
          <a:sx n="116" d="100"/>
          <a:sy n="116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, O. (Oisin)" userId="d84e69e0-0d6a-4e24-8120-daf87a5b0ab1" providerId="ADAL" clId="{8CE846A2-9536-8740-967C-AFCBCD6C2E8E}"/>
    <pc:docChg chg="addSld delSld modSld">
      <pc:chgData name="Ryan, O. (Oisin)" userId="d84e69e0-0d6a-4e24-8120-daf87a5b0ab1" providerId="ADAL" clId="{8CE846A2-9536-8740-967C-AFCBCD6C2E8E}" dt="2024-08-07T11:00:33.244" v="119" actId="2696"/>
      <pc:docMkLst>
        <pc:docMk/>
      </pc:docMkLst>
      <pc:sldChg chg="del">
        <pc:chgData name="Ryan, O. (Oisin)" userId="d84e69e0-0d6a-4e24-8120-daf87a5b0ab1" providerId="ADAL" clId="{8CE846A2-9536-8740-967C-AFCBCD6C2E8E}" dt="2024-08-07T11:00:33.244" v="119" actId="2696"/>
        <pc:sldMkLst>
          <pc:docMk/>
          <pc:sldMk cId="816298210" sldId="256"/>
        </pc:sldMkLst>
      </pc:sldChg>
      <pc:sldChg chg="modSp add mod">
        <pc:chgData name="Ryan, O. (Oisin)" userId="d84e69e0-0d6a-4e24-8120-daf87a5b0ab1" providerId="ADAL" clId="{8CE846A2-9536-8740-967C-AFCBCD6C2E8E}" dt="2024-08-07T11:00:28.013" v="118" actId="20577"/>
        <pc:sldMkLst>
          <pc:docMk/>
          <pc:sldMk cId="2247520911" sldId="274"/>
        </pc:sldMkLst>
        <pc:spChg chg="mod">
          <ac:chgData name="Ryan, O. (Oisin)" userId="d84e69e0-0d6a-4e24-8120-daf87a5b0ab1" providerId="ADAL" clId="{8CE846A2-9536-8740-967C-AFCBCD6C2E8E}" dt="2024-08-07T11:00:22.413" v="100" actId="20577"/>
          <ac:spMkLst>
            <pc:docMk/>
            <pc:sldMk cId="2247520911" sldId="274"/>
            <ac:spMk id="2" creationId="{B8F2BA87-1CEB-EAD7-CFE2-CEA15DCB0872}"/>
          </ac:spMkLst>
        </pc:spChg>
        <pc:spChg chg="mod">
          <ac:chgData name="Ryan, O. (Oisin)" userId="d84e69e0-0d6a-4e24-8120-daf87a5b0ab1" providerId="ADAL" clId="{8CE846A2-9536-8740-967C-AFCBCD6C2E8E}" dt="2024-08-07T11:00:28.013" v="118" actId="20577"/>
          <ac:spMkLst>
            <pc:docMk/>
            <pc:sldMk cId="2247520911" sldId="274"/>
            <ac:spMk id="4" creationId="{4BF6F0E6-9C88-367B-7990-6BC10C002BE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7T10:53:1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24575,'75'0'0,"0"0"0,0-1 0,6 0 0,5 3 0,-4 2 0,5 1 0,2 3 0,1 2-618,-10 2 0,2 2 1,1 2-1,-1 2 0,-1 2 618,16 6 0,-1 4 0,-3 2 0,-3 4 0,-11 0 0,-3 3 0,-2 2 0,-4 2 0,13 12 0,-5 3 0,-5 0 266,-15-7 1,-5-1-1,-4 1-266,11 18 0,-7-1 274,-11-9 0,-7-3-274,3 24 0,-17-19 0,-6-21 0,-10-21 0,-1-11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7T10:53:1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24575,'8'0'0,"2"1"0,3 1 0,-3 1 0,2-1 0,0 1 0,0 1-1004,-1-1 0,1 1 1,-1 0-1,1 0 1,0 0 1003,1 1 0,-1 0 0,1 0 0,-1 0 0,0 0 0,1 1 0,-1 0 0,1-1 0,-2 1 506,1-1 0,-1 0 0,-1 0-506,-1-1 0,-2-2 815,1-6-815,-7-3 0,-1-2 0,1-1 0,0-1 0,1-1-518,0 1 1,0-1-1,0-1 1,1 0 517,-1 2 0,0-1 0,1 1 0,0-1 0,-1 0 0,2-2 0,-1 1 0,0-1 0,1 1-518,-1-1 1,1 0-1,0 2 1,-1 1-1,0 2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7T10:53:1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24575,'75'0'0,"0"0"0,0-1 0,6 0 0,5 3 0,-4 2 0,5 1 0,2 3 0,1 2-618,-10 2 0,2 2 1,1 2-1,-1 2 0,-1 2 618,16 6 0,-1 4 0,-3 2 0,-3 4 0,-11 0 0,-3 3 0,-2 2 0,-4 2 0,13 12 0,-5 3 0,-5 0 266,-15-7 1,-5-1-1,-4 1-266,11 18 0,-7-1 274,-11-9 0,-7-3-274,3 24 0,-17-19 0,-6-21 0,-10-21 0,-1-11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7T10:53:1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24575,'8'0'0,"2"1"0,3 1 0,-3 1 0,2-1 0,0 1 0,0 1-1004,-1-1 0,1 1 1,-1 0-1,1 0 1,0 0 1003,1 1 0,-1 0 0,1 0 0,-1 0 0,0 0 0,1 1 0,-1 0 0,1-1 0,-2 1 506,1-1 0,-1 0 0,-1 0-506,-1-1 0,-2-2 815,1-6-815,-7-3 0,-1-2 0,1-1 0,0-1 0,1-1-518,0 1 1,0-1-1,0-1 1,1 0 517,-1 2 0,0-1 0,1 1 0,0-1 0,-1 0 0,2-2 0,-1 1 0,0-1 0,1 1-518,-1-1 1,1 0-1,0 2 1,-1 1-1,0 2 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5CAF7-C153-544D-BE01-25A79A23461E}" type="datetimeFigureOut">
              <a:rPr lang="en-NL" smtClean="0"/>
              <a:t>07/08/2024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86BB2-1D4D-9942-8025-C8653B7367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592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5fe7d333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75fe7d333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30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86BB2-1D4D-9942-8025-C8653B73675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7882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86BB2-1D4D-9942-8025-C8653B73675A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75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86BB2-1D4D-9942-8025-C8653B73675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612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29FE-E764-CC61-3544-07CA724C8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E29DE-9F0E-5EF9-0D2B-EE9C5B2E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BE03-30C2-F5CF-6147-DBB557AC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58C-6945-C64C-9760-47CCB497333F}" type="datetimeFigureOut">
              <a:rPr lang="en-NL" smtClean="0"/>
              <a:t>07/08/2024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81E3-1444-B368-EE65-EAA8F9EE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70AB-E775-F87A-B60B-C8D837EE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00C4-9561-FF48-924B-983E57AD3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678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D3F7-6F78-4EF3-5DD0-F3979060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1A8DA-D94D-C3C0-6505-82F57F80F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8CA9A-30A7-712D-A9ED-1631DBBE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58C-6945-C64C-9760-47CCB497333F}" type="datetimeFigureOut">
              <a:rPr lang="en-NL" smtClean="0"/>
              <a:t>07/08/2024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EF04C-00C1-6D92-38E5-4BEC9FB4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C7BB-03EF-AF36-FE21-5F7AAAB8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00C4-9561-FF48-924B-983E57AD3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708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5E2CE-7B80-ED36-9335-D75E339B1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D1509-037D-8671-0D62-1C159A515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D6A3-C8E9-803B-DEA9-9AD7F63E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58C-6945-C64C-9760-47CCB497333F}" type="datetimeFigureOut">
              <a:rPr lang="en-NL" smtClean="0"/>
              <a:t>07/08/2024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EC27-2DEA-7482-966E-9212533E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CF12C-6C8D-5DF8-05A5-A587A0C0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00C4-9561-FF48-924B-983E57AD3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729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 met tekst">
  <p:cSld name="Dia met teks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body" idx="1"/>
          </p:nvPr>
        </p:nvSpPr>
        <p:spPr>
          <a:xfrm>
            <a:off x="349250" y="1441450"/>
            <a:ext cx="11512550" cy="465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2"/>
          </p:nvPr>
        </p:nvSpPr>
        <p:spPr>
          <a:xfrm>
            <a:off x="349250" y="142574"/>
            <a:ext cx="932815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9317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373F8-D5BA-0608-FD7C-7DCD017FB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84867"/>
            <a:ext cx="9144000" cy="3729211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2744244-02FB-F8F1-815F-44A6D4FA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901611"/>
            <a:ext cx="9144000" cy="64231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8E3075-E431-5063-AFF8-BB8F5917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2E86-8C6A-9B45-A7E2-767736D02B8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BA78E9-1848-982E-52D4-232EDE85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F318E2-EC2E-4D05-B8E8-9930E2EE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F75-1E4E-964E-9E20-D0A410FF90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86B8A93-E30A-542B-9679-63F2CA17CA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3999" y="5334794"/>
            <a:ext cx="9143999" cy="61595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105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25B9-B0BE-2890-C564-6A6CA21F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F015-8228-3AA9-1225-EE2C03B0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33112-870D-54F0-49F8-FF4EA6AC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58C-6945-C64C-9760-47CCB497333F}" type="datetimeFigureOut">
              <a:rPr lang="en-NL" smtClean="0"/>
              <a:t>07/08/2024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7CEE-03D9-8976-25B6-D3B3CCB7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2F89B-BA44-A3CD-8C1E-B0B044B2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00C4-9561-FF48-924B-983E57AD3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12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A7A9-9944-FCAF-A3BC-A658E514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3FCEF-B98B-B80F-52AC-549967C83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ED5C-8906-60C5-9304-ADD89451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58C-6945-C64C-9760-47CCB497333F}" type="datetimeFigureOut">
              <a:rPr lang="en-NL" smtClean="0"/>
              <a:t>07/08/2024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0A2EB-EC29-4E6D-3BBB-D26FB25E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8EEC-DAB2-80CC-34EC-5A31CB7F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00C4-9561-FF48-924B-983E57AD3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581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7CF6-6689-FA66-DB73-EB5973DA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8961-42B7-1C28-1D83-A82456F7A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9FCE2-7D85-A6C3-CCDF-8A0613BE9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D4DBE-AECA-1314-F799-EB831021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58C-6945-C64C-9760-47CCB497333F}" type="datetimeFigureOut">
              <a:rPr lang="en-NL" smtClean="0"/>
              <a:t>07/08/2024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3349-0E01-ACC1-3738-5BFE4F33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EC8AD-2432-0E30-83E2-7DA92A2E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00C4-9561-FF48-924B-983E57AD3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177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4CF3-EC32-7583-193F-1552E1E0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B9FC5-E9BC-B13C-3831-66ECF186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FB48-934A-A2B2-A15E-88831EE5A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24100-A7FA-377A-94F9-A8F56895B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B9D3E-DD36-C5FB-7B36-1179E7D2E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65011-D2AB-9AD5-9459-2A79DB9F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58C-6945-C64C-9760-47CCB497333F}" type="datetimeFigureOut">
              <a:rPr lang="en-NL" smtClean="0"/>
              <a:t>07/08/2024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E154D-E4BF-7AE8-703D-650A7AC2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99661-B911-6EB4-C47E-0271BF4D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00C4-9561-FF48-924B-983E57AD3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01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CCE5-F97C-96A4-47A1-0E9F1128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B672A-DD97-E01A-91D8-E72EF311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58C-6945-C64C-9760-47CCB497333F}" type="datetimeFigureOut">
              <a:rPr lang="en-NL" smtClean="0"/>
              <a:t>07/08/2024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7DFE7-7E61-0DA6-D707-2C3AE256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104EB-B749-21D8-F014-F9679B5E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00C4-9561-FF48-924B-983E57AD3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146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1FB5A-840F-9E88-F1E1-8732A337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58C-6945-C64C-9760-47CCB497333F}" type="datetimeFigureOut">
              <a:rPr lang="en-NL" smtClean="0"/>
              <a:t>07/08/2024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681D6-4111-DDF1-0E1F-432DD343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010CC-CAA3-2BA2-7B1F-DAA5D43D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00C4-9561-FF48-924B-983E57AD3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037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FF53-D220-A5B8-92C6-C3EF2543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23CD-128F-F5B4-4EC8-5E01208B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3CF1B-56C0-E05F-B312-D1E4BCE32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0880-1A5A-8BB9-B3A4-64781A1B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58C-6945-C64C-9760-47CCB497333F}" type="datetimeFigureOut">
              <a:rPr lang="en-NL" smtClean="0"/>
              <a:t>07/08/2024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2080F-D339-7F17-468D-3F834018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D0A5C-3E69-90F2-584C-49CEDAF9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00C4-9561-FF48-924B-983E57AD3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882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170C-3BCD-CCE2-08C2-FFE0AADE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5ECF1-E10E-C93F-BAB1-085BB0DD8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63FFB-8CDF-3420-95F9-33CD23D3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61464-7A05-8F49-DE19-A510CEBD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58C-6945-C64C-9760-47CCB497333F}" type="datetimeFigureOut">
              <a:rPr lang="en-NL" smtClean="0"/>
              <a:t>07/08/2024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454E6-63F4-675C-973B-EFF560D9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BDC9B-3DC8-71F8-307E-651B7C68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00C4-9561-FF48-924B-983E57AD3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088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0282B-B505-FD6A-45D4-EA230CE2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38FC4-BA0A-4A42-3E7F-1C1EE357E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BBD2-8872-F209-D8D1-1D8A7F0DA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BC58C-6945-C64C-9760-47CCB497333F}" type="datetimeFigureOut">
              <a:rPr lang="en-NL" smtClean="0"/>
              <a:t>07/08/2024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0A68-65DD-80DD-7B9D-4D711CEDE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65E0-F8E1-B5A4-E82D-793327161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8F00C4-9561-FF48-924B-983E57AD3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912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2BA87-1CEB-EAD7-CFE2-CEA15DCB0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32842"/>
            <a:ext cx="9144000" cy="1655380"/>
          </a:xfrm>
        </p:spPr>
        <p:txBody>
          <a:bodyPr>
            <a:normAutofit/>
          </a:bodyPr>
          <a:lstStyle/>
          <a:p>
            <a:r>
              <a:rPr lang="en-GB" sz="4400" dirty="0"/>
              <a:t>Instrumental Variables and Mediation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951A29-996E-2A44-7467-EC4D12C7F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34211"/>
            <a:ext cx="9144000" cy="642312"/>
          </a:xfrm>
        </p:spPr>
        <p:txBody>
          <a:bodyPr>
            <a:normAutofit/>
          </a:bodyPr>
          <a:lstStyle/>
          <a:p>
            <a:r>
              <a:rPr lang="en-GB" sz="2600" b="1" dirty="0"/>
              <a:t>Introduction to Causal Inference and Causal Data Science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F6F0E6-9C88-367B-7990-6BC10C002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664331"/>
            <a:ext cx="9143999" cy="615950"/>
          </a:xfrm>
        </p:spPr>
        <p:txBody>
          <a:bodyPr>
            <a:normAutofit/>
          </a:bodyPr>
          <a:lstStyle/>
          <a:p>
            <a:r>
              <a:rPr lang="en-GB" sz="2600" dirty="0"/>
              <a:t>Oisin Ryan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0FE7243E-9EC8-342C-238B-1AF9EB9232F7}"/>
              </a:ext>
            </a:extLst>
          </p:cNvPr>
          <p:cNvCxnSpPr>
            <a:cxnSpLocks/>
          </p:cNvCxnSpPr>
          <p:nvPr/>
        </p:nvCxnSpPr>
        <p:spPr>
          <a:xfrm>
            <a:off x="2210636" y="2430175"/>
            <a:ext cx="777072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B278906-2993-5B04-7A39-021C982F32CC}"/>
              </a:ext>
            </a:extLst>
          </p:cNvPr>
          <p:cNvCxnSpPr>
            <a:cxnSpLocks/>
          </p:cNvCxnSpPr>
          <p:nvPr/>
        </p:nvCxnSpPr>
        <p:spPr>
          <a:xfrm>
            <a:off x="2210636" y="4432600"/>
            <a:ext cx="777072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2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42A4-4CAF-E6EF-F700-9B623BB2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Controlled vs Natural Direct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7161-1266-C70B-7019-10B3C5A84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</a:t>
            </a:r>
            <a:r>
              <a:rPr lang="en-NL" dirty="0"/>
              <a:t>he </a:t>
            </a:r>
            <a:r>
              <a:rPr lang="en-NL" b="1" dirty="0"/>
              <a:t>controlled direct effect </a:t>
            </a:r>
            <a:r>
              <a:rPr lang="en-NL" dirty="0"/>
              <a:t>(CDE) represents the effect of an intervention on </a:t>
            </a:r>
            <a:r>
              <a:rPr lang="en-NL" b="1" dirty="0"/>
              <a:t>A, </a:t>
            </a:r>
            <a:r>
              <a:rPr lang="en-NL" dirty="0"/>
              <a:t>combined with an intervention to keep </a:t>
            </a:r>
            <a:r>
              <a:rPr lang="en-NL" b="1" dirty="0"/>
              <a:t>M </a:t>
            </a:r>
            <a:r>
              <a:rPr lang="en-NL" u="sng" dirty="0"/>
              <a:t>fixed at a certain value </a:t>
            </a:r>
            <a:r>
              <a:rPr lang="en-NL" dirty="0"/>
              <a:t>(say m)</a:t>
            </a:r>
          </a:p>
        </p:txBody>
      </p:sp>
      <p:pic>
        <p:nvPicPr>
          <p:cNvPr id="4" name="Afbeelding 4" descr="Afbeelding met tekst, klok&#10;&#10;Automatisch gegenereerde beschrijving">
            <a:extLst>
              <a:ext uri="{FF2B5EF4-FFF2-40B4-BE49-F238E27FC236}">
                <a16:creationId xmlns:a16="http://schemas.microsoft.com/office/drawing/2014/main" id="{B23C074E-4C7D-A006-71B7-2283837E84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55"/>
          <a:stretch/>
        </p:blipFill>
        <p:spPr>
          <a:xfrm>
            <a:off x="3374465" y="3186491"/>
            <a:ext cx="4041648" cy="8148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5B9AE3-6615-A58B-8B4A-EB4E48F32F4D}"/>
              </a:ext>
            </a:extLst>
          </p:cNvPr>
          <p:cNvSpPr/>
          <p:nvPr/>
        </p:nvSpPr>
        <p:spPr>
          <a:xfrm>
            <a:off x="4201297" y="3707026"/>
            <a:ext cx="988541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B189A0-4A0D-B4FF-51C2-23164ED2040B}"/>
              </a:ext>
            </a:extLst>
          </p:cNvPr>
          <p:cNvSpPr txBox="1">
            <a:spLocks/>
          </p:cNvSpPr>
          <p:nvPr/>
        </p:nvSpPr>
        <p:spPr>
          <a:xfrm>
            <a:off x="838200" y="45060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estimated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b="1" dirty="0" err="1"/>
              <a:t>conditioning</a:t>
            </a:r>
            <a:r>
              <a:rPr lang="nl-NL" dirty="0"/>
              <a:t> on M = 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effect of smoking on </a:t>
            </a:r>
            <a:r>
              <a:rPr lang="nl-NL" dirty="0" err="1"/>
              <a:t>lung</a:t>
            </a:r>
            <a:r>
              <a:rPr lang="nl-NL" dirty="0"/>
              <a:t> </a:t>
            </a:r>
            <a:r>
              <a:rPr lang="nl-NL" dirty="0" err="1"/>
              <a:t>cancer</a:t>
            </a:r>
            <a:r>
              <a:rPr lang="nl-NL" dirty="0"/>
              <a:t>, </a:t>
            </a:r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could</a:t>
            </a:r>
            <a:r>
              <a:rPr lang="nl-NL" dirty="0"/>
              <a:t> force </a:t>
            </a:r>
            <a:r>
              <a:rPr lang="nl-NL" dirty="0" err="1"/>
              <a:t>smokers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non-</a:t>
            </a:r>
            <a:r>
              <a:rPr lang="nl-NL" dirty="0" err="1"/>
              <a:t>smokers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tar</a:t>
            </a:r>
            <a:r>
              <a:rPr lang="nl-NL" dirty="0"/>
              <a:t> levels in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lungs</a:t>
            </a:r>
            <a:r>
              <a:rPr lang="nl-NL" dirty="0"/>
              <a:t>? 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413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42A4-4CAF-E6EF-F700-9B623BB2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Natural Direct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7161-1266-C70B-7019-10B3C5A84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</a:t>
            </a:r>
            <a:r>
              <a:rPr lang="en-NL" dirty="0"/>
              <a:t>he </a:t>
            </a:r>
            <a:r>
              <a:rPr lang="en-NL" b="1" dirty="0"/>
              <a:t>natural direct effect </a:t>
            </a:r>
            <a:r>
              <a:rPr lang="en-NL" dirty="0"/>
              <a:t>(NDE) represents the effect of an intervention on </a:t>
            </a:r>
            <a:r>
              <a:rPr lang="en-NL" b="1" dirty="0"/>
              <a:t>A, </a:t>
            </a:r>
            <a:r>
              <a:rPr lang="en-NL" dirty="0"/>
              <a:t>combined with an intervention that </a:t>
            </a:r>
            <a:r>
              <a:rPr lang="en-NL" b="1" dirty="0"/>
              <a:t>ensures M takes on </a:t>
            </a:r>
            <a:r>
              <a:rPr lang="en-NL" dirty="0"/>
              <a:t>whatever value it “naturally” would have without that intervention</a:t>
            </a:r>
          </a:p>
        </p:txBody>
      </p:sp>
      <p:pic>
        <p:nvPicPr>
          <p:cNvPr id="4" name="Afbeelding 4" descr="Afbeelding met tekst, klok&#10;&#10;Automatisch gegenereerde beschrijving">
            <a:extLst>
              <a:ext uri="{FF2B5EF4-FFF2-40B4-BE49-F238E27FC236}">
                <a16:creationId xmlns:a16="http://schemas.microsoft.com/office/drawing/2014/main" id="{B23C074E-4C7D-A006-71B7-2283837E84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55"/>
          <a:stretch/>
        </p:blipFill>
        <p:spPr>
          <a:xfrm>
            <a:off x="3300324" y="3216358"/>
            <a:ext cx="4041648" cy="81480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B189A0-4A0D-B4FF-51C2-23164ED2040B}"/>
              </a:ext>
            </a:extLst>
          </p:cNvPr>
          <p:cNvSpPr txBox="1">
            <a:spLocks/>
          </p:cNvSpPr>
          <p:nvPr/>
        </p:nvSpPr>
        <p:spPr>
          <a:xfrm>
            <a:off x="838200" y="4682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Estimation</a:t>
            </a:r>
            <a:r>
              <a:rPr lang="nl-NL" dirty="0"/>
              <a:t> </a:t>
            </a:r>
            <a:r>
              <a:rPr lang="nl-NL" dirty="0" err="1"/>
              <a:t>requires</a:t>
            </a:r>
            <a:r>
              <a:rPr lang="nl-NL" dirty="0"/>
              <a:t> a model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 -&gt; M </a:t>
            </a:r>
            <a:r>
              <a:rPr lang="nl-NL" dirty="0" err="1"/>
              <a:t>relationship</a:t>
            </a:r>
            <a:endParaRPr lang="nl-NL" dirty="0"/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Imagine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make </a:t>
            </a:r>
            <a:r>
              <a:rPr lang="nl-NL" dirty="0" err="1"/>
              <a:t>everyone</a:t>
            </a:r>
            <a:r>
              <a:rPr lang="nl-NL" dirty="0"/>
              <a:t> </a:t>
            </a:r>
            <a:r>
              <a:rPr lang="nl-NL" dirty="0" err="1"/>
              <a:t>smoke</a:t>
            </a:r>
            <a:r>
              <a:rPr lang="nl-NL" dirty="0"/>
              <a:t>, but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“</a:t>
            </a:r>
            <a:r>
              <a:rPr lang="nl-NL" dirty="0" err="1"/>
              <a:t>tar</a:t>
            </a:r>
            <a:r>
              <a:rPr lang="nl-NL" dirty="0"/>
              <a:t> free” </a:t>
            </a:r>
            <a:r>
              <a:rPr lang="nl-NL" dirty="0" err="1"/>
              <a:t>cigarettes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a “</a:t>
            </a:r>
            <a:r>
              <a:rPr lang="nl-NL" dirty="0" err="1"/>
              <a:t>tar</a:t>
            </a:r>
            <a:r>
              <a:rPr lang="nl-NL" dirty="0"/>
              <a:t> </a:t>
            </a:r>
            <a:r>
              <a:rPr lang="nl-NL" dirty="0" err="1"/>
              <a:t>creation</a:t>
            </a:r>
            <a:r>
              <a:rPr lang="nl-NL" dirty="0"/>
              <a:t>” </a:t>
            </a:r>
            <a:r>
              <a:rPr lang="nl-NL" dirty="0" err="1"/>
              <a:t>mechanism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1D8F0-6125-1109-B810-597EC0DF82D6}"/>
              </a:ext>
            </a:extLst>
          </p:cNvPr>
          <p:cNvSpPr txBox="1"/>
          <p:nvPr/>
        </p:nvSpPr>
        <p:spPr>
          <a:xfrm>
            <a:off x="2619632" y="3513361"/>
            <a:ext cx="1075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C05EA-2F82-DF4B-FBEC-EFC64B6097AD}"/>
              </a:ext>
            </a:extLst>
          </p:cNvPr>
          <p:cNvCxnSpPr/>
          <p:nvPr/>
        </p:nvCxnSpPr>
        <p:spPr>
          <a:xfrm>
            <a:off x="3126259" y="3793524"/>
            <a:ext cx="4324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4D5C1C-B1F8-9965-CB28-944035AE656B}"/>
              </a:ext>
            </a:extLst>
          </p:cNvPr>
          <p:cNvSpPr txBox="1"/>
          <p:nvPr/>
        </p:nvSpPr>
        <p:spPr>
          <a:xfrm>
            <a:off x="3845092" y="3432601"/>
            <a:ext cx="1075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8DE544-A851-1E54-AA2E-DC849CEAD26C}"/>
              </a:ext>
            </a:extLst>
          </p:cNvPr>
          <p:cNvSpPr/>
          <p:nvPr/>
        </p:nvSpPr>
        <p:spPr>
          <a:xfrm>
            <a:off x="4102443" y="3724988"/>
            <a:ext cx="1075038" cy="192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86800-F719-830B-3A2E-2D270566AA7F}"/>
              </a:ext>
            </a:extLst>
          </p:cNvPr>
          <p:cNvSpPr txBox="1"/>
          <p:nvPr/>
        </p:nvSpPr>
        <p:spPr>
          <a:xfrm>
            <a:off x="3661882" y="3976209"/>
            <a:ext cx="1075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A`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8C5BAD-5A8F-C380-A691-BAC9C0438D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126259" y="3976209"/>
            <a:ext cx="535623" cy="292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54E4C-EAE0-0DD1-5249-A82685F7C828}"/>
              </a:ext>
            </a:extLst>
          </p:cNvPr>
          <p:cNvCxnSpPr>
            <a:cxnSpLocks/>
          </p:cNvCxnSpPr>
          <p:nvPr/>
        </p:nvCxnSpPr>
        <p:spPr>
          <a:xfrm flipV="1">
            <a:off x="4287795" y="3913430"/>
            <a:ext cx="810683" cy="396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89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9F78-0E3C-0162-A7B9-9D0FFBA7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Direct Effects and Policy 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94B6-616D-239D-ADD3-8B7326AE3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81" y="1809106"/>
            <a:ext cx="55749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dirty="0"/>
              <a:t>Many causal questions that people come up with can be framed as total effects, or as CDE or NDE questions</a:t>
            </a:r>
          </a:p>
          <a:p>
            <a:pPr marL="0" indent="0">
              <a:buNone/>
            </a:pPr>
            <a:r>
              <a:rPr lang="en-NL" dirty="0"/>
              <a:t> - Related to “intention to treat” and “per protocol” effects in TTE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But, they may still be of more or less questionable policy relevance.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106956-EBA1-CD5A-30C8-93D9C475E17F}"/>
              </a:ext>
            </a:extLst>
          </p:cNvPr>
          <p:cNvSpPr txBox="1">
            <a:spLocks/>
          </p:cNvSpPr>
          <p:nvPr/>
        </p:nvSpPr>
        <p:spPr>
          <a:xfrm>
            <a:off x="6392564" y="1789412"/>
            <a:ext cx="52083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L" dirty="0"/>
              <a:t>Covid Vaccination (A), Death (M) and Experiencing Covid (Y)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NL" dirty="0"/>
              <a:t>CDE: What is the effect of vaccination on covid-risk given we could keep vaccine takers alive?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NL" dirty="0"/>
              <a:t>NDE: What is the effect of vaccination on covid-risk given that we can ensure that vaccine takers would have the same risk of death as they would have in the absence of vaccination?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L" dirty="0"/>
          </a:p>
          <a:p>
            <a:pPr marL="0" indent="0">
              <a:buFont typeface="Arial" panose="020B0604020202020204" pitchFamily="34" charset="0"/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0273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2840-9BD3-3981-ADDE-F65BC08A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CDEs and Estimation: Confounder-feedback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E23ED67-B835-A339-13E9-6A60F1690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216" y="1767267"/>
            <a:ext cx="5933303" cy="2352615"/>
          </a:xfrm>
          <a:prstGeom prst="rect">
            <a:avLst/>
          </a:prstGeom>
        </p:spPr>
      </p:pic>
      <p:pic>
        <p:nvPicPr>
          <p:cNvPr id="5" name="Afbeelding 14" descr="Afbeelding met tekst, boogschieten&#10;&#10;Automatisch gegenereerde beschrijving">
            <a:extLst>
              <a:ext uri="{FF2B5EF4-FFF2-40B4-BE49-F238E27FC236}">
                <a16:creationId xmlns:a16="http://schemas.microsoft.com/office/drawing/2014/main" id="{10E4156E-C97A-7419-EFE0-A6F179B2E2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2519" y="3931053"/>
            <a:ext cx="5487924" cy="2103374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6" name="Google Shape;46;g75fe7d3335_1_2">
            <a:extLst>
              <a:ext uri="{FF2B5EF4-FFF2-40B4-BE49-F238E27FC236}">
                <a16:creationId xmlns:a16="http://schemas.microsoft.com/office/drawing/2014/main" id="{2D580FF7-B366-4C34-E1C6-FA65C21FEC71}"/>
              </a:ext>
            </a:extLst>
          </p:cNvPr>
          <p:cNvSpPr txBox="1">
            <a:spLocks/>
          </p:cNvSpPr>
          <p:nvPr/>
        </p:nvSpPr>
        <p:spPr>
          <a:xfrm>
            <a:off x="6817735" y="2625834"/>
            <a:ext cx="2499260" cy="6167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dirty="0" err="1"/>
              <a:t>Conditioning</a:t>
            </a:r>
            <a:endParaRPr lang="nl-NL" dirty="0"/>
          </a:p>
        </p:txBody>
      </p:sp>
      <p:grpSp>
        <p:nvGrpSpPr>
          <p:cNvPr id="7" name="Groep 16">
            <a:extLst>
              <a:ext uri="{FF2B5EF4-FFF2-40B4-BE49-F238E27FC236}">
                <a16:creationId xmlns:a16="http://schemas.microsoft.com/office/drawing/2014/main" id="{589AD552-93B3-BEA7-EC08-A9500CA722F3}"/>
              </a:ext>
            </a:extLst>
          </p:cNvPr>
          <p:cNvGrpSpPr/>
          <p:nvPr/>
        </p:nvGrpSpPr>
        <p:grpSpPr>
          <a:xfrm>
            <a:off x="6016669" y="2992223"/>
            <a:ext cx="933860" cy="447058"/>
            <a:chOff x="6081983" y="2992223"/>
            <a:chExt cx="933860" cy="4470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t 13">
                  <a:extLst>
                    <a:ext uri="{FF2B5EF4-FFF2-40B4-BE49-F238E27FC236}">
                      <a16:creationId xmlns:a16="http://schemas.microsoft.com/office/drawing/2014/main" id="{7C7D6D22-E934-4051-6805-FD81059C2556}"/>
                    </a:ext>
                  </a:extLst>
                </p14:cNvPr>
                <p14:cNvContentPartPr/>
                <p14:nvPr/>
              </p14:nvContentPartPr>
              <p14:xfrm>
                <a:off x="6081983" y="2992223"/>
                <a:ext cx="896760" cy="42336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71B32BCD-3AA5-8C2B-0A3E-33931EDE8F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73343" y="2983223"/>
                  <a:ext cx="9144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t 15">
                  <a:extLst>
                    <a:ext uri="{FF2B5EF4-FFF2-40B4-BE49-F238E27FC236}">
                      <a16:creationId xmlns:a16="http://schemas.microsoft.com/office/drawing/2014/main" id="{11243F9E-565F-5CAB-982C-A1024ED9183E}"/>
                    </a:ext>
                  </a:extLst>
                </p14:cNvPr>
                <p14:cNvContentPartPr/>
                <p14:nvPr/>
              </p14:nvContentPartPr>
              <p14:xfrm>
                <a:off x="6885323" y="3337503"/>
                <a:ext cx="130520" cy="101778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9E3039D-141C-798C-1C96-40B3DE5069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6334" y="3328544"/>
                  <a:ext cx="148138" cy="11933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Google Shape;46;g75fe7d3335_1_2">
            <a:extLst>
              <a:ext uri="{FF2B5EF4-FFF2-40B4-BE49-F238E27FC236}">
                <a16:creationId xmlns:a16="http://schemas.microsoft.com/office/drawing/2014/main" id="{322A6394-067D-DC83-011B-4F20B01E573F}"/>
              </a:ext>
            </a:extLst>
          </p:cNvPr>
          <p:cNvSpPr txBox="1">
            <a:spLocks/>
          </p:cNvSpPr>
          <p:nvPr/>
        </p:nvSpPr>
        <p:spPr>
          <a:xfrm>
            <a:off x="7229627" y="5955838"/>
            <a:ext cx="2499260" cy="6167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dirty="0"/>
              <a:t>Collider bias!</a:t>
            </a:r>
          </a:p>
        </p:txBody>
      </p:sp>
    </p:spTree>
    <p:extLst>
      <p:ext uri="{BB962C8B-B14F-4D97-AF65-F5344CB8AC3E}">
        <p14:creationId xmlns:p14="http://schemas.microsoft.com/office/powerpoint/2010/main" val="276267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2840-9BD3-3981-ADDE-F65BC08A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CDEs and Estimation: Confounder-feedback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E23ED67-B835-A339-13E9-6A60F1690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216" y="1767267"/>
            <a:ext cx="5933303" cy="2352615"/>
          </a:xfrm>
          <a:prstGeom prst="rect">
            <a:avLst/>
          </a:prstGeom>
        </p:spPr>
      </p:pic>
      <p:sp>
        <p:nvSpPr>
          <p:cNvPr id="6" name="Google Shape;46;g75fe7d3335_1_2">
            <a:extLst>
              <a:ext uri="{FF2B5EF4-FFF2-40B4-BE49-F238E27FC236}">
                <a16:creationId xmlns:a16="http://schemas.microsoft.com/office/drawing/2014/main" id="{2D580FF7-B366-4C34-E1C6-FA65C21FEC71}"/>
              </a:ext>
            </a:extLst>
          </p:cNvPr>
          <p:cNvSpPr txBox="1">
            <a:spLocks/>
          </p:cNvSpPr>
          <p:nvPr/>
        </p:nvSpPr>
        <p:spPr>
          <a:xfrm>
            <a:off x="6817735" y="2625834"/>
            <a:ext cx="2499260" cy="6167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dirty="0"/>
              <a:t>IP-</a:t>
            </a:r>
            <a:r>
              <a:rPr lang="nl-NL" dirty="0" err="1"/>
              <a:t>weighting</a:t>
            </a:r>
            <a:endParaRPr lang="nl-NL" dirty="0"/>
          </a:p>
        </p:txBody>
      </p:sp>
      <p:grpSp>
        <p:nvGrpSpPr>
          <p:cNvPr id="7" name="Groep 16">
            <a:extLst>
              <a:ext uri="{FF2B5EF4-FFF2-40B4-BE49-F238E27FC236}">
                <a16:creationId xmlns:a16="http://schemas.microsoft.com/office/drawing/2014/main" id="{589AD552-93B3-BEA7-EC08-A9500CA722F3}"/>
              </a:ext>
            </a:extLst>
          </p:cNvPr>
          <p:cNvGrpSpPr/>
          <p:nvPr/>
        </p:nvGrpSpPr>
        <p:grpSpPr>
          <a:xfrm>
            <a:off x="6016669" y="2992223"/>
            <a:ext cx="933860" cy="447058"/>
            <a:chOff x="6081983" y="2992223"/>
            <a:chExt cx="933860" cy="4470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t 13">
                  <a:extLst>
                    <a:ext uri="{FF2B5EF4-FFF2-40B4-BE49-F238E27FC236}">
                      <a16:creationId xmlns:a16="http://schemas.microsoft.com/office/drawing/2014/main" id="{7C7D6D22-E934-4051-6805-FD81059C2556}"/>
                    </a:ext>
                  </a:extLst>
                </p14:cNvPr>
                <p14:cNvContentPartPr/>
                <p14:nvPr/>
              </p14:nvContentPartPr>
              <p14:xfrm>
                <a:off x="6081983" y="2992223"/>
                <a:ext cx="896760" cy="423360"/>
              </p14:xfrm>
            </p:contentPart>
          </mc:Choice>
          <mc:Fallback xmlns="">
            <p:pic>
              <p:nvPicPr>
                <p:cNvPr id="8" name="Inkt 13">
                  <a:extLst>
                    <a:ext uri="{FF2B5EF4-FFF2-40B4-BE49-F238E27FC236}">
                      <a16:creationId xmlns:a16="http://schemas.microsoft.com/office/drawing/2014/main" id="{7C7D6D22-E934-4051-6805-FD81059C255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72983" y="2983223"/>
                  <a:ext cx="9144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t 15">
                  <a:extLst>
                    <a:ext uri="{FF2B5EF4-FFF2-40B4-BE49-F238E27FC236}">
                      <a16:creationId xmlns:a16="http://schemas.microsoft.com/office/drawing/2014/main" id="{11243F9E-565F-5CAB-982C-A1024ED9183E}"/>
                    </a:ext>
                  </a:extLst>
                </p14:cNvPr>
                <p14:cNvContentPartPr/>
                <p14:nvPr/>
              </p14:nvContentPartPr>
              <p14:xfrm>
                <a:off x="6885323" y="3337503"/>
                <a:ext cx="130520" cy="101778"/>
              </p14:xfrm>
            </p:contentPart>
          </mc:Choice>
          <mc:Fallback xmlns="">
            <p:pic>
              <p:nvPicPr>
                <p:cNvPr id="9" name="Inkt 15">
                  <a:extLst>
                    <a:ext uri="{FF2B5EF4-FFF2-40B4-BE49-F238E27FC236}">
                      <a16:creationId xmlns:a16="http://schemas.microsoft.com/office/drawing/2014/main" id="{11243F9E-565F-5CAB-982C-A1024ED918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6359" y="3328544"/>
                  <a:ext cx="148090" cy="1193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ep 9">
            <a:extLst>
              <a:ext uri="{FF2B5EF4-FFF2-40B4-BE49-F238E27FC236}">
                <a16:creationId xmlns:a16="http://schemas.microsoft.com/office/drawing/2014/main" id="{1E42EC5A-0C41-9D9A-2BD7-FADEA0ABBE57}"/>
              </a:ext>
            </a:extLst>
          </p:cNvPr>
          <p:cNvGrpSpPr/>
          <p:nvPr/>
        </p:nvGrpSpPr>
        <p:grpSpPr>
          <a:xfrm>
            <a:off x="6256641" y="3940459"/>
            <a:ext cx="5487924" cy="2176018"/>
            <a:chOff x="5421109" y="3641039"/>
            <a:chExt cx="5487924" cy="2176018"/>
          </a:xfrm>
        </p:grpSpPr>
        <p:pic>
          <p:nvPicPr>
            <p:cNvPr id="11" name="Afbeelding 6">
              <a:extLst>
                <a:ext uri="{FF2B5EF4-FFF2-40B4-BE49-F238E27FC236}">
                  <a16:creationId xmlns:a16="http://schemas.microsoft.com/office/drawing/2014/main" id="{E4A53E7D-6930-9F3B-CD84-6C0653462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421109" y="3641039"/>
              <a:ext cx="5487924" cy="2176018"/>
            </a:xfrm>
            <a:prstGeom prst="rect">
              <a:avLst/>
            </a:prstGeom>
          </p:spPr>
        </p:pic>
        <p:sp>
          <p:nvSpPr>
            <p:cNvPr id="12" name="Rechthoek 7">
              <a:extLst>
                <a:ext uri="{FF2B5EF4-FFF2-40B4-BE49-F238E27FC236}">
                  <a16:creationId xmlns:a16="http://schemas.microsoft.com/office/drawing/2014/main" id="{0619B05A-C085-2807-3C17-C79F1E82A3E5}"/>
                </a:ext>
              </a:extLst>
            </p:cNvPr>
            <p:cNvSpPr/>
            <p:nvPr/>
          </p:nvSpPr>
          <p:spPr>
            <a:xfrm>
              <a:off x="6223000" y="4138168"/>
              <a:ext cx="1651000" cy="154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hthoek 8">
              <a:extLst>
                <a:ext uri="{FF2B5EF4-FFF2-40B4-BE49-F238E27FC236}">
                  <a16:creationId xmlns:a16="http://schemas.microsoft.com/office/drawing/2014/main" id="{02158E73-BD60-47C8-8EC1-CCC8B6FA2E4B}"/>
                </a:ext>
              </a:extLst>
            </p:cNvPr>
            <p:cNvSpPr/>
            <p:nvPr/>
          </p:nvSpPr>
          <p:spPr>
            <a:xfrm rot="7892450">
              <a:off x="7106271" y="4669226"/>
              <a:ext cx="1008000" cy="154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057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55C0-A579-D847-1EB4-B89A95EC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Longitudinal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877D-080B-4B3B-31EB-F6A9EAF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These concerns become especially important in </a:t>
            </a:r>
            <a:r>
              <a:rPr lang="en-NL" b="1" dirty="0"/>
              <a:t>longitudinal settings</a:t>
            </a:r>
            <a:endParaRPr lang="en-NL" dirty="0"/>
          </a:p>
          <a:p>
            <a:pPr>
              <a:buFontTx/>
              <a:buChar char="-"/>
            </a:pPr>
            <a:r>
              <a:rPr lang="en-NL" dirty="0"/>
              <a:t>We may have </a:t>
            </a:r>
            <a:r>
              <a:rPr lang="en-NL" b="1" dirty="0"/>
              <a:t>baseline confounding</a:t>
            </a:r>
            <a:r>
              <a:rPr lang="en-NL" dirty="0"/>
              <a:t> and </a:t>
            </a:r>
            <a:r>
              <a:rPr lang="en-NL" b="1" dirty="0"/>
              <a:t>post-baseline confounding</a:t>
            </a:r>
          </a:p>
          <a:p>
            <a:pPr>
              <a:buFontTx/>
              <a:buChar char="-"/>
            </a:pPr>
            <a:r>
              <a:rPr lang="en-NL" dirty="0"/>
              <a:t>Survival models / approaches; known as </a:t>
            </a:r>
            <a:r>
              <a:rPr lang="en-NL" b="1" dirty="0"/>
              <a:t>informative censoring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0464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7CF9-EB52-EA2F-8B07-7E83F4AD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Instrumental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4A67-CF6D-E6FB-58DC-8E1D5717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In our lectures so far we have considered different </a:t>
            </a:r>
            <a:r>
              <a:rPr lang="en-NL" b="1" dirty="0"/>
              <a:t>identification</a:t>
            </a:r>
            <a:r>
              <a:rPr lang="en-NL" dirty="0"/>
              <a:t> and </a:t>
            </a:r>
            <a:r>
              <a:rPr lang="en-NL" b="1" dirty="0"/>
              <a:t>estimation</a:t>
            </a:r>
            <a:r>
              <a:rPr lang="en-NL" dirty="0"/>
              <a:t> strategies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Blocking back-door paths (conditioning on confounders)</a:t>
            </a:r>
          </a:p>
          <a:p>
            <a:pPr marL="0" indent="0">
              <a:buNone/>
            </a:pPr>
            <a:r>
              <a:rPr lang="en-NL" dirty="0"/>
              <a:t>- Stratification, matching, regression adjustment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Creating “pseudo-populations”</a:t>
            </a:r>
          </a:p>
          <a:p>
            <a:pPr marL="0" indent="0">
              <a:buNone/>
            </a:pPr>
            <a:r>
              <a:rPr lang="en-NL" dirty="0"/>
              <a:t>- IP weighting, G-methods</a:t>
            </a:r>
          </a:p>
        </p:txBody>
      </p:sp>
    </p:spTree>
    <p:extLst>
      <p:ext uri="{BB962C8B-B14F-4D97-AF65-F5344CB8AC3E}">
        <p14:creationId xmlns:p14="http://schemas.microsoft.com/office/powerpoint/2010/main" val="317595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8ECA-A52B-F120-DCAC-503A898B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Instrumental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0A6E-55DB-EFF9-DF4F-EC3F31E2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Instrumental Variables (IV) methods are a different identification strategy, which relies on exploiting a particular structure that may occur in a DAG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4" name="Afbeelding 4" descr="Afbeelding met klok&#10;&#10;Automatisch gegenereerde beschrijving">
            <a:extLst>
              <a:ext uri="{FF2B5EF4-FFF2-40B4-BE49-F238E27FC236}">
                <a16:creationId xmlns:a16="http://schemas.microsoft.com/office/drawing/2014/main" id="{C9B529EB-F929-4449-0456-845800A3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404" y="3088941"/>
            <a:ext cx="4041648" cy="2176018"/>
          </a:xfrm>
          <a:prstGeom prst="rect">
            <a:avLst/>
          </a:prstGeom>
        </p:spPr>
      </p:pic>
      <p:pic>
        <p:nvPicPr>
          <p:cNvPr id="5" name="Afbeelding 5" descr="Afbeelding met klok&#10;&#10;Automatisch gegenereerde beschrijving">
            <a:extLst>
              <a:ext uri="{FF2B5EF4-FFF2-40B4-BE49-F238E27FC236}">
                <a16:creationId xmlns:a16="http://schemas.microsoft.com/office/drawing/2014/main" id="{E9648416-8D00-34D0-6582-CA0642180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04" y="3088941"/>
            <a:ext cx="4041648" cy="2176018"/>
          </a:xfrm>
          <a:prstGeom prst="rect">
            <a:avLst/>
          </a:prstGeom>
        </p:spPr>
      </p:pic>
      <p:pic>
        <p:nvPicPr>
          <p:cNvPr id="6" name="Afbeelding 6" descr="Afbeelding met antenne, klok&#10;&#10;Automatisch gegenereerde beschrijving">
            <a:extLst>
              <a:ext uri="{FF2B5EF4-FFF2-40B4-BE49-F238E27FC236}">
                <a16:creationId xmlns:a16="http://schemas.microsoft.com/office/drawing/2014/main" id="{9F4BC380-5D33-D1E4-73FB-8431C2F68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128" y="3368938"/>
            <a:ext cx="4041648" cy="21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4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Afbeelding met antenne&#10;&#10;Automatisch gegenereerde beschrijving">
            <a:extLst>
              <a:ext uri="{FF2B5EF4-FFF2-40B4-BE49-F238E27FC236}">
                <a16:creationId xmlns:a16="http://schemas.microsoft.com/office/drawing/2014/main" id="{382D3B04-55F7-ABC7-F67B-BC859CC1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0" y="3600000"/>
            <a:ext cx="5065268" cy="3196336"/>
          </a:xfrm>
          <a:prstGeom prst="rect">
            <a:avLst/>
          </a:prstGeom>
        </p:spPr>
      </p:pic>
      <p:sp>
        <p:nvSpPr>
          <p:cNvPr id="5" name="Google Shape;46;g75fe7d3335_1_2">
            <a:extLst>
              <a:ext uri="{FF2B5EF4-FFF2-40B4-BE49-F238E27FC236}">
                <a16:creationId xmlns:a16="http://schemas.microsoft.com/office/drawing/2014/main" id="{B3A315CF-75AC-ADF7-1614-CCCD78B790EB}"/>
              </a:ext>
            </a:extLst>
          </p:cNvPr>
          <p:cNvSpPr txBox="1">
            <a:spLocks/>
          </p:cNvSpPr>
          <p:nvPr/>
        </p:nvSpPr>
        <p:spPr>
          <a:xfrm>
            <a:off x="392718" y="1101725"/>
            <a:ext cx="11512550" cy="46545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i="1" dirty="0" err="1"/>
              <a:t>Z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instrumental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(IV) </a:t>
            </a:r>
            <a:r>
              <a:rPr lang="nl-NL" dirty="0" err="1"/>
              <a:t>for</a:t>
            </a:r>
            <a:r>
              <a:rPr lang="nl-NL" dirty="0"/>
              <a:t> treatment </a:t>
            </a:r>
            <a:r>
              <a:rPr lang="nl-NL" i="1" dirty="0"/>
              <a:t>A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outcome</a:t>
            </a:r>
            <a:r>
              <a:rPr lang="nl-NL" dirty="0"/>
              <a:t> </a:t>
            </a:r>
            <a:r>
              <a:rPr lang="nl-NL" i="1" dirty="0"/>
              <a:t>Y</a:t>
            </a:r>
            <a:r>
              <a:rPr lang="nl-NL" dirty="0"/>
              <a:t> </a:t>
            </a:r>
            <a:r>
              <a:rPr lang="nl-NL" dirty="0" err="1"/>
              <a:t>if</a:t>
            </a:r>
            <a:endParaRPr lang="nl-NL" i="1" dirty="0"/>
          </a:p>
          <a:p>
            <a:pPr indent="-457200">
              <a:spcBef>
                <a:spcPts val="600"/>
              </a:spcBef>
            </a:pPr>
            <a:r>
              <a:rPr lang="nl-NL" dirty="0" err="1"/>
              <a:t>Cov</a:t>
            </a:r>
            <a:r>
              <a:rPr lang="nl-NL" dirty="0"/>
              <a:t>(</a:t>
            </a:r>
            <a:r>
              <a:rPr lang="nl-NL" i="1" dirty="0"/>
              <a:t>Z</a:t>
            </a:r>
            <a:r>
              <a:rPr lang="nl-NL" dirty="0"/>
              <a:t>,</a:t>
            </a:r>
            <a:r>
              <a:rPr lang="nl-NL" i="1" dirty="0"/>
              <a:t>A</a:t>
            </a:r>
            <a:r>
              <a:rPr lang="nl-NL" dirty="0"/>
              <a:t>) ≠ 0 (</a:t>
            </a:r>
            <a:r>
              <a:rPr lang="nl-NL" b="1" dirty="0" err="1"/>
              <a:t>relevance</a:t>
            </a:r>
            <a:r>
              <a:rPr lang="nl-NL" dirty="0"/>
              <a:t>)</a:t>
            </a:r>
          </a:p>
          <a:p>
            <a:pPr indent="-457200">
              <a:spcBef>
                <a:spcPts val="600"/>
              </a:spcBef>
            </a:pPr>
            <a:r>
              <a:rPr lang="nl-NL" i="1" dirty="0"/>
              <a:t>Y</a:t>
            </a:r>
            <a:r>
              <a:rPr lang="nl-NL" dirty="0"/>
              <a:t>(</a:t>
            </a:r>
            <a:r>
              <a:rPr lang="nl-NL" i="1" dirty="0" err="1"/>
              <a:t>z</a:t>
            </a:r>
            <a:r>
              <a:rPr lang="nl-NL" dirty="0" err="1"/>
              <a:t>,</a:t>
            </a:r>
            <a:r>
              <a:rPr lang="nl-NL" i="1" dirty="0" err="1"/>
              <a:t>a</a:t>
            </a:r>
            <a:r>
              <a:rPr lang="nl-NL" dirty="0"/>
              <a:t>) constant </a:t>
            </a:r>
            <a:r>
              <a:rPr lang="nl-NL" dirty="0" err="1"/>
              <a:t>across</a:t>
            </a:r>
            <a:r>
              <a:rPr lang="nl-NL" dirty="0"/>
              <a:t> levels of </a:t>
            </a:r>
            <a:r>
              <a:rPr lang="nl-NL" i="1" dirty="0" err="1"/>
              <a:t>z</a:t>
            </a:r>
            <a:r>
              <a:rPr lang="nl-NL" dirty="0"/>
              <a:t> (no direct effect of IV on </a:t>
            </a:r>
            <a:r>
              <a:rPr lang="nl-NL" i="1" dirty="0"/>
              <a:t>Y</a:t>
            </a:r>
            <a:r>
              <a:rPr lang="nl-NL" dirty="0"/>
              <a:t>; </a:t>
            </a:r>
            <a:r>
              <a:rPr lang="nl-NL" b="1" dirty="0" err="1"/>
              <a:t>exclusion</a:t>
            </a:r>
            <a:r>
              <a:rPr lang="nl-NL" b="1" dirty="0"/>
              <a:t> </a:t>
            </a:r>
            <a:r>
              <a:rPr lang="nl-NL" b="1" dirty="0" err="1"/>
              <a:t>restriction</a:t>
            </a:r>
            <a:r>
              <a:rPr lang="nl-NL" dirty="0"/>
              <a:t>)</a:t>
            </a:r>
          </a:p>
          <a:p>
            <a:pPr indent="-457200">
              <a:spcBef>
                <a:spcPts val="600"/>
              </a:spcBef>
            </a:pPr>
            <a:r>
              <a:rPr lang="nl-NL" dirty="0"/>
              <a:t>IV </a:t>
            </a:r>
            <a:r>
              <a:rPr lang="nl-NL" b="1" dirty="0" err="1"/>
              <a:t>exchangeability</a:t>
            </a:r>
            <a:endParaRPr lang="nl-NL" dirty="0"/>
          </a:p>
          <a:p>
            <a:pPr lvl="1" indent="-457200">
              <a:buFont typeface="Wingdings" pitchFamily="2" charset="2"/>
              <a:buChar char="§"/>
            </a:pPr>
            <a:r>
              <a:rPr lang="nl-NL" dirty="0"/>
              <a:t>E.g., no </a:t>
            </a:r>
            <a:r>
              <a:rPr lang="nl-NL" dirty="0" err="1"/>
              <a:t>causes</a:t>
            </a:r>
            <a:r>
              <a:rPr lang="nl-NL" dirty="0"/>
              <a:t> shared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i="1" dirty="0" err="1"/>
              <a:t>Z</a:t>
            </a:r>
            <a:r>
              <a:rPr lang="nl-NL" i="1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/>
              <a:t>Y</a:t>
            </a:r>
            <a:br>
              <a:rPr lang="nl-NL" i="1" dirty="0"/>
            </a:br>
            <a:r>
              <a:rPr lang="nl-NL" dirty="0"/>
              <a:t>or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i="1" dirty="0" err="1"/>
              <a:t>Z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/>
              <a:t>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786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75fe7d3335_1_2"/>
          <p:cNvSpPr txBox="1">
            <a:spLocks noGrp="1"/>
          </p:cNvSpPr>
          <p:nvPr>
            <p:ph type="body" idx="2"/>
          </p:nvPr>
        </p:nvSpPr>
        <p:spPr>
          <a:xfrm>
            <a:off x="349250" y="142574"/>
            <a:ext cx="932815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-NL" dirty="0">
                <a:solidFill>
                  <a:schemeClr val="tx1"/>
                </a:solidFill>
                <a:latin typeface="+mj-lt"/>
              </a:rPr>
              <a:t>A fourth assumption: monotonicity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25A7B634-5E09-3929-D3CA-D7A1621D0740}"/>
              </a:ext>
            </a:extLst>
          </p:cNvPr>
          <p:cNvGrpSpPr/>
          <p:nvPr/>
        </p:nvGrpSpPr>
        <p:grpSpPr>
          <a:xfrm>
            <a:off x="2911919" y="982154"/>
            <a:ext cx="6368161" cy="5573141"/>
            <a:chOff x="2869565" y="1335812"/>
            <a:chExt cx="6368161" cy="5573141"/>
          </a:xfrm>
        </p:grpSpPr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98B663D9-4D4A-C1CC-D303-B1BAD215F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9565" y="4019703"/>
              <a:ext cx="3235960" cy="2889250"/>
            </a:xfrm>
            <a:prstGeom prst="rect">
              <a:avLst/>
            </a:prstGeom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C762A0FF-11DE-0668-48AB-2884287CB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1766" y="4019703"/>
              <a:ext cx="3235960" cy="2889250"/>
            </a:xfrm>
            <a:prstGeom prst="rect">
              <a:avLst/>
            </a:prstGeom>
          </p:spPr>
        </p:pic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58D572AF-2507-8531-7EF1-4BDE9F3A6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1766" y="1335812"/>
              <a:ext cx="3235960" cy="2889250"/>
            </a:xfrm>
            <a:prstGeom prst="rect">
              <a:avLst/>
            </a:prstGeom>
          </p:spPr>
        </p:pic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3EB2940F-C376-B647-F754-D04530155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9565" y="1335812"/>
              <a:ext cx="3235960" cy="2889250"/>
            </a:xfrm>
            <a:prstGeom prst="rect">
              <a:avLst/>
            </a:prstGeom>
          </p:spPr>
        </p:pic>
      </p:grpSp>
      <p:pic>
        <p:nvPicPr>
          <p:cNvPr id="12" name="Graphic 11" descr="Selectievakje met vinkje met effen opvulling">
            <a:extLst>
              <a:ext uri="{FF2B5EF4-FFF2-40B4-BE49-F238E27FC236}">
                <a16:creationId xmlns:a16="http://schemas.microsoft.com/office/drawing/2014/main" id="{1CAF85C2-DA33-4F09-BFF3-08C6D16B4E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0905" y="3789909"/>
            <a:ext cx="432000" cy="432000"/>
          </a:xfrm>
          <a:prstGeom prst="rect">
            <a:avLst/>
          </a:prstGeom>
        </p:spPr>
      </p:pic>
      <p:pic>
        <p:nvPicPr>
          <p:cNvPr id="13" name="Graphic 12" descr="Selectievakje ingeschakeld met effen opvulling">
            <a:extLst>
              <a:ext uri="{FF2B5EF4-FFF2-40B4-BE49-F238E27FC236}">
                <a16:creationId xmlns:a16="http://schemas.microsoft.com/office/drawing/2014/main" id="{31B0F0FD-C2F4-A58A-7843-7E68D28C4E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89234" y="3789909"/>
            <a:ext cx="432000" cy="432000"/>
          </a:xfrm>
          <a:prstGeom prst="rect">
            <a:avLst/>
          </a:prstGeom>
        </p:spPr>
      </p:pic>
      <p:pic>
        <p:nvPicPr>
          <p:cNvPr id="14" name="Graphic 13" descr="Selectievakje met vinkje met effen opvulling">
            <a:extLst>
              <a:ext uri="{FF2B5EF4-FFF2-40B4-BE49-F238E27FC236}">
                <a16:creationId xmlns:a16="http://schemas.microsoft.com/office/drawing/2014/main" id="{357665E3-5893-3A8E-6F55-A41E3E5E13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35473" y="1100329"/>
            <a:ext cx="432000" cy="432000"/>
          </a:xfrm>
          <a:prstGeom prst="rect">
            <a:avLst/>
          </a:prstGeom>
        </p:spPr>
      </p:pic>
      <p:pic>
        <p:nvPicPr>
          <p:cNvPr id="15" name="Graphic 14" descr="Selectievakje met vinkje met effen opvulling">
            <a:extLst>
              <a:ext uri="{FF2B5EF4-FFF2-40B4-BE49-F238E27FC236}">
                <a16:creationId xmlns:a16="http://schemas.microsoft.com/office/drawing/2014/main" id="{56BB0DB1-0F5B-CE70-02C7-17EFCE4D83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67448" y="1100329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;g75fe7d3335_1_2">
            <a:extLst>
              <a:ext uri="{FF2B5EF4-FFF2-40B4-BE49-F238E27FC236}">
                <a16:creationId xmlns:a16="http://schemas.microsoft.com/office/drawing/2014/main" id="{2E13723B-91DD-5029-7C9C-26504A446376}"/>
              </a:ext>
            </a:extLst>
          </p:cNvPr>
          <p:cNvSpPr txBox="1">
            <a:spLocks/>
          </p:cNvSpPr>
          <p:nvPr/>
        </p:nvSpPr>
        <p:spPr>
          <a:xfrm>
            <a:off x="339725" y="1014040"/>
            <a:ext cx="11512550" cy="46545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457200" marR="0" lvl="0" indent="-381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00"/>
              </a:spcBef>
              <a:buFont typeface="Arial"/>
              <a:buNone/>
            </a:pPr>
            <a:r>
              <a:rPr lang="nl-NL" dirty="0" err="1"/>
              <a:t>Suppose</a:t>
            </a:r>
            <a:r>
              <a:rPr lang="nl-NL" dirty="0"/>
              <a:t> instrument </a:t>
            </a:r>
            <a:r>
              <a:rPr lang="nl-NL" i="1" dirty="0" err="1"/>
              <a:t>Z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treatment </a:t>
            </a:r>
            <a:r>
              <a:rPr lang="nl-NL" i="1" dirty="0"/>
              <a:t>A</a:t>
            </a:r>
            <a:r>
              <a:rPr lang="nl-NL" dirty="0"/>
              <a:t> are </a:t>
            </a:r>
            <a:r>
              <a:rPr lang="nl-NL" dirty="0" err="1"/>
              <a:t>binary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and</a:t>
            </a:r>
            <a:r>
              <a:rPr lang="nl-NL" dirty="0"/>
              <a:t>, in </a:t>
            </a:r>
            <a:r>
              <a:rPr lang="nl-NL" dirty="0" err="1"/>
              <a:t>addition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b="1" dirty="0" err="1"/>
              <a:t>consistency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b="1" dirty="0" err="1"/>
              <a:t>positivity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</a:t>
            </a:r>
            <a:r>
              <a:rPr lang="nl-NL" dirty="0" err="1"/>
              <a:t>assumptions</a:t>
            </a:r>
            <a:r>
              <a:rPr lang="nl-NL" dirty="0"/>
              <a:t> </a:t>
            </a:r>
            <a:r>
              <a:rPr lang="nl-NL" dirty="0" err="1"/>
              <a:t>hold</a:t>
            </a:r>
            <a:r>
              <a:rPr lang="nl-NL" dirty="0"/>
              <a:t>:</a:t>
            </a:r>
          </a:p>
          <a:p>
            <a:pPr marL="342900" indent="-342900">
              <a:spcBef>
                <a:spcPts val="600"/>
              </a:spcBef>
            </a:pPr>
            <a:r>
              <a:rPr lang="nl-NL" b="1" dirty="0" err="1"/>
              <a:t>Relevance</a:t>
            </a:r>
            <a:endParaRPr lang="nl-NL" dirty="0"/>
          </a:p>
          <a:p>
            <a:pPr marL="342900" indent="-342900">
              <a:spcBef>
                <a:spcPts val="600"/>
              </a:spcBef>
            </a:pPr>
            <a:r>
              <a:rPr lang="nl-NL" b="1" dirty="0" err="1"/>
              <a:t>Exclusion</a:t>
            </a:r>
            <a:r>
              <a:rPr lang="nl-NL" b="1" dirty="0"/>
              <a:t> </a:t>
            </a:r>
            <a:r>
              <a:rPr lang="nl-NL" b="1" dirty="0" err="1"/>
              <a:t>restriction</a:t>
            </a:r>
            <a:endParaRPr lang="nl-NL" i="1" dirty="0"/>
          </a:p>
          <a:p>
            <a:pPr marL="342900" indent="-342900">
              <a:spcBef>
                <a:spcPts val="600"/>
              </a:spcBef>
            </a:pPr>
            <a:r>
              <a:rPr lang="nl-NL" b="1" dirty="0" err="1"/>
              <a:t>Exchangeability</a:t>
            </a:r>
            <a:r>
              <a:rPr lang="nl-NL" dirty="0"/>
              <a:t>: </a:t>
            </a:r>
            <a:r>
              <a:rPr lang="nl-NL" i="1" dirty="0"/>
              <a:t>Y</a:t>
            </a:r>
            <a:r>
              <a:rPr lang="nl-NL" dirty="0"/>
              <a:t>(</a:t>
            </a:r>
            <a:r>
              <a:rPr lang="nl-NL" i="1" dirty="0" err="1"/>
              <a:t>z,A</a:t>
            </a:r>
            <a:r>
              <a:rPr lang="nl-NL" dirty="0"/>
              <a:t>(</a:t>
            </a:r>
            <a:r>
              <a:rPr lang="nl-NL" i="1" dirty="0" err="1"/>
              <a:t>z</a:t>
            </a:r>
            <a:r>
              <a:rPr lang="nl-NL" dirty="0"/>
              <a:t>))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/>
              <a:t>A</a:t>
            </a:r>
            <a:r>
              <a:rPr lang="nl-NL" dirty="0"/>
              <a:t>(</a:t>
            </a:r>
            <a:r>
              <a:rPr lang="nl-NL" i="1" dirty="0" err="1"/>
              <a:t>z</a:t>
            </a:r>
            <a:r>
              <a:rPr lang="nl-NL" dirty="0"/>
              <a:t>) are </a:t>
            </a:r>
            <a:r>
              <a:rPr lang="nl-NL" dirty="0" err="1"/>
              <a:t>both</a:t>
            </a:r>
            <a:r>
              <a:rPr lang="nl-NL" dirty="0"/>
              <a:t> independent of </a:t>
            </a:r>
            <a:r>
              <a:rPr lang="nl-NL" i="1" dirty="0" err="1"/>
              <a:t>Z</a:t>
            </a:r>
            <a:r>
              <a:rPr lang="nl-NL" i="1" dirty="0"/>
              <a:t>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i="1" dirty="0" err="1"/>
              <a:t>z</a:t>
            </a:r>
            <a:endParaRPr lang="nl-NL" dirty="0"/>
          </a:p>
          <a:p>
            <a:pPr marL="342900" indent="-342900">
              <a:spcBef>
                <a:spcPts val="600"/>
              </a:spcBef>
            </a:pPr>
            <a:r>
              <a:rPr lang="nl-NL" b="1" dirty="0" err="1"/>
              <a:t>Monotonicity</a:t>
            </a:r>
            <a:r>
              <a:rPr lang="nl-NL" dirty="0"/>
              <a:t>: </a:t>
            </a:r>
            <a:r>
              <a:rPr lang="nl-NL" dirty="0" err="1"/>
              <a:t>there</a:t>
            </a:r>
            <a:r>
              <a:rPr lang="nl-NL" dirty="0"/>
              <a:t> are no </a:t>
            </a:r>
            <a:r>
              <a:rPr lang="nl-NL" dirty="0" err="1"/>
              <a:t>defiers</a:t>
            </a:r>
            <a:endParaRPr lang="nl-NL" b="1" dirty="0"/>
          </a:p>
          <a:p>
            <a:pPr marL="0" indent="0">
              <a:spcBef>
                <a:spcPts val="600"/>
              </a:spcBef>
              <a:buFont typeface="Arial"/>
              <a:buNone/>
            </a:pPr>
            <a:endParaRPr lang="nl-NL" b="1" dirty="0"/>
          </a:p>
          <a:p>
            <a:pPr marL="0" indent="0">
              <a:spcBef>
                <a:spcPts val="600"/>
              </a:spcBef>
              <a:buFont typeface="Arial"/>
              <a:buNone/>
            </a:pPr>
            <a:r>
              <a:rPr lang="nl-NL" dirty="0" err="1"/>
              <a:t>Then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 per-protocol effect </a:t>
            </a:r>
            <a:r>
              <a:rPr lang="nl-NL" dirty="0" err="1"/>
              <a:t>among</a:t>
            </a:r>
            <a:r>
              <a:rPr lang="nl-NL" dirty="0"/>
              <a:t> </a:t>
            </a:r>
            <a:r>
              <a:rPr lang="nl-NL" dirty="0" err="1"/>
              <a:t>compliers</a:t>
            </a:r>
            <a:r>
              <a:rPr lang="nl-NL" b="1" dirty="0"/>
              <a:t>,</a:t>
            </a:r>
            <a:r>
              <a:rPr lang="nl-NL" dirty="0"/>
              <a:t> E[</a:t>
            </a:r>
            <a:r>
              <a:rPr lang="nl-NL" i="1" dirty="0"/>
              <a:t>Y</a:t>
            </a:r>
            <a:r>
              <a:rPr lang="nl-NL" dirty="0"/>
              <a:t>(1) – </a:t>
            </a:r>
            <a:r>
              <a:rPr lang="nl-NL" i="1" dirty="0"/>
              <a:t>Y</a:t>
            </a:r>
            <a:r>
              <a:rPr lang="nl-NL" dirty="0"/>
              <a:t>(0) | </a:t>
            </a:r>
            <a:r>
              <a:rPr lang="nl-NL" dirty="0" err="1"/>
              <a:t>Compliers</a:t>
            </a:r>
            <a:r>
              <a:rPr lang="nl-NL" dirty="0"/>
              <a:t>], </a:t>
            </a:r>
            <a:r>
              <a:rPr lang="nl-NL" dirty="0" err="1"/>
              <a:t>equals</a:t>
            </a:r>
            <a:r>
              <a:rPr lang="nl-NL" dirty="0"/>
              <a:t> </a:t>
            </a:r>
            <a:r>
              <a:rPr lang="nl-NL" dirty="0" err="1"/>
              <a:t>Cov</a:t>
            </a:r>
            <a:r>
              <a:rPr lang="nl-NL" dirty="0"/>
              <a:t>(</a:t>
            </a:r>
            <a:r>
              <a:rPr lang="nl-NL" i="1" dirty="0"/>
              <a:t>Y</a:t>
            </a:r>
            <a:r>
              <a:rPr lang="nl-NL" dirty="0"/>
              <a:t>,</a:t>
            </a:r>
            <a:r>
              <a:rPr lang="nl-NL" i="1" dirty="0"/>
              <a:t>Z</a:t>
            </a:r>
            <a:r>
              <a:rPr lang="nl-NL" dirty="0"/>
              <a:t>) / </a:t>
            </a:r>
            <a:r>
              <a:rPr lang="nl-NL" dirty="0" err="1"/>
              <a:t>Cov</a:t>
            </a:r>
            <a:r>
              <a:rPr lang="nl-NL" dirty="0"/>
              <a:t>(</a:t>
            </a:r>
            <a:r>
              <a:rPr lang="nl-NL" i="1" dirty="0"/>
              <a:t>A</a:t>
            </a:r>
            <a:r>
              <a:rPr lang="nl-NL" dirty="0"/>
              <a:t>,</a:t>
            </a:r>
            <a:r>
              <a:rPr lang="nl-NL" i="1" dirty="0"/>
              <a:t>Z</a:t>
            </a:r>
            <a:r>
              <a:rPr lang="nl-NL" dirty="0"/>
              <a:t>) or, </a:t>
            </a:r>
            <a:r>
              <a:rPr lang="nl-NL" dirty="0" err="1"/>
              <a:t>equivalently</a:t>
            </a:r>
            <a:r>
              <a:rPr lang="nl-NL" dirty="0"/>
              <a:t>,</a:t>
            </a:r>
          </a:p>
          <a:p>
            <a:pPr marL="0" indent="0">
              <a:spcBef>
                <a:spcPts val="600"/>
              </a:spcBef>
              <a:buFont typeface="Arial"/>
              <a:buNone/>
            </a:pPr>
            <a:endParaRPr lang="nl-NL" dirty="0"/>
          </a:p>
        </p:txBody>
      </p:sp>
      <p:grpSp>
        <p:nvGrpSpPr>
          <p:cNvPr id="5" name="Groep 1">
            <a:extLst>
              <a:ext uri="{FF2B5EF4-FFF2-40B4-BE49-F238E27FC236}">
                <a16:creationId xmlns:a16="http://schemas.microsoft.com/office/drawing/2014/main" id="{32638CBB-A77E-8920-3CE6-05E78079B831}"/>
              </a:ext>
            </a:extLst>
          </p:cNvPr>
          <p:cNvGrpSpPr/>
          <p:nvPr/>
        </p:nvGrpSpPr>
        <p:grpSpPr>
          <a:xfrm>
            <a:off x="6341932" y="5103575"/>
            <a:ext cx="4484564" cy="1306854"/>
            <a:chOff x="5282085" y="-2019689"/>
            <a:chExt cx="14032254" cy="1306854"/>
          </a:xfrm>
        </p:grpSpPr>
        <p:sp>
          <p:nvSpPr>
            <p:cNvPr id="6" name="Rechthoek 2">
              <a:extLst>
                <a:ext uri="{FF2B5EF4-FFF2-40B4-BE49-F238E27FC236}">
                  <a16:creationId xmlns:a16="http://schemas.microsoft.com/office/drawing/2014/main" id="{2AE3C323-B7A9-2CA5-5221-3D54C11D4A47}"/>
                </a:ext>
              </a:extLst>
            </p:cNvPr>
            <p:cNvSpPr/>
            <p:nvPr/>
          </p:nvSpPr>
          <p:spPr>
            <a:xfrm>
              <a:off x="5282085" y="-2019689"/>
              <a:ext cx="14032254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4C6765"/>
                  </a:solidFill>
                </a:rPr>
                <a:t>E[</a:t>
              </a:r>
              <a:r>
                <a:rPr lang="en-US" sz="2400" i="1" dirty="0">
                  <a:solidFill>
                    <a:srgbClr val="4C6765"/>
                  </a:solidFill>
                </a:rPr>
                <a:t>Y </a:t>
              </a:r>
              <a:r>
                <a:rPr lang="en-US" sz="2400" dirty="0">
                  <a:solidFill>
                    <a:srgbClr val="4C6765"/>
                  </a:solidFill>
                </a:rPr>
                <a:t>| </a:t>
              </a:r>
              <a:r>
                <a:rPr lang="en-US" sz="2400" i="1" dirty="0">
                  <a:solidFill>
                    <a:srgbClr val="4C6765"/>
                  </a:solidFill>
                </a:rPr>
                <a:t>Z</a:t>
              </a:r>
              <a:r>
                <a:rPr lang="en-US" sz="2400" dirty="0">
                  <a:solidFill>
                    <a:srgbClr val="4C6765"/>
                  </a:solidFill>
                </a:rPr>
                <a:t> = 1] – E[</a:t>
              </a:r>
              <a:r>
                <a:rPr lang="en-US" sz="2400" i="1" dirty="0">
                  <a:solidFill>
                    <a:srgbClr val="4C6765"/>
                  </a:solidFill>
                </a:rPr>
                <a:t>Y </a:t>
              </a:r>
              <a:r>
                <a:rPr lang="en-US" sz="2400" dirty="0">
                  <a:solidFill>
                    <a:srgbClr val="4C6765"/>
                  </a:solidFill>
                </a:rPr>
                <a:t>| </a:t>
              </a:r>
              <a:r>
                <a:rPr lang="en-US" sz="2400" i="1" dirty="0">
                  <a:solidFill>
                    <a:srgbClr val="4C6765"/>
                  </a:solidFill>
                </a:rPr>
                <a:t>Z</a:t>
              </a:r>
              <a:r>
                <a:rPr lang="en-US" sz="2400" dirty="0">
                  <a:solidFill>
                    <a:srgbClr val="4C6765"/>
                  </a:solidFill>
                </a:rPr>
                <a:t> = 0]</a:t>
              </a:r>
              <a:endParaRPr lang="nl-NL" sz="2400" dirty="0">
                <a:solidFill>
                  <a:srgbClr val="4C6765"/>
                </a:solidFill>
              </a:endParaRPr>
            </a:p>
            <a:p>
              <a:pPr algn="ctr"/>
              <a:endParaRPr lang="nl-NL" sz="2400" dirty="0">
                <a:solidFill>
                  <a:srgbClr val="4C6765"/>
                </a:solidFill>
              </a:endParaRPr>
            </a:p>
          </p:txBody>
        </p:sp>
        <p:sp>
          <p:nvSpPr>
            <p:cNvPr id="7" name="Rechthoek 3">
              <a:extLst>
                <a:ext uri="{FF2B5EF4-FFF2-40B4-BE49-F238E27FC236}">
                  <a16:creationId xmlns:a16="http://schemas.microsoft.com/office/drawing/2014/main" id="{34B5EC71-BDAE-48E0-E789-8B0A73770C1E}"/>
                </a:ext>
              </a:extLst>
            </p:cNvPr>
            <p:cNvSpPr/>
            <p:nvPr/>
          </p:nvSpPr>
          <p:spPr>
            <a:xfrm>
              <a:off x="5282085" y="-1627235"/>
              <a:ext cx="14032254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dirty="0">
                  <a:solidFill>
                    <a:srgbClr val="4C6765"/>
                  </a:solidFill>
                </a:rPr>
                <a:t>E[</a:t>
              </a:r>
              <a:r>
                <a:rPr lang="nl-NL" sz="2400" i="1" dirty="0">
                  <a:solidFill>
                    <a:srgbClr val="4C6765"/>
                  </a:solidFill>
                </a:rPr>
                <a:t>A</a:t>
              </a:r>
              <a:r>
                <a:rPr lang="nl-NL" sz="2400" dirty="0">
                  <a:solidFill>
                    <a:srgbClr val="4C6765"/>
                  </a:solidFill>
                </a:rPr>
                <a:t> | </a:t>
              </a:r>
              <a:r>
                <a:rPr lang="nl-NL" sz="2400" i="1" dirty="0">
                  <a:solidFill>
                    <a:srgbClr val="4C6765"/>
                  </a:solidFill>
                </a:rPr>
                <a:t>Z</a:t>
              </a:r>
              <a:r>
                <a:rPr lang="nl-NL" sz="2400" dirty="0">
                  <a:solidFill>
                    <a:srgbClr val="4C6765"/>
                  </a:solidFill>
                </a:rPr>
                <a:t> = 1] </a:t>
              </a:r>
              <a:r>
                <a:rPr lang="en-US" sz="2400" dirty="0">
                  <a:solidFill>
                    <a:srgbClr val="4C6765"/>
                  </a:solidFill>
                </a:rPr>
                <a:t>–</a:t>
              </a:r>
              <a:r>
                <a:rPr lang="nl-NL" sz="2400" dirty="0">
                  <a:solidFill>
                    <a:srgbClr val="4C6765"/>
                  </a:solidFill>
                </a:rPr>
                <a:t> E[</a:t>
              </a:r>
              <a:r>
                <a:rPr lang="nl-NL" sz="2400" i="1" dirty="0">
                  <a:solidFill>
                    <a:srgbClr val="4C6765"/>
                  </a:solidFill>
                </a:rPr>
                <a:t>A</a:t>
              </a:r>
              <a:r>
                <a:rPr lang="nl-NL" sz="2400" dirty="0">
                  <a:solidFill>
                    <a:srgbClr val="4C6765"/>
                  </a:solidFill>
                </a:rPr>
                <a:t> | </a:t>
              </a:r>
              <a:r>
                <a:rPr lang="nl-NL" sz="2400" i="1" dirty="0">
                  <a:solidFill>
                    <a:srgbClr val="4C6765"/>
                  </a:solidFill>
                </a:rPr>
                <a:t>Z</a:t>
              </a:r>
              <a:r>
                <a:rPr lang="nl-NL" sz="2400" dirty="0">
                  <a:solidFill>
                    <a:srgbClr val="4C6765"/>
                  </a:solidFill>
                </a:rPr>
                <a:t> = 0] </a:t>
              </a:r>
            </a:p>
          </p:txBody>
        </p:sp>
        <p:cxnSp>
          <p:nvCxnSpPr>
            <p:cNvPr id="8" name="Rechte verbindingslijn 4">
              <a:extLst>
                <a:ext uri="{FF2B5EF4-FFF2-40B4-BE49-F238E27FC236}">
                  <a16:creationId xmlns:a16="http://schemas.microsoft.com/office/drawing/2014/main" id="{6FA1BE32-0066-6B58-A112-989020D83CEF}"/>
                </a:ext>
              </a:extLst>
            </p:cNvPr>
            <p:cNvCxnSpPr>
              <a:cxnSpLocks/>
            </p:cNvCxnSpPr>
            <p:nvPr/>
          </p:nvCxnSpPr>
          <p:spPr>
            <a:xfrm>
              <a:off x="6667974" y="-1454674"/>
              <a:ext cx="11215780" cy="0"/>
            </a:xfrm>
            <a:prstGeom prst="line">
              <a:avLst/>
            </a:prstGeom>
            <a:ln w="15875">
              <a:solidFill>
                <a:srgbClr val="4C67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11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7A6F-C1B3-4A86-B6E9-DEAAF318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Critiques of IV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B733-05DB-C461-6EC0-12E755097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IV methods in particular are/were very popular in economic fields</a:t>
            </a:r>
          </a:p>
          <a:p>
            <a:endParaRPr lang="en-NL" dirty="0"/>
          </a:p>
          <a:p>
            <a:r>
              <a:rPr lang="en-NL" dirty="0"/>
              <a:t>Main critique of this is: How often can you actually find a true instrument / instrumental variable?</a:t>
            </a:r>
          </a:p>
          <a:p>
            <a:pPr lvl="1"/>
            <a:r>
              <a:rPr lang="en-NL" dirty="0"/>
              <a:t>Highly context dependent!</a:t>
            </a:r>
          </a:p>
          <a:p>
            <a:pPr lvl="1"/>
            <a:r>
              <a:rPr lang="en-NL" dirty="0"/>
              <a:t>In health sciences many have argued that this is quite rare</a:t>
            </a:r>
          </a:p>
        </p:txBody>
      </p:sp>
    </p:spTree>
    <p:extLst>
      <p:ext uri="{BB962C8B-B14F-4D97-AF65-F5344CB8AC3E}">
        <p14:creationId xmlns:p14="http://schemas.microsoft.com/office/powerpoint/2010/main" val="147919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6863-B518-01AB-C9E6-513394CB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Mediation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386E-BC52-9B3A-1B39-F8605058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For most of this week we have focused on estimating </a:t>
            </a:r>
            <a:r>
              <a:rPr lang="en-NL" b="1" dirty="0"/>
              <a:t>total effects</a:t>
            </a:r>
            <a:endParaRPr lang="en-NL" dirty="0"/>
          </a:p>
          <a:p>
            <a:pPr marL="0" indent="0">
              <a:buNone/>
            </a:pPr>
            <a:r>
              <a:rPr lang="en-NL" dirty="0"/>
              <a:t> - Even though we often did not use that term directly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The distinction between a “total” and a “direct” effect becomes relevant in situations where a target variable A can effect the outcome Y through many distinct pathways</a:t>
            </a:r>
          </a:p>
        </p:txBody>
      </p:sp>
      <p:pic>
        <p:nvPicPr>
          <p:cNvPr id="4" name="Afbeelding 4" descr="Afbeelding met tekst, klok&#10;&#10;Automatisch gegenereerde beschrijving">
            <a:extLst>
              <a:ext uri="{FF2B5EF4-FFF2-40B4-BE49-F238E27FC236}">
                <a16:creationId xmlns:a16="http://schemas.microsoft.com/office/drawing/2014/main" id="{B37A7AD7-A2A3-C79C-51CD-F8BF574A0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55"/>
          <a:stretch/>
        </p:blipFill>
        <p:spPr>
          <a:xfrm>
            <a:off x="3399179" y="4903707"/>
            <a:ext cx="4041648" cy="8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5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50F7-1A22-B6C0-D340-16DD0D04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Direct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3600-160F-AC07-4E9E-35F5CACD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L" dirty="0"/>
              <a:t>Mediation analysis has a long (and controversial) history across many traditions</a:t>
            </a:r>
          </a:p>
          <a:p>
            <a:pPr marL="0" indent="0">
              <a:buNone/>
            </a:pPr>
            <a:r>
              <a:rPr lang="en-NL" dirty="0"/>
              <a:t> - E.g., in social sciences, tied up with the idea of using linear regression models, taking product terms of coefficients, etc.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There has also been much debate about this in the causal inference literature, and many different frameworks of how to give “mediation analysis” a firm causal foundation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Many debates focus around the </a:t>
            </a:r>
            <a:r>
              <a:rPr lang="en-NL" b="1" dirty="0"/>
              <a:t>definition</a:t>
            </a:r>
            <a:r>
              <a:rPr lang="en-NL" dirty="0"/>
              <a:t> of a direct effect and its relevance for real life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60806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282bb2a-ea96-4c7b-aa69-29f203a51081" xsi:nil="true"/>
    <lcf76f155ced4ddcb4097134ff3c332f xmlns="d661d661-2d65-4582-9ea1-e5f2bccac85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F5A29C63E86E4F893383A2C35CEC48" ma:contentTypeVersion="11" ma:contentTypeDescription="Create a new document." ma:contentTypeScope="" ma:versionID="24b720da2148fe6b5cb0daee315a23e3">
  <xsd:schema xmlns:xsd="http://www.w3.org/2001/XMLSchema" xmlns:xs="http://www.w3.org/2001/XMLSchema" xmlns:p="http://schemas.microsoft.com/office/2006/metadata/properties" xmlns:ns2="d661d661-2d65-4582-9ea1-e5f2bccac854" xmlns:ns3="2282bb2a-ea96-4c7b-aa69-29f203a51081" targetNamespace="http://schemas.microsoft.com/office/2006/metadata/properties" ma:root="true" ma:fieldsID="e613614817f4af8407cfa117cd0f7ae2" ns2:_="" ns3:_="">
    <xsd:import namespace="d661d661-2d65-4582-9ea1-e5f2bccac854"/>
    <xsd:import namespace="2282bb2a-ea96-4c7b-aa69-29f203a510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1d661-2d65-4582-9ea1-e5f2bccac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96e3adb-1be4-4cd5-a252-20b6c0e6b2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82bb2a-ea96-4c7b-aa69-29f203a510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0a02b7d-40ed-4e47-b8f2-2bd2568c54fb}" ma:internalName="TaxCatchAll" ma:showField="CatchAllData" ma:web="2282bb2a-ea96-4c7b-aa69-29f203a510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800D8A-02A3-4EE9-AF62-3479104B13F8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d661d661-2d65-4582-9ea1-e5f2bccac854"/>
    <ds:schemaRef ds:uri="http://schemas.openxmlformats.org/package/2006/metadata/core-properties"/>
    <ds:schemaRef ds:uri="2282bb2a-ea96-4c7b-aa69-29f203a51081"/>
  </ds:schemaRefs>
</ds:datastoreItem>
</file>

<file path=customXml/itemProps2.xml><?xml version="1.0" encoding="utf-8"?>
<ds:datastoreItem xmlns:ds="http://schemas.openxmlformats.org/officeDocument/2006/customXml" ds:itemID="{8B90CDAB-D3A9-4549-8C0A-DF32F28469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DDDCB5-9C80-48AB-8C08-9293BD88A0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61d661-2d65-4582-9ea1-e5f2bccac854"/>
    <ds:schemaRef ds:uri="2282bb2a-ea96-4c7b-aa69-29f203a510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806</Words>
  <Application>Microsoft Macintosh PowerPoint</Application>
  <PresentationFormat>Widescreen</PresentationFormat>
  <Paragraphs>81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Georgia</vt:lpstr>
      <vt:lpstr>Wingdings</vt:lpstr>
      <vt:lpstr>Office Theme</vt:lpstr>
      <vt:lpstr>Instrumental Variables and Mediation</vt:lpstr>
      <vt:lpstr>Instrumental Variables</vt:lpstr>
      <vt:lpstr>Instrumental Variables</vt:lpstr>
      <vt:lpstr>PowerPoint Presentation</vt:lpstr>
      <vt:lpstr>PowerPoint Presentation</vt:lpstr>
      <vt:lpstr>PowerPoint Presentation</vt:lpstr>
      <vt:lpstr>Critiques of IV methods</vt:lpstr>
      <vt:lpstr>Mediation</vt:lpstr>
      <vt:lpstr>Direct Effects</vt:lpstr>
      <vt:lpstr>Controlled vs Natural Direct Effects</vt:lpstr>
      <vt:lpstr>Natural Direct Effects</vt:lpstr>
      <vt:lpstr>Direct Effects and Policy Relevance</vt:lpstr>
      <vt:lpstr>CDEs and Estimation: Confounder-feedback</vt:lpstr>
      <vt:lpstr>CDEs and Estimation: Confounder-feedback</vt:lpstr>
      <vt:lpstr>Longitudinal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Ryan, O. (Oisin)</dc:creator>
  <cp:lastModifiedBy>Ryan, O. (Oisin)</cp:lastModifiedBy>
  <cp:revision>1</cp:revision>
  <dcterms:created xsi:type="dcterms:W3CDTF">2024-08-07T10:18:48Z</dcterms:created>
  <dcterms:modified xsi:type="dcterms:W3CDTF">2024-08-07T11:00:41Z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0x01010082F5A29C63E86E4F893383A2C35CEC48</vt:lpwstr>
  </property>
  <property fmtid="{D5CDD505-2E9C-101B-9397-08002B2CF9AE}" pid="3" name="MediaServiceImageTags">
    <vt:lpwstr/>
  </property>
</Properties>
</file>