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webextensions/webextension1.xml" ContentType="application/vnd.ms-office.webextension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294" r:id="rId9"/>
    <p:sldId id="295" r:id="rId10"/>
    <p:sldId id="302" r:id="rId11"/>
    <p:sldId id="290" r:id="rId12"/>
    <p:sldId id="291" r:id="rId13"/>
    <p:sldId id="293" r:id="rId14"/>
    <p:sldId id="303" r:id="rId15"/>
    <p:sldId id="304" r:id="rId16"/>
    <p:sldId id="305" r:id="rId17"/>
    <p:sldId id="306" r:id="rId18"/>
    <p:sldId id="308" r:id="rId19"/>
    <p:sldId id="309" r:id="rId20"/>
    <p:sldId id="310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05"/>
    <p:restoredTop sz="81000"/>
  </p:normalViewPr>
  <p:slideViewPr>
    <p:cSldViewPr snapToGrid="0">
      <p:cViewPr varScale="1">
        <p:scale>
          <a:sx n="65" d="100"/>
          <a:sy n="65" d="100"/>
        </p:scale>
        <p:origin x="24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BB35BF-7257-6A40-87EF-A83CF4D5B807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7492E8-F5E9-D24F-9203-3015F3A9D57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4568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92E8-F5E9-D24F-9203-3015F3A9D57D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34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7492E8-F5E9-D24F-9203-3015F3A9D57D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77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3373F8-D5BA-0608-FD7C-7DCD017FB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584867"/>
            <a:ext cx="9144000" cy="3729211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92744244-02FB-F8F1-815F-44A6D4FA3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901611"/>
            <a:ext cx="9144000" cy="642312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GB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18E3075-E431-5063-AFF8-BB8F5917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BA78E9-1848-982E-52D4-232EDE853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AF318E2-EC2E-4D05-B8E8-9930E2EED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986B8A93-E30A-542B-9679-63F2CA17CA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3999" y="5334794"/>
            <a:ext cx="9143999" cy="61595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70155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3700DE-F66E-150A-4CBA-439BE5245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B0F8477C-2F43-C43F-7802-C3A870B671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58DFA2F-7FCF-B44B-7B5F-B59DA5449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BE36542-C5B6-469F-CA62-F5CD4FBA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E5AEA3D-E6F8-5C73-0435-CD0AB7A8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F7285AF4-B68B-F3CA-3FAD-6496D32C3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621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BE81B-1A48-A046-3DE4-C508107F9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E9EF5F1-B48D-E4CA-9819-4A461AC7A6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88C504-CDE9-1DDB-99AE-79B42654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2E69B73-8EFB-4358-CFF2-1A1BC5AD7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67724D-4324-3156-99D2-2E471166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1492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01E506F-B46B-9917-AB48-E1F4A612D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0AE77C7-1B5B-FE83-7B3E-D2DA09F6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053947-AC9B-83CF-8AA2-041C658CA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9637C8-73C8-F93A-B778-C15EB9D45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6DB0907-CFA2-D3E6-4AFE-42975F2B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170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F105BE-1D10-2B83-5C1F-1A64F4F2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8090" y="6356350"/>
            <a:ext cx="617531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6C3BBF-F103-9045-E437-9D232F0C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968" y="6356349"/>
            <a:ext cx="1485121" cy="365125"/>
          </a:xfrm>
        </p:spPr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0AA74A83-716A-44DD-B31E-EBE80B452D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65032" y="1604503"/>
            <a:ext cx="8880230" cy="951722"/>
          </a:xfrm>
        </p:spPr>
        <p:txBody>
          <a:bodyPr anchor="b"/>
          <a:lstStyle>
            <a:lvl1pPr marL="0" indent="0">
              <a:buNone/>
              <a:defRPr sz="4000"/>
            </a:lvl1pPr>
            <a:lvl2pPr marL="457200" indent="0">
              <a:buNone/>
              <a:defRPr/>
            </a:lvl2pPr>
          </a:lstStyle>
          <a:p>
            <a:pPr lvl="0"/>
            <a:r>
              <a:rPr lang="nl-NL" dirty="0"/>
              <a:t>Klikken om de tekststijl van het model te bewerken</a:t>
            </a:r>
            <a:endParaRPr lang="en-GB" dirty="0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5AB72651-4136-6C6F-DEDD-E62F5EC69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032" y="2669270"/>
            <a:ext cx="8880230" cy="5401581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64727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en objec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F105BE-1D10-2B83-5C1F-1A64F4F2F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8090" y="6356350"/>
            <a:ext cx="617531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D6C3BBF-F103-9045-E437-9D232F0C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26968" y="6356349"/>
            <a:ext cx="1485121" cy="365125"/>
          </a:xfrm>
        </p:spPr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5AB72651-4136-6C6F-DEDD-E62F5EC69F1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032" y="1604504"/>
            <a:ext cx="8880230" cy="6466348"/>
          </a:xfrm>
        </p:spPr>
        <p:txBody>
          <a:bodyPr/>
          <a:lstStyle>
            <a:lvl1pPr>
              <a:defRPr sz="2600"/>
            </a:lvl1pPr>
          </a:lstStyle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3368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E5973-0B51-E044-136A-5C71CC6F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2E0C8D3-47FE-FE9B-A9ED-29678ED6F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D0EC5A-5767-F381-1FE5-008A29A30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6FF4D9D-D32E-7B0C-3AF1-A865942DC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FD2649-1C6D-ED0C-1228-A776EB1A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801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226580-3136-724C-AB69-41E5D50AB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B53C105-ACBC-9F03-AE63-EB145513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D4D5035B-882F-1E1A-0E87-853D772CAD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712FBE5-950A-82A3-C425-47839A1E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8592D82-9180-093A-8486-D633E090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A4F2599-7C12-6F6D-6435-5BB0E29FA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3299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2F8570-E788-BE88-8F26-66F3F7764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29394D-9321-147D-DEE4-8EA3B2B8E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42E10C8-1C1C-3BBC-3463-20BD38EB1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D9C5DF9-113E-9060-0058-A90CE574E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334FEAB-FF67-04B7-01A4-9DF5E78BC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72DFD32-A6B2-8A90-4B5D-1ABCC446B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B945C764-42ED-CB6D-8B0B-864BD2DE4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E7BB8068-FC38-273F-C049-BC939BA51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637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92F4B-AB9E-CAD3-9FDC-F680AEB37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7FC37351-C6C1-E9AE-387B-9D29FD673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6B56A64-8D8D-E64E-000C-29CFB7F2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A011D65-3AC3-65EE-785D-8C65788E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09A1F3C8-F6C8-E0C4-9BFC-EC8E7D61D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6283C766-9E3F-430A-BE5A-AF4B6594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FCEBD8-DFC6-D8DC-64B1-1597331B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941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C9F324-B5DA-3FE2-DC3E-90A2DC1CD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E6A6C13-D31E-CC36-A86E-7BBF90DA53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6EBA9536-3DF8-918B-FFF8-9CD4AA5635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665288C-7491-AA61-9C31-D0902495D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7104478D-76EE-35EA-17CF-B2796944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B856EA7-BA4B-0140-F0D6-E514EC3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7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4CE96923-4126-0D20-5C30-EF9B3A974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04A5C1D-E85E-C795-8EE2-667CB3CE0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427212B-B6C0-EA30-09E1-4836B2ACA3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C32E86-8C6A-9B45-A7E2-767736D02B85}" type="datetimeFigureOut">
              <a:rPr lang="en-GB" smtClean="0"/>
              <a:t>25/07/2024</a:t>
            </a:fld>
            <a:endParaRPr lang="en-GB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2A96440-DAF6-8FC3-BB03-C45765E94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AC35B7-53A3-39B8-FD45-0E2F805F1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BA3F75-1E4E-964E-9E20-D0A410FF90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8522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F2BA87-1CEB-EAD7-CFE2-CEA15DCB0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2632842"/>
            <a:ext cx="9144000" cy="1655380"/>
          </a:xfrm>
        </p:spPr>
        <p:txBody>
          <a:bodyPr>
            <a:normAutofit/>
          </a:bodyPr>
          <a:lstStyle/>
          <a:p>
            <a:r>
              <a:rPr lang="en-GB" sz="4400" dirty="0"/>
              <a:t>Complex longitudinal settings:</a:t>
            </a:r>
            <a:br>
              <a:rPr lang="en-GB" sz="4400" dirty="0"/>
            </a:br>
            <a:r>
              <a:rPr lang="en-GB" sz="4400" dirty="0"/>
              <a:t>When traditional methods fail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8951A29-996E-2A44-7467-EC4D12C7F0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534211"/>
            <a:ext cx="9144000" cy="642312"/>
          </a:xfrm>
        </p:spPr>
        <p:txBody>
          <a:bodyPr>
            <a:normAutofit/>
          </a:bodyPr>
          <a:lstStyle/>
          <a:p>
            <a:r>
              <a:rPr lang="en-GB" sz="2600" b="1" dirty="0"/>
              <a:t>Introduction to Causal Inference and Causal Data Science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BF6F0E6-9C88-367B-7990-6BC10C002B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24000" y="4664331"/>
            <a:ext cx="9143999" cy="615950"/>
          </a:xfrm>
        </p:spPr>
        <p:txBody>
          <a:bodyPr>
            <a:normAutofit/>
          </a:bodyPr>
          <a:lstStyle/>
          <a:p>
            <a:r>
              <a:rPr lang="en-GB" sz="2600" dirty="0"/>
              <a:t>Bas Penning de Vries</a:t>
            </a:r>
          </a:p>
        </p:txBody>
      </p:sp>
      <p:cxnSp>
        <p:nvCxnSpPr>
          <p:cNvPr id="6" name="Rechte verbindingslijn 5">
            <a:extLst>
              <a:ext uri="{FF2B5EF4-FFF2-40B4-BE49-F238E27FC236}">
                <a16:creationId xmlns:a16="http://schemas.microsoft.com/office/drawing/2014/main" id="{0FE7243E-9EC8-342C-238B-1AF9EB9232F7}"/>
              </a:ext>
            </a:extLst>
          </p:cNvPr>
          <p:cNvCxnSpPr>
            <a:cxnSpLocks/>
          </p:cNvCxnSpPr>
          <p:nvPr/>
        </p:nvCxnSpPr>
        <p:spPr>
          <a:xfrm>
            <a:off x="2210636" y="2430175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Rechte verbindingslijn 10">
            <a:extLst>
              <a:ext uri="{FF2B5EF4-FFF2-40B4-BE49-F238E27FC236}">
                <a16:creationId xmlns:a16="http://schemas.microsoft.com/office/drawing/2014/main" id="{FB278906-2993-5B04-7A39-021C982F32CC}"/>
              </a:ext>
            </a:extLst>
          </p:cNvPr>
          <p:cNvCxnSpPr>
            <a:cxnSpLocks/>
          </p:cNvCxnSpPr>
          <p:nvPr/>
        </p:nvCxnSpPr>
        <p:spPr>
          <a:xfrm>
            <a:off x="2210636" y="4432600"/>
            <a:ext cx="7770729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7520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2C62CA2F-1D70-3395-D9C7-5DED4016979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IPW for sustained treatments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5148CDF-901B-3379-D1EB-9CBBE42E0A0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032" y="2669270"/>
            <a:ext cx="8880230" cy="7854351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Let </a:t>
            </a:r>
            <a:r>
              <a:rPr lang="en-GB" i="1" dirty="0"/>
              <a:t>Y</a:t>
            </a:r>
            <a:r>
              <a:rPr lang="en-GB" baseline="-25000" dirty="0"/>
              <a:t>1</a:t>
            </a:r>
            <a:r>
              <a:rPr lang="en-GB" i="1" baseline="30000" dirty="0"/>
              <a:t>a</a:t>
            </a:r>
            <a:r>
              <a:rPr lang="en-GB" sz="1800" baseline="30000" dirty="0"/>
              <a:t>0</a:t>
            </a:r>
            <a:r>
              <a:rPr lang="en-GB" dirty="0"/>
              <a:t>,</a:t>
            </a:r>
            <a:r>
              <a:rPr lang="en-GB" i="1" dirty="0"/>
              <a:t>Y</a:t>
            </a:r>
            <a:r>
              <a:rPr lang="en-GB" baseline="-25000" dirty="0"/>
              <a:t>2</a:t>
            </a:r>
            <a:r>
              <a:rPr lang="en-GB" i="1" baseline="30000" dirty="0"/>
              <a:t>a</a:t>
            </a:r>
            <a:r>
              <a:rPr lang="en-GB" sz="1800" baseline="30000" dirty="0"/>
              <a:t>0</a:t>
            </a:r>
            <a:r>
              <a:rPr lang="en-GB" baseline="30000" dirty="0"/>
              <a:t>,</a:t>
            </a:r>
            <a:r>
              <a:rPr lang="en-GB" i="1" baseline="30000" dirty="0"/>
              <a:t>a</a:t>
            </a:r>
            <a:r>
              <a:rPr lang="en-GB" sz="1800" baseline="30000" dirty="0"/>
              <a:t>1</a:t>
            </a:r>
            <a:r>
              <a:rPr lang="en-GB" dirty="0"/>
              <a:t> be counterfactual </a:t>
            </a:r>
            <a:r>
              <a:rPr lang="en-GB" i="1" dirty="0"/>
              <a:t>Y</a:t>
            </a:r>
            <a:r>
              <a:rPr lang="en-GB" baseline="-25000" dirty="0"/>
              <a:t>1</a:t>
            </a:r>
            <a:r>
              <a:rPr lang="en-GB" dirty="0"/>
              <a:t>,</a:t>
            </a:r>
            <a:r>
              <a:rPr lang="en-GB" i="1" dirty="0"/>
              <a:t>Y</a:t>
            </a:r>
            <a:r>
              <a:rPr lang="en-GB" baseline="-25000" dirty="0"/>
              <a:t>2</a:t>
            </a:r>
            <a:r>
              <a:rPr lang="en-GB" dirty="0"/>
              <a:t> if all </a:t>
            </a:r>
            <a:r>
              <a:rPr lang="en-GB" i="1" dirty="0"/>
              <a:t>A</a:t>
            </a:r>
            <a:r>
              <a:rPr lang="en-GB" baseline="-25000" dirty="0"/>
              <a:t>0</a:t>
            </a:r>
            <a:r>
              <a:rPr lang="en-GB" dirty="0"/>
              <a:t>,</a:t>
            </a:r>
            <a:r>
              <a:rPr lang="en-GB" i="1" dirty="0"/>
              <a:t>A</a:t>
            </a:r>
            <a:r>
              <a:rPr lang="en-GB" baseline="-25000" dirty="0"/>
              <a:t>1</a:t>
            </a:r>
            <a:r>
              <a:rPr lang="en-GB" i="1" dirty="0"/>
              <a:t> </a:t>
            </a:r>
            <a:r>
              <a:rPr lang="en-GB" dirty="0"/>
              <a:t>were </a:t>
            </a:r>
            <a:r>
              <a:rPr lang="en-GB" i="1" dirty="0"/>
              <a:t>a</a:t>
            </a:r>
            <a:r>
              <a:rPr lang="en-GB" baseline="-25000" dirty="0"/>
              <a:t>0</a:t>
            </a:r>
            <a:r>
              <a:rPr lang="en-GB" dirty="0"/>
              <a:t>,</a:t>
            </a:r>
            <a:r>
              <a:rPr lang="en-GB" i="1" dirty="0"/>
              <a:t>a</a:t>
            </a:r>
            <a:r>
              <a:rPr lang="en-GB" baseline="-25000" dirty="0"/>
              <a:t>1</a:t>
            </a:r>
          </a:p>
          <a:p>
            <a:pPr>
              <a:spcBef>
                <a:spcPts val="0"/>
              </a:spcBef>
            </a:pPr>
            <a:r>
              <a:rPr lang="en-GB" dirty="0"/>
              <a:t>Target: </a:t>
            </a:r>
            <a:r>
              <a:rPr lang="en-GB" dirty="0" err="1"/>
              <a:t>Pr</a:t>
            </a:r>
            <a:r>
              <a:rPr lang="en-GB" dirty="0"/>
              <a:t>(</a:t>
            </a:r>
            <a:r>
              <a:rPr lang="en-GB" i="1" dirty="0"/>
              <a:t>Y</a:t>
            </a:r>
            <a:r>
              <a:rPr lang="en-GB" baseline="-25000" dirty="0"/>
              <a:t>1</a:t>
            </a:r>
            <a:r>
              <a:rPr lang="en-GB" i="1" baseline="30000" dirty="0"/>
              <a:t>a</a:t>
            </a:r>
            <a:r>
              <a:rPr lang="en-GB" sz="1800" baseline="30000" dirty="0"/>
              <a:t>0</a:t>
            </a:r>
            <a:r>
              <a:rPr lang="en-GB" dirty="0"/>
              <a:t> = </a:t>
            </a:r>
            <a:r>
              <a:rPr lang="en-GB" i="1" dirty="0"/>
              <a:t>Y</a:t>
            </a:r>
            <a:r>
              <a:rPr lang="en-GB" baseline="-25000" dirty="0"/>
              <a:t>2</a:t>
            </a:r>
            <a:r>
              <a:rPr lang="en-GB" i="1" baseline="30000" dirty="0"/>
              <a:t>a</a:t>
            </a:r>
            <a:r>
              <a:rPr lang="en-GB" sz="1800" baseline="30000" dirty="0"/>
              <a:t>0</a:t>
            </a:r>
            <a:r>
              <a:rPr lang="en-GB" baseline="30000" dirty="0"/>
              <a:t>,</a:t>
            </a:r>
            <a:r>
              <a:rPr lang="en-GB" i="1" baseline="30000" dirty="0"/>
              <a:t>a</a:t>
            </a:r>
            <a:r>
              <a:rPr lang="en-GB" sz="1800" baseline="30000" dirty="0"/>
              <a:t>1</a:t>
            </a:r>
            <a:r>
              <a:rPr lang="en-GB" dirty="0"/>
              <a:t> = 0) – survival probability if …?</a:t>
            </a:r>
          </a:p>
          <a:p>
            <a:pPr>
              <a:spcBef>
                <a:spcPts val="0"/>
              </a:spcBef>
            </a:pPr>
            <a:r>
              <a:rPr lang="en-GB" dirty="0"/>
              <a:t>Same assumptions but slightly different form – eg,</a:t>
            </a:r>
            <a:br>
              <a:rPr lang="en-GB" dirty="0"/>
            </a:br>
            <a:r>
              <a:rPr lang="en-GB" dirty="0"/>
              <a:t>sequential conditional </a:t>
            </a:r>
            <a:r>
              <a:rPr lang="en-GB" b="1" dirty="0"/>
              <a:t>exchangeability</a:t>
            </a:r>
            <a:r>
              <a:rPr lang="en-GB" dirty="0"/>
              <a:t>:</a:t>
            </a:r>
            <a:br>
              <a:rPr lang="en-GB" dirty="0"/>
            </a:br>
            <a:r>
              <a:rPr lang="en-GB" i="1" dirty="0"/>
              <a:t>Y</a:t>
            </a:r>
            <a:r>
              <a:rPr lang="en-GB" baseline="-25000" dirty="0"/>
              <a:t>1</a:t>
            </a:r>
            <a:r>
              <a:rPr lang="en-GB" i="1" baseline="30000" dirty="0"/>
              <a:t>a</a:t>
            </a:r>
            <a:r>
              <a:rPr lang="en-GB" sz="1800" baseline="30000" dirty="0"/>
              <a:t>0</a:t>
            </a:r>
            <a:r>
              <a:rPr lang="en-GB" dirty="0"/>
              <a:t>,</a:t>
            </a:r>
            <a:r>
              <a:rPr lang="en-GB" i="1" dirty="0"/>
              <a:t>Y</a:t>
            </a:r>
            <a:r>
              <a:rPr lang="en-GB" baseline="-25000" dirty="0"/>
              <a:t>2</a:t>
            </a:r>
            <a:r>
              <a:rPr lang="en-GB" i="1" baseline="30000" dirty="0"/>
              <a:t>a</a:t>
            </a:r>
            <a:r>
              <a:rPr lang="en-GB" sz="1800" baseline="30000" dirty="0"/>
              <a:t>0</a:t>
            </a:r>
            <a:r>
              <a:rPr lang="en-GB" baseline="30000" dirty="0"/>
              <a:t>,</a:t>
            </a:r>
            <a:r>
              <a:rPr lang="en-GB" i="1" baseline="30000" dirty="0"/>
              <a:t>a</a:t>
            </a:r>
            <a:r>
              <a:rPr lang="en-GB" sz="1800" baseline="30000" dirty="0"/>
              <a:t>1</a:t>
            </a:r>
            <a:r>
              <a:rPr lang="en-GB" dirty="0"/>
              <a:t> independent of </a:t>
            </a:r>
          </a:p>
          <a:p>
            <a:pPr marL="539750" indent="-301625">
              <a:spcBef>
                <a:spcPts val="0"/>
              </a:spcBef>
              <a:buFont typeface="Systeemlettertype regulier"/>
              <a:buChar char="-"/>
            </a:pPr>
            <a:r>
              <a:rPr lang="en-GB" dirty="0"/>
              <a:t>independent of </a:t>
            </a:r>
            <a:r>
              <a:rPr lang="en-GB" i="1" dirty="0"/>
              <a:t>A</a:t>
            </a:r>
            <a:r>
              <a:rPr lang="en-GB" baseline="-25000" dirty="0"/>
              <a:t>0</a:t>
            </a:r>
            <a:r>
              <a:rPr lang="en-GB" dirty="0"/>
              <a:t> given </a:t>
            </a:r>
            <a:r>
              <a:rPr lang="en-GB" i="1" dirty="0"/>
              <a:t>L</a:t>
            </a:r>
            <a:r>
              <a:rPr lang="en-GB" baseline="-25000" dirty="0"/>
              <a:t>0</a:t>
            </a:r>
          </a:p>
          <a:p>
            <a:pPr marL="539750" indent="-301625">
              <a:spcBef>
                <a:spcPts val="0"/>
              </a:spcBef>
              <a:buFont typeface="Systeemlettertype regulier"/>
              <a:buChar char="-"/>
            </a:pPr>
            <a:r>
              <a:rPr lang="en-GB" dirty="0"/>
              <a:t>independent of </a:t>
            </a:r>
            <a:r>
              <a:rPr lang="en-GB" i="1" dirty="0"/>
              <a:t>A</a:t>
            </a:r>
            <a:r>
              <a:rPr lang="en-GB" baseline="-25000" dirty="0"/>
              <a:t>1</a:t>
            </a:r>
            <a:r>
              <a:rPr lang="en-GB" dirty="0"/>
              <a:t> given </a:t>
            </a:r>
            <a:r>
              <a:rPr lang="en-GB" i="1" dirty="0"/>
              <a:t>L</a:t>
            </a:r>
            <a:r>
              <a:rPr lang="en-GB" baseline="-25000" dirty="0"/>
              <a:t>0</a:t>
            </a:r>
            <a:r>
              <a:rPr lang="en-GB" i="1" dirty="0"/>
              <a:t>, L</a:t>
            </a:r>
            <a:r>
              <a:rPr lang="en-GB" baseline="-25000" dirty="0"/>
              <a:t>1</a:t>
            </a:r>
            <a:r>
              <a:rPr lang="en-GB" dirty="0"/>
              <a:t>, </a:t>
            </a:r>
            <a:r>
              <a:rPr lang="en-GB" i="1" dirty="0"/>
              <a:t>A</a:t>
            </a:r>
            <a:r>
              <a:rPr lang="en-GB" baseline="-25000" dirty="0"/>
              <a:t>0</a:t>
            </a:r>
            <a:r>
              <a:rPr lang="en-GB" dirty="0"/>
              <a:t>=</a:t>
            </a:r>
            <a:r>
              <a:rPr lang="en-GB" i="1" dirty="0"/>
              <a:t>a</a:t>
            </a:r>
            <a:r>
              <a:rPr lang="en-GB" baseline="-25000" dirty="0"/>
              <a:t>0</a:t>
            </a:r>
            <a:r>
              <a:rPr lang="en-GB" dirty="0"/>
              <a:t>, </a:t>
            </a:r>
            <a:r>
              <a:rPr lang="en-GB" i="1" dirty="0"/>
              <a:t>Y</a:t>
            </a:r>
            <a:r>
              <a:rPr lang="en-GB" baseline="-25000" dirty="0"/>
              <a:t>1</a:t>
            </a:r>
            <a:r>
              <a:rPr lang="en-GB" dirty="0"/>
              <a:t>=0</a:t>
            </a:r>
          </a:p>
          <a:p>
            <a:pPr>
              <a:spcBef>
                <a:spcPts val="0"/>
              </a:spcBef>
            </a:pPr>
            <a:r>
              <a:rPr lang="en-GB" dirty="0"/>
              <a:t>Idea: </a:t>
            </a:r>
            <a:r>
              <a:rPr lang="en-GB" i="1" dirty="0"/>
              <a:t>patients who do not deviate from protocol compensate for “similar” patients who do</a:t>
            </a:r>
          </a:p>
          <a:p>
            <a:pPr>
              <a:spcBef>
                <a:spcPts val="0"/>
              </a:spcBef>
            </a:pPr>
            <a:r>
              <a:rPr lang="en-GB" dirty="0"/>
              <a:t>Weights are time-varying</a:t>
            </a:r>
            <a:endParaRPr lang="en-GB" baseline="-25000" dirty="0"/>
          </a:p>
          <a:p>
            <a:pPr marL="238125" indent="0">
              <a:spcBef>
                <a:spcPts val="0"/>
              </a:spcBef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236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83F70A6-A10D-D717-5559-62E6D4AEF79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65032" y="3791113"/>
            <a:ext cx="8880230" cy="951722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EF1CB4-1297-5147-099F-BC74C1405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032" y="4855880"/>
            <a:ext cx="8880230" cy="5401581"/>
          </a:xfrm>
        </p:spPr>
        <p:txBody>
          <a:bodyPr/>
          <a:lstStyle/>
          <a:p>
            <a:r>
              <a:rPr lang="nl-NL" dirty="0" err="1"/>
              <a:t>Two</a:t>
            </a:r>
            <a:r>
              <a:rPr lang="nl-NL" dirty="0"/>
              <a:t> time points at </a:t>
            </a:r>
            <a:r>
              <a:rPr lang="nl-NL" dirty="0" err="1"/>
              <a:t>which</a:t>
            </a:r>
            <a:r>
              <a:rPr lang="nl-NL" dirty="0"/>
              <a:t> we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intervene</a:t>
            </a:r>
            <a:r>
              <a:rPr lang="nl-NL" dirty="0"/>
              <a:t>, </a:t>
            </a:r>
            <a:r>
              <a:rPr lang="nl-NL" i="1" dirty="0"/>
              <a:t>t = </a:t>
            </a:r>
            <a:r>
              <a:rPr lang="nl-NL" dirty="0"/>
              <a:t>0 (baseline) and </a:t>
            </a:r>
            <a:r>
              <a:rPr lang="nl-NL" i="1" dirty="0"/>
              <a:t>t </a:t>
            </a:r>
            <a:r>
              <a:rPr lang="nl-NL" dirty="0"/>
              <a:t>=</a:t>
            </a:r>
            <a:r>
              <a:rPr lang="nl-NL" i="1" dirty="0"/>
              <a:t> </a:t>
            </a:r>
            <a:r>
              <a:rPr lang="nl-NL" dirty="0"/>
              <a:t>1 (e.g.,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month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baseline)</a:t>
            </a:r>
          </a:p>
          <a:p>
            <a:pPr>
              <a:spcBef>
                <a:spcPts val="0"/>
              </a:spcBef>
            </a:pPr>
            <a:r>
              <a:rPr lang="nl-NL" dirty="0"/>
              <a:t>At </a:t>
            </a:r>
            <a:r>
              <a:rPr lang="nl-NL" dirty="0" err="1"/>
              <a:t>each</a:t>
            </a:r>
            <a:r>
              <a:rPr lang="nl-NL" dirty="0"/>
              <a:t> time </a:t>
            </a:r>
            <a:r>
              <a:rPr lang="nl-NL" i="1" dirty="0"/>
              <a:t>t</a:t>
            </a:r>
            <a:r>
              <a:rPr lang="nl-NL" dirty="0"/>
              <a:t>, </a:t>
            </a:r>
            <a:r>
              <a:rPr lang="nl-NL" dirty="0" err="1"/>
              <a:t>there</a:t>
            </a:r>
            <a:r>
              <a:rPr lang="nl-NL" dirty="0"/>
              <a:t> are </a:t>
            </a:r>
            <a:r>
              <a:rPr lang="nl-NL" dirty="0" err="1"/>
              <a:t>two</a:t>
            </a:r>
            <a:r>
              <a:rPr lang="nl-NL" dirty="0"/>
              <a:t> options: </a:t>
            </a:r>
            <a:r>
              <a:rPr lang="nl-NL" dirty="0" err="1"/>
              <a:t>issuing</a:t>
            </a:r>
            <a:r>
              <a:rPr lang="nl-NL" dirty="0"/>
              <a:t> (</a:t>
            </a:r>
            <a:r>
              <a:rPr lang="nl-NL" i="1" dirty="0"/>
              <a:t>A</a:t>
            </a:r>
            <a:r>
              <a:rPr lang="nl-NL" i="1" baseline="-25000" dirty="0"/>
              <a:t>t</a:t>
            </a:r>
            <a:r>
              <a:rPr lang="nl-NL" i="1" dirty="0"/>
              <a:t> = </a:t>
            </a:r>
            <a:r>
              <a:rPr lang="nl-NL" dirty="0"/>
              <a:t>1)</a:t>
            </a:r>
            <a:r>
              <a:rPr lang="nl-NL" i="1" dirty="0"/>
              <a:t> </a:t>
            </a:r>
            <a:r>
              <a:rPr lang="nl-NL" dirty="0"/>
              <a:t>or </a:t>
            </a:r>
            <a:r>
              <a:rPr lang="nl-NL" dirty="0" err="1"/>
              <a:t>withholding</a:t>
            </a:r>
            <a:r>
              <a:rPr lang="nl-NL" dirty="0"/>
              <a:t> (</a:t>
            </a:r>
            <a:r>
              <a:rPr lang="nl-NL" i="1" dirty="0"/>
              <a:t>A</a:t>
            </a:r>
            <a:r>
              <a:rPr lang="nl-NL" i="1" baseline="-25000" dirty="0"/>
              <a:t>t</a:t>
            </a:r>
            <a:r>
              <a:rPr lang="nl-NL" i="1" dirty="0"/>
              <a:t> = </a:t>
            </a:r>
            <a:r>
              <a:rPr lang="nl-NL" dirty="0"/>
              <a:t>0) a </a:t>
            </a:r>
            <a:r>
              <a:rPr lang="nl-NL" dirty="0" err="1"/>
              <a:t>one-month</a:t>
            </a:r>
            <a:r>
              <a:rPr lang="nl-NL" dirty="0"/>
              <a:t> drug </a:t>
            </a:r>
            <a:r>
              <a:rPr lang="nl-NL" dirty="0" err="1"/>
              <a:t>prescription</a:t>
            </a:r>
            <a:endParaRPr lang="en-GB" dirty="0"/>
          </a:p>
        </p:txBody>
      </p:sp>
      <p:pic>
        <p:nvPicPr>
          <p:cNvPr id="4" name="Afbeelding 3" descr="Afbeelding met tekst, antenne&#10;&#10;Automatisch gegenereerde beschrijving">
            <a:extLst>
              <a:ext uri="{FF2B5EF4-FFF2-40B4-BE49-F238E27FC236}">
                <a16:creationId xmlns:a16="http://schemas.microsoft.com/office/drawing/2014/main" id="{1985F726-09E4-587D-660E-344F3980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01" y="737769"/>
            <a:ext cx="8761095" cy="2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930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83F70A6-A10D-D717-5559-62E6D4AEF79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65032" y="3791113"/>
            <a:ext cx="8880230" cy="951722"/>
          </a:xfrm>
        </p:spPr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EEF1CB4-1297-5147-099F-BC74C140598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032" y="4855880"/>
            <a:ext cx="8880230" cy="5401581"/>
          </a:xfrm>
        </p:spPr>
        <p:txBody>
          <a:bodyPr/>
          <a:lstStyle/>
          <a:p>
            <a:pPr marL="0" indent="0">
              <a:buNone/>
            </a:pPr>
            <a:r>
              <a:rPr lang="nl-NL" dirty="0" err="1"/>
              <a:t>Should</a:t>
            </a:r>
            <a:r>
              <a:rPr lang="nl-NL" dirty="0"/>
              <a:t> we </a:t>
            </a:r>
            <a:r>
              <a:rPr lang="nl-NL" dirty="0" err="1"/>
              <a:t>condition</a:t>
            </a:r>
            <a:r>
              <a:rPr lang="nl-NL" dirty="0"/>
              <a:t> on (‘</a:t>
            </a:r>
            <a:r>
              <a:rPr lang="nl-NL" dirty="0" err="1"/>
              <a:t>adjust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’) </a:t>
            </a:r>
            <a:r>
              <a:rPr lang="nl-NL" i="1" dirty="0"/>
              <a:t>L</a:t>
            </a:r>
            <a:r>
              <a:rPr lang="nl-NL" dirty="0"/>
              <a:t> to </a:t>
            </a:r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effect of ‘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treat</a:t>
            </a:r>
            <a:r>
              <a:rPr lang="nl-NL" dirty="0"/>
              <a:t>’ (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= </a:t>
            </a:r>
            <a:r>
              <a:rPr lang="nl-NL" i="1" dirty="0"/>
              <a:t>A</a:t>
            </a:r>
            <a:r>
              <a:rPr lang="nl-NL" baseline="-25000" dirty="0"/>
              <a:t>1</a:t>
            </a:r>
            <a:r>
              <a:rPr lang="nl-NL" dirty="0"/>
              <a:t> = 1) versus ‘never </a:t>
            </a:r>
            <a:r>
              <a:rPr lang="nl-NL" dirty="0" err="1"/>
              <a:t>treat</a:t>
            </a:r>
            <a:r>
              <a:rPr lang="nl-NL" dirty="0"/>
              <a:t>’ (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= </a:t>
            </a:r>
            <a:r>
              <a:rPr lang="nl-NL" i="1" dirty="0"/>
              <a:t>A</a:t>
            </a:r>
            <a:r>
              <a:rPr lang="nl-NL" baseline="-25000" dirty="0"/>
              <a:t>1</a:t>
            </a:r>
            <a:r>
              <a:rPr lang="nl-NL" dirty="0"/>
              <a:t> = 0)?</a:t>
            </a:r>
          </a:p>
        </p:txBody>
      </p:sp>
      <p:pic>
        <p:nvPicPr>
          <p:cNvPr id="4" name="Afbeelding 3" descr="Afbeelding met tekst, antenne&#10;&#10;Automatisch gegenereerde beschrijving">
            <a:extLst>
              <a:ext uri="{FF2B5EF4-FFF2-40B4-BE49-F238E27FC236}">
                <a16:creationId xmlns:a16="http://schemas.microsoft.com/office/drawing/2014/main" id="{1985F726-09E4-587D-660E-344F3980E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4801" y="737769"/>
            <a:ext cx="8761095" cy="292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452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19C895E-5BEF-D8D8-4171-E5C1D4AF67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Example: IPW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577498-3471-7DBD-9A7C-0132403906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dirty="0"/>
              <a:t>Under a </a:t>
            </a:r>
            <a:r>
              <a:rPr lang="nl-NL" dirty="0" err="1"/>
              <a:t>version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three</a:t>
            </a:r>
            <a:r>
              <a:rPr lang="nl-NL" dirty="0"/>
              <a:t> </a:t>
            </a:r>
            <a:r>
              <a:rPr lang="nl-NL" dirty="0" err="1"/>
              <a:t>identifiability</a:t>
            </a:r>
            <a:r>
              <a:rPr lang="nl-NL" dirty="0"/>
              <a:t> </a:t>
            </a:r>
            <a:r>
              <a:rPr lang="nl-NL" dirty="0" err="1"/>
              <a:t>conditions</a:t>
            </a:r>
            <a:r>
              <a:rPr lang="nl-NL" dirty="0"/>
              <a:t> (</a:t>
            </a:r>
            <a:r>
              <a:rPr lang="nl-NL" b="1" dirty="0" err="1"/>
              <a:t>positivity</a:t>
            </a:r>
            <a:r>
              <a:rPr lang="nl-NL" b="1" dirty="0"/>
              <a:t>, </a:t>
            </a:r>
            <a:r>
              <a:rPr lang="nl-NL" b="1" dirty="0" err="1"/>
              <a:t>consistency</a:t>
            </a:r>
            <a:r>
              <a:rPr lang="nl-NL" b="1" dirty="0"/>
              <a:t> and </a:t>
            </a:r>
            <a:r>
              <a:rPr lang="nl-NL" b="1" dirty="0" err="1"/>
              <a:t>exchangeability</a:t>
            </a:r>
            <a:r>
              <a:rPr lang="nl-NL" dirty="0"/>
              <a:t>),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IPW to </a:t>
            </a:r>
            <a:r>
              <a:rPr lang="nl-NL" dirty="0" err="1"/>
              <a:t>identify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effect of </a:t>
            </a:r>
            <a:r>
              <a:rPr lang="nl-NL" dirty="0" err="1"/>
              <a:t>the</a:t>
            </a:r>
            <a:r>
              <a:rPr lang="nl-NL" dirty="0"/>
              <a:t> time-</a:t>
            </a:r>
            <a:r>
              <a:rPr lang="nl-NL" dirty="0" err="1"/>
              <a:t>varying</a:t>
            </a:r>
            <a:r>
              <a:rPr lang="nl-NL" dirty="0"/>
              <a:t> treatment, </a:t>
            </a:r>
            <a:r>
              <a:rPr lang="nl-NL" dirty="0" err="1"/>
              <a:t>expressed</a:t>
            </a:r>
            <a:r>
              <a:rPr lang="nl-NL" dirty="0"/>
              <a:t> as a contrast between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average</a:t>
            </a:r>
            <a:r>
              <a:rPr lang="nl-NL" dirty="0"/>
              <a:t> </a:t>
            </a:r>
            <a:r>
              <a:rPr lang="nl-NL" dirty="0" err="1"/>
              <a:t>counterfactual</a:t>
            </a:r>
            <a:r>
              <a:rPr lang="nl-NL" dirty="0"/>
              <a:t> </a:t>
            </a:r>
            <a:r>
              <a:rPr lang="nl-NL" dirty="0" err="1"/>
              <a:t>outcomes</a:t>
            </a:r>
            <a:r>
              <a:rPr lang="nl-NL" dirty="0"/>
              <a:t> </a:t>
            </a:r>
            <a:r>
              <a:rPr lang="nl-NL" dirty="0" err="1"/>
              <a:t>under</a:t>
            </a:r>
            <a:r>
              <a:rPr lang="nl-NL" dirty="0"/>
              <a:t> ‘</a:t>
            </a:r>
            <a:r>
              <a:rPr lang="nl-NL" dirty="0" err="1"/>
              <a:t>treat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’ and ‘</a:t>
            </a:r>
            <a:r>
              <a:rPr lang="nl-NL" dirty="0" err="1"/>
              <a:t>treat</a:t>
            </a:r>
            <a:r>
              <a:rPr lang="nl-NL" dirty="0"/>
              <a:t> never’ regimes:</a:t>
            </a: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lang="nl-NL" dirty="0"/>
          </a:p>
          <a:p>
            <a:pPr marL="0" lvl="0" indent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nl-NL" dirty="0"/>
              <a:t>E[</a:t>
            </a:r>
            <a:r>
              <a:rPr lang="en-GB" i="1" dirty="0"/>
              <a:t>Y</a:t>
            </a:r>
            <a:r>
              <a:rPr lang="en-GB" i="1" baseline="30000" dirty="0"/>
              <a:t> </a:t>
            </a:r>
            <a:r>
              <a:rPr lang="en-GB" baseline="30000" dirty="0"/>
              <a:t>1,1</a:t>
            </a:r>
            <a:r>
              <a:rPr lang="nl-NL" dirty="0"/>
              <a:t>] versus E[</a:t>
            </a:r>
            <a:r>
              <a:rPr lang="en-GB" i="1" dirty="0"/>
              <a:t>Y</a:t>
            </a:r>
            <a:r>
              <a:rPr lang="en-GB" i="1" baseline="30000" dirty="0"/>
              <a:t> </a:t>
            </a:r>
            <a:r>
              <a:rPr lang="en-GB" baseline="30000" dirty="0"/>
              <a:t>0,0</a:t>
            </a:r>
            <a:r>
              <a:rPr lang="nl-NL" dirty="0"/>
              <a:t>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232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19C895E-5BEF-D8D8-4171-E5C1D4AF67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Example: IPW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577498-3471-7DBD-9A7C-0132403906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/>
              <a:t>IPW for time-varying confounding starts with time-varying propensity scores. For the example with two time points, every individual will have two propensity scores:</a:t>
            </a:r>
          </a:p>
          <a:p>
            <a:pPr marL="449263" indent="-215900">
              <a:lnSpc>
                <a:spcPct val="100000"/>
              </a:lnSpc>
              <a:spcBef>
                <a:spcPts val="0"/>
              </a:spcBef>
              <a:buFont typeface="Systeemlettertype regulier"/>
              <a:buChar char="-"/>
            </a:pPr>
            <a:r>
              <a:rPr lang="en-GB" dirty="0"/>
              <a:t>PS</a:t>
            </a:r>
            <a:r>
              <a:rPr lang="en-GB" baseline="-25000" dirty="0"/>
              <a:t>0</a:t>
            </a:r>
            <a:r>
              <a:rPr lang="en-GB" dirty="0"/>
              <a:t> = </a:t>
            </a:r>
            <a:r>
              <a:rPr lang="en-GB" dirty="0" err="1"/>
              <a:t>Pr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baseline="-25000" dirty="0"/>
              <a:t>0</a:t>
            </a:r>
            <a:r>
              <a:rPr lang="en-GB" dirty="0"/>
              <a:t> = 1)</a:t>
            </a:r>
          </a:p>
          <a:p>
            <a:pPr marL="449263" indent="-215900">
              <a:lnSpc>
                <a:spcPct val="100000"/>
              </a:lnSpc>
              <a:spcBef>
                <a:spcPts val="0"/>
              </a:spcBef>
              <a:buFont typeface="Systeemlettertype regulier"/>
              <a:buChar char="-"/>
            </a:pPr>
            <a:r>
              <a:rPr lang="en-GB" dirty="0"/>
              <a:t>PS</a:t>
            </a:r>
            <a:r>
              <a:rPr lang="en-GB" baseline="-25000" dirty="0"/>
              <a:t>1</a:t>
            </a:r>
            <a:r>
              <a:rPr lang="en-GB" dirty="0"/>
              <a:t> = </a:t>
            </a:r>
            <a:r>
              <a:rPr lang="en-GB" dirty="0" err="1"/>
              <a:t>Pr</a:t>
            </a:r>
            <a:r>
              <a:rPr lang="en-GB" dirty="0"/>
              <a:t>(</a:t>
            </a:r>
            <a:r>
              <a:rPr lang="en-GB" i="1" dirty="0"/>
              <a:t>A</a:t>
            </a:r>
            <a:r>
              <a:rPr lang="en-GB" baseline="-25000" dirty="0"/>
              <a:t>1</a:t>
            </a:r>
            <a:r>
              <a:rPr lang="en-GB" dirty="0"/>
              <a:t> = 1 | </a:t>
            </a:r>
            <a:r>
              <a:rPr lang="en-GB" i="1" dirty="0"/>
              <a:t>A</a:t>
            </a:r>
            <a:r>
              <a:rPr lang="en-GB" baseline="-25000" dirty="0"/>
              <a:t>0</a:t>
            </a:r>
            <a:r>
              <a:rPr lang="en-GB" dirty="0"/>
              <a:t>,</a:t>
            </a:r>
            <a:r>
              <a:rPr lang="en-GB" i="1" dirty="0"/>
              <a:t> 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89924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19C895E-5BEF-D8D8-4171-E5C1D4AF67A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Example: IPW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3577498-3471-7DBD-9A7C-0132403906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nl-NL" dirty="0"/>
              <a:t>What we ‘</a:t>
            </a:r>
            <a:r>
              <a:rPr lang="nl-NL" dirty="0" err="1"/>
              <a:t>include</a:t>
            </a:r>
            <a:r>
              <a:rPr lang="nl-NL" dirty="0"/>
              <a:t>’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propensity</a:t>
            </a:r>
            <a:r>
              <a:rPr lang="nl-NL" dirty="0"/>
              <a:t> scores (i.e., wat we ‘</a:t>
            </a:r>
            <a:r>
              <a:rPr lang="nl-NL" dirty="0" err="1"/>
              <a:t>condition</a:t>
            </a:r>
            <a:r>
              <a:rPr lang="nl-NL" dirty="0"/>
              <a:t> on’)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setting – </a:t>
            </a:r>
            <a:r>
              <a:rPr lang="nl-NL" dirty="0" err="1"/>
              <a:t>here</a:t>
            </a:r>
            <a:r>
              <a:rPr lang="nl-NL" dirty="0"/>
              <a:t>, we </a:t>
            </a:r>
            <a:r>
              <a:rPr lang="nl-NL" dirty="0" err="1"/>
              <a:t>condition</a:t>
            </a:r>
            <a:r>
              <a:rPr lang="nl-NL" dirty="0"/>
              <a:t> on </a:t>
            </a:r>
            <a:r>
              <a:rPr lang="nl-NL" dirty="0" err="1"/>
              <a:t>nothing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i="1" dirty="0"/>
              <a:t>t</a:t>
            </a:r>
            <a:r>
              <a:rPr lang="nl-NL" dirty="0"/>
              <a:t> = 0, because </a:t>
            </a: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assuming</a:t>
            </a:r>
            <a:r>
              <a:rPr lang="nl-NL" dirty="0"/>
              <a:t> that</a:t>
            </a:r>
            <a:r>
              <a:rPr lang="en-GB" i="1" dirty="0"/>
              <a:t>Y</a:t>
            </a:r>
            <a:r>
              <a:rPr lang="en-GB" i="1" baseline="30000" dirty="0"/>
              <a:t> a</a:t>
            </a:r>
            <a:r>
              <a:rPr lang="en-GB" sz="1800" baseline="30000" dirty="0"/>
              <a:t>0</a:t>
            </a:r>
            <a:r>
              <a:rPr lang="en-GB" baseline="30000" dirty="0"/>
              <a:t>,</a:t>
            </a:r>
            <a:r>
              <a:rPr lang="en-GB" i="1" baseline="30000" dirty="0"/>
              <a:t>a</a:t>
            </a:r>
            <a:r>
              <a:rPr lang="en-GB" sz="1800" baseline="30000" dirty="0"/>
              <a:t>1</a:t>
            </a:r>
            <a:r>
              <a:rPr lang="en-GB" sz="1800" dirty="0"/>
              <a:t> </a:t>
            </a:r>
            <a:r>
              <a:rPr lang="nl-NL" dirty="0"/>
              <a:t>is (</a:t>
            </a:r>
            <a:r>
              <a:rPr lang="nl-NL" dirty="0" err="1"/>
              <a:t>marginally</a:t>
            </a:r>
            <a:r>
              <a:rPr lang="nl-NL" dirty="0"/>
              <a:t>) independent of 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(</a:t>
            </a:r>
            <a:r>
              <a:rPr lang="nl-NL" b="1" dirty="0"/>
              <a:t>no baseline </a:t>
            </a:r>
            <a:r>
              <a:rPr lang="nl-NL" b="1" dirty="0" err="1"/>
              <a:t>confounding</a:t>
            </a:r>
            <a:r>
              <a:rPr lang="nl-NL" dirty="0"/>
              <a:t>). For </a:t>
            </a:r>
            <a:r>
              <a:rPr lang="nl-NL" i="1" dirty="0"/>
              <a:t>t</a:t>
            </a:r>
            <a:r>
              <a:rPr lang="nl-NL" dirty="0"/>
              <a:t> = 1, we </a:t>
            </a:r>
            <a:r>
              <a:rPr lang="nl-NL" dirty="0" err="1"/>
              <a:t>condition</a:t>
            </a:r>
            <a:r>
              <a:rPr lang="nl-NL" dirty="0"/>
              <a:t> on 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and </a:t>
            </a:r>
            <a:r>
              <a:rPr lang="nl-NL" i="1" dirty="0"/>
              <a:t>L</a:t>
            </a:r>
            <a:r>
              <a:rPr lang="nl-NL" dirty="0"/>
              <a:t> because </a:t>
            </a:r>
            <a:r>
              <a:rPr lang="nl-NL" dirty="0" err="1"/>
              <a:t>we’re</a:t>
            </a:r>
            <a:r>
              <a:rPr lang="nl-NL" dirty="0"/>
              <a:t> </a:t>
            </a:r>
            <a:r>
              <a:rPr lang="nl-NL" dirty="0" err="1"/>
              <a:t>assuming</a:t>
            </a:r>
            <a:r>
              <a:rPr lang="nl-NL" dirty="0"/>
              <a:t> that </a:t>
            </a:r>
            <a:br>
              <a:rPr lang="nl-NL" dirty="0"/>
            </a:br>
            <a:r>
              <a:rPr lang="en-GB" i="1" dirty="0"/>
              <a:t>Y</a:t>
            </a:r>
            <a:r>
              <a:rPr lang="en-GB" i="1" baseline="30000" dirty="0"/>
              <a:t> a</a:t>
            </a:r>
            <a:r>
              <a:rPr lang="en-GB" sz="1800" baseline="30000" dirty="0"/>
              <a:t>0</a:t>
            </a:r>
            <a:r>
              <a:rPr lang="en-GB" baseline="30000" dirty="0"/>
              <a:t>,</a:t>
            </a:r>
            <a:r>
              <a:rPr lang="en-GB" i="1" baseline="30000" dirty="0"/>
              <a:t>a</a:t>
            </a:r>
            <a:r>
              <a:rPr lang="en-GB" sz="1800" baseline="30000" dirty="0"/>
              <a:t>1</a:t>
            </a:r>
            <a:r>
              <a:rPr lang="nl-NL" dirty="0"/>
              <a:t> is independent of </a:t>
            </a:r>
            <a:r>
              <a:rPr lang="nl-NL" i="1" dirty="0"/>
              <a:t>A</a:t>
            </a:r>
            <a:r>
              <a:rPr lang="nl-NL" baseline="-25000" dirty="0"/>
              <a:t>1</a:t>
            </a:r>
            <a:r>
              <a:rPr lang="nl-NL" dirty="0"/>
              <a:t> </a:t>
            </a:r>
            <a:r>
              <a:rPr lang="nl-NL" dirty="0" err="1"/>
              <a:t>given</a:t>
            </a:r>
            <a:r>
              <a:rPr lang="nl-NL" dirty="0"/>
              <a:t> </a:t>
            </a:r>
            <a:r>
              <a:rPr lang="nl-NL" i="1" dirty="0"/>
              <a:t>A</a:t>
            </a:r>
            <a:r>
              <a:rPr lang="nl-NL" baseline="-25000" dirty="0"/>
              <a:t>0 </a:t>
            </a:r>
            <a:r>
              <a:rPr lang="nl-NL" dirty="0"/>
              <a:t>= 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and </a:t>
            </a:r>
            <a:r>
              <a:rPr lang="nl-NL" i="1" dirty="0"/>
              <a:t>L</a:t>
            </a:r>
            <a:r>
              <a:rPr lang="nl-NL" dirty="0"/>
              <a:t> (</a:t>
            </a:r>
            <a:r>
              <a:rPr lang="nl-NL" b="1" dirty="0"/>
              <a:t>no </a:t>
            </a:r>
            <a:r>
              <a:rPr lang="nl-NL" b="1" dirty="0" err="1"/>
              <a:t>uncontrolled</a:t>
            </a:r>
            <a:r>
              <a:rPr lang="nl-NL" b="1" dirty="0"/>
              <a:t> </a:t>
            </a:r>
            <a:r>
              <a:rPr lang="nl-NL" b="1" dirty="0" err="1"/>
              <a:t>confounding</a:t>
            </a:r>
            <a:r>
              <a:rPr lang="nl-NL" b="1" dirty="0"/>
              <a:t> at </a:t>
            </a:r>
            <a:r>
              <a:rPr lang="nl-NL" b="1" i="1" dirty="0"/>
              <a:t>t</a:t>
            </a:r>
            <a:r>
              <a:rPr lang="nl-NL" b="1" dirty="0"/>
              <a:t> = 1 </a:t>
            </a:r>
            <a:r>
              <a:rPr lang="nl-NL" b="1" dirty="0" err="1"/>
              <a:t>given</a:t>
            </a:r>
            <a:r>
              <a:rPr lang="nl-NL" b="1" dirty="0"/>
              <a:t> 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b="1" dirty="0"/>
              <a:t> and </a:t>
            </a:r>
            <a:r>
              <a:rPr lang="nl-NL" i="1" dirty="0"/>
              <a:t>L</a:t>
            </a:r>
            <a:r>
              <a:rPr lang="nl-NL" dirty="0"/>
              <a:t>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2462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DBB696AD-EAFE-1A06-CD72-73D06A938D8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A74A56-02B8-4C2E-05A3-B557D062A5B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 descr="Afbeelding met tafel&#10;&#10;Automatisch gegenereerde beschrijving">
            <a:extLst>
              <a:ext uri="{FF2B5EF4-FFF2-40B4-BE49-F238E27FC236}">
                <a16:creationId xmlns:a16="http://schemas.microsoft.com/office/drawing/2014/main" id="{72A40608-021F-1863-488C-AB944342F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3268" y="1115378"/>
            <a:ext cx="8165465" cy="46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780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310935D-5B53-8C7F-BD02-C7361DFD29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Example: IPW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94D1E1-2C57-C4FA-D045-21080F2F1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dirty="0"/>
              <a:t>The next step is computing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. These look </a:t>
            </a:r>
            <a:r>
              <a:rPr lang="nl-NL" dirty="0" err="1"/>
              <a:t>much</a:t>
            </a:r>
            <a:r>
              <a:rPr lang="nl-NL" dirty="0"/>
              <a:t> like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time-</a:t>
            </a:r>
            <a:r>
              <a:rPr lang="nl-NL" dirty="0" err="1"/>
              <a:t>fixed</a:t>
            </a:r>
            <a:r>
              <a:rPr lang="nl-NL" dirty="0"/>
              <a:t> </a:t>
            </a:r>
            <a:r>
              <a:rPr lang="nl-NL" dirty="0" err="1"/>
              <a:t>treatments</a:t>
            </a:r>
            <a:r>
              <a:rPr lang="nl-NL" dirty="0"/>
              <a:t>:</a:t>
            </a:r>
          </a:p>
          <a:p>
            <a:pPr marL="449263" indent="-215900">
              <a:lnSpc>
                <a:spcPct val="100000"/>
              </a:lnSpc>
              <a:spcBef>
                <a:spcPts val="0"/>
              </a:spcBef>
              <a:buFont typeface="Systeemlettertype regulier"/>
              <a:buChar char="-"/>
            </a:pPr>
            <a:r>
              <a:rPr lang="nl-NL" i="1" dirty="0"/>
              <a:t>W</a:t>
            </a:r>
            <a:r>
              <a:rPr lang="nl-NL" baseline="-25000" dirty="0"/>
              <a:t>0</a:t>
            </a:r>
            <a:r>
              <a:rPr lang="nl-NL" dirty="0"/>
              <a:t> = 1/PS</a:t>
            </a:r>
            <a:r>
              <a:rPr lang="nl-NL" baseline="-25000" dirty="0"/>
              <a:t>0  </a:t>
            </a:r>
            <a:r>
              <a:rPr lang="nl-NL" dirty="0"/>
              <a:t>if 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= 1 (</a:t>
            </a:r>
            <a:r>
              <a:rPr lang="nl-NL" dirty="0" err="1"/>
              <a:t>treated</a:t>
            </a:r>
            <a:r>
              <a:rPr lang="nl-NL" dirty="0"/>
              <a:t> at </a:t>
            </a:r>
            <a:r>
              <a:rPr lang="nl-NL" i="1" dirty="0"/>
              <a:t>t </a:t>
            </a:r>
            <a:r>
              <a:rPr lang="nl-NL" dirty="0"/>
              <a:t>= 0) and </a:t>
            </a:r>
            <a:br>
              <a:rPr lang="nl-NL" dirty="0"/>
            </a:br>
            <a:r>
              <a:rPr lang="nl-NL" i="1" dirty="0"/>
              <a:t>W</a:t>
            </a:r>
            <a:r>
              <a:rPr lang="nl-NL" baseline="-25000" dirty="0"/>
              <a:t>0</a:t>
            </a:r>
            <a:r>
              <a:rPr lang="nl-NL" dirty="0"/>
              <a:t> = 1/(1 – PS</a:t>
            </a:r>
            <a:r>
              <a:rPr lang="nl-NL" baseline="-25000" dirty="0"/>
              <a:t>0</a:t>
            </a:r>
            <a:r>
              <a:rPr lang="nl-NL" dirty="0"/>
              <a:t>)</a:t>
            </a:r>
            <a:r>
              <a:rPr lang="nl-NL" baseline="-25000" dirty="0"/>
              <a:t>  </a:t>
            </a:r>
            <a:r>
              <a:rPr lang="nl-NL" dirty="0"/>
              <a:t>if 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= 0 (</a:t>
            </a:r>
            <a:r>
              <a:rPr lang="nl-NL" dirty="0" err="1"/>
              <a:t>untreated</a:t>
            </a:r>
            <a:r>
              <a:rPr lang="nl-NL" dirty="0"/>
              <a:t>)</a:t>
            </a:r>
          </a:p>
          <a:p>
            <a:pPr marL="449263" indent="-215900">
              <a:lnSpc>
                <a:spcPct val="100000"/>
              </a:lnSpc>
              <a:spcBef>
                <a:spcPts val="0"/>
              </a:spcBef>
              <a:buFont typeface="Systeemlettertype regulier"/>
              <a:buChar char="-"/>
            </a:pPr>
            <a:r>
              <a:rPr lang="nl-NL" i="1" dirty="0"/>
              <a:t>W</a:t>
            </a:r>
            <a:r>
              <a:rPr lang="nl-NL" baseline="-25000" dirty="0"/>
              <a:t>1</a:t>
            </a:r>
            <a:r>
              <a:rPr lang="nl-NL" dirty="0"/>
              <a:t> = 1/PS</a:t>
            </a:r>
            <a:r>
              <a:rPr lang="nl-NL" baseline="-25000" dirty="0"/>
              <a:t>1  </a:t>
            </a:r>
            <a:r>
              <a:rPr lang="nl-NL" dirty="0"/>
              <a:t>if </a:t>
            </a:r>
            <a:r>
              <a:rPr lang="nl-NL" i="1" dirty="0"/>
              <a:t>A</a:t>
            </a:r>
            <a:r>
              <a:rPr lang="nl-NL" baseline="-25000" dirty="0"/>
              <a:t>1</a:t>
            </a:r>
            <a:r>
              <a:rPr lang="nl-NL" dirty="0"/>
              <a:t> = 1 (</a:t>
            </a:r>
            <a:r>
              <a:rPr lang="nl-NL" dirty="0" err="1"/>
              <a:t>treated</a:t>
            </a:r>
            <a:r>
              <a:rPr lang="nl-NL" dirty="0"/>
              <a:t> at </a:t>
            </a:r>
            <a:r>
              <a:rPr lang="nl-NL" i="1" dirty="0"/>
              <a:t>t </a:t>
            </a:r>
            <a:r>
              <a:rPr lang="nl-NL" dirty="0"/>
              <a:t>= 1) and </a:t>
            </a:r>
            <a:br>
              <a:rPr lang="nl-NL" dirty="0"/>
            </a:br>
            <a:r>
              <a:rPr lang="nl-NL" i="1" dirty="0"/>
              <a:t>W</a:t>
            </a:r>
            <a:r>
              <a:rPr lang="nl-NL" baseline="-25000" dirty="0"/>
              <a:t>1</a:t>
            </a:r>
            <a:r>
              <a:rPr lang="nl-NL" dirty="0"/>
              <a:t> = 1/(1 – PS</a:t>
            </a:r>
            <a:r>
              <a:rPr lang="nl-NL" baseline="-25000" dirty="0"/>
              <a:t>1</a:t>
            </a:r>
            <a:r>
              <a:rPr lang="nl-NL" dirty="0"/>
              <a:t>)</a:t>
            </a:r>
            <a:r>
              <a:rPr lang="nl-NL" baseline="-25000" dirty="0"/>
              <a:t>  </a:t>
            </a:r>
            <a:r>
              <a:rPr lang="nl-NL" dirty="0"/>
              <a:t>if </a:t>
            </a:r>
            <a:r>
              <a:rPr lang="nl-NL" i="1" dirty="0"/>
              <a:t>A</a:t>
            </a:r>
            <a:r>
              <a:rPr lang="nl-NL" baseline="-25000" dirty="0"/>
              <a:t>1</a:t>
            </a:r>
            <a:r>
              <a:rPr lang="nl-NL" dirty="0"/>
              <a:t> = 0 (</a:t>
            </a:r>
            <a:r>
              <a:rPr lang="nl-NL" dirty="0" err="1"/>
              <a:t>untreated</a:t>
            </a:r>
            <a:r>
              <a:rPr lang="nl-NL" dirty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l-NL" dirty="0"/>
              <a:t>The </a:t>
            </a:r>
            <a:r>
              <a:rPr lang="nl-NL" dirty="0" err="1"/>
              <a:t>final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</a:t>
            </a:r>
            <a:r>
              <a:rPr lang="nl-NL" i="1" dirty="0"/>
              <a:t>W </a:t>
            </a:r>
            <a:r>
              <a:rPr lang="nl-NL" dirty="0"/>
              <a:t>are </a:t>
            </a:r>
            <a:r>
              <a:rPr lang="nl-NL" dirty="0" err="1"/>
              <a:t>obtained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product of these time-</a:t>
            </a:r>
            <a:r>
              <a:rPr lang="nl-NL" dirty="0" err="1"/>
              <a:t>varying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: </a:t>
            </a:r>
            <a:r>
              <a:rPr lang="nl-NL" i="1" dirty="0"/>
              <a:t>W = W</a:t>
            </a:r>
            <a:r>
              <a:rPr lang="nl-NL" baseline="-25000" dirty="0"/>
              <a:t>0</a:t>
            </a:r>
            <a:r>
              <a:rPr lang="nl-NL" i="1" dirty="0"/>
              <a:t>W</a:t>
            </a:r>
            <a:r>
              <a:rPr lang="nl-NL" baseline="-25000" dirty="0"/>
              <a:t>1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69903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88133C18-1AB2-B3F1-1A3F-62EE129B18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13267" y="1115377"/>
            <a:ext cx="8165465" cy="4627245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F6055F4-19DA-3215-4B40-CFC127CAE95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A6F9EF1-AE71-DC06-CFA7-5243041EC2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Afbeelding 3" descr="Afbeelding met tafel&#10;&#10;Automatisch gegenereerde beschrijving">
            <a:extLst>
              <a:ext uri="{FF2B5EF4-FFF2-40B4-BE49-F238E27FC236}">
                <a16:creationId xmlns:a16="http://schemas.microsoft.com/office/drawing/2014/main" id="{A3CF5B9F-487B-0D2E-FA3D-054213E7B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268" y="1115378"/>
            <a:ext cx="8165465" cy="462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F310935D-5B53-8C7F-BD02-C7361DFD29E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Example: IPW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494D1E1-2C57-C4FA-D045-21080F2F1C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nl-NL" dirty="0" err="1"/>
              <a:t>Finally</a:t>
            </a:r>
            <a:r>
              <a:rPr lang="nl-NL" dirty="0"/>
              <a:t>,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computed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weights</a:t>
            </a:r>
            <a:r>
              <a:rPr lang="nl-NL" dirty="0"/>
              <a:t> </a:t>
            </a:r>
            <a:r>
              <a:rPr lang="nl-NL" i="1" dirty="0"/>
              <a:t>W</a:t>
            </a:r>
            <a:r>
              <a:rPr lang="nl-NL" dirty="0"/>
              <a:t>,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estimate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-versus-never treatment </a:t>
            </a:r>
            <a:r>
              <a:rPr lang="nl-NL" dirty="0" err="1"/>
              <a:t>effects</a:t>
            </a:r>
            <a:r>
              <a:rPr lang="nl-NL" dirty="0"/>
              <a:t> is </a:t>
            </a:r>
            <a:r>
              <a:rPr lang="nl-NL" dirty="0" err="1"/>
              <a:t>obtained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taking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in </a:t>
            </a:r>
            <a:r>
              <a:rPr lang="nl-NL" dirty="0" err="1"/>
              <a:t>mean</a:t>
            </a:r>
            <a:r>
              <a:rPr lang="nl-NL" dirty="0"/>
              <a:t> </a:t>
            </a:r>
            <a:r>
              <a:rPr lang="nl-NL" dirty="0" err="1"/>
              <a:t>outcome</a:t>
            </a:r>
            <a:r>
              <a:rPr lang="nl-NL" dirty="0"/>
              <a:t> between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treated</a:t>
            </a:r>
            <a:r>
              <a:rPr lang="nl-NL" dirty="0"/>
              <a:t> (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= </a:t>
            </a:r>
            <a:r>
              <a:rPr lang="nl-NL" i="1" dirty="0"/>
              <a:t>A</a:t>
            </a:r>
            <a:r>
              <a:rPr lang="nl-NL" baseline="-25000" dirty="0"/>
              <a:t>1</a:t>
            </a:r>
            <a:r>
              <a:rPr lang="nl-NL" dirty="0"/>
              <a:t> = 1) and never </a:t>
            </a:r>
            <a:r>
              <a:rPr lang="nl-NL" dirty="0" err="1"/>
              <a:t>treated</a:t>
            </a:r>
            <a:r>
              <a:rPr lang="nl-NL" dirty="0"/>
              <a:t> (</a:t>
            </a:r>
            <a:r>
              <a:rPr lang="nl-NL" i="1" dirty="0"/>
              <a:t>A</a:t>
            </a:r>
            <a:r>
              <a:rPr lang="nl-NL" baseline="-25000" dirty="0"/>
              <a:t>0</a:t>
            </a:r>
            <a:r>
              <a:rPr lang="nl-NL" dirty="0"/>
              <a:t> = </a:t>
            </a:r>
            <a:r>
              <a:rPr lang="nl-NL" i="1" dirty="0"/>
              <a:t>A</a:t>
            </a:r>
            <a:r>
              <a:rPr lang="nl-NL" baseline="-25000" dirty="0"/>
              <a:t>1</a:t>
            </a:r>
            <a:r>
              <a:rPr lang="nl-NL" dirty="0"/>
              <a:t> = 0) </a:t>
            </a:r>
            <a:r>
              <a:rPr lang="nl-NL" dirty="0" err="1"/>
              <a:t>individuals</a:t>
            </a:r>
            <a:r>
              <a:rPr lang="nl-NL" dirty="0"/>
              <a:t>, </a:t>
            </a:r>
            <a:r>
              <a:rPr lang="nl-NL" dirty="0" err="1"/>
              <a:t>weighted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i="1" dirty="0"/>
              <a:t>W.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9882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5B09A5F-500B-EA3F-7EE4-F8B33212383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Statin-cancer example revisited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C034DB4-2E66-C9E8-95CF-16A56FFBDB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dirty="0"/>
              <a:t>Previous studies implicitly compared long-term statin users versus non-users – doesn’t necessarily answer questions like …</a:t>
            </a:r>
          </a:p>
          <a:p>
            <a:pPr>
              <a:spcBef>
                <a:spcPts val="0"/>
              </a:spcBef>
            </a:pPr>
            <a:r>
              <a:rPr lang="en-GB" dirty="0"/>
              <a:t>What would be my 10-year cancer risk if – possibly contrary to fact – I would start statin treatment now? And what if I wouldn’t?</a:t>
            </a:r>
          </a:p>
          <a:p>
            <a:pPr>
              <a:spcBef>
                <a:spcPts val="0"/>
              </a:spcBef>
            </a:pPr>
            <a:r>
              <a:rPr lang="en-GB" dirty="0"/>
              <a:t>What would be my 10-year cancer risk if – possibly contrary to fact – I would start statin treatment now and </a:t>
            </a:r>
            <a:r>
              <a:rPr lang="en-GB" b="1" dirty="0"/>
              <a:t>adhered</a:t>
            </a:r>
            <a:r>
              <a:rPr lang="en-GB" dirty="0"/>
              <a:t> to it? And what if I wouldn’t start now </a:t>
            </a:r>
            <a:r>
              <a:rPr lang="en-GB" i="1" dirty="0"/>
              <a:t>or</a:t>
            </a:r>
            <a:r>
              <a:rPr lang="en-GB" dirty="0"/>
              <a:t>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175673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7706F54-53E5-A022-0F89-581708C63D0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nl-NL" dirty="0" err="1"/>
              <a:t>Concluding</a:t>
            </a:r>
            <a:r>
              <a:rPr lang="nl-NL" dirty="0"/>
              <a:t> </a:t>
            </a:r>
            <a:r>
              <a:rPr lang="nl-NL" dirty="0" err="1"/>
              <a:t>remarks</a:t>
            </a:r>
            <a:endParaRPr lang="nl-NL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70998C2-7D2E-08CD-964C-801D5802CE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IPW and g-computation, but not traditional methods, are suited to handle time-varying </a:t>
            </a:r>
            <a:r>
              <a:rPr lang="en-GB" dirty="0" err="1"/>
              <a:t>confouding</a:t>
            </a:r>
            <a:r>
              <a:rPr lang="en-GB" dirty="0"/>
              <a:t> affected by past treatment (feedback)</a:t>
            </a:r>
          </a:p>
          <a:p>
            <a:pPr>
              <a:spcBef>
                <a:spcPts val="0"/>
              </a:spcBef>
            </a:pPr>
            <a:r>
              <a:rPr lang="en-GB" dirty="0"/>
              <a:t>As with IPW for time-fixed confounding, default standard error estimators of many software packages are not appropriate for weighted regressions, because the weights are falsely assumed to reflect actual observation frequencies</a:t>
            </a:r>
          </a:p>
          <a:p>
            <a:pPr>
              <a:spcBef>
                <a:spcPts val="0"/>
              </a:spcBef>
            </a:pPr>
            <a:r>
              <a:rPr lang="en-GB" dirty="0"/>
              <a:t>IPW can (and need sometimes) be combined with marginal structural modelling (Robins et al., Epidemiology, 2000;11:550-560)</a:t>
            </a:r>
          </a:p>
        </p:txBody>
      </p:sp>
    </p:spTree>
    <p:extLst>
      <p:ext uri="{BB962C8B-B14F-4D97-AF65-F5344CB8AC3E}">
        <p14:creationId xmlns:p14="http://schemas.microsoft.com/office/powerpoint/2010/main" val="174936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 descr="Afbeelding met tekenfilm, schets, tekening, ontwerp&#10;&#10;Automatisch gegenereerde beschrijving">
            <a:extLst>
              <a:ext uri="{FF2B5EF4-FFF2-40B4-BE49-F238E27FC236}">
                <a16:creationId xmlns:a16="http://schemas.microsoft.com/office/drawing/2014/main" id="{9A1F4F08-EC07-5925-ADB5-122C7AB71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02" y="264294"/>
            <a:ext cx="6894195" cy="4431665"/>
          </a:xfrm>
          <a:prstGeom prst="rect">
            <a:avLst/>
          </a:prstGeom>
        </p:spPr>
      </p:pic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ED245F3-018F-B61A-7FEC-F788162D7C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65032" y="3253563"/>
            <a:ext cx="8880230" cy="1918257"/>
          </a:xfrm>
        </p:spPr>
        <p:txBody>
          <a:bodyPr/>
          <a:lstStyle/>
          <a:p>
            <a:r>
              <a:rPr lang="en-GB" dirty="0"/>
              <a:t>Inference about time-varying treatments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A67476E-B736-3406-4F1A-1836108807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032" y="5284865"/>
            <a:ext cx="8880230" cy="5401581"/>
          </a:xfrm>
        </p:spPr>
        <p:txBody>
          <a:bodyPr/>
          <a:lstStyle/>
          <a:p>
            <a:pPr marL="0" lvl="0" indent="0">
              <a:spcBef>
                <a:spcPts val="600"/>
              </a:spcBef>
              <a:buNone/>
            </a:pPr>
            <a:r>
              <a:rPr lang="nl-NL" b="0" dirty="0"/>
              <a:t>If treatment/exposure is time-</a:t>
            </a:r>
            <a:r>
              <a:rPr lang="nl-NL" b="0" dirty="0" err="1"/>
              <a:t>varying</a:t>
            </a:r>
            <a:r>
              <a:rPr lang="nl-NL" b="0" dirty="0"/>
              <a:t>, </a:t>
            </a:r>
            <a:r>
              <a:rPr lang="nl-NL" b="0" dirty="0" err="1"/>
              <a:t>there</a:t>
            </a:r>
            <a:r>
              <a:rPr lang="nl-NL" b="0" dirty="0"/>
              <a:t> are </a:t>
            </a:r>
            <a:r>
              <a:rPr lang="nl-NL" b="0" dirty="0" err="1"/>
              <a:t>many</a:t>
            </a:r>
            <a:r>
              <a:rPr lang="nl-NL" b="0" dirty="0"/>
              <a:t> </a:t>
            </a:r>
            <a:r>
              <a:rPr lang="nl-NL" b="0" dirty="0" err="1"/>
              <a:t>possible</a:t>
            </a:r>
            <a:r>
              <a:rPr lang="nl-NL" b="0" dirty="0"/>
              <a:t> causal </a:t>
            </a:r>
            <a:r>
              <a:rPr lang="nl-NL" b="0" dirty="0" err="1"/>
              <a:t>contrasts</a:t>
            </a:r>
            <a:r>
              <a:rPr lang="nl-NL" b="0" dirty="0"/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810414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94367C9B-EF41-2D02-358B-351081CD924F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Single versus multiple-point interventions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90C9DDB-AD9A-2FE1-E703-6259D55C45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17500" indent="-317500">
              <a:buNone/>
            </a:pPr>
            <a:r>
              <a:rPr lang="en-GB" b="1" dirty="0"/>
              <a:t>Single-point</a:t>
            </a:r>
            <a:r>
              <a:rPr lang="en-GB" dirty="0"/>
              <a:t> (baseline) intervention</a:t>
            </a:r>
          </a:p>
          <a:p>
            <a:pPr marL="317500" lvl="0" indent="-317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b="0" dirty="0"/>
              <a:t>Eg: </a:t>
            </a:r>
            <a:r>
              <a:rPr lang="nl-NL" b="0" i="1" dirty="0" err="1"/>
              <a:t>assign</a:t>
            </a:r>
            <a:r>
              <a:rPr lang="nl-NL" b="0" dirty="0"/>
              <a:t>/</a:t>
            </a:r>
            <a:r>
              <a:rPr lang="nl-NL" b="0" i="1" dirty="0" err="1"/>
              <a:t>initiate</a:t>
            </a:r>
            <a:r>
              <a:rPr lang="nl-NL" b="0" dirty="0"/>
              <a:t> versus </a:t>
            </a:r>
            <a:r>
              <a:rPr lang="nl-NL" b="0" dirty="0" err="1"/>
              <a:t>withhold</a:t>
            </a:r>
            <a:r>
              <a:rPr lang="nl-NL" b="0" dirty="0"/>
              <a:t> drug treatment at baseline </a:t>
            </a:r>
          </a:p>
          <a:p>
            <a:pPr marL="317500" lvl="0" indent="-317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 err="1"/>
              <a:t>I</a:t>
            </a:r>
            <a:r>
              <a:rPr lang="nl-NL" b="0" dirty="0" err="1"/>
              <a:t>ndividuals</a:t>
            </a:r>
            <a:r>
              <a:rPr lang="nl-NL" b="0" dirty="0"/>
              <a:t> are </a:t>
            </a:r>
            <a:r>
              <a:rPr lang="nl-NL" b="0" dirty="0" err="1"/>
              <a:t>allowed</a:t>
            </a:r>
            <a:r>
              <a:rPr lang="nl-NL" b="0" dirty="0"/>
              <a:t> to </a:t>
            </a:r>
            <a:r>
              <a:rPr lang="nl-NL" b="0" dirty="0" err="1"/>
              <a:t>deviate</a:t>
            </a:r>
            <a:r>
              <a:rPr lang="nl-NL" b="0" dirty="0"/>
              <a:t> (</a:t>
            </a:r>
            <a:r>
              <a:rPr lang="nl-NL" b="0" i="1" dirty="0" err="1"/>
              <a:t>intention</a:t>
            </a:r>
            <a:r>
              <a:rPr lang="nl-NL" b="0" i="1" dirty="0"/>
              <a:t>-to-</a:t>
            </a:r>
            <a:r>
              <a:rPr lang="nl-NL" b="0" i="1" dirty="0" err="1"/>
              <a:t>treat</a:t>
            </a:r>
            <a:r>
              <a:rPr lang="nl-NL" b="0" dirty="0"/>
              <a:t>)</a:t>
            </a:r>
          </a:p>
          <a:p>
            <a:pPr marL="317500" lvl="0" indent="-3175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b="0" dirty="0"/>
              <a:t>Randomisation at baseline </a:t>
            </a:r>
            <a:r>
              <a:rPr lang="nl-NL" b="0" dirty="0" err="1"/>
              <a:t>only</a:t>
            </a:r>
            <a:endParaRPr lang="nl-NL" sz="1100" b="0" dirty="0"/>
          </a:p>
          <a:p>
            <a:pPr marL="0" lvl="0" indent="0">
              <a:spcBef>
                <a:spcPts val="600"/>
              </a:spcBef>
              <a:buNone/>
            </a:pPr>
            <a:r>
              <a:rPr lang="nl-NL" b="1" dirty="0"/>
              <a:t>Multiple-point</a:t>
            </a:r>
            <a:r>
              <a:rPr lang="nl-NL" b="0" dirty="0"/>
              <a:t> (joint) </a:t>
            </a:r>
            <a:r>
              <a:rPr lang="nl-NL" b="0" dirty="0" err="1"/>
              <a:t>intervention</a:t>
            </a:r>
            <a:endParaRPr lang="nl-NL" b="0" dirty="0"/>
          </a:p>
          <a:p>
            <a:pPr marL="317500" lvl="0" indent="-317500">
              <a:spcBef>
                <a:spcPts val="0"/>
              </a:spcBef>
            </a:pPr>
            <a:r>
              <a:rPr lang="en-GB" dirty="0"/>
              <a:t>Eg: sustained/daily/weekly/monthly drug use versus continuous non-use (</a:t>
            </a:r>
            <a:r>
              <a:rPr lang="en-GB" i="1" dirty="0"/>
              <a:t>per-protocol</a:t>
            </a:r>
            <a:r>
              <a:rPr lang="en-GB" dirty="0"/>
              <a:t>)</a:t>
            </a:r>
          </a:p>
          <a:p>
            <a:pPr marL="317500" lvl="0" indent="-317500">
              <a:spcBef>
                <a:spcPts val="0"/>
              </a:spcBef>
            </a:pPr>
            <a:r>
              <a:rPr lang="en-GB" dirty="0"/>
              <a:t>Randomisation at multiple points</a:t>
            </a:r>
          </a:p>
        </p:txBody>
      </p:sp>
    </p:spTree>
    <p:extLst>
      <p:ext uri="{BB962C8B-B14F-4D97-AF65-F5344CB8AC3E}">
        <p14:creationId xmlns:p14="http://schemas.microsoft.com/office/powerpoint/2010/main" val="4206273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41C85D4D-96BB-10F1-69BF-60BEAF8F31B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Static versus dynamic interventions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D24F05-7D0C-1393-D7B1-88144FCC14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Static</a:t>
            </a:r>
            <a:r>
              <a:rPr lang="en-GB" dirty="0"/>
              <a:t> treatment rule/regime/protocol/…</a:t>
            </a:r>
          </a:p>
          <a:p>
            <a:pPr marL="231775" indent="-231775">
              <a:spcBef>
                <a:spcPts val="0"/>
              </a:spcBef>
            </a:pPr>
            <a:r>
              <a:rPr lang="nl-NL" b="0" dirty="0"/>
              <a:t>… </a:t>
            </a:r>
            <a:r>
              <a:rPr lang="nl-NL" b="0" dirty="0" err="1"/>
              <a:t>assigns</a:t>
            </a:r>
            <a:r>
              <a:rPr lang="nl-NL" b="0" dirty="0"/>
              <a:t> </a:t>
            </a:r>
            <a:r>
              <a:rPr lang="nl-NL" b="0" dirty="0" err="1"/>
              <a:t>the</a:t>
            </a:r>
            <a:r>
              <a:rPr lang="nl-NL" b="0" dirty="0"/>
              <a:t> </a:t>
            </a:r>
            <a:r>
              <a:rPr lang="nl-NL" b="0" dirty="0" err="1"/>
              <a:t>same</a:t>
            </a:r>
            <a:r>
              <a:rPr lang="nl-NL" b="0" dirty="0"/>
              <a:t> treatment option to </a:t>
            </a:r>
            <a:r>
              <a:rPr lang="nl-NL" b="0" dirty="0" err="1"/>
              <a:t>everyone</a:t>
            </a:r>
            <a:endParaRPr lang="nl-NL" b="0" dirty="0"/>
          </a:p>
          <a:p>
            <a:pPr marL="231775" indent="-2317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dirty="0"/>
              <a:t>Eg: </a:t>
            </a:r>
            <a:r>
              <a:rPr lang="nl-NL" b="0" dirty="0" err="1"/>
              <a:t>assign</a:t>
            </a:r>
            <a:r>
              <a:rPr lang="nl-NL" b="0" dirty="0"/>
              <a:t> versus </a:t>
            </a:r>
            <a:r>
              <a:rPr lang="nl-NL" b="0" dirty="0" err="1"/>
              <a:t>withhold</a:t>
            </a:r>
            <a:r>
              <a:rPr lang="nl-NL" b="0" dirty="0"/>
              <a:t> treatment regime at baseline (</a:t>
            </a:r>
            <a:r>
              <a:rPr lang="nl-NL" b="0" dirty="0" err="1"/>
              <a:t>intention</a:t>
            </a:r>
            <a:r>
              <a:rPr lang="nl-NL" b="0" dirty="0"/>
              <a:t>-to-</a:t>
            </a:r>
            <a:r>
              <a:rPr lang="nl-NL" b="0" dirty="0" err="1"/>
              <a:t>treat</a:t>
            </a:r>
            <a:r>
              <a:rPr lang="nl-NL" b="0" dirty="0"/>
              <a:t>)</a:t>
            </a:r>
          </a:p>
          <a:p>
            <a:pPr marL="231775" indent="-231775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nl-NL" b="0" dirty="0"/>
              <a:t>Eg: </a:t>
            </a:r>
            <a:r>
              <a:rPr lang="nl-NL" b="0" dirty="0" err="1"/>
              <a:t>always</a:t>
            </a:r>
            <a:r>
              <a:rPr lang="nl-NL" b="0" dirty="0"/>
              <a:t> </a:t>
            </a:r>
            <a:r>
              <a:rPr lang="nl-NL" b="0" dirty="0" err="1"/>
              <a:t>treat</a:t>
            </a:r>
            <a:r>
              <a:rPr lang="nl-NL" b="0" dirty="0"/>
              <a:t> versus never </a:t>
            </a:r>
            <a:r>
              <a:rPr lang="nl-NL" b="0" dirty="0" err="1"/>
              <a:t>treat</a:t>
            </a:r>
            <a:r>
              <a:rPr lang="nl-NL" b="0" dirty="0"/>
              <a:t> (per-protocol)</a:t>
            </a:r>
            <a:endParaRPr lang="nl-NL" sz="100" b="0" dirty="0"/>
          </a:p>
          <a:p>
            <a:pPr marL="0" indent="0">
              <a:spcBef>
                <a:spcPts val="600"/>
              </a:spcBef>
              <a:buNone/>
            </a:pPr>
            <a:r>
              <a:rPr lang="nl-NL" b="1" dirty="0" err="1"/>
              <a:t>Dynamic</a:t>
            </a:r>
            <a:r>
              <a:rPr lang="nl-NL" b="0" dirty="0"/>
              <a:t> (</a:t>
            </a:r>
            <a:r>
              <a:rPr lang="nl-NL" b="0" dirty="0" err="1"/>
              <a:t>individualised</a:t>
            </a:r>
            <a:r>
              <a:rPr lang="nl-NL" b="0" dirty="0"/>
              <a:t>) treatment </a:t>
            </a:r>
            <a:r>
              <a:rPr lang="nl-NL" b="0" dirty="0" err="1"/>
              <a:t>rule</a:t>
            </a:r>
            <a:r>
              <a:rPr lang="nl-NL" b="0" dirty="0"/>
              <a:t> </a:t>
            </a:r>
          </a:p>
          <a:p>
            <a:pPr>
              <a:spcBef>
                <a:spcPts val="0"/>
              </a:spcBef>
            </a:pPr>
            <a:r>
              <a:rPr lang="nl-NL" b="0" dirty="0"/>
              <a:t>… </a:t>
            </a:r>
            <a:r>
              <a:rPr lang="nl-NL" b="0" dirty="0" err="1"/>
              <a:t>assigns</a:t>
            </a:r>
            <a:r>
              <a:rPr lang="nl-NL" b="0" dirty="0"/>
              <a:t> treatment </a:t>
            </a:r>
            <a:r>
              <a:rPr lang="nl-NL" b="0" dirty="0" err="1"/>
              <a:t>based</a:t>
            </a:r>
            <a:r>
              <a:rPr lang="nl-NL" b="0" dirty="0"/>
              <a:t> on </a:t>
            </a:r>
            <a:r>
              <a:rPr lang="nl-NL" b="0" dirty="0" err="1"/>
              <a:t>the</a:t>
            </a:r>
            <a:r>
              <a:rPr lang="nl-NL" b="0" dirty="0"/>
              <a:t> </a:t>
            </a:r>
            <a:r>
              <a:rPr lang="nl-NL" b="0" dirty="0" err="1"/>
              <a:t>then-available</a:t>
            </a:r>
            <a:r>
              <a:rPr lang="nl-NL" b="0" dirty="0"/>
              <a:t> information</a:t>
            </a:r>
          </a:p>
          <a:p>
            <a:pPr>
              <a:spcBef>
                <a:spcPts val="0"/>
              </a:spcBef>
            </a:pPr>
            <a:r>
              <a:rPr lang="nl-NL" b="0" dirty="0"/>
              <a:t>Eg: </a:t>
            </a:r>
            <a:r>
              <a:rPr lang="nl-NL" b="0" dirty="0" err="1"/>
              <a:t>choose</a:t>
            </a:r>
            <a:r>
              <a:rPr lang="nl-NL" b="0" dirty="0"/>
              <a:t> </a:t>
            </a:r>
            <a:r>
              <a:rPr lang="nl-NL" b="0" dirty="0" err="1"/>
              <a:t>dose</a:t>
            </a:r>
            <a:r>
              <a:rPr lang="nl-NL" b="0" dirty="0"/>
              <a:t> </a:t>
            </a:r>
            <a:r>
              <a:rPr lang="nl-NL" b="0" dirty="0" err="1"/>
              <a:t>depending</a:t>
            </a:r>
            <a:r>
              <a:rPr lang="nl-NL" b="0" dirty="0"/>
              <a:t> on baseline </a:t>
            </a:r>
            <a:r>
              <a:rPr lang="nl-NL" b="0" dirty="0" err="1"/>
              <a:t>covariates</a:t>
            </a:r>
            <a:endParaRPr lang="nl-NL" b="0" dirty="0"/>
          </a:p>
          <a:p>
            <a:pPr>
              <a:spcBef>
                <a:spcPts val="0"/>
              </a:spcBef>
            </a:pPr>
            <a:r>
              <a:rPr lang="nl-NL" b="0" dirty="0"/>
              <a:t>Eg: start </a:t>
            </a:r>
            <a:r>
              <a:rPr lang="nl-NL" b="0" dirty="0" err="1"/>
              <a:t>when</a:t>
            </a:r>
            <a:r>
              <a:rPr lang="nl-NL" b="0" dirty="0"/>
              <a:t> </a:t>
            </a:r>
            <a:r>
              <a:rPr lang="nl-NL" b="0" dirty="0" err="1"/>
              <a:t>blood</a:t>
            </a:r>
            <a:r>
              <a:rPr lang="nl-NL" b="0" dirty="0"/>
              <a:t> marker first </a:t>
            </a:r>
            <a:r>
              <a:rPr lang="nl-NL" b="0" dirty="0" err="1"/>
              <a:t>drops</a:t>
            </a:r>
            <a:r>
              <a:rPr lang="nl-NL" b="0" dirty="0"/>
              <a:t> below </a:t>
            </a:r>
            <a:r>
              <a:rPr lang="nl-NL" b="0" dirty="0" err="1"/>
              <a:t>threshold</a:t>
            </a:r>
            <a:endParaRPr lang="nl-NL" b="0" dirty="0"/>
          </a:p>
          <a:p>
            <a:pPr>
              <a:spcBef>
                <a:spcPts val="0"/>
              </a:spcBef>
            </a:pPr>
            <a:r>
              <a:rPr lang="nl-NL" dirty="0"/>
              <a:t>Eg: stop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toxicity</a:t>
            </a:r>
            <a:r>
              <a:rPr lang="nl-NL" dirty="0"/>
              <a:t> </a:t>
            </a:r>
            <a:r>
              <a:rPr lang="nl-NL" dirty="0" err="1"/>
              <a:t>occurs</a:t>
            </a:r>
            <a:endParaRPr lang="nl-NL" b="0" dirty="0"/>
          </a:p>
          <a:p>
            <a:endParaRPr lang="nl-NL" b="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335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ep 69">
            <a:extLst>
              <a:ext uri="{FF2B5EF4-FFF2-40B4-BE49-F238E27FC236}">
                <a16:creationId xmlns:a16="http://schemas.microsoft.com/office/drawing/2014/main" id="{BDF101E1-AB59-8060-9F85-910A9693C9FD}"/>
              </a:ext>
            </a:extLst>
          </p:cNvPr>
          <p:cNvGrpSpPr/>
          <p:nvPr/>
        </p:nvGrpSpPr>
        <p:grpSpPr>
          <a:xfrm>
            <a:off x="1926574" y="516793"/>
            <a:ext cx="8338853" cy="6341207"/>
            <a:chOff x="695754" y="516796"/>
            <a:chExt cx="8338853" cy="6341207"/>
          </a:xfrm>
        </p:grpSpPr>
        <p:grpSp>
          <p:nvGrpSpPr>
            <p:cNvPr id="69" name="Groep 68">
              <a:extLst>
                <a:ext uri="{FF2B5EF4-FFF2-40B4-BE49-F238E27FC236}">
                  <a16:creationId xmlns:a16="http://schemas.microsoft.com/office/drawing/2014/main" id="{549249D0-84C7-B522-1F9E-AC2A1464D59C}"/>
                </a:ext>
              </a:extLst>
            </p:cNvPr>
            <p:cNvGrpSpPr/>
            <p:nvPr/>
          </p:nvGrpSpPr>
          <p:grpSpPr>
            <a:xfrm>
              <a:off x="1343699" y="532517"/>
              <a:ext cx="7690908" cy="6325486"/>
              <a:chOff x="4193225" y="532515"/>
              <a:chExt cx="7690908" cy="6325486"/>
            </a:xfrm>
          </p:grpSpPr>
          <p:grpSp>
            <p:nvGrpSpPr>
              <p:cNvPr id="65" name="Groep 64">
                <a:extLst>
                  <a:ext uri="{FF2B5EF4-FFF2-40B4-BE49-F238E27FC236}">
                    <a16:creationId xmlns:a16="http://schemas.microsoft.com/office/drawing/2014/main" id="{F31AFD35-8C41-1176-BECC-0E91E4E169E1}"/>
                  </a:ext>
                </a:extLst>
              </p:cNvPr>
              <p:cNvGrpSpPr/>
              <p:nvPr/>
            </p:nvGrpSpPr>
            <p:grpSpPr>
              <a:xfrm>
                <a:off x="4193225" y="532515"/>
                <a:ext cx="1902775" cy="3524885"/>
                <a:chOff x="4193225" y="532515"/>
                <a:chExt cx="1902775" cy="3524885"/>
              </a:xfrm>
            </p:grpSpPr>
            <p:sp>
              <p:nvSpPr>
                <p:cNvPr id="64" name="Rechthoek 63">
                  <a:extLst>
                    <a:ext uri="{FF2B5EF4-FFF2-40B4-BE49-F238E27FC236}">
                      <a16:creationId xmlns:a16="http://schemas.microsoft.com/office/drawing/2014/main" id="{0DE4DACE-FD65-DA06-8C43-CD4D975E25F2}"/>
                    </a:ext>
                  </a:extLst>
                </p:cNvPr>
                <p:cNvSpPr/>
                <p:nvPr/>
              </p:nvSpPr>
              <p:spPr>
                <a:xfrm>
                  <a:off x="4260215" y="1212111"/>
                  <a:ext cx="1835785" cy="21964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0" name="Afbeelding 39">
                  <a:extLst>
                    <a:ext uri="{FF2B5EF4-FFF2-40B4-BE49-F238E27FC236}">
                      <a16:creationId xmlns:a16="http://schemas.microsoft.com/office/drawing/2014/main" id="{6E0FB3D9-DF8D-78D5-F475-4D92694787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/>
                <a:stretch/>
              </p:blipFill>
              <p:spPr>
                <a:xfrm>
                  <a:off x="4193225" y="532515"/>
                  <a:ext cx="1835785" cy="3524885"/>
                </a:xfrm>
                <a:prstGeom prst="rect">
                  <a:avLst/>
                </a:prstGeom>
              </p:spPr>
            </p:pic>
          </p:grpSp>
          <p:grpSp>
            <p:nvGrpSpPr>
              <p:cNvPr id="67" name="Groep 66">
                <a:extLst>
                  <a:ext uri="{FF2B5EF4-FFF2-40B4-BE49-F238E27FC236}">
                    <a16:creationId xmlns:a16="http://schemas.microsoft.com/office/drawing/2014/main" id="{5133E5A2-0B9E-793D-AD1B-53737884C9BD}"/>
                  </a:ext>
                </a:extLst>
              </p:cNvPr>
              <p:cNvGrpSpPr/>
              <p:nvPr/>
            </p:nvGrpSpPr>
            <p:grpSpPr>
              <a:xfrm>
                <a:off x="6202894" y="3675221"/>
                <a:ext cx="5681239" cy="3182780"/>
                <a:chOff x="6202894" y="3675221"/>
                <a:chExt cx="5681239" cy="3182780"/>
              </a:xfrm>
            </p:grpSpPr>
            <p:sp>
              <p:nvSpPr>
                <p:cNvPr id="61" name="Rechthoek 60">
                  <a:extLst>
                    <a:ext uri="{FF2B5EF4-FFF2-40B4-BE49-F238E27FC236}">
                      <a16:creationId xmlns:a16="http://schemas.microsoft.com/office/drawing/2014/main" id="{40B1986C-11A2-87BB-BDC1-E8CE47F4EBEC}"/>
                    </a:ext>
                  </a:extLst>
                </p:cNvPr>
                <p:cNvSpPr/>
                <p:nvPr/>
              </p:nvSpPr>
              <p:spPr>
                <a:xfrm>
                  <a:off x="6358270" y="3675221"/>
                  <a:ext cx="5525863" cy="26502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9" name="Groep 58">
                  <a:extLst>
                    <a:ext uri="{FF2B5EF4-FFF2-40B4-BE49-F238E27FC236}">
                      <a16:creationId xmlns:a16="http://schemas.microsoft.com/office/drawing/2014/main" id="{F5DDA09A-6826-B8A6-FFB3-E7CBC9E7ECE8}"/>
                    </a:ext>
                  </a:extLst>
                </p:cNvPr>
                <p:cNvGrpSpPr/>
                <p:nvPr/>
              </p:nvGrpSpPr>
              <p:grpSpPr>
                <a:xfrm>
                  <a:off x="6202894" y="3675224"/>
                  <a:ext cx="5507355" cy="3182777"/>
                  <a:chOff x="6202894" y="3675224"/>
                  <a:chExt cx="5507355" cy="3182777"/>
                </a:xfrm>
              </p:grpSpPr>
              <p:pic>
                <p:nvPicPr>
                  <p:cNvPr id="34" name="Afbeelding 33">
                    <a:extLst>
                      <a:ext uri="{FF2B5EF4-FFF2-40B4-BE49-F238E27FC236}">
                        <a16:creationId xmlns:a16="http://schemas.microsoft.com/office/drawing/2014/main" id="{E1DF2BCC-F525-749F-1BA7-1DF0EBFE943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rcRect t="4853" b="4853"/>
                  <a:stretch/>
                </p:blipFill>
                <p:spPr>
                  <a:xfrm>
                    <a:off x="6202894" y="3675225"/>
                    <a:ext cx="1835785" cy="3182776"/>
                  </a:xfrm>
                  <a:prstGeom prst="rect">
                    <a:avLst/>
                  </a:prstGeom>
                </p:spPr>
              </p:pic>
              <p:pic>
                <p:nvPicPr>
                  <p:cNvPr id="36" name="Afbeelding 35">
                    <a:extLst>
                      <a:ext uri="{FF2B5EF4-FFF2-40B4-BE49-F238E27FC236}">
                        <a16:creationId xmlns:a16="http://schemas.microsoft.com/office/drawing/2014/main" id="{3CE758E8-FB51-C3B9-B755-5744B0F101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t="4853" b="4853"/>
                  <a:stretch/>
                </p:blipFill>
                <p:spPr>
                  <a:xfrm>
                    <a:off x="8038679" y="3675224"/>
                    <a:ext cx="1835785" cy="3182776"/>
                  </a:xfrm>
                  <a:prstGeom prst="rect">
                    <a:avLst/>
                  </a:prstGeom>
                </p:spPr>
              </p:pic>
              <p:pic>
                <p:nvPicPr>
                  <p:cNvPr id="51" name="Afbeelding 50">
                    <a:extLst>
                      <a:ext uri="{FF2B5EF4-FFF2-40B4-BE49-F238E27FC236}">
                        <a16:creationId xmlns:a16="http://schemas.microsoft.com/office/drawing/2014/main" id="{6D2623D8-7A0A-8163-CA1B-9196E24B5A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t="4853" b="4853"/>
                  <a:stretch/>
                </p:blipFill>
                <p:spPr>
                  <a:xfrm>
                    <a:off x="9874464" y="3675224"/>
                    <a:ext cx="1835785" cy="3182776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8" name="Groep 67">
                <a:extLst>
                  <a:ext uri="{FF2B5EF4-FFF2-40B4-BE49-F238E27FC236}">
                    <a16:creationId xmlns:a16="http://schemas.microsoft.com/office/drawing/2014/main" id="{C00E1699-497C-8C00-44CD-C164FA6D46F9}"/>
                  </a:ext>
                </a:extLst>
              </p:cNvPr>
              <p:cNvGrpSpPr/>
              <p:nvPr/>
            </p:nvGrpSpPr>
            <p:grpSpPr>
              <a:xfrm>
                <a:off x="6192843" y="532515"/>
                <a:ext cx="5672727" cy="3524886"/>
                <a:chOff x="6192843" y="532515"/>
                <a:chExt cx="5672727" cy="3524886"/>
              </a:xfrm>
            </p:grpSpPr>
            <p:sp>
              <p:nvSpPr>
                <p:cNvPr id="62" name="Rechthoek 61">
                  <a:extLst>
                    <a:ext uri="{FF2B5EF4-FFF2-40B4-BE49-F238E27FC236}">
                      <a16:creationId xmlns:a16="http://schemas.microsoft.com/office/drawing/2014/main" id="{D5B6FC9D-2A22-A318-5C8A-C909B5C2D13C}"/>
                    </a:ext>
                  </a:extLst>
                </p:cNvPr>
                <p:cNvSpPr/>
                <p:nvPr/>
              </p:nvSpPr>
              <p:spPr>
                <a:xfrm>
                  <a:off x="6339707" y="1212111"/>
                  <a:ext cx="5525863" cy="2196459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58" name="Groep 57">
                  <a:extLst>
                    <a:ext uri="{FF2B5EF4-FFF2-40B4-BE49-F238E27FC236}">
                      <a16:creationId xmlns:a16="http://schemas.microsoft.com/office/drawing/2014/main" id="{E90A1575-BC5F-F6CD-30A3-B42CD53253D8}"/>
                    </a:ext>
                  </a:extLst>
                </p:cNvPr>
                <p:cNvGrpSpPr/>
                <p:nvPr/>
              </p:nvGrpSpPr>
              <p:grpSpPr>
                <a:xfrm>
                  <a:off x="6192843" y="532515"/>
                  <a:ext cx="5517406" cy="3524886"/>
                  <a:chOff x="6192843" y="532515"/>
                  <a:chExt cx="5517406" cy="3524886"/>
                </a:xfrm>
              </p:grpSpPr>
              <p:pic>
                <p:nvPicPr>
                  <p:cNvPr id="52" name="Afbeelding 51">
                    <a:extLst>
                      <a:ext uri="{FF2B5EF4-FFF2-40B4-BE49-F238E27FC236}">
                        <a16:creationId xmlns:a16="http://schemas.microsoft.com/office/drawing/2014/main" id="{F647612E-01B7-7524-E18D-49BED167D9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rcRect/>
                  <a:stretch/>
                </p:blipFill>
                <p:spPr>
                  <a:xfrm>
                    <a:off x="6192843" y="532516"/>
                    <a:ext cx="1835785" cy="3524885"/>
                  </a:xfrm>
                  <a:prstGeom prst="rect">
                    <a:avLst/>
                  </a:prstGeom>
                </p:spPr>
              </p:pic>
              <p:pic>
                <p:nvPicPr>
                  <p:cNvPr id="53" name="Afbeelding 52">
                    <a:extLst>
                      <a:ext uri="{FF2B5EF4-FFF2-40B4-BE49-F238E27FC236}">
                        <a16:creationId xmlns:a16="http://schemas.microsoft.com/office/drawing/2014/main" id="{28FD24B5-DA79-E835-D1EC-AC3805A5A0E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/>
                  <a:stretch/>
                </p:blipFill>
                <p:spPr>
                  <a:xfrm>
                    <a:off x="8038679" y="532515"/>
                    <a:ext cx="1835785" cy="3524885"/>
                  </a:xfrm>
                  <a:prstGeom prst="rect">
                    <a:avLst/>
                  </a:prstGeom>
                </p:spPr>
              </p:pic>
              <p:pic>
                <p:nvPicPr>
                  <p:cNvPr id="54" name="Afbeelding 53">
                    <a:extLst>
                      <a:ext uri="{FF2B5EF4-FFF2-40B4-BE49-F238E27FC236}">
                        <a16:creationId xmlns:a16="http://schemas.microsoft.com/office/drawing/2014/main" id="{6783FB06-8A5A-6EFB-195F-FA209848E11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rcRect/>
                  <a:stretch/>
                </p:blipFill>
                <p:spPr>
                  <a:xfrm>
                    <a:off x="9874464" y="532515"/>
                    <a:ext cx="1835785" cy="352488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66" name="Groep 65">
                <a:extLst>
                  <a:ext uri="{FF2B5EF4-FFF2-40B4-BE49-F238E27FC236}">
                    <a16:creationId xmlns:a16="http://schemas.microsoft.com/office/drawing/2014/main" id="{EE0F3966-E520-926A-2644-02A37A639A6D}"/>
                  </a:ext>
                </a:extLst>
              </p:cNvPr>
              <p:cNvGrpSpPr/>
              <p:nvPr/>
            </p:nvGrpSpPr>
            <p:grpSpPr>
              <a:xfrm>
                <a:off x="4205373" y="3675221"/>
                <a:ext cx="1904756" cy="3182776"/>
                <a:chOff x="4205373" y="3675221"/>
                <a:chExt cx="1904756" cy="3182776"/>
              </a:xfrm>
            </p:grpSpPr>
            <p:sp>
              <p:nvSpPr>
                <p:cNvPr id="63" name="Rechthoek 62">
                  <a:extLst>
                    <a:ext uri="{FF2B5EF4-FFF2-40B4-BE49-F238E27FC236}">
                      <a16:creationId xmlns:a16="http://schemas.microsoft.com/office/drawing/2014/main" id="{5A895DCD-E2CE-FEBC-33B6-CD60A10369F5}"/>
                    </a:ext>
                  </a:extLst>
                </p:cNvPr>
                <p:cNvSpPr/>
                <p:nvPr/>
              </p:nvSpPr>
              <p:spPr>
                <a:xfrm>
                  <a:off x="4274344" y="3690939"/>
                  <a:ext cx="1835785" cy="2650263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5" name="Afbeelding 54">
                  <a:extLst>
                    <a:ext uri="{FF2B5EF4-FFF2-40B4-BE49-F238E27FC236}">
                      <a16:creationId xmlns:a16="http://schemas.microsoft.com/office/drawing/2014/main" id="{1DA7E871-199C-288A-DB43-F02E7112DA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4853" b="4853"/>
                <a:stretch/>
              </p:blipFill>
              <p:spPr>
                <a:xfrm>
                  <a:off x="4205373" y="3675221"/>
                  <a:ext cx="1835785" cy="3182776"/>
                </a:xfrm>
                <a:prstGeom prst="rect">
                  <a:avLst/>
                </a:prstGeom>
              </p:spPr>
            </p:pic>
          </p:grpSp>
        </p:grpSp>
        <p:sp>
          <p:nvSpPr>
            <p:cNvPr id="44" name="Tekstvak 43">
              <a:extLst>
                <a:ext uri="{FF2B5EF4-FFF2-40B4-BE49-F238E27FC236}">
                  <a16:creationId xmlns:a16="http://schemas.microsoft.com/office/drawing/2014/main" id="{EB341523-B884-960D-2B36-E996F50A87BF}"/>
                </a:ext>
              </a:extLst>
            </p:cNvPr>
            <p:cNvSpPr txBox="1"/>
            <p:nvPr/>
          </p:nvSpPr>
          <p:spPr>
            <a:xfrm>
              <a:off x="1310028" y="516796"/>
              <a:ext cx="2065363" cy="4924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2600" dirty="0"/>
                <a:t>Single-point</a:t>
              </a:r>
            </a:p>
          </p:txBody>
        </p:sp>
        <p:sp>
          <p:nvSpPr>
            <p:cNvPr id="45" name="Tekstvak 44">
              <a:extLst>
                <a:ext uri="{FF2B5EF4-FFF2-40B4-BE49-F238E27FC236}">
                  <a16:creationId xmlns:a16="http://schemas.microsoft.com/office/drawing/2014/main" id="{730C5A66-84C1-6A26-C35E-09E059377DB3}"/>
                </a:ext>
              </a:extLst>
            </p:cNvPr>
            <p:cNvSpPr txBox="1"/>
            <p:nvPr/>
          </p:nvSpPr>
          <p:spPr>
            <a:xfrm>
              <a:off x="3522864" y="516796"/>
              <a:ext cx="5493179" cy="4924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2600" dirty="0"/>
                <a:t>Multiple-point</a:t>
              </a:r>
            </a:p>
          </p:txBody>
        </p:sp>
        <p:sp>
          <p:nvSpPr>
            <p:cNvPr id="46" name="Tekstvak 45">
              <a:extLst>
                <a:ext uri="{FF2B5EF4-FFF2-40B4-BE49-F238E27FC236}">
                  <a16:creationId xmlns:a16="http://schemas.microsoft.com/office/drawing/2014/main" id="{BE3E2C6C-ABCC-D705-E279-8F244534E096}"/>
                </a:ext>
              </a:extLst>
            </p:cNvPr>
            <p:cNvSpPr txBox="1"/>
            <p:nvPr/>
          </p:nvSpPr>
          <p:spPr>
            <a:xfrm rot="16200000">
              <a:off x="-148227" y="2064122"/>
              <a:ext cx="2196461" cy="4924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2600" dirty="0"/>
                <a:t>Static</a:t>
              </a:r>
            </a:p>
          </p:txBody>
        </p:sp>
        <p:sp>
          <p:nvSpPr>
            <p:cNvPr id="47" name="Tekstvak 46">
              <a:extLst>
                <a:ext uri="{FF2B5EF4-FFF2-40B4-BE49-F238E27FC236}">
                  <a16:creationId xmlns:a16="http://schemas.microsoft.com/office/drawing/2014/main" id="{5F25AEB5-7A63-4C6A-8576-8D2A469ADE15}"/>
                </a:ext>
              </a:extLst>
            </p:cNvPr>
            <p:cNvSpPr txBox="1"/>
            <p:nvPr/>
          </p:nvSpPr>
          <p:spPr>
            <a:xfrm rot="16200000">
              <a:off x="-373058" y="4764231"/>
              <a:ext cx="2630068" cy="492443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pPr algn="ctr"/>
              <a:r>
                <a:rPr lang="en-GB" sz="2600" dirty="0"/>
                <a:t>Dynamic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0662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Invoegtoepassing 4">
                <a:extLst>
                  <a:ext uri="{FF2B5EF4-FFF2-40B4-BE49-F238E27FC236}">
                    <a16:creationId xmlns:a16="http://schemas.microsoft.com/office/drawing/2014/main" id="{1303FAA4-F7E6-4398-8A69-E1148207EDC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81000" y="253999"/>
              <a:ext cx="11430000" cy="6350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Invoegtoepassing 4">
                <a:extLst>
                  <a:ext uri="{FF2B5EF4-FFF2-40B4-BE49-F238E27FC236}">
                    <a16:creationId xmlns:a16="http://schemas.microsoft.com/office/drawing/2014/main" id="{1303FAA4-F7E6-4398-8A69-E1148207EDC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381000" y="253999"/>
                <a:ext cx="11430000" cy="63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79070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464B75A-7213-363B-59F6-873BA7A069D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65032" y="4347692"/>
            <a:ext cx="8880230" cy="951722"/>
          </a:xfrm>
        </p:spPr>
        <p:txBody>
          <a:bodyPr/>
          <a:lstStyle/>
          <a:p>
            <a:r>
              <a:rPr lang="nl-NL" b="0" dirty="0"/>
              <a:t>Treatment-</a:t>
            </a:r>
            <a:r>
              <a:rPr lang="nl-NL" b="0" dirty="0" err="1"/>
              <a:t>covariate</a:t>
            </a:r>
            <a:r>
              <a:rPr lang="nl-NL" b="0" dirty="0"/>
              <a:t> feedback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1D1ED42-8AE3-4855-7C19-7626F6388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65032" y="5412459"/>
            <a:ext cx="8880230" cy="5401581"/>
          </a:xfrm>
        </p:spPr>
        <p:txBody>
          <a:bodyPr/>
          <a:lstStyle/>
          <a:p>
            <a:pPr marL="0" indent="0">
              <a:buNone/>
            </a:pPr>
            <a:r>
              <a:rPr lang="nl-NL" b="0" dirty="0" err="1"/>
              <a:t>Adjust</a:t>
            </a:r>
            <a:r>
              <a:rPr lang="nl-NL" b="0" dirty="0"/>
              <a:t> </a:t>
            </a:r>
            <a:r>
              <a:rPr lang="nl-NL" b="0" dirty="0" err="1"/>
              <a:t>for</a:t>
            </a:r>
            <a:r>
              <a:rPr lang="nl-NL" b="0" dirty="0"/>
              <a:t> </a:t>
            </a:r>
            <a:r>
              <a:rPr lang="nl-NL" b="0" i="1" dirty="0"/>
              <a:t>L</a:t>
            </a:r>
            <a:r>
              <a:rPr lang="nl-NL" b="0" baseline="-25000" dirty="0"/>
              <a:t>1</a:t>
            </a:r>
            <a:r>
              <a:rPr lang="nl-NL" b="0" dirty="0"/>
              <a:t> if we want to </a:t>
            </a:r>
            <a:r>
              <a:rPr lang="nl-NL" b="0" dirty="0" err="1"/>
              <a:t>know</a:t>
            </a:r>
            <a:r>
              <a:rPr lang="nl-NL" b="0" dirty="0"/>
              <a:t> </a:t>
            </a:r>
            <a:r>
              <a:rPr lang="nl-NL" b="0" dirty="0" err="1"/>
              <a:t>the</a:t>
            </a:r>
            <a:r>
              <a:rPr lang="nl-NL" b="0" dirty="0"/>
              <a:t> effect of </a:t>
            </a:r>
            <a:r>
              <a:rPr lang="nl-NL" b="0" dirty="0" err="1"/>
              <a:t>always</a:t>
            </a:r>
            <a:r>
              <a:rPr lang="nl-NL" b="0" dirty="0"/>
              <a:t>- versus never treatment?</a:t>
            </a:r>
          </a:p>
          <a:p>
            <a:endParaRPr lang="en-GB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22913452-298C-3980-CF35-211E3A148A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898862" y="318923"/>
            <a:ext cx="7387590" cy="4382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2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9D347FE-4C61-59DF-1893-2AE2638B95E6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GB" dirty="0"/>
              <a:t>Treatment-covariate feedback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186B10F-F8B6-83C1-F87F-6736E719B8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nl-NL" b="0" dirty="0"/>
              <a:t>Traditional </a:t>
            </a:r>
            <a:r>
              <a:rPr lang="nl-NL" b="0" dirty="0" err="1"/>
              <a:t>methods</a:t>
            </a:r>
            <a:r>
              <a:rPr lang="nl-NL" b="0" dirty="0"/>
              <a:t> (</a:t>
            </a:r>
            <a:r>
              <a:rPr lang="nl-NL" b="0" dirty="0" err="1"/>
              <a:t>multivariable</a:t>
            </a:r>
            <a:r>
              <a:rPr lang="nl-NL" b="0" dirty="0"/>
              <a:t> regression </a:t>
            </a:r>
            <a:r>
              <a:rPr lang="nl-NL" b="0" dirty="0" err="1"/>
              <a:t>modelling</a:t>
            </a:r>
            <a:r>
              <a:rPr lang="nl-NL" b="0" dirty="0"/>
              <a:t>) are </a:t>
            </a:r>
            <a:r>
              <a:rPr lang="nl-NL" b="0" dirty="0" err="1"/>
              <a:t>not</a:t>
            </a:r>
            <a:r>
              <a:rPr lang="nl-NL" b="0" dirty="0"/>
              <a:t> </a:t>
            </a:r>
            <a:r>
              <a:rPr lang="nl-NL" b="0" dirty="0" err="1"/>
              <a:t>suited</a:t>
            </a:r>
            <a:r>
              <a:rPr lang="nl-NL" b="0" dirty="0"/>
              <a:t> to deal with time-</a:t>
            </a:r>
            <a:r>
              <a:rPr lang="nl-NL" b="0" dirty="0" err="1"/>
              <a:t>varying</a:t>
            </a:r>
            <a:r>
              <a:rPr lang="nl-NL" b="0" dirty="0"/>
              <a:t> </a:t>
            </a:r>
            <a:r>
              <a:rPr lang="nl-NL" b="0" dirty="0" err="1"/>
              <a:t>confounding</a:t>
            </a:r>
            <a:r>
              <a:rPr lang="nl-NL" b="0" dirty="0"/>
              <a:t> </a:t>
            </a:r>
            <a:r>
              <a:rPr lang="nl-NL" b="0" dirty="0" err="1"/>
              <a:t>when</a:t>
            </a:r>
            <a:r>
              <a:rPr lang="nl-NL" b="0" dirty="0"/>
              <a:t> </a:t>
            </a:r>
            <a:r>
              <a:rPr lang="nl-NL" b="0" dirty="0" err="1"/>
              <a:t>it</a:t>
            </a:r>
            <a:r>
              <a:rPr lang="nl-NL" b="0" dirty="0"/>
              <a:t> is </a:t>
            </a:r>
            <a:r>
              <a:rPr lang="nl-NL" b="0" dirty="0" err="1"/>
              <a:t>affected</a:t>
            </a:r>
            <a:r>
              <a:rPr lang="nl-NL" b="0" dirty="0"/>
              <a:t> </a:t>
            </a:r>
            <a:r>
              <a:rPr lang="nl-NL" b="0" dirty="0" err="1"/>
              <a:t>by</a:t>
            </a:r>
            <a:r>
              <a:rPr lang="nl-NL" b="0" dirty="0"/>
              <a:t> past treatment (treatment-</a:t>
            </a:r>
            <a:r>
              <a:rPr lang="nl-NL" b="0" dirty="0" err="1"/>
              <a:t>covariate</a:t>
            </a:r>
            <a:r>
              <a:rPr lang="nl-NL" b="0" dirty="0"/>
              <a:t> feedback)</a:t>
            </a:r>
          </a:p>
          <a:p>
            <a:r>
              <a:rPr lang="en-GB" dirty="0"/>
              <a:t>Methods that can handle treatment-covariate feedback and adjusting for time-varying confounding:</a:t>
            </a:r>
          </a:p>
          <a:p>
            <a:pPr marL="465138" indent="-233363">
              <a:spcBef>
                <a:spcPts val="0"/>
              </a:spcBef>
              <a:buFont typeface="Systeemlettertype regulier"/>
              <a:buChar char="-"/>
            </a:pPr>
            <a:r>
              <a:rPr lang="en-GB" dirty="0"/>
              <a:t>G-computation</a:t>
            </a:r>
          </a:p>
          <a:p>
            <a:pPr marL="465138" indent="-233363">
              <a:spcBef>
                <a:spcPts val="0"/>
              </a:spcBef>
              <a:buFont typeface="Systeemlettertype regulier"/>
              <a:buChar char="-"/>
            </a:pPr>
            <a:r>
              <a:rPr lang="en-GB" dirty="0"/>
              <a:t>Inverse probability weighting (IPW)</a:t>
            </a:r>
          </a:p>
        </p:txBody>
      </p:sp>
    </p:spTree>
    <p:extLst>
      <p:ext uri="{BB962C8B-B14F-4D97-AF65-F5344CB8AC3E}">
        <p14:creationId xmlns:p14="http://schemas.microsoft.com/office/powerpoint/2010/main" val="242322210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Lecture" id="{B6206B3B-251D-0146-A621-CE7A2EA52998}" vid="{E83088CD-B067-5B4F-B80A-0A68D987EBE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2C1F5C05-95E4-0F4F-B3C9-0D0FE77C1EE9}">
  <we:reference id="71a1a0ed-6cd0-4a6e-ad2d-015b8a8b43cb" version="1.0.0.7" store="EXCatalog" storeType="EXCatalog"/>
  <we:alternateReferences>
    <we:reference id="wa104381682" version="1.0.0.7" store="nl-nl" storeType="OMEX"/>
  </we:alternateReferences>
  <we:properties>
    <we:property name="addinSlideId" value="293"/>
    <we:property name="selectedSlug" value="&quot;POFQIM&quot;"/>
    <we:property name="selectedQuestionId" value="&quot;669be88464e4c98ea60dfc6d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F5A29C63E86E4F893383A2C35CEC48" ma:contentTypeVersion="11" ma:contentTypeDescription="Create a new document." ma:contentTypeScope="" ma:versionID="24b720da2148fe6b5cb0daee315a23e3">
  <xsd:schema xmlns:xsd="http://www.w3.org/2001/XMLSchema" xmlns:xs="http://www.w3.org/2001/XMLSchema" xmlns:p="http://schemas.microsoft.com/office/2006/metadata/properties" xmlns:ns2="d661d661-2d65-4582-9ea1-e5f2bccac854" xmlns:ns3="2282bb2a-ea96-4c7b-aa69-29f203a51081" targetNamespace="http://schemas.microsoft.com/office/2006/metadata/properties" ma:root="true" ma:fieldsID="e613614817f4af8407cfa117cd0f7ae2" ns2:_="" ns3:_="">
    <xsd:import namespace="d661d661-2d65-4582-9ea1-e5f2bccac854"/>
    <xsd:import namespace="2282bb2a-ea96-4c7b-aa69-29f203a510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61d661-2d65-4582-9ea1-e5f2bccac8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96e3adb-1be4-4cd5-a252-20b6c0e6b22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82bb2a-ea96-4c7b-aa69-29f203a5108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0a02b7d-40ed-4e47-b8f2-2bd2568c54fb}" ma:internalName="TaxCatchAll" ma:showField="CatchAllData" ma:web="2282bb2a-ea96-4c7b-aa69-29f203a510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282bb2a-ea96-4c7b-aa69-29f203a51081" xsi:nil="true"/>
    <lcf76f155ced4ddcb4097134ff3c332f xmlns="d661d661-2d65-4582-9ea1-e5f2bccac85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9E8B9FE-E2A0-423A-9436-EDBAE74825D5}"/>
</file>

<file path=customXml/itemProps2.xml><?xml version="1.0" encoding="utf-8"?>
<ds:datastoreItem xmlns:ds="http://schemas.openxmlformats.org/officeDocument/2006/customXml" ds:itemID="{E526E263-9549-465E-84EE-2B50D33FCB6E}"/>
</file>

<file path=customXml/itemProps3.xml><?xml version="1.0" encoding="utf-8"?>
<ds:datastoreItem xmlns:ds="http://schemas.openxmlformats.org/officeDocument/2006/customXml" ds:itemID="{FDD6917B-1EC8-474F-9484-6385FFB5F17B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8796</TotalTime>
  <Words>979</Words>
  <Application>Microsoft Macintosh PowerPoint</Application>
  <PresentationFormat>Breedbeeld</PresentationFormat>
  <Paragraphs>74</Paragraphs>
  <Slides>20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20</vt:i4>
      </vt:variant>
    </vt:vector>
  </HeadingPairs>
  <TitlesOfParts>
    <vt:vector size="25" baseType="lpstr">
      <vt:lpstr>Aptos</vt:lpstr>
      <vt:lpstr>Arial</vt:lpstr>
      <vt:lpstr>Calibri</vt:lpstr>
      <vt:lpstr>Systeemlettertype regulier</vt:lpstr>
      <vt:lpstr>Kantoorthema</vt:lpstr>
      <vt:lpstr>Complex longitudinal settings: When traditional methods fail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Penning de Vries-2, B.B.L. (Bas)</dc:creator>
  <cp:lastModifiedBy>Penning de Vries-2, B.B.L. (Bas)</cp:lastModifiedBy>
  <cp:revision>313</cp:revision>
  <dcterms:created xsi:type="dcterms:W3CDTF">2024-07-15T15:23:53Z</dcterms:created>
  <dcterms:modified xsi:type="dcterms:W3CDTF">2024-07-25T04:44:04Z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0x01010082F5A29C63E86E4F893383A2C35CEC48</vt:lpwstr>
  </property>
</Properties>
</file>