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7"/>
  </p:notesMasterIdLst>
  <p:sldIdLst>
    <p:sldId id="274" r:id="rId2"/>
    <p:sldId id="298" r:id="rId3"/>
    <p:sldId id="401" r:id="rId4"/>
    <p:sldId id="402" r:id="rId5"/>
    <p:sldId id="364" r:id="rId6"/>
    <p:sldId id="475" r:id="rId7"/>
    <p:sldId id="398" r:id="rId8"/>
    <p:sldId id="393" r:id="rId9"/>
    <p:sldId id="443" r:id="rId10"/>
    <p:sldId id="392" r:id="rId11"/>
    <p:sldId id="396" r:id="rId12"/>
    <p:sldId id="395" r:id="rId13"/>
    <p:sldId id="444" r:id="rId14"/>
    <p:sldId id="458" r:id="rId15"/>
    <p:sldId id="482" r:id="rId16"/>
    <p:sldId id="408" r:id="rId17"/>
    <p:sldId id="409" r:id="rId18"/>
    <p:sldId id="411" r:id="rId19"/>
    <p:sldId id="412" r:id="rId20"/>
    <p:sldId id="414" r:id="rId21"/>
    <p:sldId id="417" r:id="rId22"/>
    <p:sldId id="483" r:id="rId23"/>
    <p:sldId id="418" r:id="rId24"/>
    <p:sldId id="445" r:id="rId25"/>
    <p:sldId id="385" r:id="rId26"/>
    <p:sldId id="390" r:id="rId27"/>
    <p:sldId id="428" r:id="rId28"/>
    <p:sldId id="429" r:id="rId29"/>
    <p:sldId id="431" r:id="rId30"/>
    <p:sldId id="397" r:id="rId31"/>
    <p:sldId id="394" r:id="rId32"/>
    <p:sldId id="399" r:id="rId33"/>
    <p:sldId id="434" r:id="rId34"/>
    <p:sldId id="478" r:id="rId35"/>
    <p:sldId id="485" r:id="rId36"/>
    <p:sldId id="484" r:id="rId37"/>
    <p:sldId id="365" r:id="rId38"/>
    <p:sldId id="373" r:id="rId39"/>
    <p:sldId id="440" r:id="rId40"/>
    <p:sldId id="442" r:id="rId41"/>
    <p:sldId id="460" r:id="rId42"/>
    <p:sldId id="461" r:id="rId43"/>
    <p:sldId id="415" r:id="rId44"/>
    <p:sldId id="470" r:id="rId45"/>
    <p:sldId id="430" r:id="rId46"/>
    <p:sldId id="403" r:id="rId47"/>
    <p:sldId id="436" r:id="rId48"/>
    <p:sldId id="437" r:id="rId49"/>
    <p:sldId id="486" r:id="rId50"/>
    <p:sldId id="480" r:id="rId51"/>
    <p:sldId id="449" r:id="rId52"/>
    <p:sldId id="413" r:id="rId53"/>
    <p:sldId id="435" r:id="rId54"/>
    <p:sldId id="407" r:id="rId55"/>
    <p:sldId id="455" r:id="rId56"/>
    <p:sldId id="456" r:id="rId57"/>
    <p:sldId id="487" r:id="rId58"/>
    <p:sldId id="468" r:id="rId59"/>
    <p:sldId id="476" r:id="rId60"/>
    <p:sldId id="467" r:id="rId61"/>
    <p:sldId id="472" r:id="rId62"/>
    <p:sldId id="473" r:id="rId63"/>
    <p:sldId id="474" r:id="rId64"/>
    <p:sldId id="488" r:id="rId65"/>
    <p:sldId id="489" r:id="rId66"/>
  </p:sldIdLst>
  <p:sldSz cx="12192000" cy="6858000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Fira Sans" panose="020B0503050000020004" pitchFamily="34" charset="0"/>
      <p:regular r:id="rId69"/>
      <p:bold r:id="rId70"/>
      <p:italic r:id="rId71"/>
      <p:boldItalic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802"/>
  </p:normalViewPr>
  <p:slideViewPr>
    <p:cSldViewPr snapToGrid="0">
      <p:cViewPr varScale="1">
        <p:scale>
          <a:sx n="147" d="100"/>
          <a:sy n="14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1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58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708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key extra piece of information here is the addition of a </a:t>
            </a:r>
            <a:r>
              <a:rPr lang="en-GB" i="1" dirty="0"/>
              <a:t>control time series</a:t>
            </a:r>
            <a:r>
              <a:rPr lang="en-GB" b="1" i="1" dirty="0"/>
              <a:t>; </a:t>
            </a:r>
            <a:r>
              <a:rPr lang="en-GB" b="0" i="0" dirty="0"/>
              <a:t>observations of the same variable, for a different unit, which does not receive the intervention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3942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858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2792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474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841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405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179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rgbClr val="404040"/>
                </a:solidFill>
                <a:latin typeface="Fira Sans" pitchFamily="34"/>
              </a:rPr>
              <a:t>cigsale</a:t>
            </a:r>
            <a:r>
              <a:rPr lang="en-US" sz="1200" dirty="0">
                <a:solidFill>
                  <a:srgbClr val="404040"/>
                </a:solidFill>
                <a:latin typeface="Fira Sans" pitchFamily="34"/>
              </a:rPr>
              <a:t>: packs of cigarettes per 100 000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9196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interference; the fact that California has a smoking ban has no effect on cigarette sales in Utah (cig sales in Utah is the same as it would have been if California had no cigarette ban).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2290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5738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6559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06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Even though we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can’t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directly observe both </a:t>
                </a:r>
                <a:r>
                  <a:rPr lang="en-GB" sz="120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𝑌_𝑖^1</a:t>
                </a:r>
                <a:r>
                  <a:rPr lang="en-GB" sz="1200" b="0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and </a:t>
                </a:r>
                <a:r>
                  <a:rPr lang="en-GB" i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𝑌_𝑖^0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for the same individuals, under certain conditions, we can make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inferences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about these potential outcome variables</a:t>
                </a:r>
              </a:p>
              <a:p>
                <a:endParaRPr lang="nl-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Conceptually: similar to the “ATT” or “treatment effect on the treated”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82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54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404040"/>
                </a:solidFill>
                <a:latin typeface="Fira Sans" pitchFamily="34"/>
              </a:rPr>
              <a:t>The causal effect of the tax increase on cigarette sales is an average yearly decrease of 52 packs of cigarettes per 100000 people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58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373F8-D5BA-0608-FD7C-7DCD017F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4867"/>
            <a:ext cx="9144000" cy="3729211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744244-02FB-F8F1-815F-44A6D4FA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01611"/>
            <a:ext cx="9144000" cy="64231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8E3075-E431-5063-AFF8-BB8F5917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BA78E9-1848-982E-52D4-232EDE85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F318E2-EC2E-4D05-B8E8-9930E2E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6B8A93-E30A-542B-9679-63F2CA17C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9" y="5334794"/>
            <a:ext cx="9143999" cy="6159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850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12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github.io/CausalImpact/CausalImpact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f22.classes.andrewheiss.com/content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BA87-1CEB-EAD7-CFE2-CEA15DCB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2842"/>
            <a:ext cx="9144000" cy="1655380"/>
          </a:xfrm>
        </p:spPr>
        <p:txBody>
          <a:bodyPr>
            <a:normAutofit/>
          </a:bodyPr>
          <a:lstStyle/>
          <a:p>
            <a:r>
              <a:rPr lang="en-GB" sz="4400" dirty="0"/>
              <a:t>Estimating Causal Effects of Policy Interventions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951A29-996E-2A44-7467-EC4D12C7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34211"/>
            <a:ext cx="9144000" cy="642312"/>
          </a:xfrm>
        </p:spPr>
        <p:txBody>
          <a:bodyPr>
            <a:normAutofit/>
          </a:bodyPr>
          <a:lstStyle/>
          <a:p>
            <a:r>
              <a:rPr lang="en-GB" sz="2600" b="1" dirty="0"/>
              <a:t>Introduction to Causal Inference and Causal Data Science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F6F0E6-9C88-367B-7990-6BC10C002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664331"/>
            <a:ext cx="9143999" cy="615950"/>
          </a:xfrm>
        </p:spPr>
        <p:txBody>
          <a:bodyPr>
            <a:normAutofit/>
          </a:bodyPr>
          <a:lstStyle/>
          <a:p>
            <a:r>
              <a:rPr lang="en-GB" sz="2600" dirty="0"/>
              <a:t>Oisin Ryan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FE7243E-9EC8-342C-238B-1AF9EB9232F7}"/>
              </a:ext>
            </a:extLst>
          </p:cNvPr>
          <p:cNvCxnSpPr>
            <a:cxnSpLocks/>
          </p:cNvCxnSpPr>
          <p:nvPr/>
        </p:nvCxnSpPr>
        <p:spPr>
          <a:xfrm>
            <a:off x="2210636" y="2430175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B278906-2993-5B04-7A39-021C982F32CC}"/>
              </a:ext>
            </a:extLst>
          </p:cNvPr>
          <p:cNvCxnSpPr>
            <a:cxnSpLocks/>
          </p:cNvCxnSpPr>
          <p:nvPr/>
        </p:nvCxnSpPr>
        <p:spPr>
          <a:xfrm>
            <a:off x="2210636" y="4432600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17C99F8-E790-6343-767B-04F27C51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317" y="5507239"/>
            <a:ext cx="28479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2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5657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3A762-AC31-C825-D7D1-3069B1572875}"/>
              </a:ext>
            </a:extLst>
          </p:cNvPr>
          <p:cNvCxnSpPr>
            <a:cxnSpLocks/>
          </p:cNvCxnSpPr>
          <p:nvPr/>
        </p:nvCxnSpPr>
        <p:spPr>
          <a:xfrm>
            <a:off x="1752600" y="4246075"/>
            <a:ext cx="8119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12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Causal Effects of Policies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want to estimate 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causal effect of the policy intervention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We think about this as the difference between</a:t>
                </a:r>
              </a:p>
              <a:p>
                <a:pPr marL="457200" lvl="0" indent="-457200">
                  <a:lnSpc>
                    <a:spcPct val="120000"/>
                  </a:lnSpc>
                  <a:buAutoNum type="alphaLcParenBoth"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observed outcome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sz="2400" u="sng" dirty="0">
                    <a:solidFill>
                      <a:srgbClr val="404040"/>
                    </a:solidFill>
                    <a:latin typeface="Fira Sans" pitchFamily="34"/>
                  </a:rPr>
                  <a:t>after 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the policy was introduced</a:t>
                </a:r>
              </a:p>
              <a:p>
                <a:pPr marL="457200" lvl="0" indent="-457200">
                  <a:lnSpc>
                    <a:spcPct val="120000"/>
                  </a:lnSpc>
                  <a:buAutoNum type="alphaLcParenBoth"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What the outcome </a:t>
                </a:r>
                <a:r>
                  <a:rPr lang="en-GB" sz="2400" b="1" dirty="0">
                    <a:solidFill>
                      <a:srgbClr val="404040"/>
                    </a:solidFill>
                    <a:latin typeface="Fira Sans" pitchFamily="34"/>
                  </a:rPr>
                  <a:t>would have been</a:t>
                </a: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without the intervention</a:t>
                </a:r>
                <a:b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</a:b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		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sz="24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928" t="-1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C0F03252-46CD-B3E9-A659-421F1857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752919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C0F03252-46CD-B3E9-A659-421F1857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3752919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865639-489E-8FD4-F8B5-D7DC70D4E7F4}"/>
              </a:ext>
            </a:extLst>
          </p:cNvPr>
          <p:cNvCxnSpPr>
            <a:cxnSpLocks/>
          </p:cNvCxnSpPr>
          <p:nvPr/>
        </p:nvCxnSpPr>
        <p:spPr>
          <a:xfrm>
            <a:off x="1752600" y="4246075"/>
            <a:ext cx="8119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4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C0F03252-46CD-B3E9-A659-421F1857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6696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C0F03252-46CD-B3E9-A659-421F1857E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8669691"/>
                  </p:ext>
                </p:extLst>
              </p:nvPr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865639-489E-8FD4-F8B5-D7DC70D4E7F4}"/>
              </a:ext>
            </a:extLst>
          </p:cNvPr>
          <p:cNvCxnSpPr>
            <a:cxnSpLocks/>
          </p:cNvCxnSpPr>
          <p:nvPr/>
        </p:nvCxnSpPr>
        <p:spPr>
          <a:xfrm>
            <a:off x="1752600" y="4246075"/>
            <a:ext cx="8119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7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23869" y="1590236"/>
                <a:ext cx="10755514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GB" sz="3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0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869" y="1590236"/>
                <a:ext cx="10755514" cy="4667243"/>
              </a:xfrm>
              <a:blipFill>
                <a:blip r:embed="rId3"/>
                <a:stretch>
                  <a:fillRect l="-1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E52E08-0CE9-493D-A8E6-F56FD33FB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Pre-Post Estimator</a:t>
            </a:r>
          </a:p>
        </p:txBody>
      </p:sp>
    </p:spTree>
    <p:extLst>
      <p:ext uri="{BB962C8B-B14F-4D97-AF65-F5344CB8AC3E}">
        <p14:creationId xmlns:p14="http://schemas.microsoft.com/office/powerpoint/2010/main" val="8141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3289296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We use only the cigarette sales time series for California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675" y="1825628"/>
            <a:ext cx="679133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want to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we cannot observe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Solution(!): replace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𝒑𝒐𝒔𝒕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32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𝒑𝒓𝒆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GB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, which is observable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217" t="-1697" r="-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0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52264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522640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DEDAC-1A6A-CE5D-49B3-696AA9F03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3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121781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46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3121781"/>
                  </p:ext>
                </p:extLst>
              </p:nvPr>
            </p:nvGraphicFramePr>
            <p:xfrm>
              <a:off x="684631" y="1000119"/>
              <a:ext cx="6406215" cy="43489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00710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129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59" r="-401905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59" r="-300000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59" r="-201429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59" r="-100474" b="-8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59" r="-952" b="-8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119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2727" r="-401905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2727" r="-300000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2727" r="-201429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2727" r="-100474" b="-98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2727" r="-952" b="-98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6667" r="-401905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6667" r="-300000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6667" r="-201429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6667" r="-100474" b="-8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6667" r="-952" b="-8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6667" r="-401905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6667" r="-300000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6667" r="-201429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6667" r="-100474" b="-7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6667" r="-952" b="-7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6667" r="-401905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6667" r="-30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6667" r="-201429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6667" r="-100474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6667" r="-952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7049" r="-401905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7049" r="-300000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7049" r="-201429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7049" r="-100474" b="-4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7049" r="-952" b="-4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88333" r="-40190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88333" r="-3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88333" r="-201429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88333" r="-100474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88333" r="-9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88333" r="-40190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88333" r="-3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88333" r="-2014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88333" r="-100474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88333" r="-952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88333" r="-401905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88333" r="-300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88333" r="-20142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88333" r="-100474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88333" r="-952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972131" r="-40190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972131" r="-3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972131" r="-20142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972131" r="-100474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972131" r="-952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6712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90000" r="-40190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90000" r="-3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90000" r="-201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90000" r="-10047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90000" r="-9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618837" y="3537527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08727"/>
            <a:ext cx="1283854" cy="1828796"/>
          </a:xfrm>
          <a:prstGeom prst="rect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A5017A-4BB0-48E4-4024-EBE6C64D13F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00436" y="2623125"/>
            <a:ext cx="217978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/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41C604-3D82-618D-F75D-1C53C8C58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369" y="2369594"/>
                <a:ext cx="6096000" cy="507062"/>
              </a:xfrm>
              <a:prstGeom prst="rect">
                <a:avLst/>
              </a:prstGeom>
              <a:blipFill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/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A648F5-70F5-F62A-A81A-D9F53518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17" y="4202536"/>
                <a:ext cx="6096000" cy="503984"/>
              </a:xfrm>
              <a:prstGeom prst="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977AB8-EBB1-EED1-0871-3C85E978D4A3}"/>
              </a:ext>
            </a:extLst>
          </p:cNvPr>
          <p:cNvCxnSpPr/>
          <p:nvPr/>
        </p:nvCxnSpPr>
        <p:spPr>
          <a:xfrm>
            <a:off x="7090846" y="4405745"/>
            <a:ext cx="889372" cy="0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C6743-D71F-8C98-8B26-87E1F784B534}"/>
              </a:ext>
            </a:extLst>
          </p:cNvPr>
          <p:cNvSpPr/>
          <p:nvPr/>
        </p:nvSpPr>
        <p:spPr>
          <a:xfrm>
            <a:off x="5806992" y="3540130"/>
            <a:ext cx="1283854" cy="182879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967D0-B5F4-E425-6CC0-96CFB1C07BC1}"/>
              </a:ext>
            </a:extLst>
          </p:cNvPr>
          <p:cNvCxnSpPr>
            <a:cxnSpLocks/>
          </p:cNvCxnSpPr>
          <p:nvPr/>
        </p:nvCxnSpPr>
        <p:spPr>
          <a:xfrm>
            <a:off x="8756073" y="2761673"/>
            <a:ext cx="942109" cy="112870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0911A57-9DFB-397B-085A-58E09BF572DA}"/>
              </a:ext>
            </a:extLst>
          </p:cNvPr>
          <p:cNvSpPr/>
          <p:nvPr/>
        </p:nvSpPr>
        <p:spPr>
          <a:xfrm>
            <a:off x="4513902" y="3539088"/>
            <a:ext cx="1283854" cy="182879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EC43930-4989-14D4-19B8-9B62B996826E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7289347" y="2885159"/>
            <a:ext cx="349207" cy="4616244"/>
          </a:xfrm>
          <a:prstGeom prst="curvedConnector4">
            <a:avLst>
              <a:gd name="adj1" fmla="val -65463"/>
              <a:gd name="adj2" fmla="val 99571"/>
            </a:avLst>
          </a:prstGeom>
          <a:ln w="539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9D4C51-09B8-BF9F-376A-272E0B0FED45}"/>
              </a:ext>
            </a:extLst>
          </p:cNvPr>
          <p:cNvSpPr txBox="1"/>
          <p:nvPr/>
        </p:nvSpPr>
        <p:spPr>
          <a:xfrm rot="2951556">
            <a:off x="8689482" y="3029190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Assume equal to 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/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− 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𝑜𝑠𝑡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98D70-BF8B-CCB2-AD42-8A9732A6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9" y="4214646"/>
                <a:ext cx="6096000" cy="507062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/>
              <p:nvPr/>
            </p:nvSpPr>
            <p:spPr>
              <a:xfrm>
                <a:off x="2269286" y="5885335"/>
                <a:ext cx="6284166" cy="657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826F6E-EF6F-41CA-373C-CCDDC1CB1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286" y="5885335"/>
                <a:ext cx="6284166" cy="6572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>
            <a:extLst>
              <a:ext uri="{FF2B5EF4-FFF2-40B4-BE49-F238E27FC236}">
                <a16:creationId xmlns:a16="http://schemas.microsoft.com/office/drawing/2014/main" id="{1B3EEA8B-B41F-BCD6-F14C-9B3A38280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636" y="28862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 – Post analysis</a:t>
            </a:r>
            <a:endParaRPr lang="en-GB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Aptos" panose="020B0004020202020204" pitchFamily="34" charset="0"/>
                <a:ea typeface="Fira Code" pitchFamily="49"/>
              </a:rPr>
              <a:t>Context: “Policy Evaluations”</a:t>
            </a:r>
            <a:endParaRPr lang="en-GB" sz="1800" kern="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Evaluating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what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the effect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implementing a particular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policy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intervention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was on some outcome of interest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Examples:</a:t>
            </a:r>
          </a:p>
          <a:p>
            <a:pPr marL="0" lv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 - What was the effect of raising the maximum speed limit on motorways in the Netherlands on road deaths?</a:t>
            </a:r>
          </a:p>
          <a:p>
            <a:pPr lvl="0">
              <a:lnSpc>
                <a:spcPct val="110000"/>
              </a:lnSpc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introducing an after-school programme in disadvantaged neighbourhoods lead to improved educational outcomes in children from that neighbourhood?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4BCCA-F850-83C2-497E-C52C0743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739895"/>
            <a:ext cx="6400813" cy="4572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9AA4C1-0420-BA29-6ABF-289DA93AB33F}"/>
              </a:ext>
            </a:extLst>
          </p:cNvPr>
          <p:cNvSpPr txBox="1"/>
          <p:nvPr/>
        </p:nvSpPr>
        <p:spPr>
          <a:xfrm>
            <a:off x="9714368" y="4280579"/>
            <a:ext cx="219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Can estimate uncertainty by using a regression model on the disaggregated data, correcting SEs for unmodelled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624020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Pre-post estimator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important / strict assumption: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3600" b="1" dirty="0">
                    <a:solidFill>
                      <a:srgbClr val="006388"/>
                    </a:solidFill>
                    <a:latin typeface="Fira Sans" pitchFamily="34"/>
                  </a:rPr>
                  <a:t>No trend in time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Remember: we assumed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assume the pre-post difference is caused by intervention </a:t>
                </a:r>
                <a:r>
                  <a:rPr lang="en-US" sz="3200" b="1" u="sng" dirty="0">
                    <a:solidFill>
                      <a:srgbClr val="404040"/>
                    </a:solidFill>
                    <a:latin typeface="Fira Sans" pitchFamily="34"/>
                  </a:rPr>
                  <a:t>only</a:t>
                </a:r>
                <a:endParaRPr lang="en-US" sz="3200" u="sng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If trend exists, then the effect of trend and of intervention cannot be distinguished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4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5FFB9C-159B-0CC3-42AD-125E6047B4FB}"/>
              </a:ext>
            </a:extLst>
          </p:cNvPr>
          <p:cNvSpPr txBox="1"/>
          <p:nvPr/>
        </p:nvSpPr>
        <p:spPr>
          <a:xfrm>
            <a:off x="3248297" y="29155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kern="0" dirty="0">
                <a:latin typeface="Fira Sans" pitchFamily="34"/>
                <a:ea typeface="Fira Code" pitchFamily="49"/>
              </a:rPr>
              <a:t>Difference-in-Differences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126678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7669" y="2786158"/>
            <a:ext cx="10515600" cy="184921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,,transparent and often at least superficially plausible”</a:t>
            </a: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1CF7-BBAB-BF1D-1477-C11F89428189}"/>
              </a:ext>
            </a:extLst>
          </p:cNvPr>
          <p:cNvSpPr txBox="1"/>
          <p:nvPr/>
        </p:nvSpPr>
        <p:spPr>
          <a:xfrm>
            <a:off x="5516135" y="3602534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Angrist, J. D. and Krueger, A. B. (1999). Empirical strategies in labor economics. In Handbook of labor economics, volume 3, pages 1277–1366. Elsevier.</a:t>
            </a:r>
          </a:p>
        </p:txBody>
      </p:sp>
    </p:spTree>
    <p:extLst>
      <p:ext uri="{BB962C8B-B14F-4D97-AF65-F5344CB8AC3E}">
        <p14:creationId xmlns:p14="http://schemas.microsoft.com/office/powerpoint/2010/main" val="425866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1632407" y="3749963"/>
            <a:ext cx="87585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15BE6A23-C2A5-6207-89FE-4CC842C3F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819737"/>
                  </p:ext>
                </p:extLst>
              </p:nvPr>
            </p:nvGraphicFramePr>
            <p:xfrm>
              <a:off x="1632407" y="528916"/>
              <a:ext cx="875850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9750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3977716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6">
                <a:extLst>
                  <a:ext uri="{FF2B5EF4-FFF2-40B4-BE49-F238E27FC236}">
                    <a16:creationId xmlns:a16="http://schemas.microsoft.com/office/drawing/2014/main" id="{15BE6A23-C2A5-6207-89FE-4CC842C3F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819737"/>
                  </p:ext>
                </p:extLst>
              </p:nvPr>
            </p:nvGraphicFramePr>
            <p:xfrm>
              <a:off x="1632407" y="528916"/>
              <a:ext cx="8758500" cy="5560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9750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1459750">
                      <a:extLst>
                        <a:ext uri="{9D8B030D-6E8A-4147-A177-3AD203B41FA5}">
                          <a16:colId xmlns:a16="http://schemas.microsoft.com/office/drawing/2014/main" val="33977716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17" t="-73256" r="-500000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837" t="-73256" r="-402092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000" t="-73256" r="-30041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73256" r="-200417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674" t="-73256" r="-101255" b="-9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9583" t="-73256" r="-833" b="-9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196053" r="-500000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196053" r="-402092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96053" r="-30041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96053" r="-200417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196053" r="-101255" b="-9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296053" r="-500000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296053" r="-402092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96053" r="-30041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96053" r="-20041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296053" r="-101255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390909" r="-500000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390909" r="-402092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90909" r="-30041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90909" r="-20041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390909" r="-101255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497368" r="-500000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497368" r="-402092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97368" r="-30041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497368" r="-20041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497368" r="-101255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589610" r="-500000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589610" r="-402092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89610" r="-30041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589610" r="-20041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589610" r="-101255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698684" r="-500000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698684" r="-402092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98684" r="-30041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98684" r="-20041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698684" r="-101255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788312" r="-500000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788312" r="-402092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788312" r="-30041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88312" r="-20041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788312" r="-101255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900000" r="-500000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900000" r="-402092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00000" r="-30041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00000" r="-20041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900000" r="-101255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987013" r="-500000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987013" r="-402092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987013" r="-30041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87013" r="-20041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987013" r="-101255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7" t="-1101316" r="-500000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837" t="-1101316" r="-402092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01316" r="-30041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101316" r="-20041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01674" t="-1101316" r="-101255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304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4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Like before, we want to estimate the following quantity:</a:t>
                </a:r>
              </a:p>
              <a:p>
                <a:pPr>
                  <a:lnSpc>
                    <a:spcPct val="100000"/>
                  </a:lnSpc>
                </a:pPr>
                <a:endParaRPr lang="en-US" sz="32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Now, we assume there is an effect of time: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We can represent unobservable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as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217" t="-1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093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But the trend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 is also unobservable!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Solution: assume equal trends for Utah and California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Thus, our model for the counterfactual is: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2611" r="-5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95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Plugging this into the causal effect equation: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Difference in differences!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en-US" sz="3200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33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CCC437-06EB-4B4C-83F5-10522CE84AB9}"/>
              </a:ext>
            </a:extLst>
          </p:cNvPr>
          <p:cNvSpPr/>
          <p:nvPr/>
        </p:nvSpPr>
        <p:spPr>
          <a:xfrm>
            <a:off x="3132499" y="1620570"/>
            <a:ext cx="1810693" cy="353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Running Example: Proposition 99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famous example in policy evaluation literature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 1988, the state of California imposed a 25% tax on tobacco cigarettes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Did this intervention successfully reduce cigarette sales in California?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21E30-72C1-6898-8F58-3037A4BA826E}"/>
              </a:ext>
            </a:extLst>
          </p:cNvPr>
          <p:cNvSpPr txBox="1"/>
          <p:nvPr/>
        </p:nvSpPr>
        <p:spPr>
          <a:xfrm>
            <a:off x="1682750" y="2437537"/>
            <a:ext cx="8013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</a:t>
            </a:r>
            <a:r>
              <a:rPr lang="en-US" b="1" i="1" dirty="0">
                <a:solidFill>
                  <a:srgbClr val="006388"/>
                </a:solidFill>
                <a:latin typeface="Fira Sans" pitchFamily="34"/>
              </a:rPr>
              <a:t>Estimating the effect of California’s tobacco control program</a:t>
            </a:r>
            <a:r>
              <a:rPr lang="en-US" i="1" dirty="0">
                <a:solidFill>
                  <a:srgbClr val="404040"/>
                </a:solidFill>
                <a:latin typeface="Fira Sans" pitchFamily="34"/>
              </a:rPr>
              <a:t>. Journal of the American statistical Association, 105(490), 493-505.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8BBFEE-8CE4-3C92-454B-1F7D10BE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4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4AC54A-442A-4790-A31C-E854DA6A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A2883C-A563-88BD-B097-DFA07290B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A897-11D8-D1A4-7727-6EF7A7784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9A17652-A81A-0E8C-94E4-56895E624C65}"/>
              </a:ext>
            </a:extLst>
          </p:cNvPr>
          <p:cNvSpPr/>
          <p:nvPr/>
        </p:nvSpPr>
        <p:spPr>
          <a:xfrm>
            <a:off x="3132499" y="1620570"/>
            <a:ext cx="1810693" cy="353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39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Difference-in-differences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93A5D-8BB9-9EA3-7FA2-914B9C924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90688"/>
            <a:ext cx="6400813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/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D8F91D-AF68-0FF2-50F2-CBB1A39C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0" y="2509185"/>
                <a:ext cx="787400" cy="507062"/>
              </a:xfrm>
              <a:prstGeom prst="rect">
                <a:avLst/>
              </a:prstGeom>
              <a:blipFill>
                <a:blip r:embed="rId4"/>
                <a:stretch>
                  <a:fillRect l="-1538" r="-1538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/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FE332-4B1D-FBE7-C4E3-BA4265E0C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00" y="3429004"/>
                <a:ext cx="787400" cy="503984"/>
              </a:xfrm>
              <a:prstGeom prst="rect">
                <a:avLst/>
              </a:prstGeom>
              <a:blipFill>
                <a:blip r:embed="rId5"/>
                <a:stretch>
                  <a:fillRect l="-2326" r="-1550" b="-85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/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899F3F-B669-F15B-C77C-B60875B2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97" y="2204385"/>
                <a:ext cx="787400" cy="507062"/>
              </a:xfrm>
              <a:prstGeom prst="rect">
                <a:avLst/>
              </a:prstGeom>
              <a:blipFill>
                <a:blip r:embed="rId6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/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B25B3-8A14-FDD0-426D-6A7F8E4C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4037006"/>
                <a:ext cx="787400" cy="507062"/>
              </a:xfrm>
              <a:prstGeom prst="rect">
                <a:avLst/>
              </a:prstGeom>
              <a:blipFill>
                <a:blip r:embed="rId7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/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F023D9-43C8-5C71-7A6D-122CCA61F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540119"/>
                <a:ext cx="787400" cy="507062"/>
              </a:xfrm>
              <a:prstGeom prst="rect">
                <a:avLst/>
              </a:prstGeom>
              <a:blipFill>
                <a:blip r:embed="rId8"/>
                <a:stretch>
                  <a:fillRect l="-2326" r="-5426" b="-843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627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Parallel trends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Time effect is the same for the treated and the control unit</a:t>
                </a:r>
              </a:p>
              <a:p>
                <a:pPr>
                  <a:lnSpc>
                    <a:spcPct val="100000"/>
                  </a:lnSpc>
                </a:pP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No interference / spillover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320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320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𝑝𝑜𝑠𝑡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𝑝𝑜𝑠𝑡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 control unit is not affected by the intervention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06577"/>
                <a:ext cx="10515600" cy="4667243"/>
              </a:xfrm>
              <a:blipFill>
                <a:blip r:embed="rId3"/>
                <a:stretch>
                  <a:fillRect l="-1507" t="-1697" b="-3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83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Most important assumptions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06577"/>
            <a:ext cx="3492497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Can we assume parallel trends?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Superficially plausible?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AF70566-3251-23EC-F047-DF247C303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8" y="1806577"/>
            <a:ext cx="6515108" cy="43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828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5D49AE-1024-131C-EB4F-BA4E145B58CD}"/>
              </a:ext>
            </a:extLst>
          </p:cNvPr>
          <p:cNvSpPr/>
          <p:nvPr/>
        </p:nvSpPr>
        <p:spPr>
          <a:xfrm>
            <a:off x="3648363" y="2327289"/>
            <a:ext cx="6536785" cy="19550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67C6E-C653-E1FE-7AEF-ABB014382AD8}"/>
              </a:ext>
            </a:extLst>
          </p:cNvPr>
          <p:cNvSpPr/>
          <p:nvPr/>
        </p:nvSpPr>
        <p:spPr>
          <a:xfrm>
            <a:off x="6916484" y="4300395"/>
            <a:ext cx="3277720" cy="195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291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E52E08-0CE9-493D-A8E6-F56FD33FB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Synthetic Control</a:t>
            </a:r>
          </a:p>
        </p:txBody>
      </p:sp>
    </p:spTree>
    <p:extLst>
      <p:ext uri="{BB962C8B-B14F-4D97-AF65-F5344CB8AC3E}">
        <p14:creationId xmlns:p14="http://schemas.microsoft.com/office/powerpoint/2010/main" val="242052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468423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98028" y="3601715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2804208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 to make the parallel trends assumption at least superficially plausible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But how much is Utah really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512499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59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731075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731075"/>
                  </p:ext>
                </p:extLst>
              </p:nvPr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44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30"/>
            <a:ext cx="10515600" cy="132555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Key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No interference / spillover: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donor pool units do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E52E08-0CE9-493D-A8E6-F56FD33FB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Interrupted Time Series</a:t>
            </a:r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Causal Policy Evaluation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one (or more)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unit(s)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 a change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methods/approaches which differ in: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rely on for identification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73757-6E6E-D615-EAA0-4C1994DC582A}"/>
              </a:ext>
            </a:extLst>
          </p:cNvPr>
          <p:cNvSpPr/>
          <p:nvPr/>
        </p:nvSpPr>
        <p:spPr>
          <a:xfrm>
            <a:off x="479834" y="4019739"/>
            <a:ext cx="9940705" cy="2473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10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5D49AE-1024-131C-EB4F-BA4E145B58CD}"/>
              </a:ext>
            </a:extLst>
          </p:cNvPr>
          <p:cNvSpPr/>
          <p:nvPr/>
        </p:nvSpPr>
        <p:spPr>
          <a:xfrm>
            <a:off x="3648363" y="2327289"/>
            <a:ext cx="6536785" cy="19550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67C6E-C653-E1FE-7AEF-ABB014382AD8}"/>
              </a:ext>
            </a:extLst>
          </p:cNvPr>
          <p:cNvSpPr/>
          <p:nvPr/>
        </p:nvSpPr>
        <p:spPr>
          <a:xfrm>
            <a:off x="3639128" y="4300395"/>
            <a:ext cx="3277720" cy="195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031F3-CAFA-20C0-1DEE-064117F04AFE}"/>
              </a:ext>
            </a:extLst>
          </p:cNvPr>
          <p:cNvSpPr/>
          <p:nvPr/>
        </p:nvSpPr>
        <p:spPr>
          <a:xfrm>
            <a:off x="6916848" y="4300395"/>
            <a:ext cx="3268300" cy="19550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215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8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Another popular method which is built on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predicting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the counterfactual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Here the prediction is based on a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time-forward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forecasting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model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I.e. we use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past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pre-intervention data to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impute 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missing counterfactual at each point in time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00" r="-40190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00" r="-300000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00" r="-201429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00" r="-100474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00" r="-952" b="-8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8644" r="-401905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8644" r="-300000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8644" r="-201429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8644" r="-100474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8644" r="-952" b="-1033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4848" r="-401905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4848" r="-300000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4848" r="-201429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4848" r="-100474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4848" r="-952" b="-8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4848" r="-401905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4848" r="-300000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4848" r="-201429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4848" r="-100474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4848" r="-952" b="-7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4848" r="-401905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4848" r="-300000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4848" r="-201429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4848" r="-100474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4848" r="-952" b="-6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6119" r="-401905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6119" r="-300000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6119" r="-201429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6119" r="-100474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6119" r="-952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6522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6522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6522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6522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6522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6522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652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6522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6522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6522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4286" r="-401905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4286" r="-300000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4286" r="-201429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4286" r="-100474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4286" r="-952" b="-1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1515" r="-401905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1515" r="-30000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1515" r="-201429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1515" r="-10047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1515" r="-952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3623" r="-40190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3623" r="-3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3623" r="-2014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3623" r="-1004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3623" r="-95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02301" y="3754810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66802"/>
            <a:ext cx="1283854" cy="198800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436" y="2681203"/>
            <a:ext cx="2124364" cy="79603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7" y="2438459"/>
            <a:ext cx="32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Train a forecasting model, e.g.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167903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Much of the challenge of this approach is in choosing an appropriate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forecasting 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model</a:t>
            </a:r>
          </a:p>
          <a:p>
            <a:pPr marL="0" lv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These can be very simple or very complex, e.g.:</a:t>
            </a:r>
          </a:p>
          <a:p>
            <a:pPr marL="0" indent="0">
              <a:buNone/>
            </a:pP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/>
              <p:nvPr/>
            </p:nvSpPr>
            <p:spPr>
              <a:xfrm>
                <a:off x="3953900" y="3899184"/>
                <a:ext cx="3226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DC36E-1047-2BD4-9FA7-9BF8FC913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00" y="3899184"/>
                <a:ext cx="3226781" cy="369332"/>
              </a:xfrm>
              <a:prstGeom prst="rect">
                <a:avLst/>
              </a:prstGeom>
              <a:blipFill>
                <a:blip r:embed="rId2"/>
                <a:stretch>
                  <a:fillRect l="-1890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0804E-2D60-B685-F969-7C3CF8A4AA03}"/>
              </a:ext>
            </a:extLst>
          </p:cNvPr>
          <p:cNvSpPr txBox="1">
            <a:spLocks/>
          </p:cNvSpPr>
          <p:nvPr/>
        </p:nvSpPr>
        <p:spPr>
          <a:xfrm>
            <a:off x="867126" y="3292377"/>
            <a:ext cx="10515600" cy="16790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  <a:latin typeface="Fira Sans" pitchFamily="34"/>
              </a:rPr>
              <a:t>We can forecast by fitting a </a:t>
            </a:r>
            <a:r>
              <a:rPr lang="en-GB" sz="2000" b="1" dirty="0">
                <a:solidFill>
                  <a:schemeClr val="tx1"/>
                </a:solidFill>
                <a:latin typeface="Fira Sans" pitchFamily="34"/>
              </a:rPr>
              <a:t>growth curve</a:t>
            </a:r>
            <a:r>
              <a:rPr lang="en-GB" sz="2000" dirty="0">
                <a:solidFill>
                  <a:schemeClr val="tx1"/>
                </a:solidFill>
                <a:latin typeface="Fira Sans" pitchFamily="34"/>
              </a:rPr>
              <a:t> which would model the overall time trend</a:t>
            </a: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chemeClr val="tx1"/>
              </a:solidFill>
              <a:latin typeface="Fira Sans" pitchFamily="34"/>
            </a:endParaRPr>
          </a:p>
          <a:p>
            <a:pPr marL="0" indent="0">
              <a:buFont typeface="Arial" pitchFamily="34"/>
              <a:buNone/>
            </a:pPr>
            <a:endParaRPr lang="en-GB" sz="2000" dirty="0">
              <a:solidFill>
                <a:schemeClr val="tx1"/>
              </a:solidFill>
              <a:latin typeface="Fira Sans" pitchFamily="34"/>
            </a:endParaRPr>
          </a:p>
          <a:p>
            <a:endParaRPr lang="en-GB" sz="20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2466A-5935-88ED-230E-A8F1C00E1811}"/>
              </a:ext>
            </a:extLst>
          </p:cNvPr>
          <p:cNvSpPr txBox="1">
            <a:spLocks/>
          </p:cNvSpPr>
          <p:nvPr/>
        </p:nvSpPr>
        <p:spPr>
          <a:xfrm>
            <a:off x="964942" y="4769489"/>
            <a:ext cx="10515600" cy="19029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We can forecast by using </a:t>
            </a:r>
            <a:r>
              <a:rPr lang="en-GB" sz="2000" b="1" dirty="0">
                <a:solidFill>
                  <a:srgbClr val="404040"/>
                </a:solidFill>
                <a:latin typeface="Fira Sans" pitchFamily="34"/>
              </a:rPr>
              <a:t>time-series models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that model </a:t>
            </a:r>
            <a:r>
              <a:rPr lang="en-GB" sz="2000" b="1" i="1" dirty="0">
                <a:solidFill>
                  <a:srgbClr val="404040"/>
                </a:solidFill>
                <a:latin typeface="Fira Sans" pitchFamily="34"/>
              </a:rPr>
              <a:t>autocorrelation</a:t>
            </a:r>
          </a:p>
          <a:p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endParaRPr lang="en-GB" sz="2000" b="1" i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buNone/>
            </a:pPr>
            <a:br>
              <a:rPr lang="en-GB" sz="2000" i="1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e.g. ARIMA models can account for autocorrelation and time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079385" y="5424340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385" y="5424340"/>
                <a:ext cx="2359749" cy="369332"/>
              </a:xfrm>
              <a:prstGeom prst="rect">
                <a:avLst/>
              </a:prstGeom>
              <a:blipFill>
                <a:blip r:embed="rId3"/>
                <a:stretch>
                  <a:fillRect l="-2584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036769" y="5468688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769" y="5468688"/>
                <a:ext cx="3625416" cy="369332"/>
              </a:xfrm>
              <a:prstGeom prst="rect">
                <a:avLst/>
              </a:prstGeom>
              <a:blipFill>
                <a:blip r:embed="rId4"/>
                <a:stretch>
                  <a:fillRect l="-1513" b="-32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259820" y="5468688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20" y="5468688"/>
                <a:ext cx="3122906" cy="369332"/>
              </a:xfrm>
              <a:prstGeom prst="rect">
                <a:avLst/>
              </a:prstGeom>
              <a:blipFill>
                <a:blip r:embed="rId5"/>
                <a:stretch>
                  <a:fillRect l="-1953" b="-22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09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Compared to pre-post, we do not assume away the trend, but instead model it directly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But our inferences about the causal effect are entirely dependent on being able to fit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b="1" i="1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i.e. one that correctly captures the trend(s) and autocorrelation structures in the data</a:t>
            </a:r>
          </a:p>
          <a:p>
            <a:pPr lvl="0">
              <a:buFontTx/>
              <a:buChar char="-"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9834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BE52E08-0CE9-493D-A8E6-F56FD33FB4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684962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Summary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7478" y="1581184"/>
            <a:ext cx="10894331" cy="519080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Different policy evaluation methods have been developed across a variety of different disciplines</a:t>
            </a:r>
          </a:p>
          <a:p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Economics, Epidemiology/Public health, Social Sciences</a:t>
            </a:r>
          </a:p>
          <a:p>
            <a:pPr marL="0" lvl="0" indent="0">
              <a:buNone/>
            </a:pPr>
            <a:endParaRPr lang="en-GB" sz="23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These methods differ in terms of:</a:t>
            </a:r>
          </a:p>
          <a:p>
            <a:pPr lvl="0">
              <a:buFontTx/>
              <a:buChar char="-"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sz="2300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sz="2300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sz="2300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sz="2300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 they make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3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300" dirty="0">
                <a:solidFill>
                  <a:srgbClr val="404040"/>
                </a:solidFill>
                <a:latin typeface="Fira Sans" pitchFamily="34"/>
              </a:rPr>
              <a:t>Using potential outcomes, we can more readily understand and compare these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3227257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4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B462-0A9D-4652-A57B-47811F4693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Causal Policy Evaluation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72B409-E777-6E2B-8F13-92A53ABD41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Basic Structure: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We have one (or more)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unit(s)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which we observe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before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after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 intervention or action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Did the intervention produce a change in the outcome for that unit?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Many different methods/approaches which differ in:</a:t>
            </a:r>
          </a:p>
          <a:p>
            <a:pPr lvl="0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amount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and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type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of information they use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Amount of time-points and amount of potential “control” units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specific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statistical approach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take</a:t>
            </a:r>
          </a:p>
          <a:p>
            <a:pPr>
              <a:buFontTx/>
              <a:buChar char="-"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types of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they rely on for identification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629162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So which method is best?</a:t>
            </a:r>
            <a:endParaRPr lang="en-GB" sz="1800" kern="0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06412"/>
            <a:ext cx="10591797" cy="503883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answer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in part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depends on what type and amount of data you have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But this is 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easy part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answer in practice depends on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domain knowledge</a:t>
            </a:r>
            <a:endParaRPr lang="en-GB" sz="24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The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hard part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is to figure out which </a:t>
            </a:r>
            <a:r>
              <a:rPr lang="en-GB" sz="2400" b="1" dirty="0">
                <a:solidFill>
                  <a:srgbClr val="404040"/>
                </a:solidFill>
                <a:latin typeface="Fira Sans" pitchFamily="34"/>
              </a:rPr>
              <a:t>assumptions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you need for causal inference and whether they are reasonable in your particular use case</a:t>
            </a:r>
          </a:p>
          <a:p>
            <a:pPr lvl="0">
              <a:buFontTx/>
              <a:buChar char="-"/>
            </a:pPr>
            <a:r>
              <a:rPr lang="en-GB" sz="2400" u="sng" dirty="0">
                <a:solidFill>
                  <a:srgbClr val="404040"/>
                </a:solidFill>
                <a:latin typeface="Fira Sans" pitchFamily="34"/>
              </a:rPr>
              <a:t>It may simply not be possible in some cases!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E.g. </a:t>
            </a:r>
            <a:r>
              <a:rPr lang="en-GB" sz="2400" dirty="0" err="1">
                <a:solidFill>
                  <a:srgbClr val="404040"/>
                </a:solidFill>
                <a:latin typeface="Fira Sans" pitchFamily="34"/>
              </a:rPr>
              <a:t>DiD</a:t>
            </a: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 won’t work if trends are not parallel; synthetic control won’t work if there is interference between units (no matter how much data you have!)</a:t>
            </a:r>
          </a:p>
          <a:p>
            <a:pPr lvl="0">
              <a:buFontTx/>
              <a:buChar char="-"/>
            </a:pPr>
            <a:r>
              <a:rPr lang="en-GB" sz="2400" dirty="0">
                <a:solidFill>
                  <a:srgbClr val="404040"/>
                </a:solidFill>
                <a:latin typeface="Fira Sans" pitchFamily="34"/>
              </a:rPr>
              <a:t>Often, methods which are “data hungry” can relax some assumptions, but:</a:t>
            </a:r>
          </a:p>
          <a:p>
            <a:pPr marL="0" lvl="0" indent="0" algn="ctr">
              <a:buNone/>
            </a:pPr>
            <a:r>
              <a:rPr lang="en-GB" sz="2400" b="1" u="sng" dirty="0">
                <a:solidFill>
                  <a:srgbClr val="404040"/>
                </a:solidFill>
                <a:latin typeface="Fira Sans" pitchFamily="34"/>
              </a:rPr>
              <a:t>There is no free lunch!</a:t>
            </a:r>
          </a:p>
        </p:txBody>
      </p:sp>
    </p:spTree>
    <p:extLst>
      <p:ext uri="{BB962C8B-B14F-4D97-AF65-F5344CB8AC3E}">
        <p14:creationId xmlns:p14="http://schemas.microsoft.com/office/powerpoint/2010/main" val="756915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Difference in Differences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Angrist, J. D., &amp; Krueger, A. B. (1999). Empirical strategies in </a:t>
            </a:r>
            <a:r>
              <a:rPr lang="en-GB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labor</a:t>
            </a: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 economics. In Handbook of </a:t>
            </a:r>
            <a:r>
              <a:rPr lang="en-GB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labor</a:t>
            </a: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 economics (Vol. 3, pp. 1277-1366). Elsevier.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Angrist, J. D., &amp; </a:t>
            </a:r>
            <a:r>
              <a:rPr lang="en-GB" sz="17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Pischke</a:t>
            </a: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, J. S. (2009). Mostly harmless econometrics: An empiricist's companion. Princeton university press.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Caniglia, E. C., &amp; Murray, E. J. (2020). Difference-in-difference in the time of cholera: a gentle introduction for epidemiologists. </a:t>
            </a:r>
            <a:r>
              <a:rPr lang="en-GB" sz="17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Current epidemiology reports</a:t>
            </a: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, </a:t>
            </a:r>
            <a:r>
              <a:rPr lang="en-GB" sz="17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7</a:t>
            </a:r>
            <a:r>
              <a:rPr lang="en-GB" sz="17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</a:rPr>
              <a:t>, 203-211.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Interrupted Time Series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Bernal, J. L., Cummins, S., &amp;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Gasparrini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, A. (2017). Interrupted time series regression for the evaluation of public health interventions: a tutorial. International journal of epidemiology, 46(1), 348-355.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Bernal, J.L, Cummins, S., &amp; </a:t>
            </a:r>
            <a:r>
              <a:rPr lang="en-GB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Gasparrini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Sans" pitchFamily="34"/>
              </a:rPr>
              <a:t>, A. (2019). Difference in difference, controlled interrupted time series and synthetic controls. International journal of epidemiology, 48(6), 2062-2063.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8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9654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Control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18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CausalImpact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Brodersen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K. H., </a:t>
            </a:r>
            <a:r>
              <a:rPr lang="en-GB" sz="1800" dirty="0" err="1">
                <a:solidFill>
                  <a:srgbClr val="404040"/>
                </a:solidFill>
                <a:latin typeface="Fira Sans" pitchFamily="34"/>
              </a:rPr>
              <a:t>Gallusser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, F., Koehler, J., Remy, N., &amp; Scott, S. L. (2015). Inferring causal impact using Bayesian structural time-series models. The Annals of Applied Statistics, 247-274.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Linden, A. (2018). Combining synthetic controls and interrupted time series analysis to improve causal inference in program evaluation. Journal of evaluation in clinical practice, 24(2), 447-453.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solidFill>
                  <a:srgbClr val="404040"/>
                </a:solidFill>
                <a:latin typeface="Fira Sans" pitchFamily="34"/>
                <a:hlinkClick r:id="rId2"/>
              </a:rPr>
              <a:t>http://google.github.io/CausalImpact/CausalImpact.html</a:t>
            </a:r>
            <a:r>
              <a:rPr lang="en-GB" sz="1800" dirty="0">
                <a:solidFill>
                  <a:srgbClr val="404040"/>
                </a:solidFill>
                <a:latin typeface="Fira Sans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2588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ADAD-7D51-496D-A8D5-5E58759DC03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Useful References</a:t>
            </a:r>
            <a:endParaRPr lang="en-GB" sz="1400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465D5B-CF66-0783-9C5A-A17CF6A28D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Synthetic </a:t>
            </a:r>
            <a:r>
              <a:rPr lang="en-GB" b="1" dirty="0" err="1">
                <a:solidFill>
                  <a:srgbClr val="404040"/>
                </a:solidFill>
                <a:latin typeface="Fira Sans" pitchFamily="34"/>
              </a:rPr>
              <a:t>DiD</a:t>
            </a: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Arkhangelsky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, D., </a:t>
            </a:r>
            <a:r>
              <a:rPr lang="en-GB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Athey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, S., Hirshberg, D. A., </a:t>
            </a:r>
            <a:r>
              <a:rPr lang="en-GB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Imbens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, G. W., &amp; Wager, S. (2021). Synthetic difference-in-differences. </a:t>
            </a:r>
            <a:r>
              <a:rPr lang="en-GB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American Economic Review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, </a:t>
            </a:r>
            <a:r>
              <a:rPr lang="en-GB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111</a:t>
            </a:r>
            <a:r>
              <a:rPr lang="en-GB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(12), 4088-4118.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GB" b="1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More on Causal Policy Evaluation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Free online course materials made by Andrew </a:t>
            </a:r>
            <a:r>
              <a:rPr lang="en-GB" sz="2000" dirty="0" err="1">
                <a:solidFill>
                  <a:srgbClr val="404040"/>
                </a:solidFill>
                <a:latin typeface="Fira Sans" pitchFamily="34"/>
              </a:rPr>
              <a:t>Heiss</a:t>
            </a:r>
            <a:endParaRPr lang="en-GB" sz="20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2000" i="1" dirty="0">
                <a:solidFill>
                  <a:srgbClr val="404040"/>
                </a:solidFill>
                <a:latin typeface="Fira Sans" pitchFamily="34"/>
              </a:rPr>
              <a:t>Program Evaluation for Public Service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solidFill>
                  <a:srgbClr val="404040"/>
                </a:solidFill>
                <a:latin typeface="Fira Sans" pitchFamily="34"/>
                <a:hlinkClick r:id="rId2"/>
              </a:rPr>
              <a:t>https://evalf22.classes.andrewheiss.com/content/</a:t>
            </a:r>
            <a:r>
              <a:rPr lang="en-GB" sz="2000" dirty="0">
                <a:solidFill>
                  <a:srgbClr val="404040"/>
                </a:solidFill>
                <a:latin typeface="Fira Sans" pitchFamily="34"/>
              </a:rPr>
              <a:t> 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140820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1852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BA87-1CEB-EAD7-CFE2-CEA15DCB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2842"/>
            <a:ext cx="9144000" cy="1655380"/>
          </a:xfrm>
        </p:spPr>
        <p:txBody>
          <a:bodyPr>
            <a:normAutofit/>
          </a:bodyPr>
          <a:lstStyle/>
          <a:p>
            <a:r>
              <a:rPr lang="en-GB" sz="4400" dirty="0"/>
              <a:t>Q&amp;A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951A29-996E-2A44-7467-EC4D12C7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34211"/>
            <a:ext cx="9144000" cy="642312"/>
          </a:xfrm>
        </p:spPr>
        <p:txBody>
          <a:bodyPr>
            <a:normAutofit/>
          </a:bodyPr>
          <a:lstStyle/>
          <a:p>
            <a:r>
              <a:rPr lang="en-GB" sz="2600" b="1" dirty="0"/>
              <a:t>Introduction to Causal Inference and Causal Data Science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F6F0E6-9C88-367B-7990-6BC10C002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664331"/>
            <a:ext cx="9143999" cy="615950"/>
          </a:xfrm>
        </p:spPr>
        <p:txBody>
          <a:bodyPr>
            <a:normAutofit/>
          </a:bodyPr>
          <a:lstStyle/>
          <a:p>
            <a:r>
              <a:rPr lang="en-GB" sz="2600" dirty="0"/>
              <a:t>Oisin Ryan &amp; Bas Penning de Vries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FE7243E-9EC8-342C-238B-1AF9EB9232F7}"/>
              </a:ext>
            </a:extLst>
          </p:cNvPr>
          <p:cNvCxnSpPr>
            <a:cxnSpLocks/>
          </p:cNvCxnSpPr>
          <p:nvPr/>
        </p:nvCxnSpPr>
        <p:spPr>
          <a:xfrm>
            <a:off x="2210636" y="2430175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B278906-2993-5B04-7A39-021C982F32CC}"/>
              </a:ext>
            </a:extLst>
          </p:cNvPr>
          <p:cNvCxnSpPr>
            <a:cxnSpLocks/>
          </p:cNvCxnSpPr>
          <p:nvPr/>
        </p:nvCxnSpPr>
        <p:spPr>
          <a:xfrm>
            <a:off x="2210636" y="4432600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00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64BA-2929-4A07-8AD6-785B76E0CA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chemeClr val="tx1"/>
                </a:solidFill>
                <a:latin typeface="Fira Sans" pitchFamily="34"/>
                <a:ea typeface="Fira Code" pitchFamily="49"/>
              </a:rPr>
              <a:t>This Lecture</a:t>
            </a:r>
            <a:endParaRPr lang="en-GB" sz="1800" kern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</p:spPr>
            <p:txBody>
              <a:bodyPr>
                <a:normAutofit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Policy evaluation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through the lens of potential outcomes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will consider the case where: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have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one unit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observed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repeatedly over 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at some point in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) an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takes place</a:t>
                </a:r>
              </a:p>
              <a:p>
                <a:pPr>
                  <a:lnSpc>
                    <a:spcPct val="120000"/>
                  </a:lnSpc>
                </a:pP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Pre-intervention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we observe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and </a:t>
                </a: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post-intervention</a:t>
                </a: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C0D39-8FC9-4533-85CA-F2063B4FD17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72769"/>
                <a:ext cx="10515600" cy="4920102"/>
              </a:xfrm>
              <a:blipFill>
                <a:blip r:embed="rId3"/>
                <a:stretch>
                  <a:fillRect l="-1217" t="-2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2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48347" y="989045"/>
              <a:ext cx="8123440" cy="5593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468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62468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414241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75" t="-79070" r="-4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375" t="-79070" r="-300375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1128" t="-79070" r="-201504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79070" r="-100749" b="-8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79070" r="-749" b="-89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02632" r="-4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02632" r="-300375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02632" r="-201504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2632" r="-100749" b="-9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02632" r="-749" b="-90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298701" r="-4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298701" r="-300375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298701" r="-201504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98701" r="-100749" b="-7961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298701" r="-749" b="-7961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03947" r="-4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03947" r="-300375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03947" r="-201504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947" r="-100749" b="-7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03947" r="-749" b="-706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497403" r="-4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497403" r="-300375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497403" r="-201504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97403" r="-100749" b="-597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497403" r="-749" b="-597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605263" r="-4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605263" r="-300375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605263" r="-201504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05263" r="-100749" b="-5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05263" r="-749" b="-5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05263" r="-4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05263" r="-300375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05263" r="-201504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05263" r="-100749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05263" r="-749" b="-4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794805" r="-4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794805" r="-30037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79480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794805" r="-1007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794805" r="-7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06579" r="-4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06579" r="-300375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06579" r="-201504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06579" r="-100749" b="-2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06579" r="-749" b="-203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993506" r="-4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993506" r="-300375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993506" r="-201504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93506" r="-100749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93506" r="-74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75" t="-1107895" r="-4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07895" r="-30037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07895" r="-20150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07895" r="-10074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07895" r="-74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3A762-AC31-C825-D7D1-3069B1572875}"/>
              </a:ext>
            </a:extLst>
          </p:cNvPr>
          <p:cNvCxnSpPr>
            <a:cxnSpLocks/>
          </p:cNvCxnSpPr>
          <p:nvPr/>
        </p:nvCxnSpPr>
        <p:spPr>
          <a:xfrm>
            <a:off x="1752600" y="4246075"/>
            <a:ext cx="8119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F896CA3-C784-504F-7C83-77503EF2301F}"/>
              </a:ext>
            </a:extLst>
          </p:cNvPr>
          <p:cNvSpPr/>
          <p:nvPr/>
        </p:nvSpPr>
        <p:spPr>
          <a:xfrm>
            <a:off x="6581869" y="1385180"/>
            <a:ext cx="3289918" cy="519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5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2977</Words>
  <Application>Microsoft Macintosh PowerPoint</Application>
  <PresentationFormat>Widescreen</PresentationFormat>
  <Paragraphs>1059</Paragraphs>
  <Slides>65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Fira Sans</vt:lpstr>
      <vt:lpstr>Arial</vt:lpstr>
      <vt:lpstr>Cambria Math</vt:lpstr>
      <vt:lpstr>Calibri</vt:lpstr>
      <vt:lpstr>Aptos</vt:lpstr>
      <vt:lpstr>Calibri Light</vt:lpstr>
      <vt:lpstr>Office Theme</vt:lpstr>
      <vt:lpstr>Estimating Causal Effects of Policy Interventions</vt:lpstr>
      <vt:lpstr>Context: “Policy Evaluations”</vt:lpstr>
      <vt:lpstr>Running Example: Proposition 99</vt:lpstr>
      <vt:lpstr>PowerPoint Presentation</vt:lpstr>
      <vt:lpstr>Causal Policy Evaluation</vt:lpstr>
      <vt:lpstr>Causal Policy Evaluation</vt:lpstr>
      <vt:lpstr>PowerPoint Presentation</vt:lpstr>
      <vt:lpstr>This Lecture</vt:lpstr>
      <vt:lpstr>PowerPoint Presentation</vt:lpstr>
      <vt:lpstr>PowerPoint Presentation</vt:lpstr>
      <vt:lpstr>Causal Effects of Policies</vt:lpstr>
      <vt:lpstr>PowerPoint Presentation</vt:lpstr>
      <vt:lpstr>PowerPoint Presentation</vt:lpstr>
      <vt:lpstr>PowerPoint Presentation</vt:lpstr>
      <vt:lpstr>Pre-Post Estimator</vt:lpstr>
      <vt:lpstr>Pre-post estimator</vt:lpstr>
      <vt:lpstr>Pre-post estimator</vt:lpstr>
      <vt:lpstr>Pre – Post analysis</vt:lpstr>
      <vt:lpstr>Pre – Post analysis</vt:lpstr>
      <vt:lpstr>Pre-post estimator</vt:lpstr>
      <vt:lpstr>Pre-post estimator</vt:lpstr>
      <vt:lpstr>PowerPoint Presentation</vt:lpstr>
      <vt:lpstr>PowerPoint Presentation</vt:lpstr>
      <vt:lpstr>PowerPoint Presentation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Difference-in-differences</vt:lpstr>
      <vt:lpstr>Most important assumptions</vt:lpstr>
      <vt:lpstr>Most important assumptions</vt:lpstr>
      <vt:lpstr>PowerPoint Presentation</vt:lpstr>
      <vt:lpstr>Synthetic Control</vt:lpstr>
      <vt:lpstr>PowerPoint Presentation</vt:lpstr>
      <vt:lpstr>Basic idea</vt:lpstr>
      <vt:lpstr>PowerPoint Presentation</vt:lpstr>
      <vt:lpstr>PowerPoint Presentation</vt:lpstr>
      <vt:lpstr>Synthetic Control</vt:lpstr>
      <vt:lpstr>Synthetic Control</vt:lpstr>
      <vt:lpstr>PowerPoint Presentation</vt:lpstr>
      <vt:lpstr>Estimating weights</vt:lpstr>
      <vt:lpstr>PowerPoint Presentation</vt:lpstr>
      <vt:lpstr>PowerPoint Presentation</vt:lpstr>
      <vt:lpstr>Key Assumption</vt:lpstr>
      <vt:lpstr>There are many choices</vt:lpstr>
      <vt:lpstr>There are many choices</vt:lpstr>
      <vt:lpstr>Interrupted Time Series</vt:lpstr>
      <vt:lpstr>PowerPoint Presentation</vt:lpstr>
      <vt:lpstr>Interrupted Time Series</vt:lpstr>
      <vt:lpstr>PowerPoint Presentation</vt:lpstr>
      <vt:lpstr>Building a forecasting model</vt:lpstr>
      <vt:lpstr>PowerPoint Presentation</vt:lpstr>
      <vt:lpstr>PowerPoint Presentation</vt:lpstr>
      <vt:lpstr>Key Assumptions</vt:lpstr>
      <vt:lpstr>Discussion</vt:lpstr>
      <vt:lpstr>Summary</vt:lpstr>
      <vt:lpstr>PowerPoint Presentation</vt:lpstr>
      <vt:lpstr>So which method is best?</vt:lpstr>
      <vt:lpstr>Useful References</vt:lpstr>
      <vt:lpstr>Useful References</vt:lpstr>
      <vt:lpstr>Useful References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Ryan, O. (Oisin)</cp:lastModifiedBy>
  <cp:revision>76</cp:revision>
  <dcterms:created xsi:type="dcterms:W3CDTF">2020-09-17T14:27:00Z</dcterms:created>
  <dcterms:modified xsi:type="dcterms:W3CDTF">2024-08-07T11:14:37Z</dcterms:modified>
</cp:coreProperties>
</file>