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81" r:id="rId5"/>
    <p:sldId id="282" r:id="rId6"/>
    <p:sldId id="268" r:id="rId7"/>
    <p:sldId id="269" r:id="rId8"/>
    <p:sldId id="271" r:id="rId9"/>
    <p:sldId id="276" r:id="rId10"/>
    <p:sldId id="261" r:id="rId11"/>
    <p:sldId id="262" r:id="rId12"/>
    <p:sldId id="264" r:id="rId13"/>
    <p:sldId id="279" r:id="rId14"/>
    <p:sldId id="266" r:id="rId15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C342DA-AEDF-4A54-9893-83802F848C8A}" type="datetimeFigureOut"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98ED9D-E108-45AE-AC3F-1C010093AAC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51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C7DE2-608D-4C7D-BE5D-753F50D7279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95109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16/04/2025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jpe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8A2E95-23C2-1B39-C87E-F8D3D0EF5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514" y="409654"/>
            <a:ext cx="9144000" cy="1496560"/>
          </a:xfrm>
        </p:spPr>
        <p:txBody>
          <a:bodyPr>
            <a:normAutofit fontScale="90000"/>
          </a:bodyPr>
          <a:lstStyle/>
          <a:p>
            <a:r>
              <a:rPr lang="en-US" dirty="0"/>
              <a:t>Special Interest Group </a:t>
            </a:r>
            <a:br>
              <a:rPr lang="en-US" dirty="0"/>
            </a:br>
            <a:r>
              <a:rPr lang="en-US" dirty="0"/>
              <a:t>Causal Data Science</a:t>
            </a:r>
          </a:p>
        </p:txBody>
      </p:sp>
      <p:pic>
        <p:nvPicPr>
          <p:cNvPr id="5" name="Picture 4" descr="A diagram of a magnifying glass&#10;&#10;Description automatically generated with low confidence">
            <a:extLst>
              <a:ext uri="{FF2B5EF4-FFF2-40B4-BE49-F238E27FC236}">
                <a16:creationId xmlns:a16="http://schemas.microsoft.com/office/drawing/2014/main" id="{C323991F-9068-6700-C62E-993E61E430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959" y="2417698"/>
            <a:ext cx="6115975" cy="3342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174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4FC7F6-65EC-E3B1-DB12-F1870C2BCB9F}"/>
              </a:ext>
            </a:extLst>
          </p:cNvPr>
          <p:cNvSpPr/>
          <p:nvPr/>
        </p:nvSpPr>
        <p:spPr>
          <a:xfrm>
            <a:off x="649513" y="157238"/>
            <a:ext cx="10959495" cy="653747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E7E9DA1-63AA-0623-E650-7BABD0C8AF05}"/>
              </a:ext>
            </a:extLst>
          </p:cNvPr>
          <p:cNvSpPr/>
          <p:nvPr/>
        </p:nvSpPr>
        <p:spPr>
          <a:xfrm>
            <a:off x="1142999" y="154458"/>
            <a:ext cx="9617675" cy="65490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81F0A-09E6-B2E0-414C-F488C7CA80F2}"/>
              </a:ext>
            </a:extLst>
          </p:cNvPr>
          <p:cNvSpPr txBox="1"/>
          <p:nvPr/>
        </p:nvSpPr>
        <p:spPr>
          <a:xfrm>
            <a:off x="2069756" y="1112109"/>
            <a:ext cx="24754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University Medical Center Utrecht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DDDA14-37AC-BD53-AA59-64FC988B672C}"/>
              </a:ext>
            </a:extLst>
          </p:cNvPr>
          <p:cNvSpPr/>
          <p:nvPr/>
        </p:nvSpPr>
        <p:spPr>
          <a:xfrm>
            <a:off x="3912973" y="1328352"/>
            <a:ext cx="6672648" cy="497359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4F1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D8C0DA-6715-21D6-665F-79954525D62A}"/>
              </a:ext>
            </a:extLst>
          </p:cNvPr>
          <p:cNvSpPr/>
          <p:nvPr/>
        </p:nvSpPr>
        <p:spPr>
          <a:xfrm>
            <a:off x="6363729" y="3037702"/>
            <a:ext cx="3634947" cy="303770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04846-AAC9-ADC3-9B92-F382C9382768}"/>
              </a:ext>
            </a:extLst>
          </p:cNvPr>
          <p:cNvSpPr txBox="1"/>
          <p:nvPr/>
        </p:nvSpPr>
        <p:spPr>
          <a:xfrm>
            <a:off x="4582296" y="2141839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Julius Center for Health Sciences and Primary 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90473-62DC-3D69-835B-8B65668697B4}"/>
              </a:ext>
            </a:extLst>
          </p:cNvPr>
          <p:cNvSpPr txBox="1"/>
          <p:nvPr/>
        </p:nvSpPr>
        <p:spPr>
          <a:xfrm>
            <a:off x="7043349" y="3974758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Department of Data Science and Biostatistics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A1B295-4152-55CC-42A8-CA385DDCCF25}"/>
              </a:ext>
            </a:extLst>
          </p:cNvPr>
          <p:cNvSpPr txBox="1"/>
          <p:nvPr/>
        </p:nvSpPr>
        <p:spPr>
          <a:xfrm>
            <a:off x="182898" y="338013"/>
            <a:ext cx="24754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8736D1-7489-8457-2436-5911B7E50F98}"/>
              </a:ext>
            </a:extLst>
          </p:cNvPr>
          <p:cNvSpPr txBox="1"/>
          <p:nvPr/>
        </p:nvSpPr>
        <p:spPr>
          <a:xfrm>
            <a:off x="-345" y="566009"/>
            <a:ext cx="290727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/>
              <a:t>UU</a:t>
            </a:r>
          </a:p>
        </p:txBody>
      </p:sp>
    </p:spTree>
    <p:extLst>
      <p:ext uri="{BB962C8B-B14F-4D97-AF65-F5344CB8AC3E}">
        <p14:creationId xmlns:p14="http://schemas.microsoft.com/office/powerpoint/2010/main" val="58419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5B162-5628-A0DB-C1BD-DBDD864B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GB" dirty="0"/>
              <a:t>Plug: </a:t>
            </a:r>
            <a:r>
              <a:rPr lang="en-US" i="0" u="none" strike="noStrike" dirty="0">
                <a:effectLst/>
                <a:latin typeface="Merriweather"/>
              </a:rPr>
              <a:t>Introduction to Causal Inference and Causal Data Science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1F83-60E0-2814-7B9E-CCE8BD70C77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Summer school: July 7-11</a:t>
            </a:r>
          </a:p>
          <a:p>
            <a:r>
              <a:rPr lang="en-GB" dirty="0"/>
              <a:t>Utrecht</a:t>
            </a:r>
          </a:p>
        </p:txBody>
      </p:sp>
      <p:pic>
        <p:nvPicPr>
          <p:cNvPr id="9" name="Content Placeholder 8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1FBA0EEF-54B0-DB86-76C8-9214EF73BF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837055" y="1435894"/>
            <a:ext cx="4114800" cy="41148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6773ED-C579-2552-444D-7732F018D5C6}"/>
              </a:ext>
            </a:extLst>
          </p:cNvPr>
          <p:cNvSpPr txBox="1"/>
          <p:nvPr/>
        </p:nvSpPr>
        <p:spPr>
          <a:xfrm>
            <a:off x="7943272" y="5553363"/>
            <a:ext cx="400627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bit.ly/</a:t>
            </a:r>
            <a:r>
              <a:rPr lang="en-GB" dirty="0" err="1"/>
              <a:t>causalsummerschool</a:t>
            </a:r>
            <a:endParaRPr lang="en-US" dirty="0"/>
          </a:p>
        </p:txBody>
      </p:sp>
      <p:pic>
        <p:nvPicPr>
          <p:cNvPr id="12" name="Picture 11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69C6EE9E-16E2-B874-AD35-9E7D5A2FD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325" y="3335635"/>
            <a:ext cx="2419350" cy="24193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E7D7A5B-1957-4EC2-800C-32522FC4B671}"/>
              </a:ext>
            </a:extLst>
          </p:cNvPr>
          <p:cNvSpPr txBox="1"/>
          <p:nvPr/>
        </p:nvSpPr>
        <p:spPr>
          <a:xfrm>
            <a:off x="2551542" y="5757582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Bas Penning-de Vries</a:t>
            </a:r>
          </a:p>
        </p:txBody>
      </p:sp>
      <p:pic>
        <p:nvPicPr>
          <p:cNvPr id="16" name="Picture 15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ECAA0130-230F-627F-E5B5-CF67C887A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053" y="3312543"/>
            <a:ext cx="2419350" cy="24193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84EC1AD-EE57-08AD-DA7F-D385059D3794}"/>
              </a:ext>
            </a:extLst>
          </p:cNvPr>
          <p:cNvSpPr txBox="1"/>
          <p:nvPr/>
        </p:nvSpPr>
        <p:spPr>
          <a:xfrm>
            <a:off x="5149270" y="5734490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Wouter van Amsterdam</a:t>
            </a:r>
            <a:endParaRPr lang="en-US" dirty="0"/>
          </a:p>
        </p:txBody>
      </p:sp>
      <p:pic>
        <p:nvPicPr>
          <p:cNvPr id="19" name="Picture 18" descr="A person with glasses smiling&#10;&#10;Description automatically generated">
            <a:extLst>
              <a:ext uri="{FF2B5EF4-FFF2-40B4-BE49-F238E27FC236}">
                <a16:creationId xmlns:a16="http://schemas.microsoft.com/office/drawing/2014/main" id="{45120EB7-B1F7-FACC-2146-471EB7A315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416" y="3335634"/>
            <a:ext cx="2419350" cy="24193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3D4B045-6B81-89BB-C402-3F97FECDE5F7}"/>
              </a:ext>
            </a:extLst>
          </p:cNvPr>
          <p:cNvSpPr txBox="1"/>
          <p:nvPr/>
        </p:nvSpPr>
        <p:spPr>
          <a:xfrm>
            <a:off x="34633" y="5757582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Oisín Ryan</a:t>
            </a:r>
          </a:p>
        </p:txBody>
      </p:sp>
    </p:spTree>
    <p:extLst>
      <p:ext uri="{BB962C8B-B14F-4D97-AF65-F5344CB8AC3E}">
        <p14:creationId xmlns:p14="http://schemas.microsoft.com/office/powerpoint/2010/main" val="261520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FA2CBB0-7AA9-8B97-C102-E6656AC0F9AF}"/>
              </a:ext>
            </a:extLst>
          </p:cNvPr>
          <p:cNvSpPr/>
          <p:nvPr/>
        </p:nvSpPr>
        <p:spPr>
          <a:xfrm>
            <a:off x="6314611" y="4277208"/>
            <a:ext cx="4541855" cy="1359917"/>
          </a:xfrm>
          <a:prstGeom prst="roundRect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D514C0-44C1-553D-7D58-2197207AEC66}"/>
              </a:ext>
            </a:extLst>
          </p:cNvPr>
          <p:cNvSpPr/>
          <p:nvPr/>
        </p:nvSpPr>
        <p:spPr>
          <a:xfrm>
            <a:off x="902126" y="1622161"/>
            <a:ext cx="4541855" cy="254631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7A74E0-D425-1249-C1E5-94A59C962917}"/>
              </a:ext>
            </a:extLst>
          </p:cNvPr>
          <p:cNvSpPr/>
          <p:nvPr/>
        </p:nvSpPr>
        <p:spPr>
          <a:xfrm>
            <a:off x="6314612" y="1619484"/>
            <a:ext cx="4541855" cy="160603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7D2698-B636-F842-74FA-4C5E47A63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</a:t>
            </a:r>
            <a:endParaRPr lang="nl-NL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D991840-25ED-1B29-A7F5-DCDABD66E5B8}"/>
              </a:ext>
            </a:extLst>
          </p:cNvPr>
          <p:cNvSpPr/>
          <p:nvPr/>
        </p:nvSpPr>
        <p:spPr>
          <a:xfrm>
            <a:off x="838200" y="4214854"/>
            <a:ext cx="4714580" cy="1753867"/>
          </a:xfrm>
          <a:prstGeom prst="roundRect">
            <a:avLst/>
          </a:prstGeom>
          <a:ln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8B7EB-8DDB-D2C3-DDA3-3776F8603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0165" y="1802101"/>
            <a:ext cx="4910750" cy="151510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/>
              <a:t>Social and Behavioural Sciences</a:t>
            </a:r>
          </a:p>
          <a:p>
            <a:pPr marL="0" indent="0" algn="ctr">
              <a:buNone/>
            </a:pPr>
            <a:r>
              <a:rPr lang="en-GB" sz="2400" dirty="0"/>
              <a:t>Methods &amp; Statistics</a:t>
            </a:r>
          </a:p>
          <a:p>
            <a:pPr marL="0" indent="0" algn="ctr">
              <a:buNone/>
            </a:pPr>
            <a:r>
              <a:rPr lang="en-GB" sz="2400" dirty="0"/>
              <a:t>Sociology</a:t>
            </a:r>
            <a:endParaRPr lang="nl-NL" sz="24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321771-4C6A-1B65-EB83-90EB9674B756}"/>
              </a:ext>
            </a:extLst>
          </p:cNvPr>
          <p:cNvSpPr txBox="1">
            <a:spLocks/>
          </p:cNvSpPr>
          <p:nvPr/>
        </p:nvSpPr>
        <p:spPr>
          <a:xfrm>
            <a:off x="788020" y="1737070"/>
            <a:ext cx="4910750" cy="23164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/>
              <a:t>Biomedical Sciences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/>
              <a:t>Julius Center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/>
              <a:t>Princes Maxima Centrum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/>
              <a:t>Pharmaceutical</a:t>
            </a:r>
            <a:r>
              <a:rPr lang="nl-NL" sz="2000" dirty="0"/>
              <a:t> Sciences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000" dirty="0"/>
              <a:t>Epidemiology</a:t>
            </a:r>
            <a:r>
              <a:rPr lang="nl-NL" sz="2000" dirty="0"/>
              <a:t> and Health </a:t>
            </a:r>
            <a:r>
              <a:rPr lang="nl-NL" sz="2000" dirty="0" err="1"/>
              <a:t>Economics</a:t>
            </a:r>
            <a:endParaRPr lang="nl-NL" sz="20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nl-NL" sz="2000" dirty="0" err="1"/>
              <a:t>Institute</a:t>
            </a:r>
            <a:r>
              <a:rPr lang="nl-NL" sz="2000" dirty="0"/>
              <a:t> </a:t>
            </a:r>
            <a:r>
              <a:rPr lang="nl-NL" sz="2000" dirty="0" err="1"/>
              <a:t>for</a:t>
            </a:r>
            <a:r>
              <a:rPr lang="nl-NL" sz="2000" dirty="0"/>
              <a:t> Risk Assessment Sciences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1782B6-CA7F-0106-BE49-70ABD8FF32DC}"/>
              </a:ext>
            </a:extLst>
          </p:cNvPr>
          <p:cNvSpPr txBox="1">
            <a:spLocks/>
          </p:cNvSpPr>
          <p:nvPr/>
        </p:nvSpPr>
        <p:spPr>
          <a:xfrm>
            <a:off x="729558" y="4354399"/>
            <a:ext cx="4910750" cy="203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/>
              <a:t>Law, Economics &amp; Governance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/>
              <a:t>REBO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/>
              <a:t>Utrecht School of Economics (USE)</a:t>
            </a:r>
            <a:endParaRPr lang="nl-NL" sz="2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B0CE3D2-D36F-7020-92FD-4C3069B63FDF}"/>
              </a:ext>
            </a:extLst>
          </p:cNvPr>
          <p:cNvSpPr txBox="1">
            <a:spLocks/>
          </p:cNvSpPr>
          <p:nvPr/>
        </p:nvSpPr>
        <p:spPr>
          <a:xfrm>
            <a:off x="6231802" y="4354398"/>
            <a:ext cx="4910750" cy="2035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b="1" dirty="0"/>
              <a:t>Science Faculty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GB" sz="2400" dirty="0"/>
              <a:t>Information and Computing Sciences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01377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E7E9DA1-63AA-0623-E650-7BABD0C8AF05}"/>
              </a:ext>
            </a:extLst>
          </p:cNvPr>
          <p:cNvSpPr/>
          <p:nvPr/>
        </p:nvSpPr>
        <p:spPr>
          <a:xfrm>
            <a:off x="1142999" y="154458"/>
            <a:ext cx="9617675" cy="654908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581F0A-09E6-B2E0-414C-F488C7CA80F2}"/>
              </a:ext>
            </a:extLst>
          </p:cNvPr>
          <p:cNvSpPr txBox="1"/>
          <p:nvPr/>
        </p:nvSpPr>
        <p:spPr>
          <a:xfrm>
            <a:off x="2069756" y="1112109"/>
            <a:ext cx="247547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University Medical Center Utrecht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DDDA14-37AC-BD53-AA59-64FC988B672C}"/>
              </a:ext>
            </a:extLst>
          </p:cNvPr>
          <p:cNvSpPr/>
          <p:nvPr/>
        </p:nvSpPr>
        <p:spPr>
          <a:xfrm>
            <a:off x="3912973" y="1328352"/>
            <a:ext cx="6672648" cy="4973593"/>
          </a:xfrm>
          <a:prstGeom prst="ellipse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BF4F14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D8C0DA-6715-21D6-665F-79954525D62A}"/>
              </a:ext>
            </a:extLst>
          </p:cNvPr>
          <p:cNvSpPr/>
          <p:nvPr/>
        </p:nvSpPr>
        <p:spPr>
          <a:xfrm>
            <a:off x="6363729" y="3037702"/>
            <a:ext cx="3634947" cy="3037703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04846-AAC9-ADC3-9B92-F382C9382768}"/>
              </a:ext>
            </a:extLst>
          </p:cNvPr>
          <p:cNvSpPr txBox="1"/>
          <p:nvPr/>
        </p:nvSpPr>
        <p:spPr>
          <a:xfrm>
            <a:off x="4582296" y="2141839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Julius Center for Health Sciences and Primary Care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90473-62DC-3D69-835B-8B65668697B4}"/>
              </a:ext>
            </a:extLst>
          </p:cNvPr>
          <p:cNvSpPr txBox="1"/>
          <p:nvPr/>
        </p:nvSpPr>
        <p:spPr>
          <a:xfrm>
            <a:off x="7043349" y="3974758"/>
            <a:ext cx="274319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solidFill>
                  <a:srgbClr val="FFFFFF"/>
                </a:solidFill>
              </a:rPr>
              <a:t>Department of Data Science and Biostatistics</a:t>
            </a:r>
          </a:p>
        </p:txBody>
      </p:sp>
    </p:spTree>
    <p:extLst>
      <p:ext uri="{BB962C8B-B14F-4D97-AF65-F5344CB8AC3E}">
        <p14:creationId xmlns:p14="http://schemas.microsoft.com/office/powerpoint/2010/main" val="4124742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93C0-1F2F-A0B2-6129-6FA6F609A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Department of Data Science &amp; Biostatistics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B80A95D-06D1-AB4D-0CBE-09C32FFB5EDD}"/>
              </a:ext>
            </a:extLst>
          </p:cNvPr>
          <p:cNvSpPr/>
          <p:nvPr/>
        </p:nvSpPr>
        <p:spPr>
          <a:xfrm>
            <a:off x="4500059" y="3262397"/>
            <a:ext cx="3074277" cy="599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L" dirty="0">
                <a:solidFill>
                  <a:schemeClr val="tx1"/>
                </a:solidFill>
              </a:rPr>
              <a:t>Real World </a:t>
            </a:r>
            <a:r>
              <a:rPr lang="en-NL">
                <a:solidFill>
                  <a:schemeClr val="tx1"/>
                </a:solidFill>
              </a:rPr>
              <a:t>Evidence</a:t>
            </a: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72412FF-DCC4-3A11-05C4-30610FF63DA0}"/>
              </a:ext>
            </a:extLst>
          </p:cNvPr>
          <p:cNvSpPr/>
          <p:nvPr/>
        </p:nvSpPr>
        <p:spPr>
          <a:xfrm>
            <a:off x="355646" y="3334691"/>
            <a:ext cx="3074277" cy="599089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L" dirty="0">
                <a:solidFill>
                  <a:schemeClr val="tx1"/>
                </a:solidFill>
              </a:rPr>
              <a:t>Data Science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5A7CAB6-9423-68FC-0DA2-FF343D4935C1}"/>
              </a:ext>
            </a:extLst>
          </p:cNvPr>
          <p:cNvSpPr/>
          <p:nvPr/>
        </p:nvSpPr>
        <p:spPr>
          <a:xfrm>
            <a:off x="9013329" y="3272695"/>
            <a:ext cx="2909520" cy="5579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NL" dirty="0">
                <a:solidFill>
                  <a:schemeClr val="tx1"/>
                </a:solidFill>
              </a:rPr>
              <a:t>Clinical Trial Methodology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2" name="Picture 11" descr="Maarten van Smeden (@MaartenvSmeden) / X">
            <a:extLst>
              <a:ext uri="{FF2B5EF4-FFF2-40B4-BE49-F238E27FC236}">
                <a16:creationId xmlns:a16="http://schemas.microsoft.com/office/drawing/2014/main" id="{566988C6-C0B1-6F45-0D17-A912F291E0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18" y="2220102"/>
            <a:ext cx="1085189" cy="108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prof. dr. M.C.J.M. (Miriam) Sturkenboom - UMC Utrecht">
            <a:extLst>
              <a:ext uri="{FF2B5EF4-FFF2-40B4-BE49-F238E27FC236}">
                <a16:creationId xmlns:a16="http://schemas.microsoft.com/office/drawing/2014/main" id="{6521BE7C-D1EA-A584-9223-0DC08A0263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79" t="9384" r="19788"/>
          <a:stretch/>
        </p:blipFill>
        <p:spPr bwMode="auto">
          <a:xfrm>
            <a:off x="3774688" y="2190996"/>
            <a:ext cx="932085" cy="103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111E39C-D371-B265-A3D7-B6CE11EDE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434" y="2148021"/>
            <a:ext cx="1078754" cy="1078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702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664A6-D08B-3A24-A379-C239E31DE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&amp; Stats Team @RWE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27394-30C0-5084-808B-14026E541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5886" cy="2186291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buFont typeface="Arial"/>
              <a:buChar char="•"/>
            </a:pPr>
            <a:r>
              <a:rPr lang="en-US" dirty="0">
                <a:latin typeface="Arial"/>
                <a:cs typeface="Arial"/>
              </a:rPr>
              <a:t>Answering </a:t>
            </a:r>
            <a:r>
              <a:rPr lang="en-US" b="1" dirty="0">
                <a:latin typeface="Arial"/>
                <a:cs typeface="Arial"/>
              </a:rPr>
              <a:t>causal research questions</a:t>
            </a:r>
            <a:r>
              <a:rPr lang="en-US" dirty="0">
                <a:latin typeface="Arial"/>
                <a:cs typeface="Arial"/>
              </a:rPr>
              <a:t>, typically around the effectiveness and safety of drugs and medicines</a:t>
            </a:r>
          </a:p>
          <a:p>
            <a:pP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b="1" dirty="0">
                <a:latin typeface="Arial"/>
                <a:cs typeface="Arial"/>
              </a:rPr>
              <a:t>Causal Inference &amp; Stats Team</a:t>
            </a:r>
            <a:r>
              <a:rPr lang="en-US" dirty="0">
                <a:latin typeface="Arial"/>
                <a:cs typeface="Arial"/>
              </a:rPr>
              <a:t>: Address methodological challenges in answering causal research questions in these settings</a:t>
            </a:r>
          </a:p>
          <a:p>
            <a:pPr>
              <a:buFont typeface="Arial"/>
              <a:buChar char="•"/>
            </a:pPr>
            <a:endParaRPr lang="en-US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smiling at camera&#10;&#10;Description automatically generated">
            <a:extLst>
              <a:ext uri="{FF2B5EF4-FFF2-40B4-BE49-F238E27FC236}">
                <a16:creationId xmlns:a16="http://schemas.microsoft.com/office/drawing/2014/main" id="{7C3AB374-82DF-CDC5-5C9D-A6E0A4E0D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7519" y="4147966"/>
            <a:ext cx="1971827" cy="1971827"/>
          </a:xfrm>
          <a:prstGeom prst="rect">
            <a:avLst/>
          </a:prstGeom>
        </p:spPr>
      </p:pic>
      <p:pic>
        <p:nvPicPr>
          <p:cNvPr id="6" name="Picture 5" descr="Linda Nab — Nuffield Department of Primary Care Health Sciences, University  of Oxford">
            <a:extLst>
              <a:ext uri="{FF2B5EF4-FFF2-40B4-BE49-F238E27FC236}">
                <a16:creationId xmlns:a16="http://schemas.microsoft.com/office/drawing/2014/main" id="{56D88E28-B953-049C-C227-BD6E5595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9484" y="4147532"/>
            <a:ext cx="1961697" cy="1973792"/>
          </a:xfrm>
          <a:prstGeom prst="rect">
            <a:avLst/>
          </a:prstGeom>
        </p:spPr>
      </p:pic>
      <p:pic>
        <p:nvPicPr>
          <p:cNvPr id="8" name="Picture 7" descr="A person with glasses smiling&#10;&#10;Description automatically generated">
            <a:extLst>
              <a:ext uri="{FF2B5EF4-FFF2-40B4-BE49-F238E27FC236}">
                <a16:creationId xmlns:a16="http://schemas.microsoft.com/office/drawing/2014/main" id="{74EAAE29-43F2-2A72-45F6-6C334C800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7130" y="4238679"/>
            <a:ext cx="1875065" cy="18750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A6476E8-F89E-250A-B90E-D5ACD917E828}"/>
              </a:ext>
            </a:extLst>
          </p:cNvPr>
          <p:cNvSpPr txBox="1"/>
          <p:nvPr/>
        </p:nvSpPr>
        <p:spPr>
          <a:xfrm>
            <a:off x="832919" y="6116343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Oisín Ryan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88CEAE-2ADA-07C6-C9FD-1E6BBE01B954}"/>
              </a:ext>
            </a:extLst>
          </p:cNvPr>
          <p:cNvSpPr txBox="1"/>
          <p:nvPr/>
        </p:nvSpPr>
        <p:spPr>
          <a:xfrm>
            <a:off x="4485680" y="6116342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Linda Nab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14914E-1368-868D-2852-7C85CDB6A18D}"/>
              </a:ext>
            </a:extLst>
          </p:cNvPr>
          <p:cNvSpPr txBox="1"/>
          <p:nvPr/>
        </p:nvSpPr>
        <p:spPr>
          <a:xfrm>
            <a:off x="7666727" y="6116341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Jungyeon</a:t>
            </a:r>
            <a:r>
              <a:rPr lang="en-GB" dirty="0"/>
              <a:t> Choi</a:t>
            </a:r>
          </a:p>
        </p:txBody>
      </p:sp>
    </p:spTree>
    <p:extLst>
      <p:ext uri="{BB962C8B-B14F-4D97-AF65-F5344CB8AC3E}">
        <p14:creationId xmlns:p14="http://schemas.microsoft.com/office/powerpoint/2010/main" val="1280176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30E6D-BF6E-3755-4E36-BECF2D913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Clinical Trial Methodology</a:t>
            </a:r>
          </a:p>
        </p:txBody>
      </p:sp>
      <p:pic>
        <p:nvPicPr>
          <p:cNvPr id="4" name="Content Placeholder 3" descr="A person in a green shirt&#10;&#10;Description automatically generated">
            <a:extLst>
              <a:ext uri="{FF2B5EF4-FFF2-40B4-BE49-F238E27FC236}">
                <a16:creationId xmlns:a16="http://schemas.microsoft.com/office/drawing/2014/main" id="{448F554A-8CBA-14BB-F8F5-0E8D769DD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77121" y="541219"/>
            <a:ext cx="2141007" cy="206843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E4453E-A152-1DA7-F231-B1C7DB40E3A7}"/>
              </a:ext>
            </a:extLst>
          </p:cNvPr>
          <p:cNvSpPr txBox="1"/>
          <p:nvPr/>
        </p:nvSpPr>
        <p:spPr>
          <a:xfrm>
            <a:off x="9078297" y="2605762"/>
            <a:ext cx="244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Peter van de Ven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57F1F37-66C0-B10A-D294-572AA8837F8C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7697410" cy="485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Design and Analysis of Clinical Trials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Methodological research on innovative trial designs and analysis techniques</a:t>
            </a:r>
          </a:p>
          <a:p>
            <a:pPr marL="457200" indent="-457200"/>
            <a:r>
              <a:rPr lang="en-US" dirty="0"/>
              <a:t>Adaptive Trial Design</a:t>
            </a:r>
          </a:p>
          <a:p>
            <a:pPr marL="457200" indent="-457200"/>
            <a:r>
              <a:rPr lang="en-US" dirty="0"/>
              <a:t>Trials within Cohorts (</a:t>
            </a:r>
            <a:r>
              <a:rPr lang="en-US" dirty="0" err="1"/>
              <a:t>TwiCs</a:t>
            </a:r>
            <a:r>
              <a:rPr lang="en-US" dirty="0"/>
              <a:t>) design</a:t>
            </a:r>
          </a:p>
          <a:p>
            <a:pPr marL="457200" indent="-457200"/>
            <a:r>
              <a:rPr lang="en-US" dirty="0"/>
              <a:t>Close collaboration with oncology researchers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dirty="0"/>
              <a:t>Including observational data in RCTs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/>
            <a:endParaRPr lang="en-US" dirty="0"/>
          </a:p>
          <a:p>
            <a:pPr marL="457200" indent="-457200"/>
            <a:endParaRPr lang="en-US" dirty="0"/>
          </a:p>
        </p:txBody>
      </p:sp>
      <p:pic>
        <p:nvPicPr>
          <p:cNvPr id="3" name="Picture 2" descr="A person wearing glasses and a purple shirt&#10;&#10;Description automatically generated">
            <a:extLst>
              <a:ext uri="{FF2B5EF4-FFF2-40B4-BE49-F238E27FC236}">
                <a16:creationId xmlns:a16="http://schemas.microsoft.com/office/drawing/2014/main" id="{FF8EE80E-6C85-4E2A-FA95-A7CCB6ED8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0" y="3701595"/>
            <a:ext cx="2419350" cy="2419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DC3B78E-DAA1-E529-FAD7-B666A7E83A3E}"/>
              </a:ext>
            </a:extLst>
          </p:cNvPr>
          <p:cNvSpPr txBox="1"/>
          <p:nvPr/>
        </p:nvSpPr>
        <p:spPr>
          <a:xfrm>
            <a:off x="8885667" y="6123543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Joost van Rosmalen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7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9F70-9CDE-2BCC-C57B-543F1A072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Causal Machine Learning /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E0F6-CDBB-9CF8-98BE-A0A61AB59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Prediction under intervention models</a:t>
            </a:r>
            <a:endParaRPr lang="en-US" dirty="0"/>
          </a:p>
          <a:p>
            <a:r>
              <a:rPr lang="en-GB" dirty="0"/>
              <a:t>Evaluation of prediction models for decision making</a:t>
            </a:r>
          </a:p>
          <a:p>
            <a:r>
              <a:rPr lang="en-GB" dirty="0"/>
              <a:t>Understanding and improving generalization with causal inference</a:t>
            </a:r>
          </a:p>
          <a:p>
            <a:endParaRPr lang="en-GB" dirty="0"/>
          </a:p>
        </p:txBody>
      </p:sp>
      <p:pic>
        <p:nvPicPr>
          <p:cNvPr id="5" name="Picture 4" descr="A person with curly hair and beard smiling&#10;&#10;Description automatically generated">
            <a:extLst>
              <a:ext uri="{FF2B5EF4-FFF2-40B4-BE49-F238E27FC236}">
                <a16:creationId xmlns:a16="http://schemas.microsoft.com/office/drawing/2014/main" id="{D9F08A6E-49E1-E612-4359-260E8AF57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962" y="3570144"/>
            <a:ext cx="2419350" cy="2419350"/>
          </a:xfrm>
          <a:prstGeom prst="rect">
            <a:avLst/>
          </a:prstGeom>
        </p:spPr>
      </p:pic>
      <p:pic>
        <p:nvPicPr>
          <p:cNvPr id="9" name="Picture 8" descr="A person in a blue shirt&#10;&#10;Description automatically generated">
            <a:extLst>
              <a:ext uri="{FF2B5EF4-FFF2-40B4-BE49-F238E27FC236}">
                <a16:creationId xmlns:a16="http://schemas.microsoft.com/office/drawing/2014/main" id="{C0615FC3-6627-0A39-752F-8A81499A1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53" y="3542145"/>
            <a:ext cx="2417619" cy="2417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7F78AA-5AB1-08EE-A93C-E411BB122152}"/>
              </a:ext>
            </a:extLst>
          </p:cNvPr>
          <p:cNvSpPr txBox="1"/>
          <p:nvPr/>
        </p:nvSpPr>
        <p:spPr>
          <a:xfrm>
            <a:off x="7342908" y="5945909"/>
            <a:ext cx="244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Maarten van Smeden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2EA11-906C-9A08-D028-EF9E53F5E18D}"/>
              </a:ext>
            </a:extLst>
          </p:cNvPr>
          <p:cNvSpPr txBox="1"/>
          <p:nvPr/>
        </p:nvSpPr>
        <p:spPr>
          <a:xfrm>
            <a:off x="2459179" y="5992091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Wouter van Amsterdam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170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EE2D4-8FDD-2D13-9EA0-E983E62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Outcome predictions under radiotherapy</a:t>
            </a:r>
          </a:p>
        </p:txBody>
      </p:sp>
      <p:pic>
        <p:nvPicPr>
          <p:cNvPr id="5" name="Picture 4" descr="A person with nice hair&#10;&#10;Description automatically generated">
            <a:extLst>
              <a:ext uri="{FF2B5EF4-FFF2-40B4-BE49-F238E27FC236}">
                <a16:creationId xmlns:a16="http://schemas.microsoft.com/office/drawing/2014/main" id="{382F11E8-F80D-417D-A885-2734868A7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235" y="2692690"/>
            <a:ext cx="24193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8C1E76-8D91-6958-846D-B3676E30A422}"/>
              </a:ext>
            </a:extLst>
          </p:cNvPr>
          <p:cNvSpPr txBox="1"/>
          <p:nvPr/>
        </p:nvSpPr>
        <p:spPr>
          <a:xfrm>
            <a:off x="1258452" y="5114637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Tuur Leeuwenberg</a:t>
            </a:r>
            <a:endParaRPr lang="en-US"/>
          </a:p>
        </p:txBody>
      </p:sp>
      <p:pic>
        <p:nvPicPr>
          <p:cNvPr id="8" name="Picture 7" descr="A person smiling for a picture&#10;&#10;Description automatically generated">
            <a:extLst>
              <a:ext uri="{FF2B5EF4-FFF2-40B4-BE49-F238E27FC236}">
                <a16:creationId xmlns:a16="http://schemas.microsoft.com/office/drawing/2014/main" id="{BEC7DD9C-5267-1AEB-6088-8D07E1575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98" y="2646508"/>
            <a:ext cx="2419350" cy="24193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948A06-B315-DA55-4EC3-F39BC0C6E400}"/>
              </a:ext>
            </a:extLst>
          </p:cNvPr>
          <p:cNvSpPr txBox="1"/>
          <p:nvPr/>
        </p:nvSpPr>
        <p:spPr>
          <a:xfrm>
            <a:off x="4779815" y="5068455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Bas Penning-de Vries</a:t>
            </a:r>
          </a:p>
        </p:txBody>
      </p:sp>
      <p:pic>
        <p:nvPicPr>
          <p:cNvPr id="10" name="Picture 9" descr="A person smiling at camera&#10;&#10;Description automatically generated">
            <a:extLst>
              <a:ext uri="{FF2B5EF4-FFF2-40B4-BE49-F238E27FC236}">
                <a16:creationId xmlns:a16="http://schemas.microsoft.com/office/drawing/2014/main" id="{429FCC5A-61D5-C40F-9CAB-615AAC73B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234" y="2611871"/>
            <a:ext cx="2419350" cy="24193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A26DC1-DAA5-F741-E6FA-D4B919538448}"/>
              </a:ext>
            </a:extLst>
          </p:cNvPr>
          <p:cNvSpPr txBox="1"/>
          <p:nvPr/>
        </p:nvSpPr>
        <p:spPr>
          <a:xfrm>
            <a:off x="8116451" y="5033818"/>
            <a:ext cx="25284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 err="1"/>
              <a:t>Jungyeon</a:t>
            </a:r>
            <a:r>
              <a:rPr lang="en-GB" dirty="0"/>
              <a:t> Choi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3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E4DD0-C787-0810-C4F6-2B12C07F8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XAI from a causal viewpoint</a:t>
            </a:r>
          </a:p>
        </p:txBody>
      </p:sp>
      <p:pic>
        <p:nvPicPr>
          <p:cNvPr id="5" name="Picture 4" descr="A person in a blue shirt&#10;&#10;Description automatically generated">
            <a:extLst>
              <a:ext uri="{FF2B5EF4-FFF2-40B4-BE49-F238E27FC236}">
                <a16:creationId xmlns:a16="http://schemas.microsoft.com/office/drawing/2014/main" id="{04453076-374D-3DFE-F12A-FB5069892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1781" y="2710872"/>
            <a:ext cx="2417619" cy="24176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D9E02D-D799-5F3D-FD9C-B1A5157B5B50}"/>
              </a:ext>
            </a:extLst>
          </p:cNvPr>
          <p:cNvSpPr txBox="1"/>
          <p:nvPr/>
        </p:nvSpPr>
        <p:spPr>
          <a:xfrm>
            <a:off x="8035636" y="5114636"/>
            <a:ext cx="244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Maarten van Smeden</a:t>
            </a:r>
            <a:endParaRPr lang="en-US"/>
          </a:p>
        </p:txBody>
      </p:sp>
      <p:pic>
        <p:nvPicPr>
          <p:cNvPr id="9" name="Picture 8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D9126482-C953-2DD3-6876-0C4D138E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690" y="2710872"/>
            <a:ext cx="2417619" cy="241761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D193A82-CA19-8C7D-C955-7755BE2F5C56}"/>
              </a:ext>
            </a:extLst>
          </p:cNvPr>
          <p:cNvSpPr txBox="1"/>
          <p:nvPr/>
        </p:nvSpPr>
        <p:spPr>
          <a:xfrm>
            <a:off x="4675909" y="5126182"/>
            <a:ext cx="244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Anne de </a:t>
            </a:r>
            <a:r>
              <a:rPr lang="en-GB" dirty="0" err="1"/>
              <a:t>Hond</a:t>
            </a:r>
            <a:endParaRPr lang="en-US" dirty="0" err="1"/>
          </a:p>
        </p:txBody>
      </p:sp>
      <p:pic>
        <p:nvPicPr>
          <p:cNvPr id="13" name="Picture 12" descr="A person smiling at camera&#10;&#10;Description automatically generated">
            <a:extLst>
              <a:ext uri="{FF2B5EF4-FFF2-40B4-BE49-F238E27FC236}">
                <a16:creationId xmlns:a16="http://schemas.microsoft.com/office/drawing/2014/main" id="{E3038783-D949-DDFD-C7ED-5B4054E6D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2327" y="2676236"/>
            <a:ext cx="2417619" cy="24176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93F9F8-FE24-378D-F506-DF965C1E6E4B}"/>
              </a:ext>
            </a:extLst>
          </p:cNvPr>
          <p:cNvSpPr txBox="1"/>
          <p:nvPr/>
        </p:nvSpPr>
        <p:spPr>
          <a:xfrm>
            <a:off x="1316182" y="5080000"/>
            <a:ext cx="244763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dirty="0"/>
              <a:t>Alex Carriero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4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4BB924ACD765C4A8C22F0D149E67783" ma:contentTypeVersion="4" ma:contentTypeDescription="Create a new document." ma:contentTypeScope="" ma:versionID="cec3daa223d883451b0a05b4fb34073b">
  <xsd:schema xmlns:xsd="http://www.w3.org/2001/XMLSchema" xmlns:xs="http://www.w3.org/2001/XMLSchema" xmlns:p="http://schemas.microsoft.com/office/2006/metadata/properties" xmlns:ns2="9be56dbb-1a7e-49f1-aae7-5d2f1a062f0a" targetNamespace="http://schemas.microsoft.com/office/2006/metadata/properties" ma:root="true" ma:fieldsID="ac7a332009e133ad622544dbad8a699f" ns2:_="">
    <xsd:import namespace="9be56dbb-1a7e-49f1-aae7-5d2f1a062f0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56dbb-1a7e-49f1-aae7-5d2f1a062f0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B1D716A-FEDB-4B1F-857D-D20598E654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e56dbb-1a7e-49f1-aae7-5d2f1a062f0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95F31C-0717-45F0-86B3-48E72F813AA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C5C7B1-96A1-4F3A-91C1-87600E43DCD9}">
  <ds:schemaRefs>
    <ds:schemaRef ds:uri="9be56dbb-1a7e-49f1-aae7-5d2f1a062f0a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277</Words>
  <Application>Microsoft Macintosh PowerPoint</Application>
  <PresentationFormat>Widescreen</PresentationFormat>
  <Paragraphs>68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Merriweather</vt:lpstr>
      <vt:lpstr>office theme</vt:lpstr>
      <vt:lpstr>Special Interest Group  Causal Data Science</vt:lpstr>
      <vt:lpstr>Members</vt:lpstr>
      <vt:lpstr>PowerPoint Presentation</vt:lpstr>
      <vt:lpstr>Department of Data Science &amp; Biostatistics</vt:lpstr>
      <vt:lpstr>Causal Inference &amp; Stats Team @RWE</vt:lpstr>
      <vt:lpstr>Clinical Trial Methodology</vt:lpstr>
      <vt:lpstr>Causal Machine Learning / Prediction</vt:lpstr>
      <vt:lpstr>Outcome predictions under radiotherapy</vt:lpstr>
      <vt:lpstr>XAI from a causal viewpoint</vt:lpstr>
      <vt:lpstr>PowerPoint Presentation</vt:lpstr>
      <vt:lpstr>Plug: Introduction to Causal Inference and Causal Data Science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Amsterdam-3, W.A.C. van (Wouter)</cp:lastModifiedBy>
  <cp:revision>626</cp:revision>
  <dcterms:created xsi:type="dcterms:W3CDTF">2024-04-19T14:28:48Z</dcterms:created>
  <dcterms:modified xsi:type="dcterms:W3CDTF">2025-04-16T09:55:16Z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0x010100A4BB924ACD765C4A8C22F0D149E67783</vt:lpwstr>
  </property>
</Properties>
</file>