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0" r:id="rId2"/>
    <p:sldId id="261" r:id="rId3"/>
    <p:sldId id="256" r:id="rId4"/>
    <p:sldId id="262" r:id="rId5"/>
    <p:sldId id="259" r:id="rId6"/>
    <p:sldId id="263" r:id="rId7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–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–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79"/>
    <p:restoredTop sz="94802"/>
  </p:normalViewPr>
  <p:slideViewPr>
    <p:cSldViewPr snapToGrid="0">
      <p:cViewPr varScale="1">
        <p:scale>
          <a:sx n="140" d="100"/>
          <a:sy n="140" d="100"/>
        </p:scale>
        <p:origin x="232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959F3-A328-F34F-A384-339F6B363E5A}" type="datetimeFigureOut">
              <a:rPr lang="en-NL" smtClean="0"/>
              <a:t>25/09/2024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6A2E2-8D9C-BC47-B9EB-E4E94C4FF53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914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12D8C4-5C67-DE6E-1988-E4F6A1B45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E62C6D-7718-82E1-8674-24AEF6391C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36BCFE-97E1-2AB7-0646-D568692DFF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E1299-5DFD-B9D7-B74A-2497A53C2E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6A2E2-8D9C-BC47-B9EB-E4E94C4FF530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38357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B5EA7A-A802-3160-153F-87A1206BE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10B4D8-DCA6-8222-8B29-03FAFA0CDF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BF6547-942B-4029-71FC-E6D5FBBCA9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E45B9C-4097-4254-6F7F-7B86A6EC15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6A2E2-8D9C-BC47-B9EB-E4E94C4FF530}" type="slidenum">
              <a:rPr lang="en-NL" smtClean="0"/>
              <a:t>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89421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6A2E2-8D9C-BC47-B9EB-E4E94C4FF530}" type="slidenum">
              <a:rPr lang="en-NL" smtClean="0"/>
              <a:t>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06818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1B572E-23AD-769A-68FC-3C255871A4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97CE3C-D2AE-0547-3617-48E0E8DA83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18FFC4-C303-6377-FDA6-75253BBD6A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E7FDF-C393-7FE9-C7AC-C1C651C8C3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6A2E2-8D9C-BC47-B9EB-E4E94C4FF530}" type="slidenum">
              <a:rPr lang="en-NL" smtClean="0"/>
              <a:t>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02943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3BFFA1-D019-E113-0E70-585B034C2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C5D353-8FA2-75F2-FB8C-A1DAB8FB34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8306B4-2CFA-0556-E7A7-53F0443948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62615-9256-C8BC-4B5D-D210DA2567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6A2E2-8D9C-BC47-B9EB-E4E94C4FF530}" type="slidenum">
              <a:rPr lang="en-NL" smtClean="0"/>
              <a:t>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24903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DC385B-B2FC-BB3D-419F-7FC3A72F9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9D6674-B5F8-188C-21C4-F6407B0CCA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FBC6EC-0DEB-B7A7-E63B-F96705A409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B77C-A0E5-B9E8-80CB-7416F03351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6A2E2-8D9C-BC47-B9EB-E4E94C4FF530}" type="slidenum">
              <a:rPr lang="en-NL" smtClean="0"/>
              <a:t>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31937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DB31E-64D0-5DA2-5C75-67B391608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30748C-A2F7-E463-8F38-B879779A18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DE93C-4037-8500-8881-F11FF4669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98359-465B-5B42-86C4-FE653E5FC56E}" type="datetimeFigureOut">
              <a:rPr lang="en-NL" smtClean="0"/>
              <a:t>25/09/2024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F8936-933E-5082-E95D-E505D04D2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09F71-E8D7-8062-ED92-69F36C990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D705E-14A9-B24B-8533-4B3E460FEF2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29634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2B555-34CF-F618-8E1F-887F2D48D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A84EA9-E819-BBE8-D605-525A4B9B2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F1AEB-97F5-0802-6B56-EFA6D34FB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98359-465B-5B42-86C4-FE653E5FC56E}" type="datetimeFigureOut">
              <a:rPr lang="en-NL" smtClean="0"/>
              <a:t>25/09/2024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5335C-F59F-4787-8578-2F5DE9313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1D7CD-2EAD-1887-44E1-6583AA5C2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D705E-14A9-B24B-8533-4B3E460FEF2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61784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48C5D5-379B-BE17-CF1D-2527547F2E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2EAFC7-E3D8-7957-5229-5D7069F3B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6AC94-5141-EFE1-4352-92880D23E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98359-465B-5B42-86C4-FE653E5FC56E}" type="datetimeFigureOut">
              <a:rPr lang="en-NL" smtClean="0"/>
              <a:t>25/09/2024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B6C4C-D71B-D1D8-3FC4-DA85C4C13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C21AA-2DF6-69FA-5292-50E96D2D2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D705E-14A9-B24B-8533-4B3E460FEF2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55877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19B8E-87FE-7A84-9003-4E58E54E9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10E46-7611-29B4-246B-185A3113C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0D8AC-7F43-3E07-347A-0B2958385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98359-465B-5B42-86C4-FE653E5FC56E}" type="datetimeFigureOut">
              <a:rPr lang="en-NL" smtClean="0"/>
              <a:t>25/09/2024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4FD97-5CEB-2C79-0CBA-C2526FEE2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859A6-6334-47D0-31B3-76EFEF6BA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D705E-14A9-B24B-8533-4B3E460FEF2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47229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37CD1-C86B-2B47-AB0F-6612FE205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B9232-4928-B167-21B3-55A9CCA4F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7BC4D-CAFB-4E4F-11AF-1E0B98DB1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98359-465B-5B42-86C4-FE653E5FC56E}" type="datetimeFigureOut">
              <a:rPr lang="en-NL" smtClean="0"/>
              <a:t>25/09/2024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5E7E4-0F1E-9336-31AF-379C6041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8E7E8-8042-CF40-3DD7-4D8EC1EBD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D705E-14A9-B24B-8533-4B3E460FEF2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8248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8E996-208D-77F7-AA84-44539A5E4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4373C-EC65-9464-04D8-F09A9AD607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70255-90BC-2802-CD24-FB1C52309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EF4C6-35F1-EEB0-8A53-F615CCDC2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98359-465B-5B42-86C4-FE653E5FC56E}" type="datetimeFigureOut">
              <a:rPr lang="en-NL" smtClean="0"/>
              <a:t>25/09/2024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EDC11-0B59-973E-CBD2-1C3FE8B29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217A9-4A50-E32F-994D-6B8A19648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D705E-14A9-B24B-8533-4B3E460FEF2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2009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61982-D3E4-56E1-C350-021042E8F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7EF08-F55A-60E7-3259-62E9153A1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8A9BE-5858-31C9-BF71-4CD9D5ECF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EED3C2-6457-D119-BADF-131693EA57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0FC501-2AF8-84DA-7B2D-6EE7A81AFA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65A450-DD1B-BE1E-5187-2EA006EA0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98359-465B-5B42-86C4-FE653E5FC56E}" type="datetimeFigureOut">
              <a:rPr lang="en-NL" smtClean="0"/>
              <a:t>25/09/2024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C9A993-0363-CD5B-0C58-AA96852AC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B65DE8-8DE1-5F07-243C-1FE377637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D705E-14A9-B24B-8533-4B3E460FEF2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91281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600B-D3DF-35F0-E4AA-414F67E1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89459F-3DF3-047B-3A1C-702CF4358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98359-465B-5B42-86C4-FE653E5FC56E}" type="datetimeFigureOut">
              <a:rPr lang="en-NL" smtClean="0"/>
              <a:t>25/09/2024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BD3274-59A1-57F2-102D-66C76D08E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DECD24-90D4-B61F-5CA3-0A7279514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D705E-14A9-B24B-8533-4B3E460FEF2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10176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9F29BC-DDCA-5795-CE73-7B2C549A4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98359-465B-5B42-86C4-FE653E5FC56E}" type="datetimeFigureOut">
              <a:rPr lang="en-NL" smtClean="0"/>
              <a:t>25/09/2024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0523E0-D44C-F052-7317-BA0E1567E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243DCD-5CAA-BC55-32C3-730E72BE0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D705E-14A9-B24B-8533-4B3E460FEF2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60816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9F364-C4D7-ABE9-54F6-75090667B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36E19-00A2-8ECD-C709-55B93F28E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602DF9-8648-706D-4E5E-ABFCC8CD1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CCC63-1AC7-7ADA-F532-49F0096E5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98359-465B-5B42-86C4-FE653E5FC56E}" type="datetimeFigureOut">
              <a:rPr lang="en-NL" smtClean="0"/>
              <a:t>25/09/2024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38FE0-5AA4-4E9F-25F7-C9469F557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C3B19F-50C4-0795-1F00-2CA525A64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D705E-14A9-B24B-8533-4B3E460FEF2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80540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423AF-E9A8-0E60-1E95-60BB3CE5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FA4ADD-BAF6-FE3A-9BCD-EE58AC6AD7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38B1B1-7BF4-83F1-3537-5CB2E02121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A4F8F-79D4-A69C-86D0-4B69F22D4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98359-465B-5B42-86C4-FE653E5FC56E}" type="datetimeFigureOut">
              <a:rPr lang="en-NL" smtClean="0"/>
              <a:t>25/09/2024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26753-EC0F-F75F-0546-0BD493445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E7BEC-6C0A-0D43-F6E4-6881B0749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D705E-14A9-B24B-8533-4B3E460FEF2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76344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58D47A-95A3-BEC1-7CB1-CD613687C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F4AE4-B57D-371E-C39E-7BB25C3B6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D27BB-0363-6073-A535-9CA828B342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E98359-465B-5B42-86C4-FE653E5FC56E}" type="datetimeFigureOut">
              <a:rPr lang="en-NL" smtClean="0"/>
              <a:t>25/09/2024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E62AC-23E4-035F-9B5D-AFBEA94A7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DA1A2-61A0-3C0D-8F1E-8D0C12EA65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9D705E-14A9-B24B-8533-4B3E460FEF2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60475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AF99AE-E34B-F11F-1B08-8B9E74344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FDD23A2-C526-C441-17EE-1CE3A29E1C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752292"/>
              </p:ext>
            </p:extLst>
          </p:nvPr>
        </p:nvGraphicFramePr>
        <p:xfrm>
          <a:off x="470916" y="73152"/>
          <a:ext cx="11250168" cy="6749571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750056">
                  <a:extLst>
                    <a:ext uri="{9D8B030D-6E8A-4147-A177-3AD203B41FA5}">
                      <a16:colId xmlns:a16="http://schemas.microsoft.com/office/drawing/2014/main" val="3371272573"/>
                    </a:ext>
                  </a:extLst>
                </a:gridCol>
                <a:gridCol w="3750056">
                  <a:extLst>
                    <a:ext uri="{9D8B030D-6E8A-4147-A177-3AD203B41FA5}">
                      <a16:colId xmlns:a16="http://schemas.microsoft.com/office/drawing/2014/main" val="1162278158"/>
                    </a:ext>
                  </a:extLst>
                </a:gridCol>
                <a:gridCol w="3750056">
                  <a:extLst>
                    <a:ext uri="{9D8B030D-6E8A-4147-A177-3AD203B41FA5}">
                      <a16:colId xmlns:a16="http://schemas.microsoft.com/office/drawing/2014/main" val="3169032992"/>
                    </a:ext>
                  </a:extLst>
                </a:gridCol>
              </a:tblGrid>
              <a:tr h="580352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s</a:t>
                      </a:r>
                      <a:r>
                        <a:rPr lang="en-NL" sz="2200" dirty="0"/>
                        <a:t>tatistics</a:t>
                      </a:r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b</a:t>
                      </a:r>
                      <a:r>
                        <a:rPr lang="en-NL" sz="2200" dirty="0"/>
                        <a:t>oth</a:t>
                      </a:r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2200" dirty="0"/>
                        <a:t>AI / Deep Learning</a:t>
                      </a:r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extLst>
                  <a:ext uri="{0D108BD9-81ED-4DB2-BD59-A6C34878D82A}">
                    <a16:rowId xmlns:a16="http://schemas.microsoft.com/office/drawing/2014/main" val="2420362543"/>
                  </a:ext>
                </a:extLst>
              </a:tr>
              <a:tr h="580352">
                <a:tc>
                  <a:txBody>
                    <a:bodyPr/>
                    <a:lstStyle/>
                    <a:p>
                      <a:pPr algn="ctr"/>
                      <a:r>
                        <a:rPr lang="en-NL" sz="2200" dirty="0"/>
                        <a:t>model family: restricted</a:t>
                      </a:r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2200" dirty="0"/>
                        <a:t>model family: wide</a:t>
                      </a:r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extLst>
                  <a:ext uri="{0D108BD9-81ED-4DB2-BD59-A6C34878D82A}">
                    <a16:rowId xmlns:a16="http://schemas.microsoft.com/office/drawing/2014/main" val="3040126660"/>
                  </a:ext>
                </a:extLst>
              </a:tr>
              <a:tr h="1001703">
                <a:tc>
                  <a:txBody>
                    <a:bodyPr/>
                    <a:lstStyle/>
                    <a:p>
                      <a:pPr algn="ctr"/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extLst>
                  <a:ext uri="{0D108BD9-81ED-4DB2-BD59-A6C34878D82A}">
                    <a16:rowId xmlns:a16="http://schemas.microsoft.com/office/drawing/2014/main" val="3077328846"/>
                  </a:ext>
                </a:extLst>
              </a:tr>
              <a:tr h="580352">
                <a:tc>
                  <a:txBody>
                    <a:bodyPr/>
                    <a:lstStyle/>
                    <a:p>
                      <a:pPr algn="ctr"/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extLst>
                  <a:ext uri="{0D108BD9-81ED-4DB2-BD59-A6C34878D82A}">
                    <a16:rowId xmlns:a16="http://schemas.microsoft.com/office/drawing/2014/main" val="3790566298"/>
                  </a:ext>
                </a:extLst>
              </a:tr>
              <a:tr h="1001703">
                <a:tc>
                  <a:txBody>
                    <a:bodyPr/>
                    <a:lstStyle/>
                    <a:p>
                      <a:pPr algn="ctr"/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extLst>
                  <a:ext uri="{0D108BD9-81ED-4DB2-BD59-A6C34878D82A}">
                    <a16:rowId xmlns:a16="http://schemas.microsoft.com/office/drawing/2014/main" val="660911098"/>
                  </a:ext>
                </a:extLst>
              </a:tr>
              <a:tr h="1001703">
                <a:tc>
                  <a:txBody>
                    <a:bodyPr/>
                    <a:lstStyle/>
                    <a:p>
                      <a:pPr algn="ctr"/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extLst>
                  <a:ext uri="{0D108BD9-81ED-4DB2-BD59-A6C34878D82A}">
                    <a16:rowId xmlns:a16="http://schemas.microsoft.com/office/drawing/2014/main" val="3939667607"/>
                  </a:ext>
                </a:extLst>
              </a:tr>
              <a:tr h="1001703">
                <a:tc>
                  <a:txBody>
                    <a:bodyPr/>
                    <a:lstStyle/>
                    <a:p>
                      <a:pPr algn="ctr"/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extLst>
                  <a:ext uri="{0D108BD9-81ED-4DB2-BD59-A6C34878D82A}">
                    <a16:rowId xmlns:a16="http://schemas.microsoft.com/office/drawing/2014/main" val="2284925830"/>
                  </a:ext>
                </a:extLst>
              </a:tr>
              <a:tr h="1001703">
                <a:tc>
                  <a:txBody>
                    <a:bodyPr/>
                    <a:lstStyle/>
                    <a:p>
                      <a:pPr algn="ctr"/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extLst>
                  <a:ext uri="{0D108BD9-81ED-4DB2-BD59-A6C34878D82A}">
                    <a16:rowId xmlns:a16="http://schemas.microsoft.com/office/drawing/2014/main" val="958352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3244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C75EE9-D5C7-494D-A3C3-9C73C8ED0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BAF3B41-4941-D02D-B6F3-8E6148130F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371649"/>
              </p:ext>
            </p:extLst>
          </p:nvPr>
        </p:nvGraphicFramePr>
        <p:xfrm>
          <a:off x="470916" y="73152"/>
          <a:ext cx="11250168" cy="6749571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750056">
                  <a:extLst>
                    <a:ext uri="{9D8B030D-6E8A-4147-A177-3AD203B41FA5}">
                      <a16:colId xmlns:a16="http://schemas.microsoft.com/office/drawing/2014/main" val="3371272573"/>
                    </a:ext>
                  </a:extLst>
                </a:gridCol>
                <a:gridCol w="3750056">
                  <a:extLst>
                    <a:ext uri="{9D8B030D-6E8A-4147-A177-3AD203B41FA5}">
                      <a16:colId xmlns:a16="http://schemas.microsoft.com/office/drawing/2014/main" val="1162278158"/>
                    </a:ext>
                  </a:extLst>
                </a:gridCol>
                <a:gridCol w="3750056">
                  <a:extLst>
                    <a:ext uri="{9D8B030D-6E8A-4147-A177-3AD203B41FA5}">
                      <a16:colId xmlns:a16="http://schemas.microsoft.com/office/drawing/2014/main" val="3169032992"/>
                    </a:ext>
                  </a:extLst>
                </a:gridCol>
              </a:tblGrid>
              <a:tr h="580352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s</a:t>
                      </a:r>
                      <a:r>
                        <a:rPr lang="en-NL" sz="2200" dirty="0"/>
                        <a:t>tatistics</a:t>
                      </a:r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b</a:t>
                      </a:r>
                      <a:r>
                        <a:rPr lang="en-NL" sz="2200" dirty="0"/>
                        <a:t>oth</a:t>
                      </a:r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2200" dirty="0"/>
                        <a:t>AI / Deep Learning</a:t>
                      </a:r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extLst>
                  <a:ext uri="{0D108BD9-81ED-4DB2-BD59-A6C34878D82A}">
                    <a16:rowId xmlns:a16="http://schemas.microsoft.com/office/drawing/2014/main" val="2420362543"/>
                  </a:ext>
                </a:extLst>
              </a:tr>
              <a:tr h="580352">
                <a:tc>
                  <a:txBody>
                    <a:bodyPr/>
                    <a:lstStyle/>
                    <a:p>
                      <a:pPr algn="ctr"/>
                      <a:r>
                        <a:rPr lang="en-NL" sz="2200" dirty="0"/>
                        <a:t>model family: restricted</a:t>
                      </a:r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2200" dirty="0"/>
                        <a:t>model family: wide</a:t>
                      </a:r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extLst>
                  <a:ext uri="{0D108BD9-81ED-4DB2-BD59-A6C34878D82A}">
                    <a16:rowId xmlns:a16="http://schemas.microsoft.com/office/drawing/2014/main" val="3040126660"/>
                  </a:ext>
                </a:extLst>
              </a:tr>
              <a:tr h="1001703">
                <a:tc>
                  <a:txBody>
                    <a:bodyPr/>
                    <a:lstStyle/>
                    <a:p>
                      <a:pPr algn="ctr"/>
                      <a:r>
                        <a:rPr lang="en-NL" sz="2200" dirty="0"/>
                        <a:t>logistic loss: -log likelihood</a:t>
                      </a:r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2200"/>
                        <a:t>optimize model fit to data with loss function</a:t>
                      </a:r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2200"/>
                        <a:t>logistic loss: cross-entropy</a:t>
                      </a:r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extLst>
                  <a:ext uri="{0D108BD9-81ED-4DB2-BD59-A6C34878D82A}">
                    <a16:rowId xmlns:a16="http://schemas.microsoft.com/office/drawing/2014/main" val="3077328846"/>
                  </a:ext>
                </a:extLst>
              </a:tr>
              <a:tr h="580352">
                <a:tc>
                  <a:txBody>
                    <a:bodyPr/>
                    <a:lstStyle/>
                    <a:p>
                      <a:pPr algn="ctr"/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extLst>
                  <a:ext uri="{0D108BD9-81ED-4DB2-BD59-A6C34878D82A}">
                    <a16:rowId xmlns:a16="http://schemas.microsoft.com/office/drawing/2014/main" val="3790566298"/>
                  </a:ext>
                </a:extLst>
              </a:tr>
              <a:tr h="1001703">
                <a:tc>
                  <a:txBody>
                    <a:bodyPr/>
                    <a:lstStyle/>
                    <a:p>
                      <a:pPr algn="ctr"/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extLst>
                  <a:ext uri="{0D108BD9-81ED-4DB2-BD59-A6C34878D82A}">
                    <a16:rowId xmlns:a16="http://schemas.microsoft.com/office/drawing/2014/main" val="660911098"/>
                  </a:ext>
                </a:extLst>
              </a:tr>
              <a:tr h="1001703">
                <a:tc>
                  <a:txBody>
                    <a:bodyPr/>
                    <a:lstStyle/>
                    <a:p>
                      <a:pPr algn="ctr"/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extLst>
                  <a:ext uri="{0D108BD9-81ED-4DB2-BD59-A6C34878D82A}">
                    <a16:rowId xmlns:a16="http://schemas.microsoft.com/office/drawing/2014/main" val="3939667607"/>
                  </a:ext>
                </a:extLst>
              </a:tr>
              <a:tr h="1001703">
                <a:tc>
                  <a:txBody>
                    <a:bodyPr/>
                    <a:lstStyle/>
                    <a:p>
                      <a:pPr algn="ctr"/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extLst>
                  <a:ext uri="{0D108BD9-81ED-4DB2-BD59-A6C34878D82A}">
                    <a16:rowId xmlns:a16="http://schemas.microsoft.com/office/drawing/2014/main" val="2284925830"/>
                  </a:ext>
                </a:extLst>
              </a:tr>
              <a:tr h="1001703">
                <a:tc>
                  <a:txBody>
                    <a:bodyPr/>
                    <a:lstStyle/>
                    <a:p>
                      <a:pPr algn="ctr"/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extLst>
                  <a:ext uri="{0D108BD9-81ED-4DB2-BD59-A6C34878D82A}">
                    <a16:rowId xmlns:a16="http://schemas.microsoft.com/office/drawing/2014/main" val="958352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2159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49BDA57-5028-6C3F-EAA4-4382B90CA6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676794"/>
              </p:ext>
            </p:extLst>
          </p:nvPr>
        </p:nvGraphicFramePr>
        <p:xfrm>
          <a:off x="470916" y="73152"/>
          <a:ext cx="11250168" cy="6749571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750056">
                  <a:extLst>
                    <a:ext uri="{9D8B030D-6E8A-4147-A177-3AD203B41FA5}">
                      <a16:colId xmlns:a16="http://schemas.microsoft.com/office/drawing/2014/main" val="3371272573"/>
                    </a:ext>
                  </a:extLst>
                </a:gridCol>
                <a:gridCol w="3750056">
                  <a:extLst>
                    <a:ext uri="{9D8B030D-6E8A-4147-A177-3AD203B41FA5}">
                      <a16:colId xmlns:a16="http://schemas.microsoft.com/office/drawing/2014/main" val="1162278158"/>
                    </a:ext>
                  </a:extLst>
                </a:gridCol>
                <a:gridCol w="3750056">
                  <a:extLst>
                    <a:ext uri="{9D8B030D-6E8A-4147-A177-3AD203B41FA5}">
                      <a16:colId xmlns:a16="http://schemas.microsoft.com/office/drawing/2014/main" val="3169032992"/>
                    </a:ext>
                  </a:extLst>
                </a:gridCol>
              </a:tblGrid>
              <a:tr h="580352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s</a:t>
                      </a:r>
                      <a:r>
                        <a:rPr lang="en-NL" sz="2200" dirty="0"/>
                        <a:t>tatistics</a:t>
                      </a:r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b</a:t>
                      </a:r>
                      <a:r>
                        <a:rPr lang="en-NL" sz="2200" dirty="0"/>
                        <a:t>oth</a:t>
                      </a:r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2200" dirty="0"/>
                        <a:t>AI / Deep Learning</a:t>
                      </a:r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extLst>
                  <a:ext uri="{0D108BD9-81ED-4DB2-BD59-A6C34878D82A}">
                    <a16:rowId xmlns:a16="http://schemas.microsoft.com/office/drawing/2014/main" val="2420362543"/>
                  </a:ext>
                </a:extLst>
              </a:tr>
              <a:tr h="580352">
                <a:tc>
                  <a:txBody>
                    <a:bodyPr/>
                    <a:lstStyle/>
                    <a:p>
                      <a:pPr algn="ctr"/>
                      <a:r>
                        <a:rPr lang="en-NL" sz="2200" dirty="0"/>
                        <a:t>model family: restricted</a:t>
                      </a:r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2200" dirty="0"/>
                        <a:t>model family: wide</a:t>
                      </a:r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extLst>
                  <a:ext uri="{0D108BD9-81ED-4DB2-BD59-A6C34878D82A}">
                    <a16:rowId xmlns:a16="http://schemas.microsoft.com/office/drawing/2014/main" val="3040126660"/>
                  </a:ext>
                </a:extLst>
              </a:tr>
              <a:tr h="1001703">
                <a:tc>
                  <a:txBody>
                    <a:bodyPr/>
                    <a:lstStyle/>
                    <a:p>
                      <a:pPr algn="ctr"/>
                      <a:r>
                        <a:rPr lang="en-NL" sz="2200" dirty="0"/>
                        <a:t>logistic loss: -log likelihood</a:t>
                      </a:r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2200"/>
                        <a:t>optimize model fit to data with loss function</a:t>
                      </a:r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2200"/>
                        <a:t>logistic loss: cross-entropy</a:t>
                      </a:r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extLst>
                  <a:ext uri="{0D108BD9-81ED-4DB2-BD59-A6C34878D82A}">
                    <a16:rowId xmlns:a16="http://schemas.microsoft.com/office/drawing/2014/main" val="3077328846"/>
                  </a:ext>
                </a:extLst>
              </a:tr>
              <a:tr h="580352">
                <a:tc>
                  <a:txBody>
                    <a:bodyPr/>
                    <a:lstStyle/>
                    <a:p>
                      <a:pPr algn="ctr"/>
                      <a:r>
                        <a:rPr lang="en-GB" sz="2200"/>
                        <a:t>parameter</a:t>
                      </a:r>
                      <a:r>
                        <a:rPr lang="en-NL" sz="2200"/>
                        <a:t> = coefficient</a:t>
                      </a:r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2200" dirty="0"/>
                        <a:t>parameter = weight</a:t>
                      </a:r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extLst>
                  <a:ext uri="{0D108BD9-81ED-4DB2-BD59-A6C34878D82A}">
                    <a16:rowId xmlns:a16="http://schemas.microsoft.com/office/drawing/2014/main" val="3790566298"/>
                  </a:ext>
                </a:extLst>
              </a:tr>
              <a:tr h="1001703">
                <a:tc>
                  <a:txBody>
                    <a:bodyPr/>
                    <a:lstStyle/>
                    <a:p>
                      <a:pPr algn="ctr"/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extLst>
                  <a:ext uri="{0D108BD9-81ED-4DB2-BD59-A6C34878D82A}">
                    <a16:rowId xmlns:a16="http://schemas.microsoft.com/office/drawing/2014/main" val="660911098"/>
                  </a:ext>
                </a:extLst>
              </a:tr>
              <a:tr h="1001703">
                <a:tc>
                  <a:txBody>
                    <a:bodyPr/>
                    <a:lstStyle/>
                    <a:p>
                      <a:pPr algn="ctr"/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extLst>
                  <a:ext uri="{0D108BD9-81ED-4DB2-BD59-A6C34878D82A}">
                    <a16:rowId xmlns:a16="http://schemas.microsoft.com/office/drawing/2014/main" val="3939667607"/>
                  </a:ext>
                </a:extLst>
              </a:tr>
              <a:tr h="1001703">
                <a:tc>
                  <a:txBody>
                    <a:bodyPr/>
                    <a:lstStyle/>
                    <a:p>
                      <a:pPr algn="ctr"/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extLst>
                  <a:ext uri="{0D108BD9-81ED-4DB2-BD59-A6C34878D82A}">
                    <a16:rowId xmlns:a16="http://schemas.microsoft.com/office/drawing/2014/main" val="2284925830"/>
                  </a:ext>
                </a:extLst>
              </a:tr>
              <a:tr h="1001703">
                <a:tc>
                  <a:txBody>
                    <a:bodyPr/>
                    <a:lstStyle/>
                    <a:p>
                      <a:pPr algn="ctr"/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extLst>
                  <a:ext uri="{0D108BD9-81ED-4DB2-BD59-A6C34878D82A}">
                    <a16:rowId xmlns:a16="http://schemas.microsoft.com/office/drawing/2014/main" val="958352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935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0B5246-3A6D-FC47-8AD4-0E65663FA9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5AB281E-F99F-F016-7B09-96C923A1CB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534411"/>
              </p:ext>
            </p:extLst>
          </p:nvPr>
        </p:nvGraphicFramePr>
        <p:xfrm>
          <a:off x="470916" y="73152"/>
          <a:ext cx="11250168" cy="675370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750056">
                  <a:extLst>
                    <a:ext uri="{9D8B030D-6E8A-4147-A177-3AD203B41FA5}">
                      <a16:colId xmlns:a16="http://schemas.microsoft.com/office/drawing/2014/main" val="3371272573"/>
                    </a:ext>
                  </a:extLst>
                </a:gridCol>
                <a:gridCol w="3750056">
                  <a:extLst>
                    <a:ext uri="{9D8B030D-6E8A-4147-A177-3AD203B41FA5}">
                      <a16:colId xmlns:a16="http://schemas.microsoft.com/office/drawing/2014/main" val="1162278158"/>
                    </a:ext>
                  </a:extLst>
                </a:gridCol>
                <a:gridCol w="3750056">
                  <a:extLst>
                    <a:ext uri="{9D8B030D-6E8A-4147-A177-3AD203B41FA5}">
                      <a16:colId xmlns:a16="http://schemas.microsoft.com/office/drawing/2014/main" val="3169032992"/>
                    </a:ext>
                  </a:extLst>
                </a:gridCol>
              </a:tblGrid>
              <a:tr h="580352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s</a:t>
                      </a:r>
                      <a:r>
                        <a:rPr lang="en-NL" sz="2200" dirty="0"/>
                        <a:t>tatistics</a:t>
                      </a:r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b</a:t>
                      </a:r>
                      <a:r>
                        <a:rPr lang="en-NL" sz="2200" dirty="0"/>
                        <a:t>oth</a:t>
                      </a:r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2200" dirty="0"/>
                        <a:t>AI / Deep Learning</a:t>
                      </a:r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extLst>
                  <a:ext uri="{0D108BD9-81ED-4DB2-BD59-A6C34878D82A}">
                    <a16:rowId xmlns:a16="http://schemas.microsoft.com/office/drawing/2014/main" val="2420362543"/>
                  </a:ext>
                </a:extLst>
              </a:tr>
              <a:tr h="580352">
                <a:tc>
                  <a:txBody>
                    <a:bodyPr/>
                    <a:lstStyle/>
                    <a:p>
                      <a:pPr algn="ctr"/>
                      <a:r>
                        <a:rPr lang="en-NL" sz="2200" dirty="0"/>
                        <a:t>model family: restricted</a:t>
                      </a:r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2200" dirty="0"/>
                        <a:t>model family: wide</a:t>
                      </a:r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extLst>
                  <a:ext uri="{0D108BD9-81ED-4DB2-BD59-A6C34878D82A}">
                    <a16:rowId xmlns:a16="http://schemas.microsoft.com/office/drawing/2014/main" val="3040126660"/>
                  </a:ext>
                </a:extLst>
              </a:tr>
              <a:tr h="1001703">
                <a:tc>
                  <a:txBody>
                    <a:bodyPr/>
                    <a:lstStyle/>
                    <a:p>
                      <a:pPr algn="ctr"/>
                      <a:r>
                        <a:rPr lang="en-NL" sz="2200" dirty="0"/>
                        <a:t>logistic loss: -log likelihood</a:t>
                      </a:r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2200" dirty="0"/>
                        <a:t>optimize model fit to data with loss function</a:t>
                      </a:r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2200" dirty="0"/>
                        <a:t>logistic loss: cross-entropy</a:t>
                      </a:r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extLst>
                  <a:ext uri="{0D108BD9-81ED-4DB2-BD59-A6C34878D82A}">
                    <a16:rowId xmlns:a16="http://schemas.microsoft.com/office/drawing/2014/main" val="3077328846"/>
                  </a:ext>
                </a:extLst>
              </a:tr>
              <a:tr h="580352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parameter</a:t>
                      </a:r>
                      <a:r>
                        <a:rPr lang="en-NL" sz="2200" dirty="0"/>
                        <a:t> = coefficient</a:t>
                      </a:r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2200" dirty="0"/>
                        <a:t>parameter = weight</a:t>
                      </a:r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extLst>
                  <a:ext uri="{0D108BD9-81ED-4DB2-BD59-A6C34878D82A}">
                    <a16:rowId xmlns:a16="http://schemas.microsoft.com/office/drawing/2014/main" val="3790566298"/>
                  </a:ext>
                </a:extLst>
              </a:tr>
              <a:tr h="1001703">
                <a:tc>
                  <a:txBody>
                    <a:bodyPr/>
                    <a:lstStyle/>
                    <a:p>
                      <a:pPr algn="ctr"/>
                      <a:r>
                        <a:rPr lang="en-NL" sz="2200" dirty="0"/>
                        <a:t>parameter count ∝ complexity</a:t>
                      </a:r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L" sz="2200" dirty="0"/>
                        <a:t>L1 / L2 regularization</a:t>
                      </a:r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2200" dirty="0"/>
                        <a:t>early stopping, drop-out, stochastic gradient descent, …</a:t>
                      </a:r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extLst>
                  <a:ext uri="{0D108BD9-81ED-4DB2-BD59-A6C34878D82A}">
                    <a16:rowId xmlns:a16="http://schemas.microsoft.com/office/drawing/2014/main" val="660911098"/>
                  </a:ext>
                </a:extLst>
              </a:tr>
              <a:tr h="1001703">
                <a:tc>
                  <a:txBody>
                    <a:bodyPr/>
                    <a:lstStyle/>
                    <a:p>
                      <a:pPr algn="ctr"/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extLst>
                  <a:ext uri="{0D108BD9-81ED-4DB2-BD59-A6C34878D82A}">
                    <a16:rowId xmlns:a16="http://schemas.microsoft.com/office/drawing/2014/main" val="3939667607"/>
                  </a:ext>
                </a:extLst>
              </a:tr>
              <a:tr h="1001703">
                <a:tc>
                  <a:txBody>
                    <a:bodyPr/>
                    <a:lstStyle/>
                    <a:p>
                      <a:pPr algn="ctr"/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extLst>
                  <a:ext uri="{0D108BD9-81ED-4DB2-BD59-A6C34878D82A}">
                    <a16:rowId xmlns:a16="http://schemas.microsoft.com/office/drawing/2014/main" val="2284925830"/>
                  </a:ext>
                </a:extLst>
              </a:tr>
              <a:tr h="1001703">
                <a:tc>
                  <a:txBody>
                    <a:bodyPr/>
                    <a:lstStyle/>
                    <a:p>
                      <a:pPr algn="ctr"/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extLst>
                  <a:ext uri="{0D108BD9-81ED-4DB2-BD59-A6C34878D82A}">
                    <a16:rowId xmlns:a16="http://schemas.microsoft.com/office/drawing/2014/main" val="958352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1830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15AB22-C94A-59B7-1EEB-33AED872B3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4F88123-FDFA-4D73-76C8-673C3A4051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382260"/>
              </p:ext>
            </p:extLst>
          </p:nvPr>
        </p:nvGraphicFramePr>
        <p:xfrm>
          <a:off x="470916" y="73152"/>
          <a:ext cx="11250168" cy="675370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750056">
                  <a:extLst>
                    <a:ext uri="{9D8B030D-6E8A-4147-A177-3AD203B41FA5}">
                      <a16:colId xmlns:a16="http://schemas.microsoft.com/office/drawing/2014/main" val="3371272573"/>
                    </a:ext>
                  </a:extLst>
                </a:gridCol>
                <a:gridCol w="3750056">
                  <a:extLst>
                    <a:ext uri="{9D8B030D-6E8A-4147-A177-3AD203B41FA5}">
                      <a16:colId xmlns:a16="http://schemas.microsoft.com/office/drawing/2014/main" val="1162278158"/>
                    </a:ext>
                  </a:extLst>
                </a:gridCol>
                <a:gridCol w="3750056">
                  <a:extLst>
                    <a:ext uri="{9D8B030D-6E8A-4147-A177-3AD203B41FA5}">
                      <a16:colId xmlns:a16="http://schemas.microsoft.com/office/drawing/2014/main" val="3169032992"/>
                    </a:ext>
                  </a:extLst>
                </a:gridCol>
              </a:tblGrid>
              <a:tr h="580352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s</a:t>
                      </a:r>
                      <a:r>
                        <a:rPr lang="en-NL" sz="2200" dirty="0"/>
                        <a:t>tatistics</a:t>
                      </a:r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b</a:t>
                      </a:r>
                      <a:r>
                        <a:rPr lang="en-NL" sz="2200" dirty="0"/>
                        <a:t>oth</a:t>
                      </a:r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2200" dirty="0"/>
                        <a:t>AI / Deep Learning</a:t>
                      </a:r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extLst>
                  <a:ext uri="{0D108BD9-81ED-4DB2-BD59-A6C34878D82A}">
                    <a16:rowId xmlns:a16="http://schemas.microsoft.com/office/drawing/2014/main" val="2420362543"/>
                  </a:ext>
                </a:extLst>
              </a:tr>
              <a:tr h="580352">
                <a:tc>
                  <a:txBody>
                    <a:bodyPr/>
                    <a:lstStyle/>
                    <a:p>
                      <a:pPr algn="ctr"/>
                      <a:r>
                        <a:rPr lang="en-NL" sz="2200" dirty="0"/>
                        <a:t>model family: restricted</a:t>
                      </a:r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2200" dirty="0"/>
                        <a:t>model family: wide</a:t>
                      </a:r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extLst>
                  <a:ext uri="{0D108BD9-81ED-4DB2-BD59-A6C34878D82A}">
                    <a16:rowId xmlns:a16="http://schemas.microsoft.com/office/drawing/2014/main" val="3040126660"/>
                  </a:ext>
                </a:extLst>
              </a:tr>
              <a:tr h="1001703">
                <a:tc>
                  <a:txBody>
                    <a:bodyPr/>
                    <a:lstStyle/>
                    <a:p>
                      <a:pPr algn="ctr"/>
                      <a:r>
                        <a:rPr lang="en-NL" sz="2200" dirty="0"/>
                        <a:t>logistic loss: -log likelihood</a:t>
                      </a:r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2200" dirty="0"/>
                        <a:t>optimize model fit to data with loss function</a:t>
                      </a:r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2200" dirty="0"/>
                        <a:t>logistic loss: cross-entropy</a:t>
                      </a:r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extLst>
                  <a:ext uri="{0D108BD9-81ED-4DB2-BD59-A6C34878D82A}">
                    <a16:rowId xmlns:a16="http://schemas.microsoft.com/office/drawing/2014/main" val="3077328846"/>
                  </a:ext>
                </a:extLst>
              </a:tr>
              <a:tr h="580352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parameter</a:t>
                      </a:r>
                      <a:r>
                        <a:rPr lang="en-NL" sz="2200" dirty="0"/>
                        <a:t> = coefficient</a:t>
                      </a:r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2200" dirty="0"/>
                        <a:t>parameter = weight</a:t>
                      </a:r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extLst>
                  <a:ext uri="{0D108BD9-81ED-4DB2-BD59-A6C34878D82A}">
                    <a16:rowId xmlns:a16="http://schemas.microsoft.com/office/drawing/2014/main" val="3790566298"/>
                  </a:ext>
                </a:extLst>
              </a:tr>
              <a:tr h="1001703">
                <a:tc>
                  <a:txBody>
                    <a:bodyPr/>
                    <a:lstStyle/>
                    <a:p>
                      <a:pPr algn="ctr"/>
                      <a:r>
                        <a:rPr lang="en-NL" sz="2200" dirty="0"/>
                        <a:t>parameter count ∝ complexity</a:t>
                      </a:r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L" sz="2200" dirty="0"/>
                        <a:t>L1 / L2 regularization</a:t>
                      </a:r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2200" dirty="0"/>
                        <a:t>early stopping, drop-out, stochastic gradient descent, …</a:t>
                      </a:r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extLst>
                  <a:ext uri="{0D108BD9-81ED-4DB2-BD59-A6C34878D82A}">
                    <a16:rowId xmlns:a16="http://schemas.microsoft.com/office/drawing/2014/main" val="660911098"/>
                  </a:ext>
                </a:extLst>
              </a:tr>
              <a:tr h="1001703">
                <a:tc>
                  <a:txBody>
                    <a:bodyPr/>
                    <a:lstStyle/>
                    <a:p>
                      <a:pPr algn="ctr"/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L" sz="2200" dirty="0"/>
                        <a:t>model statistical dependencies</a:t>
                      </a:r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L" sz="2200" dirty="0"/>
                        <a:t>learn representation of ‘unstructured’ data</a:t>
                      </a:r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extLst>
                  <a:ext uri="{0D108BD9-81ED-4DB2-BD59-A6C34878D82A}">
                    <a16:rowId xmlns:a16="http://schemas.microsoft.com/office/drawing/2014/main" val="3939667607"/>
                  </a:ext>
                </a:extLst>
              </a:tr>
              <a:tr h="10017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extLst>
                  <a:ext uri="{0D108BD9-81ED-4DB2-BD59-A6C34878D82A}">
                    <a16:rowId xmlns:a16="http://schemas.microsoft.com/office/drawing/2014/main" val="2284925830"/>
                  </a:ext>
                </a:extLst>
              </a:tr>
              <a:tr h="1001703">
                <a:tc>
                  <a:txBody>
                    <a:bodyPr/>
                    <a:lstStyle/>
                    <a:p>
                      <a:pPr algn="ctr"/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extLst>
                  <a:ext uri="{0D108BD9-81ED-4DB2-BD59-A6C34878D82A}">
                    <a16:rowId xmlns:a16="http://schemas.microsoft.com/office/drawing/2014/main" val="958352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7208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58EE43-6668-6C20-05B7-55545F306F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C735269-3602-FD25-503C-8FE2AFD5EC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218077"/>
              </p:ext>
            </p:extLst>
          </p:nvPr>
        </p:nvGraphicFramePr>
        <p:xfrm>
          <a:off x="470916" y="73152"/>
          <a:ext cx="11250168" cy="675370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750056">
                  <a:extLst>
                    <a:ext uri="{9D8B030D-6E8A-4147-A177-3AD203B41FA5}">
                      <a16:colId xmlns:a16="http://schemas.microsoft.com/office/drawing/2014/main" val="3371272573"/>
                    </a:ext>
                  </a:extLst>
                </a:gridCol>
                <a:gridCol w="3750056">
                  <a:extLst>
                    <a:ext uri="{9D8B030D-6E8A-4147-A177-3AD203B41FA5}">
                      <a16:colId xmlns:a16="http://schemas.microsoft.com/office/drawing/2014/main" val="1162278158"/>
                    </a:ext>
                  </a:extLst>
                </a:gridCol>
                <a:gridCol w="3750056">
                  <a:extLst>
                    <a:ext uri="{9D8B030D-6E8A-4147-A177-3AD203B41FA5}">
                      <a16:colId xmlns:a16="http://schemas.microsoft.com/office/drawing/2014/main" val="3169032992"/>
                    </a:ext>
                  </a:extLst>
                </a:gridCol>
              </a:tblGrid>
              <a:tr h="580352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s</a:t>
                      </a:r>
                      <a:r>
                        <a:rPr lang="en-NL" sz="2200" dirty="0"/>
                        <a:t>tatistics</a:t>
                      </a:r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b</a:t>
                      </a:r>
                      <a:r>
                        <a:rPr lang="en-NL" sz="2200" dirty="0"/>
                        <a:t>oth</a:t>
                      </a:r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2200" dirty="0"/>
                        <a:t>AI / Deep Learning</a:t>
                      </a:r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extLst>
                  <a:ext uri="{0D108BD9-81ED-4DB2-BD59-A6C34878D82A}">
                    <a16:rowId xmlns:a16="http://schemas.microsoft.com/office/drawing/2014/main" val="2420362543"/>
                  </a:ext>
                </a:extLst>
              </a:tr>
              <a:tr h="580352">
                <a:tc>
                  <a:txBody>
                    <a:bodyPr/>
                    <a:lstStyle/>
                    <a:p>
                      <a:pPr algn="ctr"/>
                      <a:r>
                        <a:rPr lang="en-NL" sz="2200" dirty="0"/>
                        <a:t>model family: restricted</a:t>
                      </a:r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2200" dirty="0"/>
                        <a:t>model family: wide</a:t>
                      </a:r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extLst>
                  <a:ext uri="{0D108BD9-81ED-4DB2-BD59-A6C34878D82A}">
                    <a16:rowId xmlns:a16="http://schemas.microsoft.com/office/drawing/2014/main" val="3040126660"/>
                  </a:ext>
                </a:extLst>
              </a:tr>
              <a:tr h="1001703">
                <a:tc>
                  <a:txBody>
                    <a:bodyPr/>
                    <a:lstStyle/>
                    <a:p>
                      <a:pPr algn="ctr"/>
                      <a:r>
                        <a:rPr lang="en-NL" sz="2200" dirty="0"/>
                        <a:t>logistic loss: -log likelihood</a:t>
                      </a:r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2200" dirty="0"/>
                        <a:t>optimize model fit to data with loss function</a:t>
                      </a:r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2200" dirty="0"/>
                        <a:t>logistic loss: cross-entropy</a:t>
                      </a:r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extLst>
                  <a:ext uri="{0D108BD9-81ED-4DB2-BD59-A6C34878D82A}">
                    <a16:rowId xmlns:a16="http://schemas.microsoft.com/office/drawing/2014/main" val="3077328846"/>
                  </a:ext>
                </a:extLst>
              </a:tr>
              <a:tr h="580352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parameter</a:t>
                      </a:r>
                      <a:r>
                        <a:rPr lang="en-NL" sz="2200" dirty="0"/>
                        <a:t> = coefficient</a:t>
                      </a:r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2200" dirty="0"/>
                        <a:t>parameter = weight</a:t>
                      </a:r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extLst>
                  <a:ext uri="{0D108BD9-81ED-4DB2-BD59-A6C34878D82A}">
                    <a16:rowId xmlns:a16="http://schemas.microsoft.com/office/drawing/2014/main" val="3790566298"/>
                  </a:ext>
                </a:extLst>
              </a:tr>
              <a:tr h="1001703">
                <a:tc>
                  <a:txBody>
                    <a:bodyPr/>
                    <a:lstStyle/>
                    <a:p>
                      <a:pPr algn="ctr"/>
                      <a:r>
                        <a:rPr lang="en-NL" sz="2200" dirty="0"/>
                        <a:t>parameter count ∝ complexity</a:t>
                      </a:r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L" sz="2200" dirty="0"/>
                        <a:t>L1 / L2 regularization</a:t>
                      </a:r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2200" dirty="0"/>
                        <a:t>early stopping, drop-out, stochastic gradient descent, …</a:t>
                      </a:r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extLst>
                  <a:ext uri="{0D108BD9-81ED-4DB2-BD59-A6C34878D82A}">
                    <a16:rowId xmlns:a16="http://schemas.microsoft.com/office/drawing/2014/main" val="660911098"/>
                  </a:ext>
                </a:extLst>
              </a:tr>
              <a:tr h="1001703">
                <a:tc>
                  <a:txBody>
                    <a:bodyPr/>
                    <a:lstStyle/>
                    <a:p>
                      <a:pPr algn="ctr"/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L" sz="2200" dirty="0"/>
                        <a:t>model statistical dependencies</a:t>
                      </a:r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L" sz="2200" dirty="0"/>
                        <a:t>learn representation of ‘unstructured’ data</a:t>
                      </a:r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extLst>
                  <a:ext uri="{0D108BD9-81ED-4DB2-BD59-A6C34878D82A}">
                    <a16:rowId xmlns:a16="http://schemas.microsoft.com/office/drawing/2014/main" val="3939667607"/>
                  </a:ext>
                </a:extLst>
              </a:tr>
              <a:tr h="10017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L" sz="2200" dirty="0"/>
                        <a:t>runs on laptop</a:t>
                      </a:r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2200" dirty="0"/>
                        <a:t>runs on GPUs</a:t>
                      </a:r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extLst>
                  <a:ext uri="{0D108BD9-81ED-4DB2-BD59-A6C34878D82A}">
                    <a16:rowId xmlns:a16="http://schemas.microsoft.com/office/drawing/2014/main" val="2284925830"/>
                  </a:ext>
                </a:extLst>
              </a:tr>
              <a:tr h="1001703">
                <a:tc>
                  <a:txBody>
                    <a:bodyPr/>
                    <a:lstStyle/>
                    <a:p>
                      <a:pPr algn="ctr"/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2200" dirty="0"/>
                        <a:t>scales with data, compute, model size</a:t>
                      </a:r>
                      <a:endParaRPr lang="en-NL" sz="2200" dirty="0"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endParaRPr>
                    </a:p>
                  </a:txBody>
                  <a:tcPr marL="84376" marR="84376" marT="0" marB="0" anchor="ctr"/>
                </a:tc>
                <a:extLst>
                  <a:ext uri="{0D108BD9-81ED-4DB2-BD59-A6C34878D82A}">
                    <a16:rowId xmlns:a16="http://schemas.microsoft.com/office/drawing/2014/main" val="958352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390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304</Words>
  <Application>Microsoft Macintosh PowerPoint</Application>
  <PresentationFormat>Widescreen</PresentationFormat>
  <Paragraphs>75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CMU SANS 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Amsterdam-3, W.A.C. van (Wouter)</dc:creator>
  <cp:lastModifiedBy>Amsterdam-3, W.A.C. van (Wouter)</cp:lastModifiedBy>
  <cp:revision>14</cp:revision>
  <dcterms:created xsi:type="dcterms:W3CDTF">2024-09-25T12:43:23Z</dcterms:created>
  <dcterms:modified xsi:type="dcterms:W3CDTF">2024-09-25T20:03:53Z</dcterms:modified>
</cp:coreProperties>
</file>