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60" r:id="rId2"/>
    <p:sldId id="257" r:id="rId3"/>
    <p:sldId id="288" r:id="rId4"/>
    <p:sldId id="261" r:id="rId5"/>
    <p:sldId id="273" r:id="rId6"/>
    <p:sldId id="274" r:id="rId7"/>
    <p:sldId id="275" r:id="rId8"/>
    <p:sldId id="259" r:id="rId9"/>
    <p:sldId id="278" r:id="rId10"/>
    <p:sldId id="289" r:id="rId11"/>
    <p:sldId id="290" r:id="rId12"/>
    <p:sldId id="279" r:id="rId13"/>
    <p:sldId id="263" r:id="rId14"/>
    <p:sldId id="280" r:id="rId15"/>
    <p:sldId id="287" r:id="rId16"/>
    <p:sldId id="265" r:id="rId17"/>
    <p:sldId id="266" r:id="rId18"/>
    <p:sldId id="267" r:id="rId19"/>
    <p:sldId id="268" r:id="rId20"/>
    <p:sldId id="281" r:id="rId21"/>
    <p:sldId id="283" r:id="rId22"/>
    <p:sldId id="284" r:id="rId23"/>
    <p:sldId id="285" r:id="rId24"/>
    <p:sldId id="286" r:id="rId25"/>
    <p:sldId id="271" r:id="rId26"/>
    <p:sldId id="272" r:id="rId27"/>
  </p:sldIdLst>
  <p:sldSz cx="9144000" cy="5143500" type="screen16x9"/>
  <p:notesSz cx="6858000" cy="9144000"/>
  <p:defaultTextStyle>
    <a:defPPr>
      <a:defRPr lang="fr-FR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25"/>
    <p:restoredTop sz="94627"/>
  </p:normalViewPr>
  <p:slideViewPr>
    <p:cSldViewPr snapToGrid="0" snapToObjects="1">
      <p:cViewPr varScale="1">
        <p:scale>
          <a:sx n="132" d="100"/>
          <a:sy n="132" d="100"/>
        </p:scale>
        <p:origin x="18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8BFE7-0021-3F47-9B63-10ABD8C28104}" type="datetimeFigureOut">
              <a:rPr lang="nl-BE" smtClean="0"/>
              <a:t>5/05/2024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94CCD8-F321-984E-8D53-437445F01A1F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98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94CCD8-F321-984E-8D53-437445F01A1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8440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81B02B74-AEF4-2E49-A0C5-8F34AD889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1440000"/>
            <a:ext cx="8460000" cy="31680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Espace réservé du titre 1">
            <a:extLst>
              <a:ext uri="{FF2B5EF4-FFF2-40B4-BE49-F238E27FC236}">
                <a16:creationId xmlns:a16="http://schemas.microsoft.com/office/drawing/2014/main" id="{653B5CC7-B619-4142-A27F-AF346F7ED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480000" cy="9000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0116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139DD2-FEA5-E242-8744-32CF39317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0F1CFE9-94F5-A84F-9BBE-28B13E2CD8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2339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FC7A65-6612-0E4D-86F3-F49CD8562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24D0951-F7B5-324E-A5C5-207942AB9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0000" y="1440000"/>
            <a:ext cx="4104000" cy="3168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3B3ABA7-37FC-E140-8317-890279F67F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440000"/>
            <a:ext cx="4104000" cy="31680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7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229785-5967-3145-A420-AEC3F8C46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4061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6827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57F11BE-219C-2B4E-A3BB-F556A3F3B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7" y="360000"/>
            <a:ext cx="4032000" cy="90000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C46D8A-DFEA-B84B-A4EC-9DD3F55371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4000" y="936000"/>
            <a:ext cx="4320000" cy="367200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12E2A19-31EA-6F4B-AE28-6ED2152057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1439997"/>
            <a:ext cx="4031999" cy="31680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539268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008766A8-6C08-8944-94B4-1905BBCA35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644000" y="936000"/>
            <a:ext cx="4320000" cy="36720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nl-NL"/>
              <a:t>Klik op het pictogram als u een afbeelding wilt toevoegen</a:t>
            </a:r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50952AC-35AE-A04D-B026-628441744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7559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80632918-E9DA-014F-8BE4-75FC8E0552EF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42021D58-5BAD-4440-A39F-B1BEBDBB6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7" y="360000"/>
            <a:ext cx="4032000" cy="900000"/>
          </a:xfrm>
        </p:spPr>
        <p:txBody>
          <a:bodyPr anchor="t" anchorCtr="0"/>
          <a:lstStyle>
            <a:lvl1pPr>
              <a:defRPr sz="2400"/>
            </a:lvl1pPr>
          </a:lstStyle>
          <a:p>
            <a:r>
              <a:rPr lang="nl-NL"/>
              <a:t>Klik om stijl te bewerken</a:t>
            </a:r>
            <a:endParaRPr lang="en-GB" dirty="0"/>
          </a:p>
        </p:txBody>
      </p:sp>
      <p:sp>
        <p:nvSpPr>
          <p:cNvPr id="9" name="Espace réservé du texte 3">
            <a:extLst>
              <a:ext uri="{FF2B5EF4-FFF2-40B4-BE49-F238E27FC236}">
                <a16:creationId xmlns:a16="http://schemas.microsoft.com/office/drawing/2014/main" id="{580561A2-59D3-BF43-8BA7-3033CBF85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0000" y="1439997"/>
            <a:ext cx="4031999" cy="3168000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36755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5/5/24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66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154E06A4-9302-F649-82AF-12CC11BB0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480000" cy="900000"/>
          </a:xfrm>
          <a:prstGeom prst="rect">
            <a:avLst/>
          </a:prstGeom>
        </p:spPr>
        <p:txBody>
          <a:bodyPr vert="horz" lIns="9000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  <a:endParaRPr lang="en-GB" dirty="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E2375DD-1DE2-F046-BE7F-62AF3F465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0000" y="1440000"/>
            <a:ext cx="8460000" cy="3168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BF0E11-A3EA-128B-B03C-18D0C1448027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3150268" y="4845395"/>
            <a:ext cx="2843463" cy="29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85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1800" b="0" i="0" kern="1200">
          <a:solidFill>
            <a:schemeClr val="tx1"/>
          </a:solidFill>
          <a:latin typeface="Trebuchet MS" panose="020B070302020209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013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13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13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13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013" b="0" i="0" kern="1200">
          <a:solidFill>
            <a:schemeClr val="tx1"/>
          </a:solidFill>
          <a:latin typeface="Trebuchet MS" panose="020B070302020209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1">
            <a:extLst>
              <a:ext uri="{FF2B5EF4-FFF2-40B4-BE49-F238E27FC236}">
                <a16:creationId xmlns:a16="http://schemas.microsoft.com/office/drawing/2014/main" id="{B48DC8BD-EAF7-344E-92A0-927E4986A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0000" y="360000"/>
            <a:ext cx="6480000" cy="900000"/>
          </a:xfrm>
        </p:spPr>
        <p:txBody>
          <a:bodyPr>
            <a:normAutofit/>
          </a:bodyPr>
          <a:lstStyle/>
          <a:p>
            <a:r>
              <a:rPr lang="en-GB" sz="3200" dirty="0"/>
              <a:t>Note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DDB04D3-3C5E-F94B-A459-73CBD55D450E}"/>
              </a:ext>
            </a:extLst>
          </p:cNvPr>
          <p:cNvSpPr txBox="1"/>
          <p:nvPr/>
        </p:nvSpPr>
        <p:spPr>
          <a:xfrm>
            <a:off x="361740" y="1440000"/>
            <a:ext cx="5217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olidFill>
                  <a:srgbClr val="007434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Please feel free to photograph and share these slides on social media.</a:t>
            </a:r>
          </a:p>
        </p:txBody>
      </p:sp>
      <p:pic>
        <p:nvPicPr>
          <p:cNvPr id="7" name="Afbeelding 8">
            <a:extLst>
              <a:ext uri="{FF2B5EF4-FFF2-40B4-BE49-F238E27FC236}">
                <a16:creationId xmlns:a16="http://schemas.microsoft.com/office/drawing/2014/main" id="{5769B15F-6473-9A43-A5C4-2BCF88BEA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85" y="2713339"/>
            <a:ext cx="1376265" cy="1376265"/>
          </a:xfrm>
          <a:prstGeom prst="rect">
            <a:avLst/>
          </a:prstGeom>
        </p:spPr>
      </p:pic>
      <p:pic>
        <p:nvPicPr>
          <p:cNvPr id="8" name="Afbeelding 10">
            <a:extLst>
              <a:ext uri="{FF2B5EF4-FFF2-40B4-BE49-F238E27FC236}">
                <a16:creationId xmlns:a16="http://schemas.microsoft.com/office/drawing/2014/main" id="{104A7346-7C73-D84B-B8C5-ED5AACE759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64565" y="2713339"/>
            <a:ext cx="1366573" cy="1376265"/>
          </a:xfrm>
          <a:prstGeom prst="rect">
            <a:avLst/>
          </a:prstGeom>
        </p:spPr>
      </p:pic>
      <p:pic>
        <p:nvPicPr>
          <p:cNvPr id="9" name="Afbeelding 12">
            <a:extLst>
              <a:ext uri="{FF2B5EF4-FFF2-40B4-BE49-F238E27FC236}">
                <a16:creationId xmlns:a16="http://schemas.microsoft.com/office/drawing/2014/main" id="{DE8B280E-52DE-D543-9C63-9BDDC5DB57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3865" y="2713339"/>
            <a:ext cx="1366573" cy="1376265"/>
          </a:xfrm>
          <a:prstGeom prst="rect">
            <a:avLst/>
          </a:prstGeom>
        </p:spPr>
      </p:pic>
      <p:pic>
        <p:nvPicPr>
          <p:cNvPr id="2" name="Afbeelding 5">
            <a:extLst>
              <a:ext uri="{FF2B5EF4-FFF2-40B4-BE49-F238E27FC236}">
                <a16:creationId xmlns:a16="http://schemas.microsoft.com/office/drawing/2014/main" id="{E21C82C7-A34C-3EA7-96CB-53A5974694E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112862" y="2713338"/>
            <a:ext cx="1376265" cy="1376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526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causal inference?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sz="1600" dirty="0"/>
                  <a:t>(as a verb) statistical inference about a causal question</a:t>
                </a:r>
              </a:p>
              <a:p>
                <a:r>
                  <a:rPr sz="1600" dirty="0"/>
                  <a:t>(as a field) define causal quantities and deduce how to</a:t>
                </a:r>
                <a:r>
                  <a:rPr lang="nl-NL" sz="1600" dirty="0"/>
                  <a:t> </a:t>
                </a:r>
                <a:r>
                  <a:rPr lang="nl-NL" sz="1600" dirty="0" err="1"/>
                  <a:t>estimate</a:t>
                </a:r>
                <a:r>
                  <a:rPr sz="1600" dirty="0"/>
                  <a:t> them from available data given assumption</a:t>
                </a:r>
                <a:r>
                  <a:rPr lang="nl-NL" sz="1600" dirty="0"/>
                  <a:t>s</a:t>
                </a:r>
                <a:endParaRPr lang="nl-NL" sz="1600" dirty="0">
                  <a:latin typeface="Cambria Math" panose="02040503050406030204" pitchFamily="18" charset="0"/>
                </a:endParaRPr>
              </a:p>
              <a:p>
                <a:pPr marL="12700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60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m:rPr>
                              <m:nor/>
                            </m:rPr>
                            <a:rPr lang="nl-NL" sz="1600"/>
                            <m:t>do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NL" sz="160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sz="1600" dirty="0"/>
              </a:p>
              <a:p>
                <a:pPr lvl="1"/>
                <a:r>
                  <a:rPr lang="nl-NL" sz="1600" dirty="0" err="1"/>
                  <a:t>what</a:t>
                </a:r>
                <a:r>
                  <a:rPr lang="nl-NL" sz="1600" dirty="0"/>
                  <a:t> is </a:t>
                </a:r>
                <a:r>
                  <a:rPr lang="nl-NL" sz="1600" dirty="0" err="1"/>
                  <a:t>the</a:t>
                </a:r>
                <a:r>
                  <a:rPr lang="nl-NL" sz="1600" dirty="0"/>
                  <a:t> chance of survival: Pr(Y=1)</a:t>
                </a:r>
              </a:p>
              <a:p>
                <a:pPr lvl="1"/>
                <a:r>
                  <a:rPr lang="nl-NL" sz="1600" dirty="0" err="1"/>
                  <a:t>if</a:t>
                </a:r>
                <a:r>
                  <a:rPr lang="nl-NL" sz="1600" dirty="0"/>
                  <a:t> we </a:t>
                </a:r>
                <a:r>
                  <a:rPr lang="nl-NL" sz="1600" dirty="0" err="1"/>
                  <a:t>would</a:t>
                </a:r>
                <a:r>
                  <a:rPr lang="nl-NL" sz="1600" dirty="0"/>
                  <a:t> </a:t>
                </a:r>
                <a:r>
                  <a:rPr lang="nl-NL" sz="1600" dirty="0" err="1"/>
                  <a:t>operate</a:t>
                </a:r>
                <a:r>
                  <a:rPr lang="nl-NL" sz="1600" dirty="0"/>
                  <a:t>: do(T=1)</a:t>
                </a:r>
              </a:p>
              <a:p>
                <a:pPr lvl="1"/>
                <a:r>
                  <a:rPr lang="nl-NL" sz="1600" dirty="0"/>
                  <a:t>right-hand-side </a:t>
                </a:r>
                <a:r>
                  <a:rPr lang="nl-NL" sz="1600" dirty="0" err="1"/>
                  <a:t>contains</a:t>
                </a:r>
                <a:r>
                  <a:rPr lang="nl-NL" sz="1600" dirty="0"/>
                  <a:t> </a:t>
                </a:r>
                <a:r>
                  <a:rPr lang="nl-NL" sz="1600" dirty="0" err="1"/>
                  <a:t>observed</a:t>
                </a:r>
                <a:r>
                  <a:rPr lang="nl-NL" sz="1600" dirty="0"/>
                  <a:t> data (no do-</a:t>
                </a:r>
                <a:r>
                  <a:rPr lang="nl-NL" sz="1600" dirty="0" err="1"/>
                  <a:t>expression</a:t>
                </a:r>
                <a:r>
                  <a:rPr lang="nl-NL" sz="1600" dirty="0"/>
                  <a:t>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0" t="-16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5260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causal inference?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sz="1600" dirty="0"/>
                  <a:t>(as a verb) statistical inference about a causal question</a:t>
                </a:r>
              </a:p>
              <a:p>
                <a:r>
                  <a:rPr sz="1600" dirty="0"/>
                  <a:t>(as a field) define causal quantities and deduce how to</a:t>
                </a:r>
                <a:r>
                  <a:rPr lang="nl-NL" sz="1600" dirty="0"/>
                  <a:t> </a:t>
                </a:r>
                <a:r>
                  <a:rPr lang="nl-NL" sz="1600" dirty="0" err="1"/>
                  <a:t>estimate</a:t>
                </a:r>
                <a:r>
                  <a:rPr sz="1600" dirty="0"/>
                  <a:t> them from available data given assumption</a:t>
                </a:r>
                <a:r>
                  <a:rPr lang="nl-NL" sz="1600" dirty="0"/>
                  <a:t>s</a:t>
                </a:r>
                <a:endParaRPr lang="nl-NL" sz="1600" dirty="0">
                  <a:latin typeface="Cambria Math" panose="02040503050406030204" pitchFamily="18" charset="0"/>
                </a:endParaRPr>
              </a:p>
              <a:p>
                <a:pPr marL="12700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60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m:rPr>
                              <m:nor/>
                            </m:rPr>
                            <a:rPr lang="nl-NL" sz="1600"/>
                            <m:t>do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NL" sz="160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sz="1600" dirty="0"/>
              </a:p>
              <a:p>
                <a:r>
                  <a:rPr sz="1600" dirty="0"/>
                  <a:t>(in practice abstractly) perform an experiment (trial) or emulate performing an experiment from non-experimental (observational) data</a:t>
                </a:r>
                <a:r>
                  <a:rPr lang="nl-NL" sz="1600" dirty="0"/>
                  <a:t> </a:t>
                </a:r>
              </a:p>
              <a:p>
                <a:pPr lvl="1"/>
                <a:r>
                  <a:rPr lang="nl-NL" sz="1600" dirty="0" err="1"/>
                  <a:t>within</a:t>
                </a:r>
                <a:r>
                  <a:rPr lang="nl-NL" sz="1600" dirty="0"/>
                  <a:t> </a:t>
                </a:r>
                <a:r>
                  <a:rPr lang="nl-NL" sz="1600" dirty="0" err="1"/>
                  <a:t>strata</a:t>
                </a:r>
                <a:r>
                  <a:rPr lang="nl-NL" sz="1600" dirty="0"/>
                  <a:t> of variables </a:t>
                </a:r>
                <a:r>
                  <a:rPr lang="nl-NL" sz="1600" dirty="0" err="1"/>
                  <a:t>that</a:t>
                </a:r>
                <a:r>
                  <a:rPr lang="nl-NL" sz="1600" dirty="0"/>
                  <a:t> </a:t>
                </a:r>
                <a:r>
                  <a:rPr lang="nl-NL" sz="1600" dirty="0" err="1"/>
                  <a:t>determine</a:t>
                </a:r>
                <a:r>
                  <a:rPr lang="nl-NL" sz="1600" dirty="0"/>
                  <a:t> treatment </a:t>
                </a:r>
              </a:p>
              <a:p>
                <a:pPr lvl="1"/>
                <a:r>
                  <a:rPr lang="nl-NL" sz="1600" dirty="0"/>
                  <a:t>data are </a:t>
                </a:r>
                <a:r>
                  <a:rPr lang="nl-NL" sz="1600" dirty="0" err="1"/>
                  <a:t>indistinguishable</a:t>
                </a:r>
                <a:r>
                  <a:rPr lang="nl-NL" sz="1600" dirty="0"/>
                  <a:t> </a:t>
                </a:r>
                <a:r>
                  <a:rPr lang="nl-NL" sz="1600" dirty="0" err="1"/>
                  <a:t>from</a:t>
                </a:r>
                <a:r>
                  <a:rPr lang="nl-NL" sz="1600" dirty="0"/>
                  <a:t> (</a:t>
                </a:r>
                <a:r>
                  <a:rPr lang="nl-NL" sz="1600" dirty="0" err="1"/>
                  <a:t>conditionally</a:t>
                </a:r>
                <a:r>
                  <a:rPr lang="nl-NL" sz="1600" dirty="0"/>
                  <a:t>) </a:t>
                </a:r>
                <a:r>
                  <a:rPr lang="nl-NL" sz="1600" dirty="0" err="1"/>
                  <a:t>randomized</a:t>
                </a:r>
                <a:r>
                  <a:rPr lang="nl-NL" sz="1600" dirty="0"/>
                  <a:t> trials</a:t>
                </a:r>
              </a:p>
              <a:p>
                <a:pPr lvl="1"/>
                <a:r>
                  <a:rPr lang="nl-NL" sz="1600" dirty="0" err="1"/>
                  <a:t>and</a:t>
                </a:r>
                <a:r>
                  <a:rPr lang="nl-NL" sz="1600" dirty="0"/>
                  <a:t> </a:t>
                </a:r>
                <a:r>
                  <a:rPr lang="nl-NL" sz="1600" dirty="0" err="1"/>
                  <a:t>so</a:t>
                </a:r>
                <a:r>
                  <a:rPr lang="nl-NL" sz="1600" dirty="0"/>
                  <a:t> are </a:t>
                </a:r>
                <a:r>
                  <a:rPr lang="nl-NL" sz="1600" dirty="0" err="1"/>
                  <a:t>statistical</a:t>
                </a:r>
                <a:r>
                  <a:rPr lang="nl-NL" sz="1600" dirty="0"/>
                  <a:t> </a:t>
                </a:r>
                <a:r>
                  <a:rPr lang="nl-NL" sz="1600" dirty="0" err="1"/>
                  <a:t>inferences</a:t>
                </a:r>
                <a:endParaRPr sz="1600" dirty="0"/>
              </a:p>
              <a:p>
                <a:pPr lvl="0" indent="0">
                  <a:buNone/>
                </a:pPr>
                <a:endParaRPr lang="nl-NL" sz="1600" dirty="0">
                  <a:solidFill>
                    <a:srgbClr val="003B4F"/>
                  </a:solidFill>
                  <a:latin typeface="Courier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0" t="-16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517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causal inference?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sz="1600" dirty="0"/>
                  <a:t>(as a verb) statistical inference about a causal question</a:t>
                </a:r>
              </a:p>
              <a:p>
                <a:r>
                  <a:rPr sz="1600" dirty="0"/>
                  <a:t>(as a field) define causal quantities and deduce how to </a:t>
                </a:r>
                <a:r>
                  <a:rPr lang="nl-NL" sz="1600" dirty="0" err="1"/>
                  <a:t>estimate</a:t>
                </a:r>
                <a:r>
                  <a:rPr lang="nl-NL" sz="1600" dirty="0"/>
                  <a:t> </a:t>
                </a:r>
                <a:r>
                  <a:rPr sz="1600" dirty="0"/>
                  <a:t>them from available data given assumption</a:t>
                </a:r>
                <a:r>
                  <a:rPr lang="nl-NL" sz="1600" dirty="0"/>
                  <a:t>s</a:t>
                </a:r>
                <a:endParaRPr lang="nl-NL" sz="1600" dirty="0">
                  <a:latin typeface="Cambria Math" panose="02040503050406030204" pitchFamily="18" charset="0"/>
                </a:endParaRPr>
              </a:p>
              <a:p>
                <a:pPr marL="12700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nl-NL" sz="160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m:rPr>
                              <m:nor/>
                            </m:rPr>
                            <a:rPr lang="nl-NL" sz="1600"/>
                            <m:t>do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ar-AE" sz="16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nl-NL" sz="160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=1,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𝑍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</m:oMath>
                  </m:oMathPara>
                </a14:m>
                <a:endParaRPr sz="1600" dirty="0"/>
              </a:p>
              <a:p>
                <a:r>
                  <a:rPr sz="1600" dirty="0"/>
                  <a:t>(in practice abstractly) perform an experiment (trial) or emulate performing an experiment from non-experimental (observational) data</a:t>
                </a:r>
                <a:r>
                  <a:rPr lang="nl-NL" sz="1600" dirty="0"/>
                  <a:t> </a:t>
                </a:r>
              </a:p>
              <a:p>
                <a:r>
                  <a:rPr lang="en-GB" sz="1600" dirty="0"/>
                  <a:t>(in practice concretely)</a:t>
                </a:r>
              </a:p>
              <a:p>
                <a:pPr lvl="6" indent="0">
                  <a:buNone/>
                </a:pPr>
                <a:endParaRPr lang="en-GB" sz="1937" dirty="0">
                  <a:solidFill>
                    <a:srgbClr val="003B4F"/>
                  </a:solidFill>
                  <a:latin typeface="Courier"/>
                </a:endParaRPr>
              </a:p>
              <a:p>
                <a:pPr lvl="6" indent="0">
                  <a:buNone/>
                </a:pPr>
                <a:r>
                  <a:rPr lang="en-GB" sz="1937" dirty="0">
                    <a:solidFill>
                      <a:srgbClr val="003B4F"/>
                    </a:solidFill>
                    <a:latin typeface="Courier"/>
                  </a:rPr>
                  <a:t>fit &lt;- </a:t>
                </a:r>
                <a:r>
                  <a:rPr lang="en-GB" sz="1937" dirty="0" err="1">
                    <a:solidFill>
                      <a:srgbClr val="4758AB"/>
                    </a:solidFill>
                    <a:latin typeface="Courier"/>
                  </a:rPr>
                  <a:t>lm</a:t>
                </a:r>
                <a:r>
                  <a:rPr lang="en-GB" sz="1937" dirty="0">
                    <a:solidFill>
                      <a:srgbClr val="003B4F"/>
                    </a:solidFill>
                    <a:latin typeface="Courier"/>
                  </a:rPr>
                  <a:t>(</a:t>
                </a:r>
                <a:r>
                  <a:rPr lang="en-GB" sz="1937" dirty="0" err="1">
                    <a:solidFill>
                      <a:srgbClr val="003B4F"/>
                    </a:solidFill>
                    <a:latin typeface="Courier"/>
                  </a:rPr>
                  <a:t>y</a:t>
                </a:r>
                <a:r>
                  <a:rPr lang="en-GB" sz="1937" dirty="0" err="1">
                    <a:solidFill>
                      <a:srgbClr val="5E5E5E"/>
                    </a:solidFill>
                    <a:latin typeface="Courier"/>
                  </a:rPr>
                  <a:t>~</a:t>
                </a:r>
                <a:r>
                  <a:rPr lang="en-GB" sz="1937" dirty="0" err="1">
                    <a:solidFill>
                      <a:srgbClr val="003B4F"/>
                    </a:solidFill>
                    <a:latin typeface="Courier"/>
                  </a:rPr>
                  <a:t>t</a:t>
                </a:r>
                <a:r>
                  <a:rPr lang="en-GB" sz="1937" dirty="0" err="1">
                    <a:solidFill>
                      <a:srgbClr val="5E5E5E"/>
                    </a:solidFill>
                    <a:latin typeface="Courier"/>
                  </a:rPr>
                  <a:t>+</a:t>
                </a:r>
                <a:r>
                  <a:rPr lang="en-GB" sz="1937" dirty="0" err="1">
                    <a:solidFill>
                      <a:srgbClr val="003B4F"/>
                    </a:solidFill>
                    <a:latin typeface="Courier"/>
                  </a:rPr>
                  <a:t>z</a:t>
                </a:r>
                <a:r>
                  <a:rPr lang="en-GB" sz="1937" dirty="0">
                    <a:solidFill>
                      <a:srgbClr val="003B4F"/>
                    </a:solidFill>
                    <a:latin typeface="Courier"/>
                  </a:rPr>
                  <a:t>)</a:t>
                </a:r>
                <a:br>
                  <a:rPr lang="en-GB" sz="1937" dirty="0"/>
                </a:br>
                <a:r>
                  <a:rPr lang="en-GB" sz="1937" dirty="0" err="1">
                    <a:solidFill>
                      <a:srgbClr val="4758AB"/>
                    </a:solidFill>
                    <a:latin typeface="Courier"/>
                  </a:rPr>
                  <a:t>coef</a:t>
                </a:r>
                <a:r>
                  <a:rPr lang="en-GB" sz="1937" dirty="0">
                    <a:solidFill>
                      <a:srgbClr val="003B4F"/>
                    </a:solidFill>
                    <a:latin typeface="Courier"/>
                  </a:rPr>
                  <a:t>(fit)[</a:t>
                </a:r>
                <a:r>
                  <a:rPr lang="en-GB" sz="1937" dirty="0">
                    <a:solidFill>
                      <a:srgbClr val="20794D"/>
                    </a:solidFill>
                    <a:latin typeface="Courier"/>
                  </a:rPr>
                  <a:t>"t"</a:t>
                </a:r>
                <a:r>
                  <a:rPr lang="en-GB" sz="1937" dirty="0">
                    <a:solidFill>
                      <a:srgbClr val="003B4F"/>
                    </a:solidFill>
                    <a:latin typeface="Courier"/>
                  </a:rPr>
                  <a:t>]</a:t>
                </a:r>
              </a:p>
              <a:p>
                <a:pPr lvl="0" indent="0">
                  <a:buNone/>
                </a:pPr>
                <a:endParaRPr lang="nl-NL" sz="1600" dirty="0">
                  <a:solidFill>
                    <a:srgbClr val="003B4F"/>
                  </a:solidFill>
                  <a:latin typeface="Courier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0" t="-16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823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Causal inference frameworks, a high-level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600" b="1" dirty="0"/>
              <a:t>Potential outcome framework</a:t>
            </a:r>
          </a:p>
          <a:p>
            <a:pPr lvl="0"/>
            <a:r>
              <a:rPr sz="1600" dirty="0"/>
              <a:t>for individual: define </a:t>
            </a:r>
            <a:r>
              <a:rPr sz="1600" i="1" dirty="0"/>
              <a:t>potential outcome</a:t>
            </a:r>
            <a:r>
              <a:rPr sz="1600" dirty="0"/>
              <a:t> as outcome that would be observed when giving a certain treatment</a:t>
            </a:r>
          </a:p>
          <a:p>
            <a:pPr lvl="0"/>
            <a:r>
              <a:rPr sz="1600" dirty="0"/>
              <a:t>define </a:t>
            </a:r>
            <a:r>
              <a:rPr sz="1600" i="1" dirty="0"/>
              <a:t>individual treatment effect</a:t>
            </a:r>
            <a:r>
              <a:rPr sz="1600" dirty="0"/>
              <a:t> (ITE) as difference in potential outcomes under treatments</a:t>
            </a:r>
          </a:p>
          <a:p>
            <a:pPr lvl="0"/>
            <a:r>
              <a:rPr sz="1600" i="1" dirty="0"/>
              <a:t>fundamental problem</a:t>
            </a:r>
            <a:r>
              <a:rPr sz="1600" dirty="0"/>
              <a:t>: only one potential outcome observed (the other is </a:t>
            </a:r>
            <a:r>
              <a:rPr sz="1600" i="1" dirty="0"/>
              <a:t>counterfactual</a:t>
            </a:r>
            <a:r>
              <a:rPr sz="1600" dirty="0"/>
              <a:t>)</a:t>
            </a:r>
          </a:p>
          <a:p>
            <a:pPr lvl="0"/>
            <a:r>
              <a:rPr sz="1600" dirty="0"/>
              <a:t>average of ITEs is the </a:t>
            </a:r>
            <a:r>
              <a:rPr sz="1600" i="1" dirty="0"/>
              <a:t>average treatment effect</a:t>
            </a:r>
            <a:r>
              <a:rPr sz="1600" dirty="0"/>
              <a:t> (ATE): can be estimated in RCTs, providing evidence for treatment guidelines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Causal inference frameworks, a high-level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nl-NL" sz="1600" b="1" dirty="0" err="1"/>
              <a:t>causal</a:t>
            </a:r>
            <a:r>
              <a:rPr lang="nl-NL" sz="1600" b="1" dirty="0"/>
              <a:t> d</a:t>
            </a:r>
            <a:r>
              <a:rPr sz="1600" b="1" dirty="0" err="1"/>
              <a:t>irected</a:t>
            </a:r>
            <a:r>
              <a:rPr sz="1600" b="1" dirty="0"/>
              <a:t> acyclic graphs </a:t>
            </a:r>
            <a:r>
              <a:rPr lang="nl-NL" sz="1600" b="1" dirty="0"/>
              <a:t>(</a:t>
            </a:r>
            <a:r>
              <a:rPr lang="nl-NL" sz="1600" b="1" dirty="0" err="1"/>
              <a:t>DAGs</a:t>
            </a:r>
            <a:r>
              <a:rPr lang="nl-NL" sz="1600" b="1" dirty="0"/>
              <a:t>) </a:t>
            </a:r>
            <a:r>
              <a:rPr sz="1600" b="1" dirty="0"/>
              <a:t>/ structural causal models</a:t>
            </a:r>
          </a:p>
          <a:p>
            <a:r>
              <a:rPr sz="1600" dirty="0"/>
              <a:t>formalize model of world with variables (treatment, determinants of treatment, outcome) and </a:t>
            </a:r>
            <a:r>
              <a:rPr sz="1600" i="1" dirty="0"/>
              <a:t>causal relationships</a:t>
            </a:r>
            <a:r>
              <a:rPr sz="1600" dirty="0"/>
              <a:t> between these variables</a:t>
            </a:r>
          </a:p>
          <a:p>
            <a:endParaRPr sz="1600" dirty="0"/>
          </a:p>
          <a:p>
            <a:pPr marL="0" lvl="0" indent="0">
              <a:buNone/>
            </a:pPr>
            <a:endParaRPr sz="1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DF5E3B-1986-18C9-71C1-6600A5FDC5C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59839" y="3311505"/>
            <a:ext cx="6941971" cy="2086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583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Causal inference frameworks, a high-level introduction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lvl="0" indent="0">
                  <a:spcBef>
                    <a:spcPts val="3000"/>
                  </a:spcBef>
                  <a:buNone/>
                </a:pPr>
                <a:r>
                  <a:rPr lang="nl-NL" sz="1600" b="1" dirty="0" err="1"/>
                  <a:t>causal</a:t>
                </a:r>
                <a:r>
                  <a:rPr lang="nl-NL" sz="1600" b="1" dirty="0"/>
                  <a:t> d</a:t>
                </a:r>
                <a:r>
                  <a:rPr sz="1600" b="1" dirty="0" err="1"/>
                  <a:t>irected</a:t>
                </a:r>
                <a:r>
                  <a:rPr sz="1600" b="1" dirty="0"/>
                  <a:t> acyclic graphs </a:t>
                </a:r>
                <a:r>
                  <a:rPr lang="nl-NL" sz="1600" b="1" dirty="0"/>
                  <a:t>(</a:t>
                </a:r>
                <a:r>
                  <a:rPr lang="nl-NL" sz="1600" b="1" dirty="0" err="1"/>
                  <a:t>DAGs</a:t>
                </a:r>
                <a:r>
                  <a:rPr lang="nl-NL" sz="1600" b="1" dirty="0"/>
                  <a:t>) </a:t>
                </a:r>
                <a:r>
                  <a:rPr sz="1600" b="1" dirty="0"/>
                  <a:t>/ structural causal models</a:t>
                </a:r>
              </a:p>
              <a:p>
                <a:r>
                  <a:rPr sz="1600" dirty="0"/>
                  <a:t>formalize model of world with variables (treatment, determinants of treatment, outcome) and </a:t>
                </a:r>
                <a:r>
                  <a:rPr sz="1600" i="1" dirty="0"/>
                  <a:t>causal relationships</a:t>
                </a:r>
                <a:r>
                  <a:rPr sz="1600" dirty="0"/>
                  <a:t> between these variables</a:t>
                </a:r>
              </a:p>
              <a:p>
                <a:r>
                  <a:rPr sz="1600" dirty="0"/>
                  <a:t>define treatment effect as perfect intervention on a variable (i.e. force treatment = surgery) and calculate outcomes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sz="160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ctrlPr>
                          <a:rPr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sz="160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sz="1600">
                            <a:latin typeface="Cambria Math" panose="02040503050406030204" pitchFamily="18" charset="0"/>
                          </a:rPr>
                          <m:t>=1|</m:t>
                        </m:r>
                        <m:r>
                          <m:rPr>
                            <m:nor/>
                          </m:rPr>
                          <a:rPr sz="1600"/>
                          <m:t>do</m:t>
                        </m:r>
                        <m:d>
                          <m:dPr>
                            <m:ctrlPr>
                              <a:rPr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sz="160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d>
                  </m:oMath>
                </a14:m>
                <a:r>
                  <a:rPr sz="1600" dirty="0"/>
                  <a:t>)</a:t>
                </a:r>
              </a:p>
              <a:p>
                <a:r>
                  <a:rPr sz="1600" dirty="0"/>
                  <a:t>can be estimated from data when the right assumptions are met for data available</a:t>
                </a:r>
              </a:p>
              <a:p>
                <a:pPr marL="0" lvl="0" indent="0">
                  <a:buNone/>
                </a:pPr>
                <a:endParaRPr sz="16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50" t="-16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0DF5E3B-1986-18C9-71C1-6600A5FDC5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9839" y="3311506"/>
            <a:ext cx="6941971" cy="208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455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Causal inference frameworks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600" b="1" dirty="0"/>
              <a:t>Differences and agreements</a:t>
            </a:r>
          </a:p>
          <a:p>
            <a:pPr lvl="0"/>
            <a:r>
              <a:rPr sz="1600" dirty="0"/>
              <a:t>frameworks address the question of identification: can a causal question be estimated from observed data?</a:t>
            </a:r>
          </a:p>
          <a:p>
            <a:pPr lvl="0"/>
            <a:r>
              <a:rPr sz="1600" dirty="0"/>
              <a:t>when given same data and assumptions, inferences are the same</a:t>
            </a:r>
          </a:p>
          <a:p>
            <a:pPr lvl="0"/>
            <a:r>
              <a:rPr sz="1600" dirty="0"/>
              <a:t>main concerns in both settings: identify confounders, assume positivity</a:t>
            </a:r>
          </a:p>
          <a:p>
            <a:pPr lvl="0"/>
            <a:r>
              <a:rPr sz="1600" dirty="0"/>
              <a:t>inferences rely on </a:t>
            </a:r>
            <a:r>
              <a:rPr sz="1600" dirty="0" err="1"/>
              <a:t>unverifyable</a:t>
            </a:r>
            <a:r>
              <a:rPr sz="1600" dirty="0"/>
              <a:t> assumptions</a:t>
            </a:r>
          </a:p>
          <a:p>
            <a:pPr lvl="0"/>
            <a:r>
              <a:rPr sz="1600" dirty="0"/>
              <a:t>PO: definitions less abstract</a:t>
            </a:r>
          </a:p>
          <a:p>
            <a:pPr lvl="0"/>
            <a:r>
              <a:rPr sz="1600" dirty="0"/>
              <a:t>DAGs: specifying assumptions less abstract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DAGs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their</a:t>
            </a:r>
            <a:r>
              <a:rPr lang="nl-NL" dirty="0"/>
              <a:t> </a:t>
            </a:r>
            <a:r>
              <a:rPr lang="nl-NL" dirty="0" err="1"/>
              <a:t>uses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1600" dirty="0" err="1"/>
              <a:t>determine</a:t>
            </a:r>
            <a:r>
              <a:rPr lang="nl-NL" sz="1600" dirty="0"/>
              <a:t> </a:t>
            </a:r>
            <a:r>
              <a:rPr lang="nl-NL" sz="1600" dirty="0" err="1"/>
              <a:t>identifyability</a:t>
            </a:r>
            <a:endParaRPr lang="nl-NL" sz="1600" dirty="0"/>
          </a:p>
          <a:p>
            <a:pPr lvl="0"/>
            <a:r>
              <a:rPr sz="1600" dirty="0"/>
              <a:t>read off variable ‘types’</a:t>
            </a:r>
          </a:p>
          <a:p>
            <a:pPr lvl="1"/>
            <a:r>
              <a:rPr sz="1600" dirty="0"/>
              <a:t>confounders (ancestors of treatment and outcome)</a:t>
            </a:r>
          </a:p>
          <a:p>
            <a:pPr lvl="1"/>
            <a:r>
              <a:rPr sz="1600" dirty="0"/>
              <a:t>colliders (common effects)</a:t>
            </a:r>
          </a:p>
          <a:p>
            <a:pPr lvl="1"/>
            <a:r>
              <a:rPr sz="1600" dirty="0"/>
              <a:t>mediators</a:t>
            </a:r>
          </a:p>
          <a:p>
            <a:pPr lvl="0"/>
            <a:r>
              <a:rPr sz="1600" dirty="0"/>
              <a:t>other uses:</a:t>
            </a:r>
          </a:p>
          <a:p>
            <a:pPr lvl="1"/>
            <a:r>
              <a:rPr sz="1600" dirty="0"/>
              <a:t>missing data mechanisms</a:t>
            </a:r>
          </a:p>
          <a:p>
            <a:pPr lvl="1"/>
            <a:r>
              <a:rPr sz="1600" dirty="0"/>
              <a:t>selection diagrams</a:t>
            </a:r>
          </a:p>
          <a:p>
            <a:pPr lvl="1"/>
            <a:r>
              <a:rPr sz="1600" dirty="0"/>
              <a:t>transportability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Setting up a causal inference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0" indent="-342900">
              <a:buAutoNum type="arabicPeriod"/>
            </a:pPr>
            <a:r>
              <a:rPr sz="1600" dirty="0"/>
              <a:t>define question and target trial</a:t>
            </a:r>
          </a:p>
          <a:p>
            <a:pPr marL="342900" lvl="0" indent="-342900">
              <a:buAutoNum type="arabicPeriod"/>
            </a:pPr>
            <a:r>
              <a:rPr sz="1600" dirty="0"/>
              <a:t>gather data</a:t>
            </a:r>
          </a:p>
          <a:p>
            <a:pPr marL="342900" lvl="0" indent="-342900">
              <a:buAutoNum type="arabicPeriod"/>
            </a:pPr>
            <a:r>
              <a:rPr sz="1600" dirty="0"/>
              <a:t>formalize assumptions</a:t>
            </a:r>
            <a:r>
              <a:rPr lang="nl-NL" sz="1600" dirty="0"/>
              <a:t> (e.g. DAG)</a:t>
            </a:r>
            <a:endParaRPr sz="1600" dirty="0"/>
          </a:p>
          <a:p>
            <a:pPr marL="342900" lvl="0" indent="-342900">
              <a:buAutoNum type="arabicPeriod"/>
            </a:pPr>
            <a:r>
              <a:rPr sz="1600" dirty="0"/>
              <a:t>decide how to estimate</a:t>
            </a:r>
          </a:p>
          <a:p>
            <a:pPr marL="342900" lvl="0" indent="-342900">
              <a:buAutoNum type="arabicPeriod"/>
            </a:pPr>
            <a:r>
              <a:rPr sz="1600" dirty="0"/>
              <a:t>sensitivity analyses</a:t>
            </a:r>
          </a:p>
          <a:p>
            <a:pPr marL="342900" lvl="0" indent="-342900">
              <a:buAutoNum type="arabicPeriod"/>
            </a:pPr>
            <a:r>
              <a:rPr sz="1600" dirty="0"/>
              <a:t>statistical inference</a:t>
            </a:r>
          </a:p>
          <a:p>
            <a:pPr marL="342900" lvl="0" indent="-342900">
              <a:buAutoNum type="arabicPeriod"/>
            </a:pPr>
            <a:r>
              <a:rPr sz="1600" dirty="0"/>
              <a:t>interpret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2019" y="2060972"/>
            <a:ext cx="8591107" cy="1021556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lang="nl-NL" dirty="0" err="1"/>
              <a:t>challenges</a:t>
            </a:r>
            <a:r>
              <a:rPr dirty="0"/>
              <a:t> and </a:t>
            </a:r>
            <a:r>
              <a:rPr lang="nl-NL" dirty="0" err="1"/>
              <a:t>opportunities</a:t>
            </a:r>
            <a:r>
              <a:rPr dirty="0"/>
              <a:t> </a:t>
            </a:r>
            <a:br>
              <a:rPr lang="nl-NL" dirty="0"/>
            </a:br>
            <a:r>
              <a:rPr dirty="0"/>
              <a:t>of causal inference with observational data</a:t>
            </a:r>
            <a:br>
              <a:rPr lang="nl-NL" dirty="0"/>
            </a:br>
            <a:r>
              <a:rPr dirty="0"/>
              <a:t>in oncology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CDFD0643-2C9D-5441-B7A1-ED7EF1E6F4E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sz="4400" dirty="0"/>
              <a:t>An intro to causal inference</a:t>
            </a:r>
          </a:p>
          <a:p>
            <a:r>
              <a:rPr lang="en-GB" sz="4400" dirty="0"/>
              <a:t>and its use in radiotherapy</a:t>
            </a:r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17D93D7C-03DC-414A-9AD3-9113697CC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999" y="360000"/>
            <a:ext cx="7789213" cy="900000"/>
          </a:xfrm>
        </p:spPr>
        <p:txBody>
          <a:bodyPr/>
          <a:lstStyle/>
          <a:p>
            <a:r>
              <a:rPr lang="en-GB" dirty="0"/>
              <a:t>Wouter van Amsterdam</a:t>
            </a:r>
            <a:br>
              <a:rPr lang="en-GB" dirty="0"/>
            </a:br>
            <a:r>
              <a:rPr lang="en-GB" dirty="0"/>
              <a:t>University Medical </a:t>
            </a:r>
            <a:r>
              <a:rPr lang="en-GB" dirty="0" err="1"/>
              <a:t>Center</a:t>
            </a:r>
            <a:r>
              <a:rPr lang="en-GB" dirty="0"/>
              <a:t> Utrecht – Julius </a:t>
            </a:r>
            <a:r>
              <a:rPr lang="en-GB" dirty="0" err="1"/>
              <a:t>Center</a:t>
            </a:r>
            <a:r>
              <a:rPr lang="en-GB" dirty="0"/>
              <a:t> for Health Sciences</a:t>
            </a:r>
          </a:p>
        </p:txBody>
      </p:sp>
    </p:spTree>
    <p:extLst>
      <p:ext uri="{BB962C8B-B14F-4D97-AF65-F5344CB8AC3E}">
        <p14:creationId xmlns:p14="http://schemas.microsoft.com/office/powerpoint/2010/main" val="39685688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challenge: unobserved confounding by overall fitness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DBEC8-59D5-1241-FBF6-0816101D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001" y="1067269"/>
            <a:ext cx="7772397" cy="233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04943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challenge: unobserved confounding by overall fitness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DBEC8-59D5-1241-FBF6-0816101D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001" y="1067269"/>
            <a:ext cx="7772397" cy="2335548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E05E6A-8F3D-F656-0FDC-1BDE1D8F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3697417"/>
            <a:ext cx="8460000" cy="1788253"/>
          </a:xfrm>
        </p:spPr>
        <p:txBody>
          <a:bodyPr>
            <a:normAutofit/>
          </a:bodyPr>
          <a:lstStyle/>
          <a:p>
            <a:r>
              <a:rPr lang="nl-NL" sz="1600" dirty="0" err="1"/>
              <a:t>cannot</a:t>
            </a:r>
            <a:r>
              <a:rPr lang="nl-NL" sz="1600" dirty="0"/>
              <a:t> </a:t>
            </a:r>
            <a:r>
              <a:rPr lang="nl-NL" sz="1600" dirty="0" err="1"/>
              <a:t>use</a:t>
            </a:r>
            <a:r>
              <a:rPr lang="nl-NL" sz="1600" dirty="0"/>
              <a:t> </a:t>
            </a:r>
            <a:r>
              <a:rPr lang="nl-NL" sz="1600" dirty="0" err="1"/>
              <a:t>confounder</a:t>
            </a:r>
            <a:r>
              <a:rPr lang="nl-NL" sz="1600" dirty="0"/>
              <a:t> </a:t>
            </a:r>
            <a:r>
              <a:rPr lang="nl-NL" sz="1600" dirty="0" err="1"/>
              <a:t>adjustment</a:t>
            </a:r>
            <a:endParaRPr sz="1600" dirty="0"/>
          </a:p>
          <a:p>
            <a:pPr lvl="1"/>
            <a:r>
              <a:rPr lang="nl-NL" sz="1600" dirty="0" err="1"/>
              <a:t>outcome</a:t>
            </a:r>
            <a:r>
              <a:rPr lang="nl-NL" sz="1600" dirty="0"/>
              <a:t> </a:t>
            </a:r>
            <a:r>
              <a:rPr lang="nl-NL" sz="1600" dirty="0" err="1"/>
              <a:t>regression</a:t>
            </a:r>
            <a:r>
              <a:rPr lang="nl-NL" sz="1600" dirty="0"/>
              <a:t>, </a:t>
            </a:r>
            <a:r>
              <a:rPr lang="nl-NL" sz="1600" dirty="0" err="1"/>
              <a:t>propensity</a:t>
            </a:r>
            <a:r>
              <a:rPr lang="nl-NL" sz="1600" dirty="0"/>
              <a:t> score </a:t>
            </a:r>
            <a:r>
              <a:rPr lang="nl-NL" sz="1600" dirty="0" err="1"/>
              <a:t>adjustment</a:t>
            </a:r>
            <a:r>
              <a:rPr lang="nl-NL" sz="1600" dirty="0"/>
              <a:t>, </a:t>
            </a:r>
            <a:r>
              <a:rPr lang="nl-NL" sz="1600" dirty="0" err="1"/>
              <a:t>doubly</a:t>
            </a:r>
            <a:r>
              <a:rPr lang="nl-NL" sz="1600" dirty="0"/>
              <a:t> </a:t>
            </a:r>
            <a:r>
              <a:rPr lang="nl-NL" sz="1600" dirty="0" err="1"/>
              <a:t>robust</a:t>
            </a:r>
            <a:r>
              <a:rPr lang="nl-NL" sz="1600" dirty="0"/>
              <a:t> </a:t>
            </a:r>
            <a:r>
              <a:rPr lang="nl-NL" sz="1600" dirty="0" err="1"/>
              <a:t>estimators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888054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challenge: unobserved confounding by overall fitness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DBEC8-59D5-1241-FBF6-0816101D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001" y="1067269"/>
            <a:ext cx="7772397" cy="23355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E05E6A-8F3D-F656-0FDC-1BDE1D8F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3472675"/>
            <a:ext cx="8460000" cy="1205692"/>
          </a:xfrm>
        </p:spPr>
        <p:txBody>
          <a:bodyPr>
            <a:normAutofit/>
          </a:bodyPr>
          <a:lstStyle/>
          <a:p>
            <a:r>
              <a:rPr lang="nl-NL" sz="1600" dirty="0" err="1"/>
              <a:t>cannot</a:t>
            </a:r>
            <a:r>
              <a:rPr lang="nl-NL" sz="1600" dirty="0"/>
              <a:t> </a:t>
            </a:r>
            <a:r>
              <a:rPr lang="nl-NL" sz="1600" dirty="0" err="1"/>
              <a:t>use</a:t>
            </a:r>
            <a:r>
              <a:rPr lang="nl-NL" sz="1600" dirty="0"/>
              <a:t> </a:t>
            </a:r>
            <a:r>
              <a:rPr lang="nl-NL" sz="1600" dirty="0" err="1"/>
              <a:t>confounder</a:t>
            </a:r>
            <a:r>
              <a:rPr lang="nl-NL" sz="1600" dirty="0"/>
              <a:t> </a:t>
            </a:r>
            <a:r>
              <a:rPr lang="nl-NL" sz="1600" dirty="0" err="1"/>
              <a:t>adjustment</a:t>
            </a:r>
            <a:r>
              <a:rPr lang="nl-NL" sz="1600" dirty="0"/>
              <a:t>, </a:t>
            </a:r>
            <a:r>
              <a:rPr lang="nl-NL" sz="1600" dirty="0" err="1"/>
              <a:t>use</a:t>
            </a:r>
            <a:r>
              <a:rPr lang="nl-NL" sz="1600" dirty="0"/>
              <a:t> </a:t>
            </a:r>
            <a:r>
              <a:rPr lang="nl-NL" sz="1600" dirty="0" err="1"/>
              <a:t>other</a:t>
            </a:r>
            <a:r>
              <a:rPr lang="nl-NL" sz="1600" dirty="0"/>
              <a:t> </a:t>
            </a:r>
            <a:r>
              <a:rPr lang="nl-NL" sz="1600" dirty="0" err="1"/>
              <a:t>methods</a:t>
            </a:r>
            <a:r>
              <a:rPr lang="nl-NL" sz="1600" dirty="0"/>
              <a:t>:</a:t>
            </a:r>
          </a:p>
          <a:p>
            <a:pPr lvl="1"/>
            <a:r>
              <a:rPr lang="nl-NL" sz="1600" dirty="0"/>
              <a:t>proxy </a:t>
            </a:r>
            <a:r>
              <a:rPr lang="nl-NL" sz="1600" dirty="0" err="1"/>
              <a:t>variable</a:t>
            </a:r>
            <a:r>
              <a:rPr lang="nl-NL" sz="1600" dirty="0"/>
              <a:t> </a:t>
            </a:r>
            <a:r>
              <a:rPr lang="nl-NL" sz="1600" dirty="0" err="1"/>
              <a:t>based</a:t>
            </a:r>
            <a:r>
              <a:rPr lang="nl-NL" sz="1600" dirty="0"/>
              <a:t> </a:t>
            </a:r>
            <a:r>
              <a:rPr lang="nl-NL" sz="1600" dirty="0" err="1"/>
              <a:t>methods</a:t>
            </a:r>
            <a:r>
              <a:rPr lang="nl-NL" sz="1600" dirty="0"/>
              <a:t>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3227433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challenge: unobserved confounding by overall fitness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DBEC8-59D5-1241-FBF6-0816101D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002" y="1067269"/>
            <a:ext cx="7772394" cy="2335547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E05E6A-8F3D-F656-0FDC-1BDE1D8F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3472675"/>
            <a:ext cx="8460000" cy="1205692"/>
          </a:xfrm>
        </p:spPr>
        <p:txBody>
          <a:bodyPr>
            <a:normAutofit/>
          </a:bodyPr>
          <a:lstStyle/>
          <a:p>
            <a:r>
              <a:rPr lang="nl-NL" sz="1600" dirty="0" err="1"/>
              <a:t>cannot</a:t>
            </a:r>
            <a:r>
              <a:rPr lang="nl-NL" sz="1600" dirty="0"/>
              <a:t> </a:t>
            </a:r>
            <a:r>
              <a:rPr lang="nl-NL" sz="1600" dirty="0" err="1"/>
              <a:t>use</a:t>
            </a:r>
            <a:r>
              <a:rPr lang="nl-NL" sz="1600" dirty="0"/>
              <a:t> </a:t>
            </a:r>
            <a:r>
              <a:rPr lang="nl-NL" sz="1600" dirty="0" err="1"/>
              <a:t>confounder</a:t>
            </a:r>
            <a:r>
              <a:rPr lang="nl-NL" sz="1600" dirty="0"/>
              <a:t> </a:t>
            </a:r>
            <a:r>
              <a:rPr lang="nl-NL" sz="1600" dirty="0" err="1"/>
              <a:t>adjustment</a:t>
            </a:r>
            <a:r>
              <a:rPr lang="nl-NL" sz="1600" dirty="0"/>
              <a:t>, </a:t>
            </a:r>
            <a:r>
              <a:rPr lang="nl-NL" sz="1600" dirty="0" err="1"/>
              <a:t>use</a:t>
            </a:r>
            <a:r>
              <a:rPr lang="nl-NL" sz="1600" dirty="0"/>
              <a:t> </a:t>
            </a:r>
            <a:r>
              <a:rPr lang="nl-NL" sz="1600" dirty="0" err="1"/>
              <a:t>other</a:t>
            </a:r>
            <a:r>
              <a:rPr lang="nl-NL" sz="1600" dirty="0"/>
              <a:t> </a:t>
            </a:r>
            <a:r>
              <a:rPr lang="nl-NL" sz="1600" dirty="0" err="1"/>
              <a:t>methods</a:t>
            </a:r>
            <a:r>
              <a:rPr lang="nl-NL" sz="1600" dirty="0"/>
              <a:t>:</a:t>
            </a:r>
          </a:p>
          <a:p>
            <a:pPr lvl="1"/>
            <a:r>
              <a:rPr lang="nl-NL" sz="1600" dirty="0"/>
              <a:t>proxy </a:t>
            </a:r>
            <a:r>
              <a:rPr lang="nl-NL" sz="1600" dirty="0" err="1"/>
              <a:t>variable</a:t>
            </a:r>
            <a:r>
              <a:rPr lang="nl-NL" sz="1600" dirty="0"/>
              <a:t> </a:t>
            </a:r>
            <a:r>
              <a:rPr lang="nl-NL" sz="1600" dirty="0" err="1"/>
              <a:t>based</a:t>
            </a:r>
            <a:r>
              <a:rPr lang="nl-NL" sz="1600" dirty="0"/>
              <a:t> </a:t>
            </a:r>
            <a:r>
              <a:rPr lang="nl-NL" sz="1600" dirty="0" err="1"/>
              <a:t>methods</a:t>
            </a:r>
            <a:r>
              <a:rPr lang="nl-NL" sz="1600" dirty="0"/>
              <a:t> </a:t>
            </a:r>
          </a:p>
          <a:p>
            <a:pPr lvl="1"/>
            <a:r>
              <a:rPr lang="nl-NL" sz="1600" dirty="0" err="1"/>
              <a:t>instrumental</a:t>
            </a:r>
            <a:r>
              <a:rPr lang="nl-NL" sz="1600" dirty="0"/>
              <a:t> variables analyses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16103508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challenge: unobserved confounding by overall fitness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DDBEC8-59D5-1241-FBF6-0816101D5D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60002" y="1067269"/>
            <a:ext cx="7772394" cy="2335546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E05E6A-8F3D-F656-0FDC-1BDE1D8F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000" y="3472679"/>
            <a:ext cx="8460000" cy="1326261"/>
          </a:xfrm>
        </p:spPr>
        <p:txBody>
          <a:bodyPr>
            <a:normAutofit/>
          </a:bodyPr>
          <a:lstStyle/>
          <a:p>
            <a:r>
              <a:rPr lang="nl-NL" sz="1600" dirty="0" err="1"/>
              <a:t>cannot</a:t>
            </a:r>
            <a:r>
              <a:rPr lang="nl-NL" sz="1600" dirty="0"/>
              <a:t> </a:t>
            </a:r>
            <a:r>
              <a:rPr lang="nl-NL" sz="1600" dirty="0" err="1"/>
              <a:t>use</a:t>
            </a:r>
            <a:r>
              <a:rPr lang="nl-NL" sz="1600" dirty="0"/>
              <a:t> </a:t>
            </a:r>
            <a:r>
              <a:rPr lang="nl-NL" sz="1600" dirty="0" err="1"/>
              <a:t>confounder</a:t>
            </a:r>
            <a:r>
              <a:rPr lang="nl-NL" sz="1600" dirty="0"/>
              <a:t> </a:t>
            </a:r>
            <a:r>
              <a:rPr lang="nl-NL" sz="1600" dirty="0" err="1"/>
              <a:t>adjustment</a:t>
            </a:r>
            <a:r>
              <a:rPr lang="nl-NL" sz="1600" dirty="0"/>
              <a:t>, </a:t>
            </a:r>
            <a:r>
              <a:rPr lang="nl-NL" sz="1600" dirty="0" err="1"/>
              <a:t>use</a:t>
            </a:r>
            <a:r>
              <a:rPr lang="nl-NL" sz="1600" dirty="0"/>
              <a:t> </a:t>
            </a:r>
            <a:r>
              <a:rPr lang="nl-NL" sz="1600" dirty="0" err="1"/>
              <a:t>other</a:t>
            </a:r>
            <a:r>
              <a:rPr lang="nl-NL" sz="1600" dirty="0"/>
              <a:t> </a:t>
            </a:r>
            <a:r>
              <a:rPr lang="nl-NL" sz="1600" dirty="0" err="1"/>
              <a:t>methods</a:t>
            </a:r>
            <a:r>
              <a:rPr lang="nl-NL" sz="1600" dirty="0"/>
              <a:t>:</a:t>
            </a:r>
          </a:p>
          <a:p>
            <a:pPr lvl="1"/>
            <a:r>
              <a:rPr lang="nl-NL" sz="1600" dirty="0"/>
              <a:t>proxy </a:t>
            </a:r>
            <a:r>
              <a:rPr lang="nl-NL" sz="1600" dirty="0" err="1"/>
              <a:t>variable</a:t>
            </a:r>
            <a:r>
              <a:rPr lang="nl-NL" sz="1600" dirty="0"/>
              <a:t> </a:t>
            </a:r>
            <a:r>
              <a:rPr lang="nl-NL" sz="1600" dirty="0" err="1"/>
              <a:t>based</a:t>
            </a:r>
            <a:r>
              <a:rPr lang="nl-NL" sz="1600" dirty="0"/>
              <a:t> </a:t>
            </a:r>
            <a:r>
              <a:rPr lang="nl-NL" sz="1600" dirty="0" err="1"/>
              <a:t>methods</a:t>
            </a:r>
            <a:r>
              <a:rPr lang="nl-NL" sz="1600" dirty="0"/>
              <a:t> </a:t>
            </a:r>
          </a:p>
          <a:p>
            <a:pPr lvl="1"/>
            <a:r>
              <a:rPr lang="nl-NL" sz="1600" dirty="0" err="1"/>
              <a:t>instrumental</a:t>
            </a:r>
            <a:r>
              <a:rPr lang="nl-NL" sz="1600" dirty="0"/>
              <a:t> variables analyses</a:t>
            </a:r>
          </a:p>
          <a:p>
            <a:pPr lvl="1"/>
            <a:r>
              <a:rPr lang="nl-NL" sz="1600" dirty="0"/>
              <a:t>front-door </a:t>
            </a:r>
            <a:r>
              <a:rPr lang="nl-NL" sz="1600" dirty="0" err="1"/>
              <a:t>adjustment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4196719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opportunities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cases of </a:t>
            </a:r>
            <a:r>
              <a:rPr lang="nl-NL" dirty="0" err="1"/>
              <a:t>causal</a:t>
            </a:r>
            <a:r>
              <a:rPr lang="nl-NL" dirty="0"/>
              <a:t> </a:t>
            </a:r>
            <a:r>
              <a:rPr lang="nl-NL" dirty="0" err="1"/>
              <a:t>inference</a:t>
            </a:r>
            <a:r>
              <a:rPr lang="nl-NL" dirty="0"/>
              <a:t> in </a:t>
            </a:r>
            <a:r>
              <a:rPr lang="nl-NL" dirty="0" err="1"/>
              <a:t>oncology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sz="1600" dirty="0"/>
              <a:t>new biomarkers: need estimate of treatment effect before running </a:t>
            </a:r>
            <a:r>
              <a:rPr lang="nl-NL" sz="1600" dirty="0" err="1"/>
              <a:t>an</a:t>
            </a:r>
            <a:r>
              <a:rPr lang="nl-NL" sz="1600" dirty="0"/>
              <a:t> RCT</a:t>
            </a:r>
            <a:endParaRPr sz="1600" dirty="0"/>
          </a:p>
          <a:p>
            <a:pPr lvl="0"/>
            <a:r>
              <a:rPr sz="1600" dirty="0"/>
              <a:t>generalization of RCT estimates to general population</a:t>
            </a:r>
          </a:p>
          <a:p>
            <a:pPr lvl="0"/>
            <a:r>
              <a:rPr sz="1600" dirty="0"/>
              <a:t>risk based treatment decisions: e.g. decide on adjuvant therapy based on risk of recurrence under no adjuvant therapy</a:t>
            </a:r>
            <a:endParaRPr lang="nl-NL" sz="1600" dirty="0"/>
          </a:p>
          <a:p>
            <a:pPr lvl="1"/>
            <a:r>
              <a:rPr sz="1600" dirty="0"/>
              <a:t>this risk has / needs a </a:t>
            </a:r>
            <a:r>
              <a:rPr sz="1600" i="1" dirty="0"/>
              <a:t>causal</a:t>
            </a:r>
            <a:r>
              <a:rPr sz="1600" dirty="0"/>
              <a:t> interpretation</a:t>
            </a:r>
            <a:endParaRPr lang="nl-NL" sz="1600" dirty="0"/>
          </a:p>
          <a:p>
            <a:pPr lvl="1"/>
            <a:r>
              <a:rPr sz="1600" dirty="0"/>
              <a:t>i.e. </a:t>
            </a:r>
            <a:r>
              <a:rPr lang="nl-NL" sz="1600" i="1" dirty="0" err="1"/>
              <a:t>under</a:t>
            </a:r>
            <a:r>
              <a:rPr lang="nl-NL" sz="1600" i="1" dirty="0"/>
              <a:t> </a:t>
            </a:r>
            <a:r>
              <a:rPr lang="nl-NL" sz="1600" i="1" dirty="0" err="1"/>
              <a:t>the</a:t>
            </a:r>
            <a:r>
              <a:rPr sz="1600" i="1" dirty="0"/>
              <a:t> intervention of not given adjuvant therapy </a:t>
            </a:r>
            <a:r>
              <a:rPr lang="nl-NL" sz="1600" i="1" dirty="0"/>
              <a:t>… </a:t>
            </a:r>
          </a:p>
          <a:p>
            <a:pPr lvl="1"/>
            <a:r>
              <a:rPr sz="1600" i="1" dirty="0"/>
              <a:t>as would be observed in the control arm of an RCT</a:t>
            </a:r>
            <a:r>
              <a:rPr sz="1600" dirty="0"/>
              <a:t>)</a:t>
            </a:r>
          </a:p>
          <a:p>
            <a:r>
              <a:rPr sz="1600" dirty="0"/>
              <a:t>prediction-under-intervention: expected outcome under hypothetical treatment options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nl-NL" dirty="0" err="1"/>
              <a:t>Concluding</a:t>
            </a:r>
            <a:r>
              <a:rPr lang="nl-NL" dirty="0"/>
              <a:t> </a:t>
            </a:r>
            <a:r>
              <a:rPr lang="nl-NL" dirty="0" err="1"/>
              <a:t>remarks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nl-NL" sz="1600" dirty="0" err="1"/>
              <a:t>causal</a:t>
            </a:r>
            <a:r>
              <a:rPr lang="nl-NL" sz="1600" dirty="0"/>
              <a:t> </a:t>
            </a:r>
            <a:r>
              <a:rPr lang="nl-NL" sz="1600" dirty="0" err="1"/>
              <a:t>inference</a:t>
            </a:r>
            <a:r>
              <a:rPr lang="nl-NL" sz="1600" dirty="0"/>
              <a:t> </a:t>
            </a:r>
            <a:r>
              <a:rPr lang="nl-NL" sz="1600" dirty="0" err="1"/>
              <a:t>gives</a:t>
            </a:r>
            <a:r>
              <a:rPr lang="nl-NL" sz="1600" dirty="0"/>
              <a:t> </a:t>
            </a:r>
            <a:r>
              <a:rPr lang="nl-NL" sz="1600" dirty="0" err="1"/>
              <a:t>us</a:t>
            </a:r>
            <a:r>
              <a:rPr lang="nl-NL" sz="1600" dirty="0"/>
              <a:t> </a:t>
            </a:r>
            <a:r>
              <a:rPr lang="nl-NL" sz="1600" dirty="0" err="1"/>
              <a:t>what</a:t>
            </a:r>
            <a:r>
              <a:rPr lang="nl-NL" sz="1600" dirty="0"/>
              <a:t> we want: </a:t>
            </a:r>
            <a:r>
              <a:rPr lang="nl-NL" sz="1600" dirty="0" err="1"/>
              <a:t>what</a:t>
            </a:r>
            <a:r>
              <a:rPr lang="nl-NL" sz="1600" dirty="0"/>
              <a:t> </a:t>
            </a:r>
            <a:r>
              <a:rPr lang="nl-NL" sz="1600" dirty="0" err="1"/>
              <a:t>will</a:t>
            </a:r>
            <a:r>
              <a:rPr lang="nl-NL" sz="1600" dirty="0"/>
              <a:t> happen </a:t>
            </a:r>
            <a:r>
              <a:rPr lang="nl-NL" sz="1600" dirty="0" err="1"/>
              <a:t>when</a:t>
            </a:r>
            <a:r>
              <a:rPr lang="nl-NL" sz="1600" dirty="0"/>
              <a:t> we change </a:t>
            </a:r>
            <a:r>
              <a:rPr lang="nl-NL" sz="1600" dirty="0" err="1"/>
              <a:t>something</a:t>
            </a:r>
            <a:endParaRPr lang="nl-NL" sz="1600" dirty="0"/>
          </a:p>
          <a:p>
            <a:pPr lvl="0"/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comes</a:t>
            </a:r>
            <a:r>
              <a:rPr lang="nl-NL" sz="1600" dirty="0"/>
              <a:t> at a high </a:t>
            </a:r>
            <a:r>
              <a:rPr lang="nl-NL" sz="1600" dirty="0" err="1"/>
              <a:t>price</a:t>
            </a:r>
            <a:r>
              <a:rPr lang="nl-NL" sz="1600" dirty="0"/>
              <a:t> (high </a:t>
            </a:r>
            <a:r>
              <a:rPr lang="nl-NL" sz="1600" dirty="0" err="1"/>
              <a:t>value</a:t>
            </a:r>
            <a:r>
              <a:rPr lang="nl-NL" sz="1600" dirty="0"/>
              <a:t>, high </a:t>
            </a:r>
            <a:r>
              <a:rPr lang="nl-NL" sz="1600" dirty="0" err="1"/>
              <a:t>cost</a:t>
            </a:r>
            <a:r>
              <a:rPr lang="nl-NL" sz="1600" dirty="0"/>
              <a:t>)</a:t>
            </a:r>
          </a:p>
          <a:p>
            <a:pPr lvl="1"/>
            <a:r>
              <a:rPr lang="nl-NL" sz="1600" dirty="0" err="1"/>
              <a:t>RCTs</a:t>
            </a:r>
            <a:r>
              <a:rPr lang="nl-NL" sz="1600" dirty="0"/>
              <a:t>: </a:t>
            </a:r>
            <a:r>
              <a:rPr lang="nl-NL" sz="1600" dirty="0" err="1"/>
              <a:t>costly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time-</a:t>
            </a:r>
            <a:r>
              <a:rPr lang="nl-NL" sz="1600" dirty="0" err="1"/>
              <a:t>consuming</a:t>
            </a:r>
            <a:endParaRPr lang="nl-NL" sz="1600" dirty="0"/>
          </a:p>
          <a:p>
            <a:pPr lvl="1"/>
            <a:r>
              <a:rPr lang="nl-NL" sz="1600" dirty="0" err="1"/>
              <a:t>observational</a:t>
            </a:r>
            <a:r>
              <a:rPr lang="nl-NL" sz="1600" dirty="0"/>
              <a:t> data: </a:t>
            </a:r>
            <a:r>
              <a:rPr lang="nl-NL" sz="1600" dirty="0" err="1"/>
              <a:t>unverifyable</a:t>
            </a:r>
            <a:r>
              <a:rPr lang="nl-NL" sz="1600" dirty="0"/>
              <a:t> </a:t>
            </a:r>
            <a:r>
              <a:rPr lang="nl-NL" sz="1600" dirty="0" err="1"/>
              <a:t>assumptions</a:t>
            </a:r>
            <a:endParaRPr lang="nl-NL" sz="1600" dirty="0"/>
          </a:p>
          <a:p>
            <a:r>
              <a:rPr lang="nl-NL" sz="1600" dirty="0" err="1"/>
              <a:t>cancer</a:t>
            </a:r>
            <a:r>
              <a:rPr lang="nl-NL" sz="1600" dirty="0"/>
              <a:t> has </a:t>
            </a:r>
            <a:r>
              <a:rPr lang="nl-NL" sz="1600" dirty="0" err="1"/>
              <a:t>some</a:t>
            </a:r>
            <a:r>
              <a:rPr lang="nl-NL" sz="1600" dirty="0"/>
              <a:t> </a:t>
            </a:r>
            <a:r>
              <a:rPr lang="nl-NL" sz="1600" dirty="0" err="1"/>
              <a:t>unique</a:t>
            </a:r>
            <a:r>
              <a:rPr lang="nl-NL" sz="1600" dirty="0"/>
              <a:t> </a:t>
            </a:r>
            <a:r>
              <a:rPr lang="nl-NL" sz="1600" dirty="0" err="1"/>
              <a:t>challenges</a:t>
            </a:r>
            <a:r>
              <a:rPr lang="nl-NL" sz="1600" dirty="0"/>
              <a:t> </a:t>
            </a:r>
            <a:r>
              <a:rPr lang="nl-NL" sz="1600" dirty="0" err="1"/>
              <a:t>and</a:t>
            </a:r>
            <a:r>
              <a:rPr lang="nl-NL" sz="1600" dirty="0"/>
              <a:t> </a:t>
            </a:r>
            <a:r>
              <a:rPr lang="nl-NL" sz="1600" dirty="0" err="1"/>
              <a:t>opportunities</a:t>
            </a:r>
            <a:endParaRPr lang="nl-NL" sz="1600" dirty="0"/>
          </a:p>
          <a:p>
            <a:r>
              <a:rPr lang="nl-NL" sz="1600" dirty="0" err="1"/>
              <a:t>further</a:t>
            </a:r>
            <a:r>
              <a:rPr lang="nl-NL" sz="1600" dirty="0"/>
              <a:t> reading:</a:t>
            </a:r>
          </a:p>
          <a:p>
            <a:pPr lvl="1"/>
            <a:r>
              <a:rPr lang="nl-NL" sz="1600" dirty="0" err="1"/>
              <a:t>Book</a:t>
            </a:r>
            <a:r>
              <a:rPr lang="nl-NL" sz="1600" dirty="0"/>
              <a:t> of </a:t>
            </a:r>
            <a:r>
              <a:rPr lang="nl-NL" sz="1600" dirty="0" err="1"/>
              <a:t>Why</a:t>
            </a:r>
            <a:r>
              <a:rPr lang="nl-NL" sz="1600" dirty="0"/>
              <a:t> (</a:t>
            </a:r>
            <a:r>
              <a:rPr lang="nl-NL" sz="1600" dirty="0" err="1"/>
              <a:t>DAGs</a:t>
            </a:r>
            <a:r>
              <a:rPr lang="nl-NL" sz="1600" dirty="0"/>
              <a:t>/SCM, Judea Pearl)</a:t>
            </a:r>
          </a:p>
          <a:p>
            <a:pPr lvl="1"/>
            <a:r>
              <a:rPr lang="nl-NL" sz="1600" dirty="0" err="1"/>
              <a:t>What</a:t>
            </a:r>
            <a:r>
              <a:rPr lang="nl-NL" sz="1600" dirty="0"/>
              <a:t> </a:t>
            </a:r>
            <a:r>
              <a:rPr lang="nl-NL" sz="1600" dirty="0" err="1"/>
              <a:t>If</a:t>
            </a:r>
            <a:r>
              <a:rPr lang="nl-NL" sz="1600" dirty="0"/>
              <a:t>? (</a:t>
            </a:r>
            <a:r>
              <a:rPr lang="nl-NL" sz="1600" dirty="0" err="1"/>
              <a:t>Potential</a:t>
            </a:r>
            <a:r>
              <a:rPr lang="nl-NL" sz="1600" dirty="0"/>
              <a:t> </a:t>
            </a:r>
            <a:r>
              <a:rPr lang="nl-NL" sz="1600" dirty="0" err="1"/>
              <a:t>Outcomes</a:t>
            </a:r>
            <a:r>
              <a:rPr lang="nl-NL" sz="1600" dirty="0"/>
              <a:t>, Robins, </a:t>
            </a:r>
            <a:r>
              <a:rPr lang="nl-NL" sz="1600" dirty="0" err="1"/>
              <a:t>Hernan</a:t>
            </a:r>
            <a:r>
              <a:rPr lang="nl-NL" sz="1600" dirty="0"/>
              <a:t>)</a:t>
            </a:r>
          </a:p>
          <a:p>
            <a:pPr lvl="0"/>
            <a:endParaRPr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E11F4-6F3C-6152-1095-561372FFD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Disclosures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DE9B65-C880-103F-2530-5276EE6A2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NL" sz="1600" dirty="0"/>
              <a:t>No competing interests</a:t>
            </a:r>
          </a:p>
          <a:p>
            <a:endParaRPr lang="en-NL" sz="1600" dirty="0"/>
          </a:p>
          <a:p>
            <a:r>
              <a:rPr lang="en-NL" sz="1600" dirty="0"/>
              <a:t>Not a physicist (do have BSc. in physics)</a:t>
            </a:r>
          </a:p>
          <a:p>
            <a:r>
              <a:rPr lang="en-NL" sz="1600" dirty="0"/>
              <a:t>Not a clinician (do have MD)</a:t>
            </a:r>
          </a:p>
          <a:p>
            <a:r>
              <a:rPr lang="en-NL" sz="1600" dirty="0"/>
              <a:t>Methodologist studying machine learning and causal inference and their intersection</a:t>
            </a:r>
          </a:p>
          <a:p>
            <a:pPr lvl="1"/>
            <a:r>
              <a:rPr lang="en-NL" sz="1600" dirty="0"/>
              <a:t>methods and applications in health</a:t>
            </a:r>
          </a:p>
        </p:txBody>
      </p:sp>
    </p:spTree>
    <p:extLst>
      <p:ext uri="{BB962C8B-B14F-4D97-AF65-F5344CB8AC3E}">
        <p14:creationId xmlns:p14="http://schemas.microsoft.com/office/powerpoint/2010/main" val="240124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causal inference</a:t>
            </a:r>
            <a:r>
              <a:rPr lang="nl-NL" dirty="0"/>
              <a:t>? We want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what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do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lang="nl-NL" sz="1600" b="1" dirty="0" err="1"/>
              <a:t>What</a:t>
            </a:r>
            <a:r>
              <a:rPr lang="nl-NL" sz="1600" b="1" dirty="0"/>
              <a:t> </a:t>
            </a:r>
            <a:r>
              <a:rPr lang="nl-NL" sz="1600" b="1" dirty="0" err="1"/>
              <a:t>can</a:t>
            </a:r>
            <a:r>
              <a:rPr lang="nl-NL" sz="1600" b="1" dirty="0"/>
              <a:t> </a:t>
            </a:r>
            <a:r>
              <a:rPr lang="nl-NL" sz="1600" b="1" dirty="0" err="1"/>
              <a:t>statistical</a:t>
            </a:r>
            <a:r>
              <a:rPr lang="nl-NL" sz="1600" b="1" dirty="0"/>
              <a:t> </a:t>
            </a:r>
            <a:r>
              <a:rPr lang="nl-NL" sz="1600" b="1" dirty="0" err="1"/>
              <a:t>learning</a:t>
            </a:r>
            <a:r>
              <a:rPr lang="nl-NL" sz="1600" b="1" dirty="0"/>
              <a:t> do?</a:t>
            </a:r>
            <a:endParaRPr sz="1600" b="1" dirty="0"/>
          </a:p>
          <a:p>
            <a:pPr lvl="0"/>
            <a:r>
              <a:rPr sz="1600" dirty="0"/>
              <a:t>statistical learning from passively collected data:</a:t>
            </a:r>
          </a:p>
          <a:p>
            <a:pPr lvl="1"/>
            <a:r>
              <a:rPr sz="1600" dirty="0"/>
              <a:t>observe: patients with metastases poor survival</a:t>
            </a:r>
            <a:endParaRPr lang="nl-NL" sz="1600" dirty="0"/>
          </a:p>
          <a:p>
            <a:pPr lvl="1"/>
            <a:endParaRPr lang="en-NL" sz="1600" dirty="0"/>
          </a:p>
          <a:p>
            <a:pPr lvl="1"/>
            <a:endParaRPr sz="1600" dirty="0"/>
          </a:p>
        </p:txBody>
      </p:sp>
      <p:pic>
        <p:nvPicPr>
          <p:cNvPr id="5" name="Picture 4" descr="A graph of a number of years&#10;&#10;Description automatically generated">
            <a:extLst>
              <a:ext uri="{FF2B5EF4-FFF2-40B4-BE49-F238E27FC236}">
                <a16:creationId xmlns:a16="http://schemas.microsoft.com/office/drawing/2014/main" id="{BED9E141-E14C-91EA-6951-305BE9FFA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535" y="2311513"/>
            <a:ext cx="4763386" cy="2462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468FE2-0930-CDEA-3E5C-99AE6F34CF8F}"/>
              </a:ext>
            </a:extLst>
          </p:cNvPr>
          <p:cNvSpPr txBox="1"/>
          <p:nvPr/>
        </p:nvSpPr>
        <p:spPr>
          <a:xfrm>
            <a:off x="6177516" y="4231758"/>
            <a:ext cx="2892056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sz="1050" dirty="0"/>
              <a:t>Dutch cancer registrion (NKR)</a:t>
            </a:r>
          </a:p>
          <a:p>
            <a:r>
              <a:rPr lang="en-NL" sz="1050" dirty="0"/>
              <a:t>all cancer types (stage I-III vs IV)</a:t>
            </a:r>
          </a:p>
          <a:p>
            <a:r>
              <a:rPr lang="en-NL" sz="1050" dirty="0"/>
              <a:t>accessed 2024-05-04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GB" dirty="0"/>
              <a:t>Why causal inference?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 err="1"/>
              <a:t>What</a:t>
            </a:r>
            <a:r>
              <a:rPr lang="nl-NL" sz="1600" b="1" dirty="0"/>
              <a:t> </a:t>
            </a:r>
            <a:r>
              <a:rPr lang="nl-NL" sz="1600" b="1" dirty="0" err="1"/>
              <a:t>can</a:t>
            </a:r>
            <a:r>
              <a:rPr lang="nl-NL" sz="1600" b="1" dirty="0"/>
              <a:t> </a:t>
            </a:r>
            <a:r>
              <a:rPr lang="nl-NL" sz="1600" b="1" dirty="0" err="1"/>
              <a:t>statistical</a:t>
            </a:r>
            <a:r>
              <a:rPr lang="nl-NL" sz="1600" b="1" dirty="0"/>
              <a:t> </a:t>
            </a:r>
            <a:r>
              <a:rPr lang="nl-NL" sz="1600" b="1" dirty="0" err="1"/>
              <a:t>learning</a:t>
            </a:r>
            <a:r>
              <a:rPr lang="nl-NL" sz="1600" b="1" dirty="0"/>
              <a:t> do?</a:t>
            </a:r>
            <a:endParaRPr lang="nl-NL" sz="1600" dirty="0"/>
          </a:p>
          <a:p>
            <a:pPr lvl="0"/>
            <a:r>
              <a:rPr sz="1600" dirty="0"/>
              <a:t>statistical learning from passively collected data:</a:t>
            </a:r>
          </a:p>
          <a:p>
            <a:pPr lvl="0"/>
            <a:r>
              <a:rPr sz="1600" b="1" dirty="0"/>
              <a:t>from these data we can learn what to expect when we passively observe the world</a:t>
            </a:r>
            <a:endParaRPr lang="nl-NL" sz="1600" b="1" dirty="0"/>
          </a:p>
          <a:p>
            <a:pPr lvl="0"/>
            <a:endParaRPr sz="1600" dirty="0"/>
          </a:p>
          <a:p>
            <a:pPr lvl="1"/>
            <a:r>
              <a:rPr sz="1600" dirty="0"/>
              <a:t>observe: stage I lung cancer patients</a:t>
            </a:r>
          </a:p>
          <a:p>
            <a:pPr lvl="2"/>
            <a:r>
              <a:rPr sz="1600" dirty="0"/>
              <a:t>with surgery: good survival</a:t>
            </a:r>
          </a:p>
          <a:p>
            <a:pPr lvl="2"/>
            <a:r>
              <a:rPr sz="1600" dirty="0"/>
              <a:t>with radiotherapy: </a:t>
            </a:r>
            <a:r>
              <a:rPr lang="nl-NL" sz="1600" dirty="0" err="1"/>
              <a:t>worse</a:t>
            </a:r>
            <a:r>
              <a:rPr sz="1600" dirty="0"/>
              <a:t> survival</a:t>
            </a:r>
            <a:endParaRPr lang="en-NL" sz="1600" dirty="0"/>
          </a:p>
        </p:txBody>
      </p:sp>
    </p:spTree>
    <p:extLst>
      <p:ext uri="{BB962C8B-B14F-4D97-AF65-F5344CB8AC3E}">
        <p14:creationId xmlns:p14="http://schemas.microsoft.com/office/powerpoint/2010/main" val="390247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causal inference</a:t>
            </a:r>
            <a:r>
              <a:rPr lang="nl-NL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endParaRPr lang="en-NL" sz="2400" dirty="0"/>
          </a:p>
          <a:p>
            <a:pPr marL="0" lvl="0" indent="0">
              <a:buNone/>
            </a:pPr>
            <a:endParaRPr lang="en-GB" sz="2400" dirty="0"/>
          </a:p>
          <a:p>
            <a:pPr marL="0" lvl="0" indent="0">
              <a:buNone/>
            </a:pPr>
            <a:r>
              <a:rPr lang="en-GB" sz="2400" dirty="0"/>
              <a:t>if we now stop using radiotherapy and only operate,</a:t>
            </a:r>
            <a:br>
              <a:rPr lang="en-GB" sz="2400" dirty="0"/>
            </a:br>
            <a:r>
              <a:rPr lang="en-GB" sz="2400" dirty="0"/>
              <a:t>regardless of age, comorbidities, fitness, </a:t>
            </a:r>
            <a:br>
              <a:rPr lang="en-GB" sz="2400" dirty="0"/>
            </a:br>
            <a:r>
              <a:rPr lang="en-GB" sz="2400" dirty="0"/>
              <a:t>would the patients live longer?</a:t>
            </a:r>
          </a:p>
        </p:txBody>
      </p:sp>
    </p:spTree>
    <p:extLst>
      <p:ext uri="{BB962C8B-B14F-4D97-AF65-F5344CB8AC3E}">
        <p14:creationId xmlns:p14="http://schemas.microsoft.com/office/powerpoint/2010/main" val="1038205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causal inference</a:t>
            </a:r>
            <a:r>
              <a:rPr lang="nl-NL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600" b="1" dirty="0" err="1"/>
              <a:t>What</a:t>
            </a:r>
            <a:r>
              <a:rPr lang="nl-NL" sz="1600" b="1" dirty="0"/>
              <a:t> </a:t>
            </a:r>
            <a:r>
              <a:rPr lang="nl-NL" sz="1600" b="1" dirty="0" err="1"/>
              <a:t>can</a:t>
            </a:r>
            <a:r>
              <a:rPr lang="nl-NL" sz="1600" b="1" dirty="0"/>
              <a:t> </a:t>
            </a:r>
            <a:r>
              <a:rPr lang="nl-NL" sz="1600" b="1" dirty="0" err="1"/>
              <a:t>statistical</a:t>
            </a:r>
            <a:r>
              <a:rPr lang="nl-NL" sz="1600" b="1" dirty="0"/>
              <a:t> </a:t>
            </a:r>
            <a:r>
              <a:rPr lang="nl-NL" sz="1600" b="1" dirty="0" err="1"/>
              <a:t>learning</a:t>
            </a:r>
            <a:r>
              <a:rPr lang="nl-NL" sz="1600" b="1" dirty="0"/>
              <a:t> do?</a:t>
            </a:r>
            <a:endParaRPr lang="nl-NL" sz="1600" dirty="0"/>
          </a:p>
          <a:p>
            <a:pPr lvl="0"/>
            <a:r>
              <a:rPr sz="1600" dirty="0"/>
              <a:t>statistical learning from passively collected data:</a:t>
            </a:r>
          </a:p>
          <a:p>
            <a:pPr lvl="0"/>
            <a:r>
              <a:rPr sz="1600" dirty="0"/>
              <a:t>from these data we can learn what to expect when we passively observe the </a:t>
            </a:r>
            <a:r>
              <a:rPr sz="1600" dirty="0" err="1"/>
              <a:t>worl</a:t>
            </a:r>
            <a:r>
              <a:rPr lang="nl-NL" sz="1600" dirty="0"/>
              <a:t>d</a:t>
            </a:r>
          </a:p>
          <a:p>
            <a:pPr lvl="0"/>
            <a:r>
              <a:rPr lang="nl-NL" sz="1600" b="1" dirty="0" err="1"/>
              <a:t>not</a:t>
            </a:r>
            <a:r>
              <a:rPr lang="nl-NL" sz="1600" b="1" dirty="0"/>
              <a:t> </a:t>
            </a:r>
            <a:r>
              <a:rPr lang="nl-NL" sz="1600" b="1" dirty="0" err="1"/>
              <a:t>what</a:t>
            </a:r>
            <a:r>
              <a:rPr lang="nl-NL" sz="1600" b="1" dirty="0"/>
              <a:t> </a:t>
            </a:r>
            <a:r>
              <a:rPr lang="nl-NL" sz="1600" b="1" dirty="0" err="1"/>
              <a:t>to</a:t>
            </a:r>
            <a:r>
              <a:rPr lang="nl-NL" sz="1600" b="1" dirty="0"/>
              <a:t> </a:t>
            </a:r>
            <a:r>
              <a:rPr lang="nl-NL" sz="1600" b="1" dirty="0" err="1"/>
              <a:t>expect</a:t>
            </a:r>
            <a:r>
              <a:rPr lang="nl-NL" sz="1600" b="1" dirty="0"/>
              <a:t> </a:t>
            </a:r>
            <a:r>
              <a:rPr lang="nl-NL" sz="1600" b="1" dirty="0" err="1"/>
              <a:t>when</a:t>
            </a:r>
            <a:r>
              <a:rPr lang="nl-NL" sz="1600" b="1" dirty="0"/>
              <a:t> we change </a:t>
            </a:r>
            <a:r>
              <a:rPr lang="nl-NL" sz="1600" b="1" dirty="0" err="1"/>
              <a:t>something</a:t>
            </a:r>
            <a:endParaRPr lang="nl-NL" sz="1600" b="1" dirty="0"/>
          </a:p>
          <a:p>
            <a:pPr lvl="0"/>
            <a:r>
              <a:rPr lang="nl-NL" sz="1600" dirty="0" err="1"/>
              <a:t>this</a:t>
            </a:r>
            <a:r>
              <a:rPr lang="nl-NL" sz="1600" dirty="0"/>
              <a:t> </a:t>
            </a:r>
            <a:r>
              <a:rPr lang="nl-NL" sz="1600" dirty="0" err="1"/>
              <a:t>applies</a:t>
            </a:r>
            <a:r>
              <a:rPr lang="nl-NL" sz="1600" dirty="0"/>
              <a:t> </a:t>
            </a:r>
            <a:r>
              <a:rPr lang="nl-NL" sz="1600" dirty="0" err="1"/>
              <a:t>regardless</a:t>
            </a:r>
            <a:r>
              <a:rPr lang="nl-NL" sz="1600" dirty="0"/>
              <a:t> of:</a:t>
            </a:r>
          </a:p>
          <a:p>
            <a:pPr lvl="1"/>
            <a:r>
              <a:rPr lang="nl-NL" sz="1600" dirty="0" err="1"/>
              <a:t>simple</a:t>
            </a:r>
            <a:r>
              <a:rPr lang="nl-NL" sz="1600" dirty="0"/>
              <a:t> (</a:t>
            </a:r>
            <a:r>
              <a:rPr lang="nl-NL" sz="1600" dirty="0" err="1"/>
              <a:t>regression</a:t>
            </a:r>
            <a:r>
              <a:rPr lang="nl-NL" sz="1600" dirty="0"/>
              <a:t>) or complex (machine </a:t>
            </a:r>
            <a:r>
              <a:rPr lang="nl-NL" sz="1600" dirty="0" err="1"/>
              <a:t>learning</a:t>
            </a:r>
            <a:r>
              <a:rPr lang="nl-NL" sz="1600" dirty="0"/>
              <a:t>) </a:t>
            </a:r>
            <a:r>
              <a:rPr lang="nl-NL" sz="1600" dirty="0" err="1"/>
              <a:t>learning</a:t>
            </a:r>
            <a:r>
              <a:rPr lang="nl-NL" sz="1600" dirty="0"/>
              <a:t> </a:t>
            </a:r>
            <a:r>
              <a:rPr lang="nl-NL" sz="1600" dirty="0" err="1"/>
              <a:t>methods</a:t>
            </a:r>
            <a:endParaRPr lang="nl-NL" sz="1600" dirty="0"/>
          </a:p>
          <a:p>
            <a:pPr lvl="1"/>
            <a:r>
              <a:rPr lang="nl-NL" sz="1600" dirty="0" err="1"/>
              <a:t>retrospective</a:t>
            </a:r>
            <a:r>
              <a:rPr lang="nl-NL" sz="1600" dirty="0"/>
              <a:t> </a:t>
            </a:r>
            <a:r>
              <a:rPr lang="nl-NL" sz="1600" dirty="0" err="1"/>
              <a:t>vs</a:t>
            </a:r>
            <a:r>
              <a:rPr lang="nl-NL" sz="1600" dirty="0"/>
              <a:t> </a:t>
            </a:r>
            <a:r>
              <a:rPr lang="nl-NL" sz="1600" dirty="0" err="1"/>
              <a:t>prospective</a:t>
            </a:r>
            <a:r>
              <a:rPr lang="nl-NL" sz="1600" dirty="0"/>
              <a:t> data </a:t>
            </a:r>
            <a:r>
              <a:rPr lang="nl-NL" sz="1600" dirty="0" err="1"/>
              <a:t>collection</a:t>
            </a:r>
            <a:endParaRPr lang="nl-NL" sz="1600" dirty="0"/>
          </a:p>
          <a:p>
            <a:pPr lvl="1"/>
            <a:r>
              <a:rPr lang="nl-NL" sz="1600" dirty="0"/>
              <a:t>model updates (‘</a:t>
            </a:r>
            <a:r>
              <a:rPr lang="nl-NL" sz="1600" dirty="0" err="1"/>
              <a:t>continual</a:t>
            </a:r>
            <a:r>
              <a:rPr lang="nl-NL" sz="1600" dirty="0"/>
              <a:t> </a:t>
            </a:r>
            <a:r>
              <a:rPr lang="nl-NL" sz="1600" dirty="0" err="1"/>
              <a:t>learning</a:t>
            </a:r>
            <a:r>
              <a:rPr lang="nl-NL" sz="1600" dirty="0"/>
              <a:t>’)</a:t>
            </a:r>
          </a:p>
          <a:p>
            <a:pPr lvl="1"/>
            <a:r>
              <a:rPr lang="nl-NL" sz="1600" dirty="0"/>
              <a:t>small (100s) or big (</a:t>
            </a:r>
            <a:r>
              <a:rPr lang="nl-NL" sz="1600" dirty="0" err="1"/>
              <a:t>millions</a:t>
            </a:r>
            <a:r>
              <a:rPr lang="nl-NL" sz="1600" dirty="0"/>
              <a:t>) data</a:t>
            </a:r>
          </a:p>
        </p:txBody>
      </p:sp>
    </p:spTree>
    <p:extLst>
      <p:ext uri="{BB962C8B-B14F-4D97-AF65-F5344CB8AC3E}">
        <p14:creationId xmlns:p14="http://schemas.microsoft.com/office/powerpoint/2010/main" val="2715512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Why causal inference</a:t>
            </a:r>
            <a:r>
              <a:rPr lang="nl-NL" dirty="0"/>
              <a:t>?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600" b="1" dirty="0"/>
              <a:t>health care professionals are typically concerned with improving the world, meaning making changes (interventions) that improve outcomes</a:t>
            </a:r>
          </a:p>
          <a:p>
            <a:pPr lvl="0"/>
            <a:r>
              <a:rPr sz="1600" dirty="0"/>
              <a:t>the best way to learn about </a:t>
            </a:r>
            <a:r>
              <a:rPr lang="nl-NL" sz="1600" dirty="0" err="1"/>
              <a:t>effects</a:t>
            </a:r>
            <a:r>
              <a:rPr lang="nl-NL" sz="1600" dirty="0"/>
              <a:t> of</a:t>
            </a:r>
            <a:r>
              <a:rPr sz="1600" dirty="0"/>
              <a:t> treatments (or </a:t>
            </a:r>
            <a:r>
              <a:rPr sz="1600" i="1" dirty="0"/>
              <a:t>interventions</a:t>
            </a:r>
            <a:r>
              <a:rPr sz="1600" dirty="0"/>
              <a:t>) is by performing them </a:t>
            </a:r>
            <a:r>
              <a:rPr lang="nl-NL" sz="1600" dirty="0" err="1"/>
              <a:t>experimentally</a:t>
            </a:r>
            <a:r>
              <a:rPr lang="nl-NL" sz="1600" dirty="0"/>
              <a:t> </a:t>
            </a:r>
            <a:r>
              <a:rPr sz="1600" dirty="0"/>
              <a:t>in a randomized controlled trial (RCT)</a:t>
            </a:r>
          </a:p>
          <a:p>
            <a:pPr lvl="0"/>
            <a:r>
              <a:rPr sz="1600" dirty="0"/>
              <a:t>though RCTs are ideal from a theoretical point of view, they are challenged by logistical, financial and ethical issues</a:t>
            </a:r>
          </a:p>
          <a:p>
            <a:pPr lvl="0"/>
            <a:r>
              <a:rPr sz="1600" dirty="0"/>
              <a:t>RCT for every possible change (e.g. dose adjustment, radiotherapy fractioning) infeasible</a:t>
            </a:r>
            <a:endParaRPr lang="nl-NL" sz="1600" dirty="0"/>
          </a:p>
          <a:p>
            <a:pPr lvl="0"/>
            <a:r>
              <a:rPr lang="en-NL" sz="1600" dirty="0"/>
              <a:t>we do have non-experimental (observational), can we </a:t>
            </a:r>
            <a:r>
              <a:rPr lang="nl-NL" sz="1600" dirty="0" err="1"/>
              <a:t>estimate</a:t>
            </a:r>
            <a:r>
              <a:rPr lang="nl-NL" sz="1600" dirty="0"/>
              <a:t> treatment </a:t>
            </a:r>
            <a:r>
              <a:rPr lang="nl-NL" sz="1600" dirty="0" err="1"/>
              <a:t>effects</a:t>
            </a:r>
            <a:r>
              <a:rPr lang="nl-NL" sz="1600" dirty="0"/>
              <a:t> </a:t>
            </a:r>
            <a:r>
              <a:rPr lang="nl-NL" sz="1600" dirty="0" err="1"/>
              <a:t>from</a:t>
            </a:r>
            <a:r>
              <a:rPr lang="nl-NL" sz="1600" dirty="0"/>
              <a:t> </a:t>
            </a:r>
            <a:r>
              <a:rPr lang="nl-NL" sz="1600" dirty="0" err="1"/>
              <a:t>them</a:t>
            </a:r>
            <a:r>
              <a:rPr lang="nl-NL" sz="1600" dirty="0"/>
              <a:t>? </a:t>
            </a:r>
          </a:p>
          <a:p>
            <a:pPr lvl="1"/>
            <a:r>
              <a:rPr lang="nl-NL" sz="1600" dirty="0"/>
              <a:t>in </a:t>
            </a:r>
            <a:r>
              <a:rPr lang="nl-NL" sz="1600" dirty="0" err="1"/>
              <a:t>comes</a:t>
            </a:r>
            <a:r>
              <a:rPr lang="nl-NL" sz="1600" dirty="0"/>
              <a:t> </a:t>
            </a:r>
            <a:r>
              <a:rPr lang="nl-NL" sz="1600" dirty="0" err="1"/>
              <a:t>causal</a:t>
            </a:r>
            <a:r>
              <a:rPr lang="nl-NL" sz="1600" dirty="0"/>
              <a:t> </a:t>
            </a:r>
            <a:r>
              <a:rPr lang="nl-NL" sz="1600" dirty="0" err="1"/>
              <a:t>inference</a:t>
            </a:r>
            <a:endParaRPr lang="en-GB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What is causal inference?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sz="1600" dirty="0"/>
                  <a:t>(as a verb) statistical inference about a causal question</a:t>
                </a:r>
              </a:p>
              <a:p>
                <a:r>
                  <a:rPr lang="en-GB" sz="1600" dirty="0"/>
                  <a:t>(as a field) define causal quantities and deduce how to </a:t>
                </a:r>
                <a:r>
                  <a:rPr lang="en-GB" sz="1600" dirty="0" err="1"/>
                  <a:t>estimate</a:t>
                </a:r>
                <a:r>
                  <a:rPr lang="en-GB" sz="1600" dirty="0"/>
                  <a:t> them from available data given assumptions</a:t>
                </a:r>
                <a:endParaRPr lang="en-GB" sz="1600" dirty="0">
                  <a:latin typeface="Cambria Math" panose="02040503050406030204" pitchFamily="18" charset="0"/>
                </a:endParaRPr>
              </a:p>
              <a:p>
                <a:pPr marL="127000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GB" sz="160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ctrlPr>
                            <a:rPr lang="ar-AE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ar-AE" sz="1600"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m:rPr>
                              <m:nor/>
                            </m:rPr>
                            <a:rPr lang="en-GB" sz="1600"/>
                            <m:t>do</m:t>
                          </m:r>
                          <m:d>
                            <m:dPr>
                              <m:ctrlPr>
                                <a:rPr lang="ar-AE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ar-AE" sz="160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d>
                      <m:r>
                        <a:rPr lang="ar-AE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nl-NL" sz="1600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           </m:t>
                      </m:r>
                    </m:oMath>
                  </m:oMathPara>
                </a14:m>
                <a:endParaRPr lang="ar-AE" sz="1600" dirty="0"/>
              </a:p>
              <a:p>
                <a:pPr lvl="1"/>
                <a:r>
                  <a:rPr lang="nl-NL" sz="1600" dirty="0" err="1"/>
                  <a:t>what</a:t>
                </a:r>
                <a:r>
                  <a:rPr lang="nl-NL" sz="1600" dirty="0"/>
                  <a:t> is </a:t>
                </a:r>
                <a:r>
                  <a:rPr lang="nl-NL" sz="1600" dirty="0" err="1"/>
                  <a:t>the</a:t>
                </a:r>
                <a:r>
                  <a:rPr lang="nl-NL" sz="1600" dirty="0"/>
                  <a:t> chance of survival: Pr(Y=1)</a:t>
                </a:r>
              </a:p>
              <a:p>
                <a:pPr lvl="1"/>
                <a:r>
                  <a:rPr lang="nl-NL" sz="1600" dirty="0" err="1"/>
                  <a:t>if</a:t>
                </a:r>
                <a:r>
                  <a:rPr lang="nl-NL" sz="1600" dirty="0"/>
                  <a:t> we </a:t>
                </a:r>
                <a:r>
                  <a:rPr lang="nl-NL" sz="1600" dirty="0" err="1"/>
                  <a:t>would</a:t>
                </a:r>
                <a:r>
                  <a:rPr lang="nl-NL" sz="1600" dirty="0"/>
                  <a:t> </a:t>
                </a:r>
                <a:r>
                  <a:rPr lang="nl-NL" sz="1600" dirty="0" err="1"/>
                  <a:t>operate</a:t>
                </a:r>
                <a:r>
                  <a:rPr lang="nl-NL" sz="1600" dirty="0"/>
                  <a:t>: do(T=1)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00" t="-1600"/>
                </a:stretch>
              </a:blipFill>
            </p:spPr>
            <p:txBody>
              <a:bodyPr/>
              <a:lstStyle/>
              <a:p>
                <a:r>
                  <a:rPr lang="en-N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256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Thème Office">
  <a:themeElements>
    <a:clrScheme name="ESTRO 2023">
      <a:dk1>
        <a:srgbClr val="000000"/>
      </a:dk1>
      <a:lt1>
        <a:srgbClr val="FFFFFF"/>
      </a:lt1>
      <a:dk2>
        <a:srgbClr val="4BBABD"/>
      </a:dk2>
      <a:lt2>
        <a:srgbClr val="F4AEC0"/>
      </a:lt2>
      <a:accent1>
        <a:srgbClr val="005857"/>
      </a:accent1>
      <a:accent2>
        <a:srgbClr val="BED2D3"/>
      </a:accent2>
      <a:accent3>
        <a:srgbClr val="F49800"/>
      </a:accent3>
      <a:accent4>
        <a:srgbClr val="334866"/>
      </a:accent4>
      <a:accent5>
        <a:srgbClr val="B95220"/>
      </a:accent5>
      <a:accent6>
        <a:srgbClr val="6E984B"/>
      </a:accent6>
      <a:hlink>
        <a:srgbClr val="000000"/>
      </a:hlink>
      <a:folHlink>
        <a:srgbClr val="4BBABD"/>
      </a:folHlink>
    </a:clrScheme>
    <a:fontScheme name="Trebuchet MS">
      <a:maj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werpoint presentation_ESTRO 2021_template_16x9" id="{89457311-F0D4-1543-9CC2-62FBC1D61EDB}" vid="{5430A743-1C4A-7D4C-BBA5-B2DFED9876EC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274</TotalTime>
  <Words>1292</Words>
  <Application>Microsoft Macintosh PowerPoint</Application>
  <PresentationFormat>On-screen Show (16:9)</PresentationFormat>
  <Paragraphs>152</Paragraphs>
  <Slides>26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 Math</vt:lpstr>
      <vt:lpstr>Courier</vt:lpstr>
      <vt:lpstr>Open Sans</vt:lpstr>
      <vt:lpstr>Trebuchet MS</vt:lpstr>
      <vt:lpstr>Thème Office</vt:lpstr>
      <vt:lpstr>Note</vt:lpstr>
      <vt:lpstr>Wouter van Amsterdam University Medical Center Utrecht – Julius Center for Health Sciences</vt:lpstr>
      <vt:lpstr>Disclosures</vt:lpstr>
      <vt:lpstr>Why causal inference? We want to now what to do</vt:lpstr>
      <vt:lpstr>Why causal inference? </vt:lpstr>
      <vt:lpstr>Why causal inference?</vt:lpstr>
      <vt:lpstr>Why causal inference?</vt:lpstr>
      <vt:lpstr>Why causal inference?</vt:lpstr>
      <vt:lpstr>What is causal inference?</vt:lpstr>
      <vt:lpstr>What is causal inference?</vt:lpstr>
      <vt:lpstr>What is causal inference?</vt:lpstr>
      <vt:lpstr>What is causal inference?</vt:lpstr>
      <vt:lpstr>Causal inference frameworks, a high-level introduction</vt:lpstr>
      <vt:lpstr>Causal inference frameworks, a high-level introduction</vt:lpstr>
      <vt:lpstr>Causal inference frameworks, a high-level introduction</vt:lpstr>
      <vt:lpstr>Causal inference frameworks</vt:lpstr>
      <vt:lpstr>DAGs and their uses</vt:lpstr>
      <vt:lpstr>Setting up a causal inference study</vt:lpstr>
      <vt:lpstr>challenges and opportunities  of causal inference with observational data in oncology</vt:lpstr>
      <vt:lpstr>challenge: unobserved confounding by overall fitness</vt:lpstr>
      <vt:lpstr>challenge: unobserved confounding by overall fitness</vt:lpstr>
      <vt:lpstr>challenge: unobserved confounding by overall fitness</vt:lpstr>
      <vt:lpstr>challenge: unobserved confounding by overall fitness</vt:lpstr>
      <vt:lpstr>challenge: unobserved confounding by overall fitness</vt:lpstr>
      <vt:lpstr>opportunities and use cases of causal inference in oncology</vt:lpstr>
      <vt:lpstr>Concluding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Dear Sir, Madam,   Please find herewith the PowerPoint template to be used for ESTRO 2021.  This will be the only template accepted at the Congress.   Kind regards, The ESTRO Team</dc:title>
  <dc:creator>Daneel Bogaerts</dc:creator>
  <cp:lastModifiedBy>Amsterdam-3, W.A.C. van (Wouter)</cp:lastModifiedBy>
  <cp:revision>16</cp:revision>
  <cp:lastPrinted>2024-05-05T10:07:57Z</cp:lastPrinted>
  <dcterms:created xsi:type="dcterms:W3CDTF">2021-10-04T14:09:19Z</dcterms:created>
  <dcterms:modified xsi:type="dcterms:W3CDTF">2024-05-05T11:19:52Z</dcterms:modified>
</cp:coreProperties>
</file>