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E7"/>
          </a:solidFill>
        </a:fill>
      </a:tcStyle>
    </a:wholeTbl>
    <a:band2H>
      <a:tcTxStyle b="def" i="def"/>
      <a:tcStyle>
        <a:tcBdr/>
        <a:fill>
          <a:solidFill>
            <a:srgbClr val="E7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179512" y="157010"/>
            <a:ext cx="8784978" cy="48201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"/>
          <p:cNvSpPr txBox="1"/>
          <p:nvPr>
            <p:ph type="title" hasCustomPrompt="1"/>
          </p:nvPr>
        </p:nvSpPr>
        <p:spPr>
          <a:xfrm>
            <a:off x="685800" y="1703035"/>
            <a:ext cx="7772400" cy="530228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1371600" y="2319482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3382" y="3720150"/>
            <a:ext cx="2038036" cy="10042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770806" y="4885260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lick here to add title"/>
          <p:cNvSpPr txBox="1"/>
          <p:nvPr>
            <p:ph type="title" hasCustomPrompt="1"/>
          </p:nvPr>
        </p:nvSpPr>
        <p:spPr>
          <a:xfrm>
            <a:off x="323850" y="179999"/>
            <a:ext cx="8496300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  <p:sp>
        <p:nvSpPr>
          <p:cNvPr id="34" name="Body Level One…"/>
          <p:cNvSpPr txBox="1"/>
          <p:nvPr>
            <p:ph type="body" idx="1" hasCustomPrompt="1"/>
          </p:nvPr>
        </p:nvSpPr>
        <p:spPr>
          <a:xfrm>
            <a:off x="323999" y="1079999"/>
            <a:ext cx="8482874" cy="29151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932488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/>
          <p:nvPr>
            <p:ph type="body" sz="half" idx="1" hasCustomPrompt="1"/>
          </p:nvPr>
        </p:nvSpPr>
        <p:spPr>
          <a:xfrm>
            <a:off x="323999" y="1079999"/>
            <a:ext cx="4176002" cy="28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Click here to add title"/>
          <p:cNvSpPr txBox="1"/>
          <p:nvPr>
            <p:ph type="title" hasCustomPrompt="1"/>
          </p:nvPr>
        </p:nvSpPr>
        <p:spPr>
          <a:xfrm>
            <a:off x="323999" y="179999"/>
            <a:ext cx="8496946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ild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076205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Platshållare för bild 5"/>
          <p:cNvSpPr/>
          <p:nvPr>
            <p:ph type="pic" idx="21"/>
          </p:nvPr>
        </p:nvSpPr>
        <p:spPr>
          <a:xfrm>
            <a:off x="184150" y="168273"/>
            <a:ext cx="4105275" cy="47783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bilder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73816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Platshållare för bild 5"/>
          <p:cNvSpPr/>
          <p:nvPr>
            <p:ph type="pic" sz="half" idx="21"/>
          </p:nvPr>
        </p:nvSpPr>
        <p:spPr>
          <a:xfrm>
            <a:off x="179511" y="2582897"/>
            <a:ext cx="4105152" cy="236243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4" name="Platshållare för bild 5"/>
          <p:cNvSpPr/>
          <p:nvPr>
            <p:ph type="pic" sz="half" idx="22"/>
          </p:nvPr>
        </p:nvSpPr>
        <p:spPr>
          <a:xfrm>
            <a:off x="179511" y="168117"/>
            <a:ext cx="4105152" cy="241478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Platshållare för bild 5"/>
          <p:cNvSpPr/>
          <p:nvPr>
            <p:ph type="pic" idx="21"/>
          </p:nvPr>
        </p:nvSpPr>
        <p:spPr>
          <a:xfrm>
            <a:off x="177421" y="167728"/>
            <a:ext cx="8787067" cy="478028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Click here to add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vslutning">
    <p:bg>
      <p:bgPr>
        <a:gradFill flip="none" rotWithShape="1">
          <a:gsLst>
            <a:gs pos="0">
              <a:srgbClr val="F3F8FD"/>
            </a:gs>
            <a:gs pos="74000">
              <a:srgbClr val="97BCE9"/>
            </a:gs>
            <a:gs pos="83000">
              <a:srgbClr val="97BCE9"/>
            </a:gs>
            <a:gs pos="100000">
              <a:srgbClr val="B9D2F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234924" y="4966101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5"/>
          <p:cNvSpPr/>
          <p:nvPr/>
        </p:nvSpPr>
        <p:spPr>
          <a:xfrm>
            <a:off x="0" y="-1"/>
            <a:ext cx="9144000" cy="519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3"/>
          <p:cNvSpPr/>
          <p:nvPr/>
        </p:nvSpPr>
        <p:spPr>
          <a:xfrm>
            <a:off x="179512" y="157009"/>
            <a:ext cx="8784978" cy="486187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759" y="1275605"/>
            <a:ext cx="3784079" cy="1864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2975" y="4867295"/>
            <a:ext cx="358414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spcBef>
                <a:spcPts val="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lick here to add title"/>
          <p:cNvSpPr txBox="1"/>
          <p:nvPr>
            <p:ph type="title" hasCustomPrompt="1"/>
          </p:nvPr>
        </p:nvSpPr>
        <p:spPr>
          <a:xfrm>
            <a:off x="323850" y="167729"/>
            <a:ext cx="8496300" cy="9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here to add title</a:t>
            </a:r>
          </a:p>
        </p:txBody>
      </p:sp>
      <p:sp>
        <p:nvSpPr>
          <p:cNvPr id="8" name="Rectangle 9"/>
          <p:cNvSpPr/>
          <p:nvPr/>
        </p:nvSpPr>
        <p:spPr>
          <a:xfrm>
            <a:off x="177421" y="4003952"/>
            <a:ext cx="8787067" cy="944062"/>
          </a:xfrm>
          <a:prstGeom prst="rect">
            <a:avLst/>
          </a:prstGeom>
          <a:gradFill>
            <a:gsLst>
              <a:gs pos="0">
                <a:srgbClr val="264468"/>
              </a:gs>
              <a:gs pos="85000">
                <a:schemeClr val="accent6">
                  <a:alpha val="0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312" y="4119400"/>
            <a:ext cx="1389331" cy="68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3pPr>
      <a:lvl4pPr marL="16859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4pPr>
      <a:lvl5pPr marL="21431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search?client=safari&amp;rls=en&amp;q=norwegian+sweater&amp;ie=UTF-8&amp;oe=UTF-8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OA &amp; Late Bind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SOA &amp; Late Binding</a:t>
            </a:r>
          </a:p>
        </p:txBody>
      </p:sp>
      <p:sp>
        <p:nvSpPr>
          <p:cNvPr id="109" name="KUL 4.0 IIOT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KUL 4.0 IIOT</a:t>
            </a:r>
          </a:p>
          <a:p>
            <a:pPr/>
            <a:r>
              <a:t>Jan van Deventer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Synop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Synopsis</a:t>
            </a:r>
          </a:p>
        </p:txBody>
      </p:sp>
      <p:sp>
        <p:nvSpPr>
          <p:cNvPr id="150" name="How does a new service advertises itself (e.g., at runtime when things change)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a new service advertises itself (e.g., at runtime when things change)?</a:t>
            </a:r>
          </a:p>
          <a:p>
            <a:pPr/>
            <a:r>
              <a:t>How does a service consumer find the needed and correct service (e.g., at runtime when things change)?</a:t>
            </a:r>
          </a:p>
          <a:p>
            <a:pPr/>
          </a:p>
          <a:p>
            <a:pPr/>
          </a:p>
          <a:p>
            <a:pPr/>
            <a:r>
              <a:t>You do “it” when you buy a sweater online…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Conn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Connections</a:t>
            </a:r>
          </a:p>
        </p:txBody>
      </p:sp>
      <p:sp>
        <p:nvSpPr>
          <p:cNvPr id="113" name="What do you see when you look under your desk or behind your TV?…"/>
          <p:cNvSpPr txBox="1"/>
          <p:nvPr>
            <p:ph type="body" sz="half" idx="1"/>
          </p:nvPr>
        </p:nvSpPr>
        <p:spPr>
          <a:xfrm>
            <a:off x="323999" y="1079999"/>
            <a:ext cx="4521537" cy="2915121"/>
          </a:xfrm>
          <a:prstGeom prst="rect">
            <a:avLst/>
          </a:prstGeom>
        </p:spPr>
        <p:txBody>
          <a:bodyPr/>
          <a:lstStyle/>
          <a:p>
            <a:pPr marL="315468" indent="-315468" defTabSz="420623">
              <a:spcBef>
                <a:spcPts val="400"/>
              </a:spcBef>
              <a:defRPr sz="2024"/>
            </a:pPr>
            <a:r>
              <a:t>What do you see when you look under your desk or behind your TV?</a:t>
            </a:r>
          </a:p>
          <a:p>
            <a:pPr marL="315468" indent="-315468" defTabSz="420623">
              <a:spcBef>
                <a:spcPts val="400"/>
              </a:spcBef>
              <a:defRPr sz="2024"/>
            </a:pPr>
          </a:p>
          <a:p>
            <a:pPr marL="315468" indent="-315468" defTabSz="420623">
              <a:spcBef>
                <a:spcPts val="400"/>
              </a:spcBef>
              <a:defRPr sz="2024"/>
            </a:pPr>
            <a:r>
              <a:t>We are connecting different systems all over the place, with cables and wireless communications.</a:t>
            </a:r>
          </a:p>
          <a:p>
            <a:pPr lvl="1" marL="736092" indent="-315468" defTabSz="420623">
              <a:spcBef>
                <a:spcPts val="400"/>
              </a:spcBef>
              <a:buChar char="▪"/>
              <a:defRPr sz="2024"/>
            </a:pPr>
            <a:r>
              <a:t>How do we connect to the correct endpoints?</a:t>
            </a:r>
          </a:p>
        </p:txBody>
      </p:sp>
      <p:sp>
        <p:nvSpPr>
          <p:cNvPr id="114" name="Source: DeltaV Whitepaper: Modernizing Your Automation System with I/O on Demand"/>
          <p:cNvSpPr txBox="1"/>
          <p:nvPr/>
        </p:nvSpPr>
        <p:spPr>
          <a:xfrm>
            <a:off x="296832" y="4584970"/>
            <a:ext cx="625045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Source: DeltaV Whitepaper: Modernizing Your Automation System with I/O on Demand</a:t>
            </a:r>
          </a:p>
        </p:txBody>
      </p:sp>
      <p:pic>
        <p:nvPicPr>
          <p:cNvPr id="115" name="7-0.jpg" descr="7-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3844" y="1256331"/>
            <a:ext cx="3905740" cy="2516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Correct Conn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Correct Connection</a:t>
            </a:r>
          </a:p>
        </p:txBody>
      </p:sp>
      <p:sp>
        <p:nvSpPr>
          <p:cNvPr id="119" name="The problems we face ar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problems we face are:</a:t>
            </a:r>
          </a:p>
          <a:p>
            <a:pPr lvl="1" marL="800100" indent="-342900">
              <a:buChar char="▪"/>
            </a:pPr>
            <a:r>
              <a:t>Finding which services (URIs) we want since they can come and go at anytime.</a:t>
            </a:r>
          </a:p>
          <a:p>
            <a:pPr lvl="1" marL="800100" indent="-342900">
              <a:buChar char="▪"/>
            </a:pPr>
            <a:r>
              <a:t>Connecting to the correct resource at anytime, i.e., not just at design time since things change all the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How do we do it as intelligent peopl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do it as intelligent people?</a:t>
            </a:r>
          </a:p>
        </p:txBody>
      </p:sp>
      <p:sp>
        <p:nvSpPr>
          <p:cNvPr id="123" name="Let us be silly and try to buy a Norwegian swea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00100" indent="-342900">
              <a:buChar char="▪"/>
              <a:def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 invalidUrl="" action="" tgtFrame="" tooltip="" history="1" highlightClick="0" endSnd="0"/>
              </a:defRPr>
            </a:lvl2pPr>
          </a:lstStyle>
          <a:p>
            <a:pPr/>
            <a:r>
              <a:t>Let us be silly and try to buy a Norwegian sweater</a:t>
            </a:r>
          </a:p>
          <a:p>
            <a:pPr lvl="1">
              <a:defRPr u="none">
                <a:solidFill>
                  <a:schemeClr val="accent6"/>
                </a:solidFill>
                <a:uFillTx/>
              </a:defRPr>
            </a:pP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 invalidUrl="" action="" tgtFrame="" tooltip="" history="1" highlightClick="0" endSnd="0"/>
              </a:rPr>
              <a:t>https://www.google.com/search?client=safari&amp;rls=en&amp;q=norwegian+sweater&amp;ie=UTF-8&amp;oe=UTF-8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What happen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happened?</a:t>
            </a:r>
          </a:p>
        </p:txBody>
      </p:sp>
      <p:sp>
        <p:nvSpPr>
          <p:cNvPr id="127" name="At runtime, we could discover the service that offers Norwegian sweater sa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 </a:t>
            </a:r>
            <a:r>
              <a:rPr b="1"/>
              <a:t>runtime</a:t>
            </a:r>
            <a:r>
              <a:t>, we could </a:t>
            </a:r>
            <a:r>
              <a:rPr b="1"/>
              <a:t>discover the service</a:t>
            </a:r>
            <a:r>
              <a:t> that offers Norwegian sweater sales</a:t>
            </a:r>
          </a:p>
          <a:p>
            <a:pPr lvl="1" marL="800100" indent="-342900">
              <a:buChar char="▪"/>
            </a:pPr>
            <a:r>
              <a:t>that is the URI of the web service</a:t>
            </a:r>
          </a:p>
          <a:p>
            <a:pPr/>
            <a:r>
              <a:t>This is because the service was somehow “registered”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Service Oriented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 Oriented Architecture</a:t>
            </a:r>
          </a:p>
        </p:txBody>
      </p:sp>
      <p:sp>
        <p:nvSpPr>
          <p:cNvPr id="131" name="Service-oriented architecture (SOA) is a style of software design where services are provided to the other components by application components, through a communication protocol over a networ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Service-oriented architecture (SOA) is a style of software design where services are provided to the other components by application components, through a communication protocol over a network.</a:t>
            </a:r>
          </a:p>
          <a:p>
            <a:pPr/>
            <a:r>
              <a:t>Some form of registry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An industrial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industrial example</a:t>
            </a:r>
          </a:p>
        </p:txBody>
      </p:sp>
      <p:sp>
        <p:nvSpPr>
          <p:cNvPr id="135" name="OPC UA…"/>
          <p:cNvSpPr txBox="1"/>
          <p:nvPr>
            <p:ph type="body" sz="quarter" idx="1"/>
          </p:nvPr>
        </p:nvSpPr>
        <p:spPr>
          <a:xfrm>
            <a:off x="323999" y="1079999"/>
            <a:ext cx="2170113" cy="2915121"/>
          </a:xfrm>
          <a:prstGeom prst="rect">
            <a:avLst/>
          </a:prstGeom>
        </p:spPr>
        <p:txBody>
          <a:bodyPr/>
          <a:lstStyle/>
          <a:p>
            <a:pPr/>
            <a:r>
              <a:t>OPC UA</a:t>
            </a:r>
          </a:p>
          <a:p>
            <a:pPr/>
            <a:r>
              <a:t>Free Prosys OPC UA Browser</a:t>
            </a:r>
          </a:p>
          <a:p>
            <a:pPr/>
            <a:r>
              <a:t>Free Prosys Simulation server</a:t>
            </a:r>
          </a:p>
        </p:txBody>
      </p:sp>
      <p:pic>
        <p:nvPicPr>
          <p:cNvPr id="136" name="AttributesReferences.png" descr="AttributesReferenc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3756" y="1227035"/>
            <a:ext cx="6388273" cy="3724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How does a consumer find a servic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a consumer find a service?</a:t>
            </a:r>
          </a:p>
        </p:txBody>
      </p:sp>
      <p:sp>
        <p:nvSpPr>
          <p:cNvPr id="140" name="At design time, we can hard code where the services are (URI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 design time, we can hard code where the services are (URI)</a:t>
            </a:r>
          </a:p>
          <a:p>
            <a:pPr lvl="1" marL="800100" indent="-342900">
              <a:buChar char="▪"/>
            </a:pPr>
            <a:r>
              <a:t>but when things change …</a:t>
            </a:r>
          </a:p>
          <a:p>
            <a:pPr/>
            <a:r>
              <a:t>At runtime, how does a consumer find the needed and correct service?</a:t>
            </a:r>
          </a:p>
          <a:p>
            <a:pPr/>
          </a:p>
          <a:p>
            <a:pPr/>
            <a:r>
              <a:t>Week’s third assignment: type on a half page how you would solve this problem.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Coupling &amp;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Coupling &amp; Binding</a:t>
            </a:r>
          </a:p>
        </p:txBody>
      </p:sp>
      <p:sp>
        <p:nvSpPr>
          <p:cNvPr id="144" name="Loose coup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Loose coupling</a:t>
            </a:r>
          </a:p>
          <a:p>
            <a:pPr/>
            <a:r>
              <a:t>Late binding</a:t>
            </a:r>
          </a:p>
        </p:txBody>
      </p:sp>
      <p:pic>
        <p:nvPicPr>
          <p:cNvPr id="145" name="maxresdefault.jpg" descr="maxresdefaul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9825" y="2715633"/>
            <a:ext cx="3842075" cy="2161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s.jpeg" descr="images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668" y="2018553"/>
            <a:ext cx="28575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3204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