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al Time &amp; Scalabil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 Time &amp; Scalability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" name="Real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 Time</a:t>
            </a:r>
          </a:p>
        </p:txBody>
      </p:sp>
      <p:sp>
        <p:nvSpPr>
          <p:cNvPr id="113" name="Time might be real but real time is relat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38911">
              <a:defRPr sz="2112"/>
            </a:pPr>
            <a:r>
              <a:t>Time might be real but real time is relative</a:t>
            </a:r>
          </a:p>
          <a:p>
            <a:pPr marL="329184" indent="-329184" defTabSz="438911">
              <a:defRPr sz="2112"/>
            </a:pPr>
            <a:r>
              <a:t>For some a variable delay of 3 minutes can be acceptable, while for others, 3 ms is unacceptable.</a:t>
            </a:r>
          </a:p>
          <a:p>
            <a:pPr marL="329184" indent="-329184" defTabSz="438911">
              <a:defRPr sz="2112"/>
            </a:pPr>
            <a:r>
              <a:t>It really depends on the application and its associated requirements.</a:t>
            </a:r>
          </a:p>
          <a:p>
            <a:pPr lvl="1" marL="768095" indent="-329184" defTabSz="438911">
              <a:buChar char="▪"/>
              <a:defRPr sz="2112"/>
            </a:pPr>
            <a:r>
              <a:t>Heating systems with slow valves and large thermal inertia</a:t>
            </a:r>
          </a:p>
          <a:p>
            <a:pPr lvl="1" marL="768095" indent="-329184" defTabSz="438911">
              <a:buChar char="▪"/>
              <a:defRPr sz="2112"/>
            </a:pPr>
            <a:r>
              <a:t>Telesurgery with surgical robots</a:t>
            </a:r>
          </a:p>
          <a:p>
            <a:pPr lvl="1" marL="768095" indent="-329184" defTabSz="438911">
              <a:buChar char="▪"/>
              <a:defRPr sz="2112"/>
            </a:pPr>
            <a:r>
              <a:t>Racing car or an airplane</a:t>
            </a:r>
          </a:p>
        </p:txBody>
      </p:sp>
      <p:sp>
        <p:nvSpPr>
          <p:cNvPr id="114" name="https://doi.org/10.7326/M20-0418"/>
          <p:cNvSpPr txBox="1"/>
          <p:nvPr/>
        </p:nvSpPr>
        <p:spPr>
          <a:xfrm>
            <a:off x="5261240" y="3449034"/>
            <a:ext cx="1975158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https://doi.org/10.7326/M20-0418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Wine purchase in “real tim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Wine purchase in “real time”</a:t>
            </a:r>
          </a:p>
        </p:txBody>
      </p:sp>
      <p:sp>
        <p:nvSpPr>
          <p:cNvPr id="118" name="Rushing to get the last bottles, which I did…"/>
          <p:cNvSpPr txBox="1"/>
          <p:nvPr>
            <p:ph type="body" sz="half" idx="1"/>
          </p:nvPr>
        </p:nvSpPr>
        <p:spPr>
          <a:xfrm>
            <a:off x="2248117" y="1079999"/>
            <a:ext cx="4290605" cy="2915121"/>
          </a:xfrm>
          <a:prstGeom prst="rect">
            <a:avLst/>
          </a:prstGeom>
        </p:spPr>
        <p:txBody>
          <a:bodyPr/>
          <a:lstStyle/>
          <a:p>
            <a:pPr/>
            <a:r>
              <a:t>Rushing to get the last bottles, which I did </a:t>
            </a:r>
          </a:p>
          <a:p>
            <a:pPr/>
            <a:r>
              <a:t>Realtime information can be important</a:t>
            </a:r>
          </a:p>
        </p:txBody>
      </p:sp>
      <p:pic>
        <p:nvPicPr>
          <p:cNvPr id="119" name="1.jpeg" descr="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85" y="800239"/>
            <a:ext cx="1903002" cy="4114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2.jpeg" descr="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0252" y="975086"/>
            <a:ext cx="2176048" cy="4704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21-01-22 at 15.57.13.png" descr="Screen Shot 2021-01-22 at 15.57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4282" y="3413302"/>
            <a:ext cx="2794440" cy="1457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Pinging as a submar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Pinging as a submarine</a:t>
            </a:r>
          </a:p>
        </p:txBody>
      </p:sp>
      <p:sp>
        <p:nvSpPr>
          <p:cNvPr id="125" name="ping localho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ping localhost</a:t>
            </a:r>
          </a:p>
          <a:p>
            <a:pPr/>
            <a:r>
              <a:t>ping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google.com</a:t>
            </a:r>
          </a:p>
          <a:p>
            <a:pPr/>
            <a:r>
              <a:t>ping 196.168.1.9 (my demo board)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Sca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</a:t>
            </a:r>
          </a:p>
        </p:txBody>
      </p:sp>
      <p:sp>
        <p:nvSpPr>
          <p:cNvPr id="129" name="With IPv4 and even more with IPv6, we can connect to a huge number of de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2039" indent="-312039" defTabSz="416052">
              <a:spcBef>
                <a:spcPts val="400"/>
              </a:spcBef>
              <a:defRPr sz="2002"/>
            </a:pPr>
            <a:r>
              <a:t>With IPv4 and even more with IPv6, we can connect to a huge number of devices</a:t>
            </a:r>
          </a:p>
          <a:p>
            <a:pPr lvl="1" marL="728091" indent="-312039" defTabSz="416052">
              <a:spcBef>
                <a:spcPts val="400"/>
              </a:spcBef>
              <a:buChar char="▪"/>
              <a:defRPr sz="2002"/>
            </a:pPr>
            <a:r>
              <a:t>so, in that sense, scalability of the Internet of Things is not an issue!</a:t>
            </a:r>
          </a:p>
          <a:p>
            <a:pPr marL="312039" indent="-312039" defTabSz="416052">
              <a:spcBef>
                <a:spcPts val="400"/>
              </a:spcBef>
              <a:defRPr sz="2002"/>
            </a:pPr>
            <a:r>
              <a:t>Among the scalability issues are </a:t>
            </a:r>
          </a:p>
          <a:p>
            <a:pPr lvl="1" marL="728091" indent="-312039" defTabSz="416052">
              <a:spcBef>
                <a:spcPts val="400"/>
              </a:spcBef>
              <a:buChar char="▪"/>
              <a:defRPr sz="2002"/>
            </a:pPr>
            <a:r>
              <a:t>service discovery</a:t>
            </a:r>
          </a:p>
          <a:p>
            <a:pPr lvl="1" marL="728091" indent="-312039" defTabSz="416052">
              <a:spcBef>
                <a:spcPts val="400"/>
              </a:spcBef>
              <a:buChar char="▪"/>
              <a:defRPr sz="2002"/>
            </a:pPr>
            <a:r>
              <a:t>service authorization</a:t>
            </a:r>
          </a:p>
          <a:p>
            <a:pPr marL="312039" indent="-312039" defTabSz="416052">
              <a:spcBef>
                <a:spcPts val="400"/>
              </a:spcBef>
              <a:defRPr sz="2002"/>
            </a:pPr>
            <a:r>
              <a:t>At Design time, operation time, thereby including maintenance and evolution.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34375" y="4885260"/>
            <a:ext cx="231277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ynop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Synopsis</a:t>
            </a:r>
          </a:p>
        </p:txBody>
      </p:sp>
      <p:sp>
        <p:nvSpPr>
          <p:cNvPr id="133" name="Real time is important and depends on the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 time is important and depends on the application</a:t>
            </a:r>
          </a:p>
          <a:p>
            <a:pPr/>
            <a:r>
              <a:t>Scalability covers different issues. </a:t>
            </a:r>
          </a:p>
          <a:p>
            <a:pPr lvl="1" marL="800100" indent="-342900">
              <a:buChar char="▪"/>
            </a:pPr>
            <a:r>
              <a:t>A simple demo is not a proof of scalability.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