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Maintenance, Evolution &amp; Train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Maintenance, Evolution &amp; Training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Mainten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Maintenance</a:t>
            </a:r>
          </a:p>
        </p:txBody>
      </p:sp>
      <p:sp>
        <p:nvSpPr>
          <p:cNvPr id="113" name="Maintenance is going to be by far your largest co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1177" indent="-281177" defTabSz="374904">
              <a:spcBef>
                <a:spcPts val="400"/>
              </a:spcBef>
              <a:defRPr sz="1803"/>
            </a:pPr>
            <a:r>
              <a:t>Maintenance is going to be by far your largest cost</a:t>
            </a:r>
          </a:p>
          <a:p>
            <a:pPr lvl="1" marL="656081" indent="-281177" defTabSz="374904">
              <a:spcBef>
                <a:spcPts val="400"/>
              </a:spcBef>
              <a:buChar char="▪"/>
              <a:defRPr sz="1803"/>
            </a:pPr>
            <a:r>
              <a:t>Make sure you understand the consequences of your choices</a:t>
            </a:r>
          </a:p>
          <a:p>
            <a:pPr marL="281177" indent="-281177" defTabSz="374904">
              <a:spcBef>
                <a:spcPts val="400"/>
              </a:spcBef>
              <a:defRPr sz="1803"/>
            </a:pPr>
          </a:p>
          <a:p>
            <a:pPr marL="281177" indent="-281177" defTabSz="374904">
              <a:spcBef>
                <a:spcPts val="400"/>
              </a:spcBef>
              <a:defRPr sz="1803"/>
            </a:pPr>
            <a:r>
              <a:t>Systems</a:t>
            </a:r>
          </a:p>
          <a:p>
            <a:pPr marL="281177" indent="-281177" defTabSz="374904">
              <a:spcBef>
                <a:spcPts val="400"/>
              </a:spcBef>
              <a:defRPr sz="1803"/>
            </a:pPr>
            <a:r>
              <a:t>Systems of systems</a:t>
            </a:r>
          </a:p>
          <a:p>
            <a:pPr marL="281177" indent="-281177" defTabSz="374904">
              <a:spcBef>
                <a:spcPts val="400"/>
              </a:spcBef>
              <a:defRPr sz="1803"/>
            </a:pPr>
            <a:r>
              <a:t>Ownership</a:t>
            </a:r>
          </a:p>
          <a:p>
            <a:pPr lvl="1" marL="656081" indent="-281177" defTabSz="374904">
              <a:spcBef>
                <a:spcPts val="400"/>
              </a:spcBef>
              <a:buChar char="▪"/>
              <a:defRPr sz="1803"/>
            </a:pPr>
            <a:r>
              <a:t>Software</a:t>
            </a:r>
          </a:p>
          <a:p>
            <a:pPr lvl="1" marL="656081" indent="-281177" defTabSz="374904">
              <a:spcBef>
                <a:spcPts val="400"/>
              </a:spcBef>
              <a:buChar char="▪"/>
              <a:defRPr sz="1803"/>
            </a:pPr>
            <a:r>
              <a:t>Data</a:t>
            </a:r>
          </a:p>
          <a:p>
            <a:pPr marL="281177" indent="-281177" defTabSz="374904">
              <a:spcBef>
                <a:spcPts val="400"/>
              </a:spcBef>
              <a:defRPr sz="1803"/>
            </a:pPr>
            <a:r>
              <a:t>Documentation, traceability, 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Ev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Evolution</a:t>
            </a:r>
          </a:p>
        </p:txBody>
      </p:sp>
      <p:sp>
        <p:nvSpPr>
          <p:cNvPr id="117" name="Understanding the internal of the systems and the systems of syst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the internal of the systems and the systems of systems</a:t>
            </a:r>
          </a:p>
          <a:p>
            <a:pPr/>
            <a:r>
              <a:t>Modular components </a:t>
            </a:r>
          </a:p>
          <a:p>
            <a:pPr/>
            <a:r>
              <a:t>Reuse of existing components</a:t>
            </a:r>
          </a:p>
          <a:p>
            <a:pPr/>
            <a:r>
              <a:t>Documentation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Training &amp; Edu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&amp; Education</a:t>
            </a:r>
          </a:p>
        </p:txBody>
      </p:sp>
      <p:sp>
        <p:nvSpPr>
          <p:cNvPr id="121" name="Training of customer’s staf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of customer’s staff</a:t>
            </a:r>
          </a:p>
          <a:p>
            <a:pPr lvl="1" marL="800100" indent="-342900">
              <a:buChar char="▪"/>
            </a:pPr>
            <a:r>
              <a:t>Documentation</a:t>
            </a:r>
          </a:p>
          <a:p>
            <a:pPr lvl="1" marL="800100" indent="-342900">
              <a:buChar char="▪"/>
            </a:pPr>
            <a:r>
              <a:t>Time required to learn the systems</a:t>
            </a:r>
          </a:p>
          <a:p>
            <a:pPr/>
            <a:r>
              <a:t>Training of supplier’s staff</a:t>
            </a:r>
          </a:p>
          <a:p>
            <a:pPr lvl="1" marL="800100" indent="-342900">
              <a:buChar char="▪"/>
            </a:pPr>
            <a:r>
              <a:t>Documentation (original and evolution)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Engineering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Engineering Process</a:t>
            </a:r>
          </a:p>
        </p:txBody>
      </p:sp>
      <p:sp>
        <p:nvSpPr>
          <p:cNvPr id="125" name="Functional desig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design</a:t>
            </a:r>
          </a:p>
          <a:p>
            <a:pPr lvl="1" marL="800100" indent="-342900">
              <a:buChar char="▪"/>
            </a:pPr>
            <a:r>
              <a:t>Supplier shall understand your needs</a:t>
            </a:r>
          </a:p>
          <a:p>
            <a:pPr/>
            <a:r>
              <a:t>Engineering &amp; Procurement</a:t>
            </a:r>
          </a:p>
          <a:p>
            <a:pPr/>
            <a:r>
              <a:t>Deployment &amp; commissioning</a:t>
            </a:r>
          </a:p>
          <a:p>
            <a:pPr/>
            <a:r>
              <a:t>Operation </a:t>
            </a:r>
            <a:r>
              <a:rPr>
                <a:solidFill>
                  <a:schemeClr val="accent2">
                    <a:satOff val="-11567"/>
                    <a:lumOff val="-12784"/>
                  </a:schemeClr>
                </a:solidFill>
              </a:rPr>
              <a:t>&amp; maintenance &amp; evolution</a:t>
            </a:r>
          </a:p>
          <a:p>
            <a:pPr lvl="1" marL="800100" indent="-342900">
              <a:buChar char="▪"/>
            </a:pPr>
            <a:r>
              <a:t>Reliability &amp; availability</a:t>
            </a:r>
          </a:p>
          <a:p>
            <a:pPr/>
            <a:r>
              <a:t>Decommissioning and retirement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Synop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Synopsis</a:t>
            </a:r>
          </a:p>
        </p:txBody>
      </p:sp>
      <p:sp>
        <p:nvSpPr>
          <p:cNvPr id="129" name="Requirements need to consider the whole engineering process set of phas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 need to consider the whole engineering process set of phases.</a:t>
            </a:r>
          </a:p>
          <a:p>
            <a:pPr/>
            <a:r>
              <a:t>What we want is to avoid the “Tree Swing” situation and that takes time and work up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