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E7"/>
          </a:solidFill>
        </a:fill>
      </a:tcStyle>
    </a:wholeTbl>
    <a:band2H>
      <a:tcTxStyle b="def" i="def"/>
      <a:tcStyle>
        <a:tcBdr/>
        <a:fill>
          <a:solidFill>
            <a:srgbClr val="E7EA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4"/>
          </a:solidFill>
        </a:fill>
      </a:tcStyle>
    </a:wholeTbl>
    <a:band2H>
      <a:tcTxStyle b="def" i="def"/>
      <a:tcStyle>
        <a:tcBdr/>
        <a:fill>
          <a:solidFill>
            <a:srgbClr val="E7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Digitalize does not mean a digital version but a digital version that works over the Internet</a:t>
            </a:r>
          </a:p>
          <a:p>
            <a:pPr/>
          </a:p>
          <a:p>
            <a:pPr/>
            <a:r>
              <a:t>Things or IoT devices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Here is my way of representing an IoT system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/>
        </p:nvSpPr>
        <p:spPr>
          <a:xfrm>
            <a:off x="179512" y="157010"/>
            <a:ext cx="8784978" cy="48201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TITLE"/>
          <p:cNvSpPr txBox="1"/>
          <p:nvPr>
            <p:ph type="title" hasCustomPrompt="1"/>
          </p:nvPr>
        </p:nvSpPr>
        <p:spPr>
          <a:xfrm>
            <a:off x="685800" y="1703035"/>
            <a:ext cx="7772400" cy="530228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FFFFFF"/>
                </a:solidFill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xfrm>
            <a:off x="1371600" y="2319482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3382" y="3720150"/>
            <a:ext cx="2038036" cy="10042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770806" y="4885260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Click here to add title"/>
          <p:cNvSpPr txBox="1"/>
          <p:nvPr>
            <p:ph type="title" hasCustomPrompt="1"/>
          </p:nvPr>
        </p:nvSpPr>
        <p:spPr>
          <a:xfrm>
            <a:off x="323850" y="179999"/>
            <a:ext cx="8496300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  <p:sp>
        <p:nvSpPr>
          <p:cNvPr id="34" name="Body Level One…"/>
          <p:cNvSpPr txBox="1"/>
          <p:nvPr>
            <p:ph type="body" idx="1" hasCustomPrompt="1"/>
          </p:nvPr>
        </p:nvSpPr>
        <p:spPr>
          <a:xfrm>
            <a:off x="323999" y="1079999"/>
            <a:ext cx="8482874" cy="29151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932488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Body Level One…"/>
          <p:cNvSpPr txBox="1"/>
          <p:nvPr>
            <p:ph type="body" sz="half" idx="1" hasCustomPrompt="1"/>
          </p:nvPr>
        </p:nvSpPr>
        <p:spPr>
          <a:xfrm>
            <a:off x="323999" y="1079999"/>
            <a:ext cx="4176002" cy="28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Click here to add title"/>
          <p:cNvSpPr txBox="1"/>
          <p:nvPr>
            <p:ph type="title" hasCustomPrompt="1"/>
          </p:nvPr>
        </p:nvSpPr>
        <p:spPr>
          <a:xfrm>
            <a:off x="323999" y="179999"/>
            <a:ext cx="8496946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 bild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076205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Platshållare för bild 5"/>
          <p:cNvSpPr/>
          <p:nvPr>
            <p:ph type="pic" idx="21"/>
          </p:nvPr>
        </p:nvSpPr>
        <p:spPr>
          <a:xfrm>
            <a:off x="184150" y="168273"/>
            <a:ext cx="4105275" cy="47783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bilder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273816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Platshållare för bild 5"/>
          <p:cNvSpPr/>
          <p:nvPr>
            <p:ph type="pic" sz="half" idx="21"/>
          </p:nvPr>
        </p:nvSpPr>
        <p:spPr>
          <a:xfrm>
            <a:off x="179511" y="2582897"/>
            <a:ext cx="4105152" cy="236243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4" name="Platshållare för bild 5"/>
          <p:cNvSpPr/>
          <p:nvPr>
            <p:ph type="pic" sz="half" idx="22"/>
          </p:nvPr>
        </p:nvSpPr>
        <p:spPr>
          <a:xfrm>
            <a:off x="179511" y="168117"/>
            <a:ext cx="4105152" cy="241478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5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stor bild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Platshållare för bild 5"/>
          <p:cNvSpPr/>
          <p:nvPr>
            <p:ph type="pic" idx="21"/>
          </p:nvPr>
        </p:nvSpPr>
        <p:spPr>
          <a:xfrm>
            <a:off x="177421" y="167728"/>
            <a:ext cx="8787067" cy="478028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Click here to add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vslutning">
    <p:bg>
      <p:bgPr>
        <a:gradFill flip="none" rotWithShape="1">
          <a:gsLst>
            <a:gs pos="0">
              <a:srgbClr val="F3F8FD"/>
            </a:gs>
            <a:gs pos="74000">
              <a:srgbClr val="97BCE9"/>
            </a:gs>
            <a:gs pos="83000">
              <a:srgbClr val="97BCE9"/>
            </a:gs>
            <a:gs pos="100000">
              <a:srgbClr val="B9D2F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2234924" y="4966101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5"/>
          <p:cNvSpPr/>
          <p:nvPr/>
        </p:nvSpPr>
        <p:spPr>
          <a:xfrm>
            <a:off x="0" y="-1"/>
            <a:ext cx="9144000" cy="5197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Rectangle 3"/>
          <p:cNvSpPr/>
          <p:nvPr/>
        </p:nvSpPr>
        <p:spPr>
          <a:xfrm>
            <a:off x="179512" y="157009"/>
            <a:ext cx="8784978" cy="486187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1759" y="1275605"/>
            <a:ext cx="3784079" cy="1864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2975" y="4867295"/>
            <a:ext cx="358414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spcBef>
                <a:spcPts val="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lick here to add title"/>
          <p:cNvSpPr txBox="1"/>
          <p:nvPr>
            <p:ph type="title" hasCustomPrompt="1"/>
          </p:nvPr>
        </p:nvSpPr>
        <p:spPr>
          <a:xfrm>
            <a:off x="323850" y="167729"/>
            <a:ext cx="8496300" cy="9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here to add title</a:t>
            </a:r>
          </a:p>
        </p:txBody>
      </p:sp>
      <p:sp>
        <p:nvSpPr>
          <p:cNvPr id="8" name="Rectangle 9"/>
          <p:cNvSpPr/>
          <p:nvPr/>
        </p:nvSpPr>
        <p:spPr>
          <a:xfrm>
            <a:off x="177421" y="4003952"/>
            <a:ext cx="8787067" cy="944062"/>
          </a:xfrm>
          <a:prstGeom prst="rect">
            <a:avLst/>
          </a:prstGeom>
          <a:gradFill>
            <a:gsLst>
              <a:gs pos="0">
                <a:srgbClr val="264468"/>
              </a:gs>
              <a:gs pos="85000">
                <a:schemeClr val="accent6">
                  <a:alpha val="0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312" y="4119400"/>
            <a:ext cx="1389331" cy="6845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1pPr>
      <a:lvl2pPr marL="7715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2pPr>
      <a:lvl3pPr marL="11938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3pPr>
      <a:lvl4pPr marL="16859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4pPr>
      <a:lvl5pPr marL="21431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5pPr>
      <a:lvl6pPr marL="25374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6pPr>
      <a:lvl7pPr marL="29946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7pPr>
      <a:lvl8pPr marL="34518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8pPr>
      <a:lvl9pPr marL="39090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 Concrete Examp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cap="all">
                <a:solidFill>
                  <a:srgbClr val="FFFFFF"/>
                </a:solidFill>
              </a:defRPr>
            </a:pPr>
            <a:r>
              <a:t>A Concrete Example</a:t>
            </a:r>
          </a:p>
        </p:txBody>
      </p:sp>
      <p:sp>
        <p:nvSpPr>
          <p:cNvPr id="109" name="KUL 4.0 IIoT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KUL 4.0 IIoT</a:t>
            </a:r>
          </a:p>
          <a:p>
            <a:pPr/>
            <a:r>
              <a:t>Jan van Deventer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3" name="Demand respon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Demand response</a:t>
            </a:r>
          </a:p>
        </p:txBody>
      </p:sp>
      <p:sp>
        <p:nvSpPr>
          <p:cNvPr id="154" name="(CHP) Heat and Power (electricity) production Plant must communicate with energy consuming buildings to balance production and deman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(CHP) Heat and Power (electricity) production Plant must communicate with energy consuming buildings to balance production and demand.</a:t>
            </a:r>
          </a:p>
          <a:p>
            <a:pPr/>
            <a:r>
              <a:t>Heat and power have different rates of delivery.</a:t>
            </a:r>
          </a:p>
          <a:p>
            <a:pPr/>
          </a:p>
          <a:p>
            <a:pPr/>
            <a:r>
              <a:t>How do we connect these systems?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779290" y="4885260"/>
            <a:ext cx="34144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Synop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Synopsis</a:t>
            </a:r>
          </a:p>
        </p:txBody>
      </p:sp>
      <p:sp>
        <p:nvSpPr>
          <p:cNvPr id="158" name="Digital does not imply Digitalization, the Internet must be part of the picture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Digital does not imply Digitalization, the Internet must be part of the picture,</a:t>
            </a:r>
          </a:p>
          <a:p>
            <a:pPr/>
            <a:r>
              <a:t>The added functionality is not initially free as it requires a whole IT infrastructure,</a:t>
            </a:r>
          </a:p>
          <a:p>
            <a:pPr/>
            <a:r>
              <a:t>If designed properly, an IIoT solution provides a flexible and secure system of systems that can be easily expanded.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Keeping wa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Keeping warm</a:t>
            </a:r>
          </a:p>
        </p:txBody>
      </p:sp>
      <p:pic>
        <p:nvPicPr>
          <p:cNvPr id="113" name="liten-rod-stuga.jpg" descr="liten-rod-stug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773" y="2003553"/>
            <a:ext cx="4370546" cy="2915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7943_med_vedfack_360px.png" descr="7943_med_vedfack_360p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3288" y="1179275"/>
            <a:ext cx="3754669" cy="3754669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Fireplace and woo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00100" indent="-342900">
              <a:buChar char="▪"/>
            </a:lvl2pPr>
          </a:lstStyle>
          <a:p>
            <a:pPr/>
            <a:r>
              <a:t>Fireplace and wood</a:t>
            </a:r>
          </a:p>
          <a:p>
            <a:pPr lvl="1"/>
            <a:r>
              <a:t>Cold when waking up in the morning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Central hea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Central heating</a:t>
            </a:r>
          </a:p>
        </p:txBody>
      </p:sp>
      <p:sp>
        <p:nvSpPr>
          <p:cNvPr id="119" name="Thermostat (analog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Thermostat (analog)</a:t>
            </a:r>
          </a:p>
          <a:p>
            <a:pPr lvl="1" marL="800100" indent="-342900">
              <a:buChar char="▪"/>
            </a:pPr>
            <a:r>
              <a:t>bimetallic coil</a:t>
            </a:r>
          </a:p>
          <a:p>
            <a:pPr lvl="1" marL="800100" indent="-342900">
              <a:buChar char="▪"/>
            </a:pPr>
            <a:r>
              <a:t>Mercury switch</a:t>
            </a:r>
          </a:p>
          <a:p>
            <a:pPr lvl="1" marL="800100" indent="-342900">
              <a:buChar char="▪"/>
            </a:pPr>
          </a:p>
          <a:p>
            <a:pPr/>
            <a:r>
              <a:t>Thermostat (digital)</a:t>
            </a:r>
          </a:p>
          <a:p>
            <a:pPr lvl="1" marL="800100" indent="-342900">
              <a:buChar char="▪"/>
            </a:pPr>
            <a:r>
              <a:t>micro-controller</a:t>
            </a:r>
          </a:p>
          <a:p>
            <a:pPr lvl="1" marL="800100" indent="-342900">
              <a:buChar char="▪"/>
            </a:pPr>
            <a:r>
              <a:t>…</a:t>
            </a:r>
          </a:p>
        </p:txBody>
      </p:sp>
      <p:pic>
        <p:nvPicPr>
          <p:cNvPr id="120" name="s13.JPG" descr="s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3049" y="963743"/>
            <a:ext cx="3878503" cy="3878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220px-Electronic_Thermostat.jpg" descr="220px-Electronic_Thermosta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8671" y="109036"/>
            <a:ext cx="1933143" cy="2073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Let us digitalize th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 us digitalize that</a:t>
            </a:r>
          </a:p>
        </p:txBody>
      </p:sp>
      <p:sp>
        <p:nvSpPr>
          <p:cNvPr id="125" name="Three “Things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Three “Things”</a:t>
            </a:r>
          </a:p>
          <a:p>
            <a:pPr lvl="1" marL="800100" indent="-342900">
              <a:buChar char="▪"/>
            </a:pPr>
            <a:r>
              <a:t>Thermometer</a:t>
            </a:r>
          </a:p>
          <a:p>
            <a:pPr lvl="2" marL="1257300" indent="-342900">
              <a:buChar char="▪"/>
            </a:pPr>
            <a:r>
              <a:t>connections, certificate &amp; keys, authorizations</a:t>
            </a:r>
          </a:p>
          <a:p>
            <a:pPr lvl="1" marL="800100" indent="-342900">
              <a:buChar char="▪"/>
            </a:pPr>
            <a:r>
              <a:t>Thermostat</a:t>
            </a:r>
          </a:p>
          <a:p>
            <a:pPr lvl="2" marL="1257300" indent="-342900">
              <a:buChar char="▪"/>
            </a:pPr>
            <a:r>
              <a:t>connections, certificate &amp; keys, authorizations</a:t>
            </a:r>
          </a:p>
          <a:p>
            <a:pPr lvl="1" marL="800100" indent="-342900">
              <a:buChar char="▪"/>
            </a:pPr>
            <a:r>
              <a:t>Switch or valve</a:t>
            </a:r>
          </a:p>
          <a:p>
            <a:pPr lvl="2" marL="1257300" indent="-342900">
              <a:buChar char="▪"/>
            </a:pPr>
            <a:r>
              <a:t>connections, certificate &amp; keys, authorizations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A system’s repres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system’s representation</a:t>
            </a:r>
          </a:p>
        </p:txBody>
      </p:sp>
      <p:pic>
        <p:nvPicPr>
          <p:cNvPr id="131" name="ASystem.pdf" descr="ASystem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792" y="1511471"/>
            <a:ext cx="8402416" cy="29471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6" name="Thermal system of sys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Thermal system of systems</a:t>
            </a:r>
          </a:p>
        </p:txBody>
      </p:sp>
      <p:pic>
        <p:nvPicPr>
          <p:cNvPr id="137" name="ThermalRegulation.pdf" descr="ThermalRegula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2922" y="1106319"/>
            <a:ext cx="7118156" cy="3624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Oh, why making it more complicat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Oh, why making it more complicated?</a:t>
            </a:r>
          </a:p>
        </p:txBody>
      </p:sp>
      <p:sp>
        <p:nvSpPr>
          <p:cNvPr id="141" name="Do not break something that works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not break something that works!</a:t>
            </a:r>
          </a:p>
          <a:p>
            <a:pPr/>
            <a:r>
              <a:t>Is this more robust?</a:t>
            </a:r>
          </a:p>
          <a:p>
            <a:pPr/>
            <a:r>
              <a:t>This is far too complicated to make it worth it…</a:t>
            </a:r>
          </a:p>
          <a:p>
            <a:pPr/>
            <a:r>
              <a:t>Seriously! What is the point?</a:t>
            </a:r>
          </a:p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ThermalRegulationExtended.pdf" descr="ThermalRegulationExtended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7544" y="757239"/>
            <a:ext cx="5158852" cy="415992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Easily extending the system of sys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Easily extending the system of systems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Daily variations in energy de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Daily variations in energy demand</a:t>
            </a:r>
          </a:p>
        </p:txBody>
      </p:sp>
      <p:pic>
        <p:nvPicPr>
          <p:cNvPr id="149" name="Peak+Demand+Graph_FA.jpg" descr="Peak+Demand+Graph_F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7062" y="1014633"/>
            <a:ext cx="6469876" cy="370077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www.endeavourenergy.com.au"/>
          <p:cNvSpPr txBox="1"/>
          <p:nvPr/>
        </p:nvSpPr>
        <p:spPr>
          <a:xfrm>
            <a:off x="695532" y="4561158"/>
            <a:ext cx="183842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www.endeavourenergy.com.au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3204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