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4"/>
          </a:solidFill>
        </a:fill>
      </a:tcStyle>
    </a:wholeTbl>
    <a:band2H>
      <a:tcTxStyle b="def" i="def"/>
      <a:tcStyle>
        <a:tcBdr/>
        <a:fill>
          <a:solidFill>
            <a:srgbClr val="E7E8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Calibri"/>
      </a:defRPr>
    </a:lvl1pPr>
    <a:lvl2pPr indent="228600" latinLnBrk="0">
      <a:defRPr>
        <a:latin typeface="+mn-lt"/>
        <a:ea typeface="+mn-ea"/>
        <a:cs typeface="+mn-cs"/>
        <a:sym typeface="Calibri"/>
      </a:defRPr>
    </a:lvl2pPr>
    <a:lvl3pPr indent="457200" latinLnBrk="0">
      <a:defRPr>
        <a:latin typeface="+mn-lt"/>
        <a:ea typeface="+mn-ea"/>
        <a:cs typeface="+mn-cs"/>
        <a:sym typeface="Calibri"/>
      </a:defRPr>
    </a:lvl3pPr>
    <a:lvl4pPr indent="685800" latinLnBrk="0">
      <a:defRPr>
        <a:latin typeface="+mn-lt"/>
        <a:ea typeface="+mn-ea"/>
        <a:cs typeface="+mn-cs"/>
        <a:sym typeface="Calibri"/>
      </a:defRPr>
    </a:lvl4pPr>
    <a:lvl5pPr indent="914400" latinLnBrk="0">
      <a:defRPr>
        <a:latin typeface="+mn-lt"/>
        <a:ea typeface="+mn-ea"/>
        <a:cs typeface="+mn-cs"/>
        <a:sym typeface="Calibri"/>
      </a:defRPr>
    </a:lvl5pPr>
    <a:lvl6pPr indent="1143000" latinLnBrk="0">
      <a:defRPr>
        <a:latin typeface="+mn-lt"/>
        <a:ea typeface="+mn-ea"/>
        <a:cs typeface="+mn-cs"/>
        <a:sym typeface="Calibri"/>
      </a:defRPr>
    </a:lvl6pPr>
    <a:lvl7pPr indent="1371600" latinLnBrk="0">
      <a:defRPr>
        <a:latin typeface="+mn-lt"/>
        <a:ea typeface="+mn-ea"/>
        <a:cs typeface="+mn-cs"/>
        <a:sym typeface="Calibri"/>
      </a:defRPr>
    </a:lvl7pPr>
    <a:lvl8pPr indent="1600200" latinLnBrk="0">
      <a:defRPr>
        <a:latin typeface="+mn-lt"/>
        <a:ea typeface="+mn-ea"/>
        <a:cs typeface="+mn-cs"/>
        <a:sym typeface="Calibri"/>
      </a:defRPr>
    </a:lvl8pPr>
    <a:lvl9pPr indent="1828800" latinLnBrk="0">
      <a:defRPr>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mastersportal.com/articles/388/all-you-need-to-know-about-the-european-credit-system-ects.html"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Hello and welcome!</a:t>
            </a:r>
          </a:p>
          <a:p>
            <a:pPr/>
            <a:r>
              <a:t>This is the introduction video for the course on industrial IoT</a:t>
            </a:r>
          </a:p>
          <a:p>
            <a:pPr/>
            <a:r>
              <a:t>My name is Jan van Deventer, and I am the teacher for this course</a:t>
            </a:r>
          </a:p>
          <a:p>
            <a:pPr/>
            <a:r>
              <a:t>The course is part of the KUL 4.0 Vinnova project </a:t>
            </a:r>
          </a:p>
          <a:p>
            <a:pPr/>
          </a:p>
          <a:p>
            <a:pPr/>
          </a:p>
          <a:p>
            <a:pPr/>
            <a:r>
              <a:t>Kursutveckling för livslångt lärande inom basindustrin</a:t>
            </a:r>
          </a:p>
          <a:p>
            <a:pPr/>
          </a:p>
          <a:p>
            <a:pPr/>
            <a:r>
              <a:t>Projektets syfte är att tillsammans med behovsägare utveckla samt utvärdera ett deltagardrivet kursutbud både till form och innehåll. Fokus för det här projektet ligger på basindustrin, främst stål-, process- och gruvindustrin samt massa- och pappersindustrin. Projektet kommer ta fram ett paket av kortare kurser inom effektiva produktionsprocesser, underhåll och tillämpad AI. Målet för projektet är att öka utbudet och tillgängligheten av korta flexibla kurser för basindustrin för att de ska kunna möta Industri 4.0.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This week’s report assignments that should be uploaded to Canvas include </a:t>
            </a:r>
          </a:p>
          <a:p>
            <a:pPr marL="180473" indent="-180473">
              <a:buSzPct val="100000"/>
              <a:buChar char="-"/>
            </a:pPr>
            <a:r>
              <a:t>your initial expectation of the course, which you type up in your favorite word processor and save as a PDF. This will not be shared with other students.</a:t>
            </a:r>
          </a:p>
          <a:p>
            <a:pPr marL="180473" indent="-180473">
              <a:buSzPct val="100000"/>
              <a:buChar char="-"/>
            </a:pPr>
            <a:r>
              <a:t>It should also include a description of an IoT solution that your boss might want at work.</a:t>
            </a:r>
          </a:p>
          <a:p>
            <a:pPr/>
            <a:r>
              <a:t>	Industrial IoT examples include:</a:t>
            </a:r>
          </a:p>
          <a:p>
            <a:pPr/>
            <a:r>
              <a:t>		if you work with a heating system, you might want to know temperature at different points in the system.</a:t>
            </a:r>
          </a:p>
          <a:p>
            <a:pPr/>
            <a:r>
              <a:t>		if you work with logistics, you might want to know where parts or components are.</a:t>
            </a:r>
          </a:p>
          <a:p>
            <a:pPr/>
            <a:r>
              <a:t>		if you work with economy, you might want to know how many parts where delivered in the past hour.</a:t>
            </a:r>
          </a:p>
          <a:p>
            <a:pPr/>
            <a:r>
              <a:t>		if you work in human resources, you might want to know how full is the parking lot.</a:t>
            </a:r>
          </a:p>
          <a:p>
            <a:pPr/>
            <a:r>
              <a:t>You will also have to set up your first web server and connect to it with a web browser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The course is given over five weeks.</a:t>
            </a:r>
          </a:p>
          <a:p>
            <a:pPr/>
            <a:r>
              <a:t>The syllabus is therefore broken down in five weekly parts.</a:t>
            </a:r>
          </a:p>
          <a:p>
            <a:pPr/>
            <a:r>
              <a:t>Shown here is a mind map over the five weeks.</a:t>
            </a:r>
          </a:p>
          <a:p>
            <a:pPr/>
            <a:r>
              <a:t>	The topics are: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Each week has five moments.</a:t>
            </a:r>
          </a:p>
          <a:p>
            <a:pPr/>
          </a:p>
          <a:p>
            <a:pPr/>
            <a:r>
              <a:t>The unreadable picture in upper left is the extended mind map of the whole course.</a:t>
            </a:r>
          </a:p>
          <a:p>
            <a:pP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So this week, we have the current video and one where I better introduce myself.</a:t>
            </a:r>
          </a:p>
          <a:p>
            <a:pPr/>
          </a:p>
          <a:p>
            <a:pPr/>
            <a:r>
              <a:t>We then start looking into the Internet and our first technical assignment, which is to read the temperature from our development board and turning on and off an LED, all using a web browser.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In the next videos, we will dive deeper in what is the Internet of things.</a:t>
            </a:r>
          </a:p>
          <a:p>
            <a:pPr/>
            <a:r>
              <a:t>With the adjective industrial, the term IoT reaches toward a higher quality over a long period.</a:t>
            </a:r>
          </a:p>
          <a:p>
            <a:pPr/>
            <a:r>
              <a:t>In consumer products, one might be able to accept that an IoT product is outdated within two years of purchase, this is not the case in industry.</a:t>
            </a:r>
          </a:p>
          <a:p>
            <a:pPr/>
          </a:p>
          <a:p>
            <a:pPr/>
            <a:r>
              <a:t>We cannot escape easily advances in technologies if we are part of our society.</a:t>
            </a:r>
          </a:p>
          <a:p>
            <a:pPr/>
            <a:r>
              <a:t>We therefore have to embrace it as IoT is nowadays quite pervasive.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Let us begin with what we cover during this first week instead of the whole course. We shall look at the whole course at the end the video.</a:t>
            </a:r>
          </a:p>
          <a:p>
            <a:pPr/>
            <a:r>
              <a:t>Important are the stakeholders’ expectations of the course, and that includes what is to be learned, how it is taught, and how it is assessed.</a:t>
            </a:r>
          </a:p>
          <a:p>
            <a:pPr/>
            <a:r>
              <a:t>In other videos this week, we shall review concepts about the Internet, IoT, industrial IoT and Cyber Physical Systems.</a:t>
            </a:r>
          </a:p>
          <a:p>
            <a:pPr/>
            <a:r>
              <a:t>The students will also set up a local web server using their STM32 IoT node development board.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To start, we consider a  general description of the course.</a:t>
            </a:r>
          </a:p>
          <a:p>
            <a:pPr/>
            <a:r>
              <a:t>The course is commissioned by the industry to promote life long learning.</a:t>
            </a:r>
          </a:p>
          <a:p>
            <a:pPr/>
            <a:r>
              <a:t>The topic of the course is Internet of Things or IoT.</a:t>
            </a:r>
          </a:p>
          <a:p>
            <a:pPr/>
            <a:r>
              <a:t>The course is classified as a 2.5 ECTS points, where ECTS stands for European Credit Transfer and Accumulation System (ECTS) and that really means that a student will have to put in about 60 to 80 study hours to complete the course. </a:t>
            </a:r>
            <a:r>
              <a:rPr u="sng">
                <a:solidFill>
                  <a:schemeClr val="accent1"/>
                </a:solidFill>
                <a:uFill>
                  <a:solidFill>
                    <a:schemeClr val="accent1"/>
                  </a:solidFill>
                </a:uFill>
                <a:hlinkClick r:id="rId3" invalidUrl="" action="" tgtFrame="" tooltip="" history="1" highlightClick="0" endSnd="0"/>
              </a:rPr>
              <a:t>https://www.mastersportal.com/articles/388/all-you-need-to-know-about-the-european-credit-system-ects.html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The topic of expectations is key to this course.</a:t>
            </a:r>
          </a:p>
          <a:p>
            <a:pPr/>
            <a:r>
              <a:t>So, we begin by reflecting and practicing to articulate our anticipations with the goals of the course.</a:t>
            </a:r>
          </a:p>
          <a:p>
            <a:pPr/>
          </a:p>
          <a:p>
            <a:pPr/>
            <a:r>
              <a:t>You, the student will therefore asked to pause the video and write down on paper what you expects to learn about IoT with 60 to 80 hours of studies.</a:t>
            </a:r>
          </a:p>
          <a:p>
            <a:pPr/>
            <a:r>
              <a:t>Once done with jotting down your thought, please resume the video and I where I will share with you my expectations of the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If we are honest, 60 to 80 study hours a period too short to train somebody to develop IoT solutions. </a:t>
            </a:r>
          </a:p>
          <a:p>
            <a:pPr/>
            <a:r>
              <a:t>Using these hours, we make use of this opportunity to develop skills that are vital for the employers by teaching employees to reflect what they should require when requesting IoT solutions for their work activities.</a:t>
            </a:r>
          </a:p>
          <a:p>
            <a:pPr/>
          </a:p>
          <a:p>
            <a:pPr/>
            <a:r>
              <a:t>So, the course is about how or what to specify in terms of requirements when purchasing an IoT solution.</a:t>
            </a:r>
          </a:p>
          <a:p>
            <a:pPr/>
          </a:p>
          <a:p>
            <a:pPr/>
            <a:r>
              <a:t>The ability to express as accurately as possible what you want will get you closer to what you really need!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To clearly describe what one wants is really a skill. </a:t>
            </a:r>
          </a:p>
          <a:p>
            <a:pPr/>
            <a:r>
              <a:t>Usually, we tend to be vague or flexible in our requirements, and complain later on what we got</a:t>
            </a:r>
          </a:p>
          <a:p>
            <a:pPr/>
          </a:p>
          <a:p>
            <a:pPr/>
            <a:r>
              <a:t>In this course we will focus on Industrial IoT, and the students will …</a:t>
            </a:r>
          </a:p>
          <a:p>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In academical terms, we can talk about the intended learning outcome of the course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The activities performed to reach these intended learning outcomes include:</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To pass the course, the students have to demonstrate what they have learned.</a:t>
            </a:r>
          </a:p>
          <a:p>
            <a:pPr/>
            <a:r>
              <a:t>Since the learning is mostly based on reflections, there is no real right or wrong answers.</a:t>
            </a:r>
          </a:p>
          <a:p>
            <a:pPr/>
            <a:r>
              <a:t>But certainly, there are different answers from which we can all learn.</a:t>
            </a:r>
          </a:p>
          <a:p>
            <a:pPr/>
            <a:r>
              <a:t>The students will present their work in the Q&amp;A session weekly and at the end of the course.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Rubrikbild">
    <p:spTree>
      <p:nvGrpSpPr>
        <p:cNvPr id="1" name=""/>
        <p:cNvGrpSpPr/>
        <p:nvPr/>
      </p:nvGrpSpPr>
      <p:grpSpPr>
        <a:xfrm>
          <a:off x="0" y="0"/>
          <a:ext cx="0" cy="0"/>
          <a:chOff x="0" y="0"/>
          <a:chExt cx="0" cy="0"/>
        </a:xfrm>
      </p:grpSpPr>
      <p:sp>
        <p:nvSpPr>
          <p:cNvPr id="17" name="Rectangle 3"/>
          <p:cNvSpPr/>
          <p:nvPr/>
        </p:nvSpPr>
        <p:spPr>
          <a:xfrm>
            <a:off x="179512" y="157010"/>
            <a:ext cx="8784978" cy="4820173"/>
          </a:xfrm>
          <a:prstGeom prst="rect">
            <a:avLst/>
          </a:pr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18" name="TITLE"/>
          <p:cNvSpPr txBox="1"/>
          <p:nvPr>
            <p:ph type="title" hasCustomPrompt="1"/>
          </p:nvPr>
        </p:nvSpPr>
        <p:spPr>
          <a:xfrm>
            <a:off x="685800" y="1703035"/>
            <a:ext cx="7772400" cy="530228"/>
          </a:xfrm>
          <a:prstGeom prst="rect">
            <a:avLst/>
          </a:prstGeom>
        </p:spPr>
        <p:txBody>
          <a:bodyPr/>
          <a:lstStyle>
            <a:lvl1pPr>
              <a:defRPr cap="all">
                <a:solidFill>
                  <a:srgbClr val="FFFFFF"/>
                </a:solidFill>
              </a:defRPr>
            </a:lvl1pPr>
          </a:lstStyle>
          <a:p>
            <a:pPr/>
            <a:r>
              <a:t>TITLE</a:t>
            </a:r>
          </a:p>
        </p:txBody>
      </p:sp>
      <p:sp>
        <p:nvSpPr>
          <p:cNvPr id="19" name="Body Level One…"/>
          <p:cNvSpPr txBox="1"/>
          <p:nvPr>
            <p:ph type="body" sz="quarter" idx="1" hasCustomPrompt="1"/>
          </p:nvPr>
        </p:nvSpPr>
        <p:spPr>
          <a:xfrm>
            <a:off x="1371600" y="2319482"/>
            <a:ext cx="6400800" cy="1314451"/>
          </a:xfrm>
          <a:prstGeom prst="rect">
            <a:avLst/>
          </a:prstGeom>
        </p:spPr>
        <p:txBody>
          <a:bodyPr>
            <a:normAutofit fontScale="100000" lnSpcReduction="0"/>
          </a:bodyPr>
          <a:lstStyle>
            <a:lvl1pPr marL="0" indent="0" algn="ctr">
              <a:buSzTx/>
              <a:buNone/>
              <a:defRPr sz="2400">
                <a:solidFill>
                  <a:srgbClr val="FFFFFF"/>
                </a:solidFill>
              </a:defRPr>
            </a:lvl1pPr>
            <a:lvl2pPr marL="0" indent="457200" algn="ctr">
              <a:buSzTx/>
              <a:buNone/>
              <a:defRPr sz="2400">
                <a:solidFill>
                  <a:srgbClr val="FFFFFF"/>
                </a:solidFill>
              </a:defRPr>
            </a:lvl2pPr>
            <a:lvl3pPr marL="0" indent="914400" algn="ctr">
              <a:buSzTx/>
              <a:buNone/>
              <a:defRPr sz="2400">
                <a:solidFill>
                  <a:srgbClr val="FFFFFF"/>
                </a:solidFill>
              </a:defRPr>
            </a:lvl3pPr>
            <a:lvl4pPr marL="0" indent="1371600" algn="ctr">
              <a:buSzTx/>
              <a:buNone/>
              <a:defRPr sz="2400">
                <a:solidFill>
                  <a:srgbClr val="FFFFFF"/>
                </a:solidFill>
              </a:defRPr>
            </a:lvl4pPr>
            <a:lvl5pPr marL="0" indent="1828800" algn="ctr">
              <a:buSzTx/>
              <a:buNone/>
              <a:defRPr sz="2400">
                <a:solidFill>
                  <a:srgbClr val="FFFFFF"/>
                </a:solidFill>
              </a:defRPr>
            </a:lvl5pPr>
          </a:lstStyle>
          <a:p>
            <a:pPr/>
            <a:r>
              <a:t>Subtitle</a:t>
            </a:r>
          </a:p>
          <a:p>
            <a:pPr lvl="1"/>
            <a:r>
              <a:t/>
            </a:r>
          </a:p>
          <a:p>
            <a:pPr lvl="2"/>
            <a:r>
              <a:t/>
            </a:r>
          </a:p>
          <a:p>
            <a:pPr lvl="3"/>
            <a:r>
              <a:t/>
            </a:r>
          </a:p>
          <a:p>
            <a:pPr lvl="4"/>
            <a:r>
              <a:t/>
            </a:r>
          </a:p>
        </p:txBody>
      </p:sp>
      <p:pic>
        <p:nvPicPr>
          <p:cNvPr id="20" name="Picture 5" descr="Picture 5"/>
          <p:cNvPicPr>
            <a:picLocks noChangeAspect="1"/>
          </p:cNvPicPr>
          <p:nvPr/>
        </p:nvPicPr>
        <p:blipFill>
          <a:blip r:embed="rId3">
            <a:extLst/>
          </a:blip>
          <a:stretch>
            <a:fillRect/>
          </a:stretch>
        </p:blipFill>
        <p:spPr>
          <a:xfrm>
            <a:off x="6753382" y="3720150"/>
            <a:ext cx="2038036" cy="1004250"/>
          </a:xfrm>
          <a:prstGeom prst="rect">
            <a:avLst/>
          </a:prstGeom>
          <a:ln w="12700">
            <a:miter lim="400000"/>
          </a:ln>
        </p:spPr>
      </p:pic>
      <p:sp>
        <p:nvSpPr>
          <p:cNvPr id="21" name="Slide Number"/>
          <p:cNvSpPr txBox="1"/>
          <p:nvPr>
            <p:ph type="sldNum" sz="quarter" idx="2"/>
          </p:nvPr>
        </p:nvSpPr>
        <p:spPr>
          <a:xfrm>
            <a:off x="4419600" y="4627562"/>
            <a:ext cx="2133600" cy="279401"/>
          </a:xfrm>
          <a:prstGeom prst="rect">
            <a:avLst/>
          </a:prstGeom>
        </p:spPr>
        <p:txBody>
          <a:bodyPr anchor="ctr"/>
          <a:lstStyle>
            <a:lvl1pPr algn="r">
              <a:spcBef>
                <a:spcPts val="0"/>
              </a:spcBef>
              <a:defRPr sz="1200">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ubrik och innehåll">
    <p:spTree>
      <p:nvGrpSpPr>
        <p:cNvPr id="1" name=""/>
        <p:cNvGrpSpPr/>
        <p:nvPr/>
      </p:nvGrpSpPr>
      <p:grpSpPr>
        <a:xfrm>
          <a:off x="0" y="0"/>
          <a:ext cx="0" cy="0"/>
          <a:chOff x="0" y="0"/>
          <a:chExt cx="0" cy="0"/>
        </a:xfrm>
      </p:grpSpPr>
      <p:sp>
        <p:nvSpPr>
          <p:cNvPr id="2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3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xfrm>
            <a:off x="195938" y="4876277"/>
            <a:ext cx="358414" cy="350663"/>
          </a:xfrm>
          <a:prstGeom prst="rect">
            <a:avLst/>
          </a:prstGeom>
        </p:spPr>
        <p:txBody>
          <a:bodyPr/>
          <a:lstStyle/>
          <a:p>
            <a:pPr/>
            <a:fld id="{86CB4B4D-7CA3-9044-876B-883B54F8677D}" type="slidenum"/>
          </a:p>
        </p:txBody>
      </p:sp>
      <p:pic>
        <p:nvPicPr>
          <p:cNvPr id="3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33" name="Click here to add title"/>
          <p:cNvSpPr txBox="1"/>
          <p:nvPr>
            <p:ph type="title" hasCustomPrompt="1"/>
          </p:nvPr>
        </p:nvSpPr>
        <p:spPr>
          <a:xfrm>
            <a:off x="323850" y="179999"/>
            <a:ext cx="8496300" cy="904801"/>
          </a:xfrm>
          <a:prstGeom prst="rect">
            <a:avLst/>
          </a:prstGeom>
        </p:spPr>
        <p:txBody>
          <a:bodyPr/>
          <a:lstStyle/>
          <a:p>
            <a:pPr/>
            <a:r>
              <a:t>Click here to add title</a:t>
            </a:r>
          </a:p>
        </p:txBody>
      </p:sp>
      <p:sp>
        <p:nvSpPr>
          <p:cNvPr id="34" name="Body Level One…"/>
          <p:cNvSpPr txBox="1"/>
          <p:nvPr>
            <p:ph type="body" idx="1" hasCustomPrompt="1"/>
          </p:nvPr>
        </p:nvSpPr>
        <p:spPr>
          <a:xfrm>
            <a:off x="323999" y="1079999"/>
            <a:ext cx="8482874" cy="291512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innehållsdelar">
    <p:spTree>
      <p:nvGrpSpPr>
        <p:cNvPr id="1" name=""/>
        <p:cNvGrpSpPr/>
        <p:nvPr/>
      </p:nvGrpSpPr>
      <p:grpSpPr>
        <a:xfrm>
          <a:off x="0" y="0"/>
          <a:ext cx="0" cy="0"/>
          <a:chOff x="0" y="0"/>
          <a:chExt cx="0" cy="0"/>
        </a:xfrm>
      </p:grpSpPr>
      <p:sp>
        <p:nvSpPr>
          <p:cNvPr id="41"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2"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3"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 name="Slide Number"/>
          <p:cNvSpPr txBox="1"/>
          <p:nvPr>
            <p:ph type="sldNum" sz="quarter" idx="2"/>
          </p:nvPr>
        </p:nvSpPr>
        <p:spPr>
          <a:prstGeom prst="rect">
            <a:avLst/>
          </a:prstGeom>
        </p:spPr>
        <p:txBody>
          <a:bodyPr/>
          <a:lstStyle/>
          <a:p>
            <a:pPr/>
            <a:fld id="{86CB4B4D-7CA3-9044-876B-883B54F8677D}" type="slidenum"/>
          </a:p>
        </p:txBody>
      </p:sp>
      <p:pic>
        <p:nvPicPr>
          <p:cNvPr id="45"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46" name="Body Level One…"/>
          <p:cNvSpPr txBox="1"/>
          <p:nvPr>
            <p:ph type="body" sz="half" idx="1" hasCustomPrompt="1"/>
          </p:nvPr>
        </p:nvSpPr>
        <p:spPr>
          <a:xfrm>
            <a:off x="323999" y="1079999"/>
            <a:ext cx="4176002" cy="288000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47" name="Click here to add title"/>
          <p:cNvSpPr txBox="1"/>
          <p:nvPr>
            <p:ph type="title" hasCustomPrompt="1"/>
          </p:nvPr>
        </p:nvSpPr>
        <p:spPr>
          <a:xfrm>
            <a:off x="323999" y="179999"/>
            <a:ext cx="8496946" cy="904801"/>
          </a:xfrm>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ild och innehåll">
    <p:spTree>
      <p:nvGrpSpPr>
        <p:cNvPr id="1" name=""/>
        <p:cNvGrpSpPr/>
        <p:nvPr/>
      </p:nvGrpSpPr>
      <p:grpSpPr>
        <a:xfrm>
          <a:off x="0" y="0"/>
          <a:ext cx="0" cy="0"/>
          <a:chOff x="0" y="0"/>
          <a:chExt cx="0" cy="0"/>
        </a:xfrm>
      </p:grpSpPr>
      <p:sp>
        <p:nvSpPr>
          <p:cNvPr id="54"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5"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56"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7" name="Slide Number"/>
          <p:cNvSpPr txBox="1"/>
          <p:nvPr>
            <p:ph type="sldNum" sz="quarter" idx="2"/>
          </p:nvPr>
        </p:nvSpPr>
        <p:spPr>
          <a:prstGeom prst="rect">
            <a:avLst/>
          </a:prstGeom>
        </p:spPr>
        <p:txBody>
          <a:bodyPr/>
          <a:lstStyle/>
          <a:p>
            <a:pPr/>
            <a:fld id="{86CB4B4D-7CA3-9044-876B-883B54F8677D}" type="slidenum"/>
          </a:p>
        </p:txBody>
      </p:sp>
      <p:pic>
        <p:nvPicPr>
          <p:cNvPr id="58"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59"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60" name="Platshållare för bild 5"/>
          <p:cNvSpPr/>
          <p:nvPr>
            <p:ph type="pic" idx="21"/>
          </p:nvPr>
        </p:nvSpPr>
        <p:spPr>
          <a:xfrm>
            <a:off x="184150" y="168273"/>
            <a:ext cx="4105275" cy="4778376"/>
          </a:xfrm>
          <a:prstGeom prst="rect">
            <a:avLst/>
          </a:prstGeom>
        </p:spPr>
        <p:txBody>
          <a:bodyPr lIns="91439" rIns="91439"/>
          <a:lstStyle/>
          <a:p>
            <a:pPr/>
          </a:p>
        </p:txBody>
      </p:sp>
      <p:sp>
        <p:nvSpPr>
          <p:cNvPr id="61"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bilder och innehåll">
    <p:spTree>
      <p:nvGrpSpPr>
        <p:cNvPr id="1" name=""/>
        <p:cNvGrpSpPr/>
        <p:nvPr/>
      </p:nvGrpSpPr>
      <p:grpSpPr>
        <a:xfrm>
          <a:off x="0" y="0"/>
          <a:ext cx="0" cy="0"/>
          <a:chOff x="0" y="0"/>
          <a:chExt cx="0" cy="0"/>
        </a:xfrm>
      </p:grpSpPr>
      <p:sp>
        <p:nvSpPr>
          <p:cNvPr id="6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7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prstGeom prst="rect">
            <a:avLst/>
          </a:prstGeom>
        </p:spPr>
        <p:txBody>
          <a:bodyPr/>
          <a:lstStyle/>
          <a:p>
            <a:pPr/>
            <a:fld id="{86CB4B4D-7CA3-9044-876B-883B54F8677D}" type="slidenum"/>
          </a:p>
        </p:txBody>
      </p:sp>
      <p:pic>
        <p:nvPicPr>
          <p:cNvPr id="7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3" name="Platshållare för bild 5"/>
          <p:cNvSpPr/>
          <p:nvPr>
            <p:ph type="pic" sz="half" idx="21"/>
          </p:nvPr>
        </p:nvSpPr>
        <p:spPr>
          <a:xfrm>
            <a:off x="179511" y="2582897"/>
            <a:ext cx="4105152" cy="2362438"/>
          </a:xfrm>
          <a:prstGeom prst="rect">
            <a:avLst/>
          </a:prstGeom>
        </p:spPr>
        <p:txBody>
          <a:bodyPr lIns="91439" rIns="91439"/>
          <a:lstStyle/>
          <a:p>
            <a:pPr/>
          </a:p>
        </p:txBody>
      </p:sp>
      <p:sp>
        <p:nvSpPr>
          <p:cNvPr id="74" name="Platshållare för bild 5"/>
          <p:cNvSpPr/>
          <p:nvPr>
            <p:ph type="pic" sz="half" idx="22"/>
          </p:nvPr>
        </p:nvSpPr>
        <p:spPr>
          <a:xfrm>
            <a:off x="179511" y="168117"/>
            <a:ext cx="4105152" cy="2414781"/>
          </a:xfrm>
          <a:prstGeom prst="rect">
            <a:avLst/>
          </a:prstGeom>
        </p:spPr>
        <p:txBody>
          <a:bodyPr lIns="91439" rIns="91439"/>
          <a:lstStyle/>
          <a:p>
            <a:pPr/>
          </a:p>
        </p:txBody>
      </p:sp>
      <p:sp>
        <p:nvSpPr>
          <p:cNvPr id="75"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76"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stor bild och rubri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
        <p:nvSpPr>
          <p:cNvPr id="84" name="Platshållare för bild 5"/>
          <p:cNvSpPr/>
          <p:nvPr>
            <p:ph type="pic" idx="21"/>
          </p:nvPr>
        </p:nvSpPr>
        <p:spPr>
          <a:xfrm>
            <a:off x="177421" y="167728"/>
            <a:ext cx="8787067" cy="4780287"/>
          </a:xfrm>
          <a:prstGeom prst="rect">
            <a:avLst/>
          </a:prstGeom>
        </p:spPr>
        <p:txBody>
          <a:bodyPr lIns="91439" rIns="91439"/>
          <a:lstStyle/>
          <a:p>
            <a:pPr/>
          </a:p>
        </p:txBody>
      </p:sp>
      <p:sp>
        <p:nvSpPr>
          <p:cNvPr id="85" name="Click here to add title"/>
          <p:cNvSpPr txBox="1"/>
          <p:nvPr>
            <p:ph type="title" hasCustomPrompt="1"/>
          </p:nvPr>
        </p:nvSpPr>
        <p:spPr>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vslutning">
    <p:bg>
      <p:bgPr>
        <a:gradFill flip="none" rotWithShape="1">
          <a:gsLst>
            <a:gs pos="0">
              <a:srgbClr val="F3F8FD"/>
            </a:gs>
            <a:gs pos="74000">
              <a:srgbClr val="97BCE9"/>
            </a:gs>
            <a:gs pos="83000">
              <a:srgbClr val="97BCE9"/>
            </a:gs>
            <a:gs pos="100000">
              <a:srgbClr val="B9D2F0"/>
            </a:gs>
          </a:gsLst>
          <a:lin ang="5400000" scaled="0"/>
        </a:gradFill>
      </p:bgPr>
    </p:bg>
    <p:spTree>
      <p:nvGrpSpPr>
        <p:cNvPr id="1" name=""/>
        <p:cNvGrpSpPr/>
        <p:nvPr/>
      </p:nvGrpSpPr>
      <p:grpSpPr>
        <a:xfrm>
          <a:off x="0" y="0"/>
          <a:ext cx="0" cy="0"/>
          <a:chOff x="0" y="0"/>
          <a:chExt cx="0" cy="0"/>
        </a:xfrm>
      </p:grpSpPr>
      <p:sp>
        <p:nvSpPr>
          <p:cNvPr id="9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9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pic>
        <p:nvPicPr>
          <p:cNvPr id="9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97" name="Rectangle 5"/>
          <p:cNvSpPr/>
          <p:nvPr/>
        </p:nvSpPr>
        <p:spPr>
          <a:xfrm>
            <a:off x="0" y="-1"/>
            <a:ext cx="9144000" cy="5197644"/>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8" name="Rectangle 3"/>
          <p:cNvSpPr/>
          <p:nvPr/>
        </p:nvSpPr>
        <p:spPr>
          <a:xfrm>
            <a:off x="179512" y="157009"/>
            <a:ext cx="8784978" cy="4861877"/>
          </a:xfrm>
          <a:prstGeom prst="rect">
            <a:avLst/>
          </a:prstGeom>
          <a:gradFill>
            <a:gsLst>
              <a:gs pos="0">
                <a:schemeClr val="accent3"/>
              </a:gs>
              <a:gs pos="100000">
                <a:schemeClr val="accent6"/>
              </a:gs>
            </a:gsLst>
            <a:lin ang="5400000"/>
          </a:gradFill>
          <a:ln w="12700">
            <a:miter lim="400000"/>
          </a:ln>
        </p:spPr>
        <p:txBody>
          <a:bodyPr lIns="45719" rIns="45719" anchor="ctr"/>
          <a:lstStyle/>
          <a:p>
            <a:pPr algn="ctr">
              <a:defRPr>
                <a:solidFill>
                  <a:srgbClr val="FFFFFF"/>
                </a:solidFill>
              </a:defRPr>
            </a:pPr>
          </a:p>
        </p:txBody>
      </p:sp>
      <p:pic>
        <p:nvPicPr>
          <p:cNvPr id="99" name="Picture 6" descr="Picture 6"/>
          <p:cNvPicPr>
            <a:picLocks noChangeAspect="1"/>
          </p:cNvPicPr>
          <p:nvPr/>
        </p:nvPicPr>
        <p:blipFill>
          <a:blip r:embed="rId3">
            <a:extLst/>
          </a:blip>
          <a:stretch>
            <a:fillRect/>
          </a:stretch>
        </p:blipFill>
        <p:spPr>
          <a:xfrm>
            <a:off x="2411759" y="1275605"/>
            <a:ext cx="3784079" cy="186461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 name="Slide Number"/>
          <p:cNvSpPr txBox="1"/>
          <p:nvPr>
            <p:ph type="sldNum" sz="quarter" idx="2"/>
          </p:nvPr>
        </p:nvSpPr>
        <p:spPr>
          <a:xfrm>
            <a:off x="2234924" y="4966101"/>
            <a:ext cx="358414" cy="350662"/>
          </a:xfrm>
          <a:prstGeom prst="rect">
            <a:avLst/>
          </a:prstGeom>
          <a:ln w="12700">
            <a:miter lim="400000"/>
          </a:ln>
        </p:spPr>
        <p:txBody>
          <a:bodyPr wrap="none" lIns="45719" rIns="45719">
            <a:spAutoFit/>
          </a:bodyPr>
          <a:lstStyle>
            <a:lvl1pPr algn="ctr">
              <a:spcBef>
                <a:spcPts val="500"/>
              </a:spcBef>
              <a:defRPr>
                <a:solidFill>
                  <a:srgbClr val="FFFFFF"/>
                </a:solidFill>
              </a:defRPr>
            </a:lvl1pPr>
          </a:lstStyle>
          <a:p>
            <a:pPr/>
            <a:fld id="{86CB4B4D-7CA3-9044-876B-883B54F8677D}" type="slidenum"/>
          </a:p>
        </p:txBody>
      </p:sp>
      <p:pic>
        <p:nvPicPr>
          <p:cNvPr id="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 name="Click here to add title"/>
          <p:cNvSpPr txBox="1"/>
          <p:nvPr>
            <p:ph type="title" hasCustomPrompt="1"/>
          </p:nvPr>
        </p:nvSpPr>
        <p:spPr>
          <a:xfrm>
            <a:off x="323850" y="167729"/>
            <a:ext cx="8496300" cy="904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here to add title</a:t>
            </a:r>
          </a:p>
        </p:txBody>
      </p:sp>
      <p:sp>
        <p:nvSpPr>
          <p:cNvPr id="8" name="Rectangle 9"/>
          <p:cNvSpPr/>
          <p:nvPr/>
        </p:nvSpPr>
        <p:spPr>
          <a:xfrm>
            <a:off x="177421" y="4003952"/>
            <a:ext cx="8787067" cy="944062"/>
          </a:xfrm>
          <a:prstGeom prst="rect">
            <a:avLst/>
          </a:prstGeom>
          <a:gradFill>
            <a:gsLst>
              <a:gs pos="0">
                <a:srgbClr val="264468"/>
              </a:gs>
              <a:gs pos="85000">
                <a:schemeClr val="accent6">
                  <a:alpha val="0"/>
                </a:schemeClr>
              </a:gs>
            </a:gsLst>
            <a:lin ang="16200000"/>
          </a:gradFill>
          <a:ln w="12700">
            <a:miter lim="400000"/>
          </a:ln>
        </p:spPr>
        <p:txBody>
          <a:bodyPr lIns="45719" rIns="45719" anchor="ctr"/>
          <a:lstStyle/>
          <a:p>
            <a:pPr algn="ctr">
              <a:defRPr>
                <a:solidFill>
                  <a:srgbClr val="FFFFFF"/>
                </a:solidFill>
              </a:defRPr>
            </a:pPr>
          </a:p>
        </p:txBody>
      </p:sp>
      <p:pic>
        <p:nvPicPr>
          <p:cNvPr id="9" name="Picture 5" descr="Picture 5"/>
          <p:cNvPicPr>
            <a:picLocks noChangeAspect="1"/>
          </p:cNvPicPr>
          <p:nvPr/>
        </p:nvPicPr>
        <p:blipFill>
          <a:blip r:embed="rId3">
            <a:extLst/>
          </a:blip>
          <a:stretch>
            <a:fillRect/>
          </a:stretch>
        </p:blipFill>
        <p:spPr>
          <a:xfrm>
            <a:off x="7380312" y="4119400"/>
            <a:ext cx="1389331" cy="684599"/>
          </a:xfrm>
          <a:prstGeom prst="rect">
            <a:avLst/>
          </a:prstGeom>
          <a:ln w="12700">
            <a:miter lim="400000"/>
          </a:ln>
        </p:spPr>
      </p:pic>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9pPr>
    </p:titleStyle>
    <p:bodyStyle>
      <a:lvl1pPr marL="342900" marR="0" indent="-3429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1pPr>
      <a:lvl2pPr marL="7715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2pPr>
      <a:lvl3pPr marL="1193800" marR="0" indent="-2794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3pPr>
      <a:lvl4pPr marL="16859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4pPr>
      <a:lvl5pPr marL="21431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5pPr>
      <a:lvl6pPr marL="25374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6pPr>
      <a:lvl7pPr marL="29946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7pPr>
      <a:lvl8pPr marL="34518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8pPr>
      <a:lvl9pPr marL="39090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9pPr>
    </p:bodyStyle>
    <p:otherStyle>
      <a:lvl1pPr marL="0" marR="0" indent="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1pPr>
      <a:lvl2pPr marL="0" marR="0" indent="457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2pPr>
      <a:lvl3pPr marL="0" marR="0" indent="914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3pPr>
      <a:lvl4pPr marL="0" marR="0" indent="1371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4pPr>
      <a:lvl5pPr marL="0" marR="0" indent="18288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5pPr>
      <a:lvl6pPr marL="0" marR="0" indent="22860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6pPr>
      <a:lvl7pPr marL="0" marR="0" indent="2743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7pPr>
      <a:lvl8pPr marL="0" marR="0" indent="3200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8pPr>
      <a:lvl9pPr marL="0" marR="0" indent="3657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Introduction to the course on IIoT"/>
          <p:cNvSpPr txBox="1"/>
          <p:nvPr>
            <p:ph type="ctrTitle"/>
          </p:nvPr>
        </p:nvSpPr>
        <p:spPr>
          <a:prstGeom prst="rect">
            <a:avLst/>
          </a:prstGeom>
        </p:spPr>
        <p:txBody>
          <a:bodyPr/>
          <a:lstStyle/>
          <a:p>
            <a:pPr/>
            <a:r>
              <a:t>Introduction to the course on IIoT</a:t>
            </a:r>
          </a:p>
        </p:txBody>
      </p:sp>
      <p:sp>
        <p:nvSpPr>
          <p:cNvPr id="109" name="KUL 4.0 IIoT…"/>
          <p:cNvSpPr txBox="1"/>
          <p:nvPr>
            <p:ph type="subTitle" sz="quarter" idx="1"/>
          </p:nvPr>
        </p:nvSpPr>
        <p:spPr>
          <a:prstGeom prst="rect">
            <a:avLst/>
          </a:prstGeom>
        </p:spPr>
        <p:txBody>
          <a:bodyPr/>
          <a:lstStyle/>
          <a:p>
            <a:pPr/>
            <a:r>
              <a:t>KUL 4.0 IIoT</a:t>
            </a:r>
          </a:p>
          <a:p>
            <a:pPr/>
            <a:r>
              <a:t>Jan van Deventer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This week’s assignments"/>
          <p:cNvSpPr txBox="1"/>
          <p:nvPr>
            <p:ph type="title"/>
          </p:nvPr>
        </p:nvSpPr>
        <p:spPr>
          <a:prstGeom prst="rect">
            <a:avLst/>
          </a:prstGeom>
        </p:spPr>
        <p:txBody>
          <a:bodyPr/>
          <a:lstStyle/>
          <a:p>
            <a:pPr/>
            <a:r>
              <a:t>This week’s assignments</a:t>
            </a:r>
          </a:p>
        </p:txBody>
      </p:sp>
      <p:sp>
        <p:nvSpPr>
          <p:cNvPr id="163" name="Report…"/>
          <p:cNvSpPr txBox="1"/>
          <p:nvPr>
            <p:ph type="body" idx="1"/>
          </p:nvPr>
        </p:nvSpPr>
        <p:spPr>
          <a:prstGeom prst="rect">
            <a:avLst/>
          </a:prstGeom>
        </p:spPr>
        <p:txBody>
          <a:bodyPr/>
          <a:lstStyle/>
          <a:p>
            <a:pPr/>
            <a:r>
              <a:t>Report</a:t>
            </a:r>
          </a:p>
          <a:p>
            <a:pPr lvl="1" marL="800100" indent="-342900">
              <a:buChar char="▪"/>
            </a:pPr>
            <a:r>
              <a:t>Course expectation prior to start of the course</a:t>
            </a:r>
          </a:p>
          <a:p>
            <a:pPr lvl="1" marL="800100" indent="-342900">
              <a:buChar char="▪"/>
            </a:pPr>
            <a:r>
              <a:t>Description of what an IoT solution would be in your work/position @ your employer.</a:t>
            </a:r>
          </a:p>
          <a:p>
            <a:pPr/>
            <a:r>
              <a:t>With a browser, you should be able to connect to your STM32 IoT node development board and obtain the temperature in the room and turn on &amp; off an LED on the board.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2"/>
          </p:nvPr>
        </p:nvSpPr>
        <p:spPr>
          <a:xfrm>
            <a:off x="204421" y="4876277"/>
            <a:ext cx="34144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Weekly topics"/>
          <p:cNvSpPr txBox="1"/>
          <p:nvPr>
            <p:ph type="title"/>
          </p:nvPr>
        </p:nvSpPr>
        <p:spPr>
          <a:prstGeom prst="rect">
            <a:avLst/>
          </a:prstGeom>
        </p:spPr>
        <p:txBody>
          <a:bodyPr/>
          <a:lstStyle/>
          <a:p>
            <a:pPr/>
            <a:r>
              <a:t>Weekly topics</a:t>
            </a:r>
          </a:p>
        </p:txBody>
      </p:sp>
      <p:pic>
        <p:nvPicPr>
          <p:cNvPr id="169" name="CourseOutlineSummary.pdf" descr="CourseOutlineSummary.pdf"/>
          <p:cNvPicPr>
            <a:picLocks noChangeAspect="1"/>
          </p:cNvPicPr>
          <p:nvPr/>
        </p:nvPicPr>
        <p:blipFill>
          <a:blip r:embed="rId3">
            <a:extLst/>
          </a:blip>
          <a:stretch>
            <a:fillRect/>
          </a:stretch>
        </p:blipFill>
        <p:spPr>
          <a:xfrm>
            <a:off x="982655" y="1027765"/>
            <a:ext cx="7085602" cy="312907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Weekly activities"/>
          <p:cNvSpPr txBox="1"/>
          <p:nvPr>
            <p:ph type="title"/>
          </p:nvPr>
        </p:nvSpPr>
        <p:spPr>
          <a:prstGeom prst="rect">
            <a:avLst/>
          </a:prstGeom>
        </p:spPr>
        <p:txBody>
          <a:bodyPr/>
          <a:lstStyle/>
          <a:p>
            <a:pPr/>
            <a:r>
              <a:t>Weekly activities</a:t>
            </a:r>
          </a:p>
        </p:txBody>
      </p:sp>
      <p:pic>
        <p:nvPicPr>
          <p:cNvPr id="175" name="Pattern.pdf" descr="Pattern.pdf"/>
          <p:cNvPicPr>
            <a:picLocks noChangeAspect="1"/>
          </p:cNvPicPr>
          <p:nvPr/>
        </p:nvPicPr>
        <p:blipFill>
          <a:blip r:embed="rId3">
            <a:extLst/>
          </a:blip>
          <a:stretch>
            <a:fillRect/>
          </a:stretch>
        </p:blipFill>
        <p:spPr>
          <a:xfrm>
            <a:off x="554062" y="2166188"/>
            <a:ext cx="7140390" cy="2302485"/>
          </a:xfrm>
          <a:prstGeom prst="rect">
            <a:avLst/>
          </a:prstGeom>
          <a:ln w="12700">
            <a:miter lim="400000"/>
          </a:ln>
          <a:effectLst>
            <a:outerShdw sx="100000" sy="100000" kx="0" ky="0" algn="b" rotWithShape="0" blurRad="63500" dist="25400" dir="5400000">
              <a:srgbClr val="000000">
                <a:alpha val="50000"/>
              </a:srgbClr>
            </a:outerShdw>
          </a:effectLst>
        </p:spPr>
      </p:pic>
      <p:pic>
        <p:nvPicPr>
          <p:cNvPr id="176" name="CourseOutline.pdf" descr="CourseOutline.pdf"/>
          <p:cNvPicPr>
            <a:picLocks noChangeAspect="1"/>
          </p:cNvPicPr>
          <p:nvPr/>
        </p:nvPicPr>
        <p:blipFill>
          <a:blip r:embed="rId4">
            <a:extLst/>
          </a:blip>
          <a:stretch>
            <a:fillRect/>
          </a:stretch>
        </p:blipFill>
        <p:spPr>
          <a:xfrm>
            <a:off x="260636" y="215830"/>
            <a:ext cx="1689586" cy="2557653"/>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Week 1: Internet and IoT"/>
          <p:cNvSpPr txBox="1"/>
          <p:nvPr>
            <p:ph type="title"/>
          </p:nvPr>
        </p:nvSpPr>
        <p:spPr>
          <a:prstGeom prst="rect">
            <a:avLst/>
          </a:prstGeom>
        </p:spPr>
        <p:txBody>
          <a:bodyPr/>
          <a:lstStyle/>
          <a:p>
            <a:pPr/>
            <a:r>
              <a:t>Week 1: Internet and IoT</a:t>
            </a:r>
          </a:p>
        </p:txBody>
      </p:sp>
      <p:pic>
        <p:nvPicPr>
          <p:cNvPr id="182" name="Week1Map.pdf" descr="Week1Map.pdf"/>
          <p:cNvPicPr>
            <a:picLocks noChangeAspect="1"/>
          </p:cNvPicPr>
          <p:nvPr/>
        </p:nvPicPr>
        <p:blipFill>
          <a:blip r:embed="rId3">
            <a:extLst/>
          </a:blip>
          <a:stretch>
            <a:fillRect/>
          </a:stretch>
        </p:blipFill>
        <p:spPr>
          <a:xfrm>
            <a:off x="613803" y="904626"/>
            <a:ext cx="6863635" cy="399731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IIoT is everywhere"/>
          <p:cNvSpPr txBox="1"/>
          <p:nvPr>
            <p:ph type="title"/>
          </p:nvPr>
        </p:nvSpPr>
        <p:spPr>
          <a:prstGeom prst="rect">
            <a:avLst/>
          </a:prstGeom>
        </p:spPr>
        <p:txBody>
          <a:bodyPr/>
          <a:lstStyle/>
          <a:p>
            <a:pPr/>
            <a:r>
              <a:t>IIoT is everywhere</a:t>
            </a:r>
          </a:p>
        </p:txBody>
      </p:sp>
      <p:sp>
        <p:nvSpPr>
          <p:cNvPr id="188" name="Whatever you work with, you IIoT will be part of your work life whether you like it or not…"/>
          <p:cNvSpPr txBox="1"/>
          <p:nvPr>
            <p:ph type="body" idx="1"/>
          </p:nvPr>
        </p:nvSpPr>
        <p:spPr>
          <a:prstGeom prst="rect">
            <a:avLst/>
          </a:prstGeom>
        </p:spPr>
        <p:txBody>
          <a:bodyPr/>
          <a:lstStyle/>
          <a:p>
            <a:pPr/>
            <a:r>
              <a:t>Whatever you work with, you IIoT will be part of your work life whether you like it or not</a:t>
            </a:r>
          </a:p>
          <a:p>
            <a:pPr/>
            <a:r>
              <a:t>If you master it, you should have computers work for you</a:t>
            </a:r>
          </a:p>
          <a:p>
            <a:pPr/>
            <a:r>
              <a:t>If you let it master you, you will be enslaved (e.g., look at you email inbox)</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Take Away"/>
          <p:cNvSpPr txBox="1"/>
          <p:nvPr>
            <p:ph type="title"/>
          </p:nvPr>
        </p:nvSpPr>
        <p:spPr>
          <a:prstGeom prst="rect">
            <a:avLst/>
          </a:prstGeom>
        </p:spPr>
        <p:txBody>
          <a:bodyPr/>
          <a:lstStyle/>
          <a:p>
            <a:pPr/>
            <a:r>
              <a:t>Take Away</a:t>
            </a:r>
          </a:p>
        </p:txBody>
      </p:sp>
      <p:sp>
        <p:nvSpPr>
          <p:cNvPr id="194" name="IoT is part of your life (e.g., do you use a smart phone?),…"/>
          <p:cNvSpPr txBox="1"/>
          <p:nvPr>
            <p:ph type="body" idx="1"/>
          </p:nvPr>
        </p:nvSpPr>
        <p:spPr>
          <a:prstGeom prst="rect">
            <a:avLst/>
          </a:prstGeom>
        </p:spPr>
        <p:txBody>
          <a:bodyPr/>
          <a:lstStyle/>
          <a:p>
            <a:pPr/>
            <a:r>
              <a:t>IoT is part of your life (e.g., do you use a smart phone?),</a:t>
            </a:r>
          </a:p>
          <a:p>
            <a:pPr/>
            <a:r>
              <a:t>Know what you want from them (without becoming a software engineer) or you will become their slave,</a:t>
            </a:r>
          </a:p>
          <a:p>
            <a:pPr/>
            <a:r>
              <a:t>IoT technology is both simple and very complex</a:t>
            </a:r>
          </a:p>
          <a:p>
            <a:pPr lvl="1" marL="800100" indent="-342900">
              <a:buChar char="▪"/>
            </a:pPr>
            <a:r>
              <a:t>master the simple things,</a:t>
            </a:r>
          </a:p>
          <a:p>
            <a:pPr lvl="1" marL="800100" indent="-342900">
              <a:buChar char="▪"/>
            </a:pPr>
            <a:r>
              <a:t>delegate to complex details to others.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Lecture and week outline"/>
          <p:cNvSpPr txBox="1"/>
          <p:nvPr>
            <p:ph type="title"/>
          </p:nvPr>
        </p:nvSpPr>
        <p:spPr>
          <a:prstGeom prst="rect">
            <a:avLst/>
          </a:prstGeom>
        </p:spPr>
        <p:txBody>
          <a:bodyPr/>
          <a:lstStyle/>
          <a:p>
            <a:pPr/>
            <a:r>
              <a:t>Lecture and week outline</a:t>
            </a:r>
          </a:p>
        </p:txBody>
      </p:sp>
      <p:sp>
        <p:nvSpPr>
          <p:cNvPr id="115" name="Expectations of the course (from the employer’s, student’s, &amp; teacher’s point of view)…"/>
          <p:cNvSpPr txBox="1"/>
          <p:nvPr>
            <p:ph type="body" idx="1"/>
          </p:nvPr>
        </p:nvSpPr>
        <p:spPr>
          <a:prstGeom prst="rect">
            <a:avLst/>
          </a:prstGeom>
        </p:spPr>
        <p:txBody>
          <a:bodyPr/>
          <a:lstStyle/>
          <a:p>
            <a:pPr marL="281177" indent="-281177" defTabSz="374904">
              <a:spcBef>
                <a:spcPts val="400"/>
              </a:spcBef>
              <a:defRPr sz="1803"/>
            </a:pPr>
            <a:r>
              <a:t>Expectations of the course (from the employer’s, student’s, &amp; teacher’s point of view)</a:t>
            </a:r>
          </a:p>
          <a:p>
            <a:pPr lvl="1" marL="656081" indent="-281177" defTabSz="374904">
              <a:spcBef>
                <a:spcPts val="400"/>
              </a:spcBef>
              <a:buChar char="▪"/>
              <a:defRPr sz="1803"/>
            </a:pPr>
            <a:r>
              <a:t>Intended learning outcomes</a:t>
            </a:r>
          </a:p>
          <a:p>
            <a:pPr lvl="1" marL="656081" indent="-281177" defTabSz="374904">
              <a:spcBef>
                <a:spcPts val="400"/>
              </a:spcBef>
              <a:buChar char="▪"/>
              <a:defRPr sz="1803"/>
            </a:pPr>
            <a:r>
              <a:t>Teaching activities</a:t>
            </a:r>
          </a:p>
          <a:p>
            <a:pPr lvl="1" marL="656081" indent="-281177" defTabSz="374904">
              <a:spcBef>
                <a:spcPts val="400"/>
              </a:spcBef>
              <a:buChar char="▪"/>
              <a:defRPr sz="1803"/>
            </a:pPr>
            <a:r>
              <a:t>Assessment</a:t>
            </a:r>
          </a:p>
          <a:p>
            <a:pPr marL="281177" indent="-281177" defTabSz="374904">
              <a:spcBef>
                <a:spcPts val="400"/>
              </a:spcBef>
              <a:defRPr sz="1803">
                <a:solidFill>
                  <a:schemeClr val="accent2">
                    <a:satOff val="-11567"/>
                    <a:lumOff val="-12784"/>
                  </a:schemeClr>
                </a:solidFill>
              </a:defRPr>
            </a:pPr>
            <a:r>
              <a:t>What is the big deal with the Internet?</a:t>
            </a:r>
          </a:p>
          <a:p>
            <a:pPr lvl="1" marL="656081" indent="-281177" defTabSz="374904">
              <a:spcBef>
                <a:spcPts val="400"/>
              </a:spcBef>
              <a:buChar char="▪"/>
              <a:defRPr sz="1803">
                <a:solidFill>
                  <a:schemeClr val="accent2">
                    <a:satOff val="-11567"/>
                    <a:lumOff val="-12784"/>
                  </a:schemeClr>
                </a:solidFill>
              </a:defRPr>
            </a:pPr>
            <a:r>
              <a:t>packets, layers, protocols, …</a:t>
            </a:r>
          </a:p>
          <a:p>
            <a:pPr lvl="1" marL="656081" indent="-281177" defTabSz="374904">
              <a:spcBef>
                <a:spcPts val="400"/>
              </a:spcBef>
              <a:buChar char="▪"/>
              <a:defRPr sz="1803">
                <a:solidFill>
                  <a:schemeClr val="accent2">
                    <a:satOff val="-11567"/>
                    <a:lumOff val="-12784"/>
                  </a:schemeClr>
                </a:solidFill>
              </a:defRPr>
            </a:pPr>
            <a:r>
              <a:t>IoT, IIoT, and CPS</a:t>
            </a:r>
          </a:p>
          <a:p>
            <a:pPr marL="281177" indent="-281177" defTabSz="374904">
              <a:spcBef>
                <a:spcPts val="400"/>
              </a:spcBef>
              <a:defRPr sz="1803">
                <a:solidFill>
                  <a:schemeClr val="accent2">
                    <a:satOff val="-11567"/>
                    <a:lumOff val="-12784"/>
                  </a:schemeClr>
                </a:solidFill>
              </a:defRPr>
            </a:pPr>
            <a:r>
              <a:t>Local web server demonstration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General descriptions of the course"/>
          <p:cNvSpPr txBox="1"/>
          <p:nvPr>
            <p:ph type="title"/>
          </p:nvPr>
        </p:nvSpPr>
        <p:spPr>
          <a:prstGeom prst="rect">
            <a:avLst/>
          </a:prstGeom>
        </p:spPr>
        <p:txBody>
          <a:bodyPr/>
          <a:lstStyle/>
          <a:p>
            <a:pPr/>
            <a:r>
              <a:t>General descriptions of the course</a:t>
            </a:r>
          </a:p>
        </p:txBody>
      </p:sp>
      <p:sp>
        <p:nvSpPr>
          <p:cNvPr id="121" name="Commissioned education…"/>
          <p:cNvSpPr txBox="1"/>
          <p:nvPr>
            <p:ph type="body" idx="1"/>
          </p:nvPr>
        </p:nvSpPr>
        <p:spPr>
          <a:prstGeom prst="rect">
            <a:avLst/>
          </a:prstGeom>
        </p:spPr>
        <p:txBody>
          <a:bodyPr/>
          <a:lstStyle/>
          <a:p>
            <a:pPr/>
            <a:r>
              <a:t>Commissioned education</a:t>
            </a:r>
          </a:p>
          <a:p>
            <a:pPr/>
            <a:r>
              <a:t>The subject of the course is IoT (Internet of Things)</a:t>
            </a:r>
          </a:p>
          <a:p>
            <a:pPr/>
            <a:r>
              <a:t>2.5 ECTS points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Reflections on course’s expectations"/>
          <p:cNvSpPr txBox="1"/>
          <p:nvPr>
            <p:ph type="title"/>
          </p:nvPr>
        </p:nvSpPr>
        <p:spPr>
          <a:prstGeom prst="rect">
            <a:avLst/>
          </a:prstGeom>
        </p:spPr>
        <p:txBody>
          <a:bodyPr/>
          <a:lstStyle/>
          <a:p>
            <a:pPr/>
            <a:r>
              <a:t>Reflections on course’s expectations</a:t>
            </a:r>
          </a:p>
        </p:txBody>
      </p:sp>
      <p:sp>
        <p:nvSpPr>
          <p:cNvPr id="127" name="This whole course pivots on one’s expectations.…"/>
          <p:cNvSpPr txBox="1"/>
          <p:nvPr>
            <p:ph type="body" idx="1"/>
          </p:nvPr>
        </p:nvSpPr>
        <p:spPr>
          <a:prstGeom prst="rect">
            <a:avLst/>
          </a:prstGeom>
        </p:spPr>
        <p:txBody>
          <a:bodyPr/>
          <a:lstStyle/>
          <a:p>
            <a:pPr/>
            <a:r>
              <a:t>This whole course pivots on one’s expectations.</a:t>
            </a:r>
          </a:p>
          <a:p>
            <a:pPr/>
            <a:r>
              <a:t>You should now pause the course stream or video, and write down on paper your expectations of the course.</a:t>
            </a:r>
          </a:p>
          <a:p>
            <a:pPr/>
          </a:p>
          <a:p>
            <a:pPr/>
            <a:r>
              <a:t>PRESS PAUSE!</a:t>
            </a:r>
          </a:p>
          <a:p>
            <a:pPr lvl="1" marL="800100" indent="-342900">
              <a:buChar char="▪"/>
            </a:pPr>
            <a:r>
              <a:t>continue when you are done writing about your expectations.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Teacher’s goals with the course"/>
          <p:cNvSpPr txBox="1"/>
          <p:nvPr>
            <p:ph type="title"/>
          </p:nvPr>
        </p:nvSpPr>
        <p:spPr>
          <a:prstGeom prst="rect">
            <a:avLst/>
          </a:prstGeom>
        </p:spPr>
        <p:txBody>
          <a:bodyPr/>
          <a:lstStyle/>
          <a:p>
            <a:pPr/>
            <a:r>
              <a:t>Teacher’s goals with the course</a:t>
            </a:r>
          </a:p>
        </p:txBody>
      </p:sp>
      <p:sp>
        <p:nvSpPr>
          <p:cNvPr id="133" name="2.5 points is a very small course…"/>
          <p:cNvSpPr txBox="1"/>
          <p:nvPr>
            <p:ph type="body" idx="1"/>
          </p:nvPr>
        </p:nvSpPr>
        <p:spPr>
          <a:prstGeom prst="rect">
            <a:avLst/>
          </a:prstGeom>
        </p:spPr>
        <p:txBody>
          <a:bodyPr/>
          <a:lstStyle/>
          <a:p>
            <a:pPr/>
            <a:r>
              <a:t>2.5 points is a very small course</a:t>
            </a:r>
          </a:p>
          <a:p>
            <a:pPr/>
            <a:r>
              <a:t>Far too little to train someone to develop IoT solutions</a:t>
            </a:r>
          </a:p>
          <a:p>
            <a:pPr/>
            <a:r>
              <a:t>Good introduction to </a:t>
            </a:r>
            <a:r>
              <a:rPr b="1"/>
              <a:t>specify requirements for an IoT solution to be purchased in your industry</a:t>
            </a:r>
          </a:p>
          <a:p>
            <a:pPr/>
          </a:p>
          <a:p>
            <a:pPr/>
            <a:r>
              <a:t>The ability to express as accurately as possible what you want will get you closer to what you really need!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How do I know what I want?"/>
          <p:cNvSpPr txBox="1"/>
          <p:nvPr>
            <p:ph type="title"/>
          </p:nvPr>
        </p:nvSpPr>
        <p:spPr>
          <a:prstGeom prst="rect">
            <a:avLst/>
          </a:prstGeom>
        </p:spPr>
        <p:txBody>
          <a:bodyPr/>
          <a:lstStyle/>
          <a:p>
            <a:pPr/>
            <a:r>
              <a:t>How do I know what I want?</a:t>
            </a:r>
          </a:p>
        </p:txBody>
      </p:sp>
      <p:sp>
        <p:nvSpPr>
          <p:cNvPr id="139" name="That is a very general life question….…"/>
          <p:cNvSpPr txBox="1"/>
          <p:nvPr>
            <p:ph type="body" idx="1"/>
          </p:nvPr>
        </p:nvSpPr>
        <p:spPr>
          <a:prstGeom prst="rect">
            <a:avLst/>
          </a:prstGeom>
        </p:spPr>
        <p:txBody>
          <a:bodyPr/>
          <a:lstStyle/>
          <a:p>
            <a:pPr/>
            <a:r>
              <a:t>That is a very general life question….</a:t>
            </a:r>
          </a:p>
          <a:p>
            <a:pPr lvl="1" marL="800100" indent="-342900">
              <a:buChar char="▪"/>
            </a:pPr>
            <a:r>
              <a:t>Practice and repetition does help….</a:t>
            </a:r>
          </a:p>
          <a:p>
            <a:pPr/>
            <a:r>
              <a:t>Let us here focus on the industrial use of Internet of Things</a:t>
            </a:r>
          </a:p>
          <a:p>
            <a:pPr lvl="1" marL="800100" indent="-342900">
              <a:buChar char="▪"/>
            </a:pPr>
            <a:r>
              <a:t>Learn some basic theory around IIoT</a:t>
            </a:r>
          </a:p>
          <a:p>
            <a:pPr lvl="1" marL="800100" indent="-342900">
              <a:buChar char="▪"/>
            </a:pPr>
            <a:r>
              <a:t>Practice deploying an IoT solution</a:t>
            </a:r>
          </a:p>
          <a:p>
            <a:pPr lvl="2" marL="1257300" indent="-342900">
              <a:buChar char="▪"/>
            </a:pPr>
            <a:r>
              <a:t>It is both very easy and very hard</a:t>
            </a:r>
          </a:p>
          <a:p>
            <a:pPr lvl="1" marL="800100" indent="-342900">
              <a:buChar char="▪"/>
            </a:pPr>
            <a:r>
              <a:t>Practice in writing IIoT specifications.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Intended leaning outcomes (ILOs)"/>
          <p:cNvSpPr txBox="1"/>
          <p:nvPr>
            <p:ph type="title"/>
          </p:nvPr>
        </p:nvSpPr>
        <p:spPr>
          <a:prstGeom prst="rect">
            <a:avLst/>
          </a:prstGeom>
        </p:spPr>
        <p:txBody>
          <a:bodyPr/>
          <a:lstStyle/>
          <a:p>
            <a:pPr/>
            <a:r>
              <a:t>Intended leaning outcomes (ILOs)</a:t>
            </a:r>
          </a:p>
        </p:txBody>
      </p:sp>
      <p:sp>
        <p:nvSpPr>
          <p:cNvPr id="145" name="Upon completion of the course, the student should have…"/>
          <p:cNvSpPr txBox="1"/>
          <p:nvPr>
            <p:ph type="body" idx="1"/>
          </p:nvPr>
        </p:nvSpPr>
        <p:spPr>
          <a:prstGeom prst="rect">
            <a:avLst/>
          </a:prstGeom>
        </p:spPr>
        <p:txBody>
          <a:bodyPr/>
          <a:lstStyle/>
          <a:p>
            <a:pPr/>
            <a:r>
              <a:t>Upon completion of the course, the student should have</a:t>
            </a:r>
          </a:p>
          <a:p>
            <a:pPr lvl="1" marL="800100" indent="-342900">
              <a:buChar char="▪"/>
            </a:pPr>
            <a:r>
              <a:t>learned some of the basic implementation and challenges with IIoT,</a:t>
            </a:r>
          </a:p>
          <a:p>
            <a:pPr lvl="1" marL="800100" indent="-342900">
              <a:buChar char="▪"/>
            </a:pPr>
            <a:r>
              <a:t>learned to implement a simple secure IoT solution,</a:t>
            </a:r>
          </a:p>
          <a:p>
            <a:pPr lvl="1" marL="800100" indent="-342900">
              <a:buChar char="▪"/>
            </a:pPr>
            <a:r>
              <a:t>experienced writing requirements for an IIoT solution.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Teaching &amp; learning activities (TLAs)"/>
          <p:cNvSpPr txBox="1"/>
          <p:nvPr>
            <p:ph type="title"/>
          </p:nvPr>
        </p:nvSpPr>
        <p:spPr>
          <a:prstGeom prst="rect">
            <a:avLst/>
          </a:prstGeom>
        </p:spPr>
        <p:txBody>
          <a:bodyPr/>
          <a:lstStyle/>
          <a:p>
            <a:pPr/>
            <a:r>
              <a:t>Teaching &amp; learning activities (TLAs)</a:t>
            </a:r>
          </a:p>
        </p:txBody>
      </p:sp>
      <p:sp>
        <p:nvSpPr>
          <p:cNvPr id="151" name="The course activities are divided into three interleaved parts:…"/>
          <p:cNvSpPr txBox="1"/>
          <p:nvPr>
            <p:ph type="body" idx="1"/>
          </p:nvPr>
        </p:nvSpPr>
        <p:spPr>
          <a:prstGeom prst="rect">
            <a:avLst/>
          </a:prstGeom>
        </p:spPr>
        <p:txBody>
          <a:bodyPr/>
          <a:lstStyle/>
          <a:p>
            <a:pPr/>
            <a:r>
              <a:t>The course activities are divided into three interleaved parts:</a:t>
            </a:r>
          </a:p>
          <a:p>
            <a:pPr lvl="1" marL="800100" indent="-342900">
              <a:buChar char="▪"/>
            </a:pPr>
            <a:r>
              <a:t>review of theoretical concepts, </a:t>
            </a:r>
          </a:p>
          <a:p>
            <a:pPr lvl="1" marL="800100" indent="-342900">
              <a:buChar char="▪"/>
            </a:pPr>
            <a:r>
              <a:t>practical IoT experience (uploading sensor data to the cloud and downloaded to a mobile phone),</a:t>
            </a:r>
          </a:p>
          <a:p>
            <a:pPr lvl="1" marL="800100" indent="-342900">
              <a:buChar char="▪"/>
            </a:pPr>
            <a:r>
              <a:t>IIoT requirements writing and presentation.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Assessment"/>
          <p:cNvSpPr txBox="1"/>
          <p:nvPr>
            <p:ph type="title"/>
          </p:nvPr>
        </p:nvSpPr>
        <p:spPr>
          <a:prstGeom prst="rect">
            <a:avLst/>
          </a:prstGeom>
        </p:spPr>
        <p:txBody>
          <a:bodyPr/>
          <a:lstStyle/>
          <a:p>
            <a:pPr/>
            <a:r>
              <a:t>Assessment</a:t>
            </a:r>
          </a:p>
        </p:txBody>
      </p:sp>
      <p:sp>
        <p:nvSpPr>
          <p:cNvPr id="157" name="Weekly presentations during Q&amp;A sessions…"/>
          <p:cNvSpPr txBox="1"/>
          <p:nvPr>
            <p:ph type="body" idx="1"/>
          </p:nvPr>
        </p:nvSpPr>
        <p:spPr>
          <a:prstGeom prst="rect">
            <a:avLst/>
          </a:prstGeom>
        </p:spPr>
        <p:txBody>
          <a:bodyPr/>
          <a:lstStyle/>
          <a:p>
            <a:pPr/>
            <a:r>
              <a:t>Weekly presentations during Q&amp;A sessions</a:t>
            </a:r>
          </a:p>
          <a:p>
            <a:pPr/>
            <a:r>
              <a:t>The main assessment of the course is the presentation to the teacher and/or your peers of the requirements for an IIoT solution around your work activities.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4086 LTU powerpointmall">
  <a:themeElements>
    <a:clrScheme name="12-4086 LTU powerpointmall">
      <a:dk1>
        <a:srgbClr val="03204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4086 LTU powerpointmall">
  <a:themeElements>
    <a:clrScheme name="12-4086 LTU powerpointmall">
      <a:dk1>
        <a:srgbClr val="00000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