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E7"/>
          </a:solidFill>
        </a:fill>
      </a:tcStyle>
    </a:wholeTbl>
    <a:band2H>
      <a:tcTxStyle b="def" i="def"/>
      <a:tcStyle>
        <a:tcBdr/>
        <a:fill>
          <a:solidFill>
            <a:srgbClr val="E7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4"/>
          </a:solidFill>
        </a:fill>
      </a:tcStyle>
    </a:wholeTbl>
    <a:band2H>
      <a:tcTxStyle b="def" i="def"/>
      <a:tcStyle>
        <a:tcBdr/>
        <a:fill>
          <a:solidFill>
            <a:srgbClr val="E7E8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Rubrikbild">
    <p:spTree>
      <p:nvGrpSpPr>
        <p:cNvPr id="1" name=""/>
        <p:cNvGrpSpPr/>
        <p:nvPr/>
      </p:nvGrpSpPr>
      <p:grpSpPr>
        <a:xfrm>
          <a:off x="0" y="0"/>
          <a:ext cx="0" cy="0"/>
          <a:chOff x="0" y="0"/>
          <a:chExt cx="0" cy="0"/>
        </a:xfrm>
      </p:grpSpPr>
      <p:sp>
        <p:nvSpPr>
          <p:cNvPr id="17" name="Rectangle 3"/>
          <p:cNvSpPr/>
          <p:nvPr/>
        </p:nvSpPr>
        <p:spPr>
          <a:xfrm>
            <a:off x="179512" y="157010"/>
            <a:ext cx="8784978" cy="4820173"/>
          </a:xfrm>
          <a:prstGeom prst="rect">
            <a:avLst/>
          </a:prstGeom>
          <a:blipFill>
            <a:blip r:embed="rId2"/>
            <a:stretch>
              <a:fillRect/>
            </a:stretch>
          </a:blipFill>
          <a:ln w="12700">
            <a:miter lim="400000"/>
          </a:ln>
        </p:spPr>
        <p:txBody>
          <a:bodyPr lIns="45719" rIns="45719" anchor="ctr"/>
          <a:lstStyle/>
          <a:p>
            <a:pPr algn="ctr">
              <a:defRPr>
                <a:solidFill>
                  <a:srgbClr val="FFFFFF"/>
                </a:solidFill>
              </a:defRPr>
            </a:pPr>
          </a:p>
        </p:txBody>
      </p:sp>
      <p:sp>
        <p:nvSpPr>
          <p:cNvPr id="18" name="TITLE"/>
          <p:cNvSpPr txBox="1"/>
          <p:nvPr>
            <p:ph type="title" hasCustomPrompt="1"/>
          </p:nvPr>
        </p:nvSpPr>
        <p:spPr>
          <a:xfrm>
            <a:off x="685800" y="1703035"/>
            <a:ext cx="7772400" cy="530228"/>
          </a:xfrm>
          <a:prstGeom prst="rect">
            <a:avLst/>
          </a:prstGeom>
        </p:spPr>
        <p:txBody>
          <a:bodyPr/>
          <a:lstStyle>
            <a:lvl1pPr>
              <a:defRPr cap="all">
                <a:solidFill>
                  <a:srgbClr val="FFFFFF"/>
                </a:solidFill>
              </a:defRPr>
            </a:lvl1pPr>
          </a:lstStyle>
          <a:p>
            <a:pPr/>
            <a:r>
              <a:t>TITLE</a:t>
            </a:r>
          </a:p>
        </p:txBody>
      </p:sp>
      <p:sp>
        <p:nvSpPr>
          <p:cNvPr id="19" name="Body Level One…"/>
          <p:cNvSpPr txBox="1"/>
          <p:nvPr>
            <p:ph type="body" sz="quarter" idx="1" hasCustomPrompt="1"/>
          </p:nvPr>
        </p:nvSpPr>
        <p:spPr>
          <a:xfrm>
            <a:off x="1371600" y="2319482"/>
            <a:ext cx="6400800" cy="1314451"/>
          </a:xfrm>
          <a:prstGeom prst="rect">
            <a:avLst/>
          </a:prstGeom>
        </p:spPr>
        <p:txBody>
          <a:bodyPr>
            <a:normAutofit fontScale="100000" lnSpcReduction="0"/>
          </a:bodyPr>
          <a:lstStyle>
            <a:lvl1pPr marL="0" indent="0" algn="ctr">
              <a:buSzTx/>
              <a:buNone/>
              <a:defRPr sz="2400">
                <a:solidFill>
                  <a:srgbClr val="FFFFFF"/>
                </a:solidFill>
              </a:defRPr>
            </a:lvl1pPr>
            <a:lvl2pPr marL="0" indent="457200" algn="ctr">
              <a:buSzTx/>
              <a:buNone/>
              <a:defRPr sz="2400">
                <a:solidFill>
                  <a:srgbClr val="FFFFFF"/>
                </a:solidFill>
              </a:defRPr>
            </a:lvl2pPr>
            <a:lvl3pPr marL="0" indent="914400" algn="ctr">
              <a:buSzTx/>
              <a:buNone/>
              <a:defRPr sz="2400">
                <a:solidFill>
                  <a:srgbClr val="FFFFFF"/>
                </a:solidFill>
              </a:defRPr>
            </a:lvl3pPr>
            <a:lvl4pPr marL="0" indent="1371600" algn="ctr">
              <a:buSzTx/>
              <a:buNone/>
              <a:defRPr sz="2400">
                <a:solidFill>
                  <a:srgbClr val="FFFFFF"/>
                </a:solidFill>
              </a:defRPr>
            </a:lvl4pPr>
            <a:lvl5pPr marL="0" indent="1828800" algn="ctr">
              <a:buSzTx/>
              <a:buNone/>
              <a:defRPr sz="2400">
                <a:solidFill>
                  <a:srgbClr val="FFFFFF"/>
                </a:solidFill>
              </a:defRPr>
            </a:lvl5pPr>
          </a:lstStyle>
          <a:p>
            <a:pPr/>
            <a:r>
              <a:t>Subtitle</a:t>
            </a:r>
          </a:p>
          <a:p>
            <a:pPr lvl="1"/>
            <a:r>
              <a:t/>
            </a:r>
          </a:p>
          <a:p>
            <a:pPr lvl="2"/>
            <a:r>
              <a:t/>
            </a:r>
          </a:p>
          <a:p>
            <a:pPr lvl="3"/>
            <a:r>
              <a:t/>
            </a:r>
          </a:p>
          <a:p>
            <a:pPr lvl="4"/>
            <a:r>
              <a:t/>
            </a:r>
          </a:p>
        </p:txBody>
      </p:sp>
      <p:pic>
        <p:nvPicPr>
          <p:cNvPr id="20" name="Picture 5" descr="Picture 5"/>
          <p:cNvPicPr>
            <a:picLocks noChangeAspect="1"/>
          </p:cNvPicPr>
          <p:nvPr/>
        </p:nvPicPr>
        <p:blipFill>
          <a:blip r:embed="rId3">
            <a:extLst/>
          </a:blip>
          <a:stretch>
            <a:fillRect/>
          </a:stretch>
        </p:blipFill>
        <p:spPr>
          <a:xfrm>
            <a:off x="6753382" y="3720150"/>
            <a:ext cx="2038036" cy="1004250"/>
          </a:xfrm>
          <a:prstGeom prst="rect">
            <a:avLst/>
          </a:prstGeom>
          <a:ln w="12700">
            <a:miter lim="400000"/>
          </a:ln>
        </p:spPr>
      </p:pic>
      <p:sp>
        <p:nvSpPr>
          <p:cNvPr id="21" name="Slide Number"/>
          <p:cNvSpPr txBox="1"/>
          <p:nvPr>
            <p:ph type="sldNum" sz="quarter" idx="2"/>
          </p:nvPr>
        </p:nvSpPr>
        <p:spPr>
          <a:xfrm>
            <a:off x="4419600" y="4627562"/>
            <a:ext cx="2133600" cy="279401"/>
          </a:xfrm>
          <a:prstGeom prst="rect">
            <a:avLst/>
          </a:prstGeom>
        </p:spPr>
        <p:txBody>
          <a:bodyPr anchor="ctr"/>
          <a:lstStyle>
            <a:lvl1pPr algn="r">
              <a:spcBef>
                <a:spcPts val="0"/>
              </a:spcBef>
              <a:defRPr sz="1200">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Rubrik och innehåll">
    <p:spTree>
      <p:nvGrpSpPr>
        <p:cNvPr id="1" name=""/>
        <p:cNvGrpSpPr/>
        <p:nvPr/>
      </p:nvGrpSpPr>
      <p:grpSpPr>
        <a:xfrm>
          <a:off x="0" y="0"/>
          <a:ext cx="0" cy="0"/>
          <a:chOff x="0" y="0"/>
          <a:chExt cx="0" cy="0"/>
        </a:xfrm>
      </p:grpSpPr>
      <p:sp>
        <p:nvSpPr>
          <p:cNvPr id="2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3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 name="Slide Number"/>
          <p:cNvSpPr txBox="1"/>
          <p:nvPr>
            <p:ph type="sldNum" sz="quarter" idx="2"/>
          </p:nvPr>
        </p:nvSpPr>
        <p:spPr>
          <a:xfrm>
            <a:off x="770806" y="4885260"/>
            <a:ext cx="358414" cy="350662"/>
          </a:xfrm>
          <a:prstGeom prst="rect">
            <a:avLst/>
          </a:prstGeom>
        </p:spPr>
        <p:txBody>
          <a:bodyPr/>
          <a:lstStyle/>
          <a:p>
            <a:pPr/>
            <a:fld id="{86CB4B4D-7CA3-9044-876B-883B54F8677D}" type="slidenum"/>
          </a:p>
        </p:txBody>
      </p:sp>
      <p:pic>
        <p:nvPicPr>
          <p:cNvPr id="3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33" name="Click here to add title"/>
          <p:cNvSpPr txBox="1"/>
          <p:nvPr>
            <p:ph type="title" hasCustomPrompt="1"/>
          </p:nvPr>
        </p:nvSpPr>
        <p:spPr>
          <a:xfrm>
            <a:off x="323850" y="179999"/>
            <a:ext cx="8496300" cy="904801"/>
          </a:xfrm>
          <a:prstGeom prst="rect">
            <a:avLst/>
          </a:prstGeom>
        </p:spPr>
        <p:txBody>
          <a:bodyPr/>
          <a:lstStyle/>
          <a:p>
            <a:pPr/>
            <a:r>
              <a:t>Click here to add title</a:t>
            </a:r>
          </a:p>
        </p:txBody>
      </p:sp>
      <p:sp>
        <p:nvSpPr>
          <p:cNvPr id="34" name="Body Level One…"/>
          <p:cNvSpPr txBox="1"/>
          <p:nvPr>
            <p:ph type="body" idx="1" hasCustomPrompt="1"/>
          </p:nvPr>
        </p:nvSpPr>
        <p:spPr>
          <a:xfrm>
            <a:off x="323999" y="1079999"/>
            <a:ext cx="8482874" cy="291512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innehållsdelar">
    <p:spTree>
      <p:nvGrpSpPr>
        <p:cNvPr id="1" name=""/>
        <p:cNvGrpSpPr/>
        <p:nvPr/>
      </p:nvGrpSpPr>
      <p:grpSpPr>
        <a:xfrm>
          <a:off x="0" y="0"/>
          <a:ext cx="0" cy="0"/>
          <a:chOff x="0" y="0"/>
          <a:chExt cx="0" cy="0"/>
        </a:xfrm>
      </p:grpSpPr>
      <p:sp>
        <p:nvSpPr>
          <p:cNvPr id="41"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2"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3"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 name="Slide Number"/>
          <p:cNvSpPr txBox="1"/>
          <p:nvPr>
            <p:ph type="sldNum" sz="quarter" idx="2"/>
          </p:nvPr>
        </p:nvSpPr>
        <p:spPr>
          <a:xfrm>
            <a:off x="932488" y="4876277"/>
            <a:ext cx="358414" cy="350663"/>
          </a:xfrm>
          <a:prstGeom prst="rect">
            <a:avLst/>
          </a:prstGeom>
        </p:spPr>
        <p:txBody>
          <a:bodyPr/>
          <a:lstStyle/>
          <a:p>
            <a:pPr/>
            <a:fld id="{86CB4B4D-7CA3-9044-876B-883B54F8677D}" type="slidenum"/>
          </a:p>
        </p:txBody>
      </p:sp>
      <p:pic>
        <p:nvPicPr>
          <p:cNvPr id="45"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46" name="Body Level One…"/>
          <p:cNvSpPr txBox="1"/>
          <p:nvPr>
            <p:ph type="body" sz="half" idx="1" hasCustomPrompt="1"/>
          </p:nvPr>
        </p:nvSpPr>
        <p:spPr>
          <a:xfrm>
            <a:off x="323999" y="1079999"/>
            <a:ext cx="4176002" cy="288000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47" name="Click here to add title"/>
          <p:cNvSpPr txBox="1"/>
          <p:nvPr>
            <p:ph type="title" hasCustomPrompt="1"/>
          </p:nvPr>
        </p:nvSpPr>
        <p:spPr>
          <a:xfrm>
            <a:off x="323999" y="179999"/>
            <a:ext cx="8496946" cy="904801"/>
          </a:xfrm>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ild och innehåll">
    <p:spTree>
      <p:nvGrpSpPr>
        <p:cNvPr id="1" name=""/>
        <p:cNvGrpSpPr/>
        <p:nvPr/>
      </p:nvGrpSpPr>
      <p:grpSpPr>
        <a:xfrm>
          <a:off x="0" y="0"/>
          <a:ext cx="0" cy="0"/>
          <a:chOff x="0" y="0"/>
          <a:chExt cx="0" cy="0"/>
        </a:xfrm>
      </p:grpSpPr>
      <p:sp>
        <p:nvSpPr>
          <p:cNvPr id="54"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5"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56"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7" name="Slide Number"/>
          <p:cNvSpPr txBox="1"/>
          <p:nvPr>
            <p:ph type="sldNum" sz="quarter" idx="2"/>
          </p:nvPr>
        </p:nvSpPr>
        <p:spPr>
          <a:xfrm>
            <a:off x="1076205" y="4876277"/>
            <a:ext cx="358414" cy="350663"/>
          </a:xfrm>
          <a:prstGeom prst="rect">
            <a:avLst/>
          </a:prstGeom>
        </p:spPr>
        <p:txBody>
          <a:bodyPr/>
          <a:lstStyle/>
          <a:p>
            <a:pPr/>
            <a:fld id="{86CB4B4D-7CA3-9044-876B-883B54F8677D}" type="slidenum"/>
          </a:p>
        </p:txBody>
      </p:sp>
      <p:pic>
        <p:nvPicPr>
          <p:cNvPr id="58"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59"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60" name="Platshållare för bild 5"/>
          <p:cNvSpPr/>
          <p:nvPr>
            <p:ph type="pic" idx="21"/>
          </p:nvPr>
        </p:nvSpPr>
        <p:spPr>
          <a:xfrm>
            <a:off x="184150" y="168273"/>
            <a:ext cx="4105275" cy="4778376"/>
          </a:xfrm>
          <a:prstGeom prst="rect">
            <a:avLst/>
          </a:prstGeom>
        </p:spPr>
        <p:txBody>
          <a:bodyPr lIns="91439" rIns="91439"/>
          <a:lstStyle/>
          <a:p>
            <a:pPr/>
          </a:p>
        </p:txBody>
      </p:sp>
      <p:sp>
        <p:nvSpPr>
          <p:cNvPr id="61"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bilder och innehåll">
    <p:spTree>
      <p:nvGrpSpPr>
        <p:cNvPr id="1" name=""/>
        <p:cNvGrpSpPr/>
        <p:nvPr/>
      </p:nvGrpSpPr>
      <p:grpSpPr>
        <a:xfrm>
          <a:off x="0" y="0"/>
          <a:ext cx="0" cy="0"/>
          <a:chOff x="0" y="0"/>
          <a:chExt cx="0" cy="0"/>
        </a:xfrm>
      </p:grpSpPr>
      <p:sp>
        <p:nvSpPr>
          <p:cNvPr id="6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6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7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1" name="Slide Number"/>
          <p:cNvSpPr txBox="1"/>
          <p:nvPr>
            <p:ph type="sldNum" sz="quarter" idx="2"/>
          </p:nvPr>
        </p:nvSpPr>
        <p:spPr>
          <a:xfrm>
            <a:off x="1273816" y="4876277"/>
            <a:ext cx="358414" cy="350663"/>
          </a:xfrm>
          <a:prstGeom prst="rect">
            <a:avLst/>
          </a:prstGeom>
        </p:spPr>
        <p:txBody>
          <a:bodyPr/>
          <a:lstStyle/>
          <a:p>
            <a:pPr/>
            <a:fld id="{86CB4B4D-7CA3-9044-876B-883B54F8677D}" type="slidenum"/>
          </a:p>
        </p:txBody>
      </p:sp>
      <p:pic>
        <p:nvPicPr>
          <p:cNvPr id="7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3" name="Platshållare för bild 5"/>
          <p:cNvSpPr/>
          <p:nvPr>
            <p:ph type="pic" sz="half" idx="21"/>
          </p:nvPr>
        </p:nvSpPr>
        <p:spPr>
          <a:xfrm>
            <a:off x="179511" y="2582897"/>
            <a:ext cx="4105152" cy="2362438"/>
          </a:xfrm>
          <a:prstGeom prst="rect">
            <a:avLst/>
          </a:prstGeom>
        </p:spPr>
        <p:txBody>
          <a:bodyPr lIns="91439" rIns="91439"/>
          <a:lstStyle/>
          <a:p>
            <a:pPr/>
          </a:p>
        </p:txBody>
      </p:sp>
      <p:sp>
        <p:nvSpPr>
          <p:cNvPr id="74" name="Platshållare för bild 5"/>
          <p:cNvSpPr/>
          <p:nvPr>
            <p:ph type="pic" sz="half" idx="22"/>
          </p:nvPr>
        </p:nvSpPr>
        <p:spPr>
          <a:xfrm>
            <a:off x="179511" y="168117"/>
            <a:ext cx="4105152" cy="2414781"/>
          </a:xfrm>
          <a:prstGeom prst="rect">
            <a:avLst/>
          </a:prstGeom>
        </p:spPr>
        <p:txBody>
          <a:bodyPr lIns="91439" rIns="91439"/>
          <a:lstStyle/>
          <a:p>
            <a:pPr/>
          </a:p>
        </p:txBody>
      </p:sp>
      <p:sp>
        <p:nvSpPr>
          <p:cNvPr id="75"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76"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stor bild och rubri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
        <p:nvSpPr>
          <p:cNvPr id="84" name="Platshållare för bild 5"/>
          <p:cNvSpPr/>
          <p:nvPr>
            <p:ph type="pic" idx="21"/>
          </p:nvPr>
        </p:nvSpPr>
        <p:spPr>
          <a:xfrm>
            <a:off x="177421" y="167728"/>
            <a:ext cx="8787067" cy="4780287"/>
          </a:xfrm>
          <a:prstGeom prst="rect">
            <a:avLst/>
          </a:prstGeom>
        </p:spPr>
        <p:txBody>
          <a:bodyPr lIns="91439" rIns="91439"/>
          <a:lstStyle/>
          <a:p>
            <a:pPr/>
          </a:p>
        </p:txBody>
      </p:sp>
      <p:sp>
        <p:nvSpPr>
          <p:cNvPr id="85" name="Click here to add title"/>
          <p:cNvSpPr txBox="1"/>
          <p:nvPr>
            <p:ph type="title" hasCustomPrompt="1"/>
          </p:nvPr>
        </p:nvSpPr>
        <p:spPr>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vslutning">
    <p:bg>
      <p:bgPr>
        <a:gradFill flip="none" rotWithShape="1">
          <a:gsLst>
            <a:gs pos="0">
              <a:srgbClr val="F3F8FD"/>
            </a:gs>
            <a:gs pos="74000">
              <a:srgbClr val="97BCE9"/>
            </a:gs>
            <a:gs pos="83000">
              <a:srgbClr val="97BCE9"/>
            </a:gs>
            <a:gs pos="100000">
              <a:srgbClr val="B9D2F0"/>
            </a:gs>
          </a:gsLst>
          <a:lin ang="5400000" scaled="0"/>
        </a:gradFill>
      </p:bgPr>
    </p:bg>
    <p:spTree>
      <p:nvGrpSpPr>
        <p:cNvPr id="1" name=""/>
        <p:cNvGrpSpPr/>
        <p:nvPr/>
      </p:nvGrpSpPr>
      <p:grpSpPr>
        <a:xfrm>
          <a:off x="0" y="0"/>
          <a:ext cx="0" cy="0"/>
          <a:chOff x="0" y="0"/>
          <a:chExt cx="0" cy="0"/>
        </a:xfrm>
      </p:grpSpPr>
      <p:sp>
        <p:nvSpPr>
          <p:cNvPr id="9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9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5" name="Slide Number"/>
          <p:cNvSpPr txBox="1"/>
          <p:nvPr>
            <p:ph type="sldNum" sz="quarter" idx="2"/>
          </p:nvPr>
        </p:nvSpPr>
        <p:spPr>
          <a:xfrm>
            <a:off x="2234924" y="4966101"/>
            <a:ext cx="358414" cy="350662"/>
          </a:xfrm>
          <a:prstGeom prst="rect">
            <a:avLst/>
          </a:prstGeom>
        </p:spPr>
        <p:txBody>
          <a:bodyPr/>
          <a:lstStyle/>
          <a:p>
            <a:pPr/>
            <a:fld id="{86CB4B4D-7CA3-9044-876B-883B54F8677D}" type="slidenum"/>
          </a:p>
        </p:txBody>
      </p:sp>
      <p:pic>
        <p:nvPicPr>
          <p:cNvPr id="9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97" name="Rectangle 5"/>
          <p:cNvSpPr/>
          <p:nvPr/>
        </p:nvSpPr>
        <p:spPr>
          <a:xfrm>
            <a:off x="0" y="-1"/>
            <a:ext cx="9144000" cy="5197644"/>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8" name="Rectangle 3"/>
          <p:cNvSpPr/>
          <p:nvPr/>
        </p:nvSpPr>
        <p:spPr>
          <a:xfrm>
            <a:off x="179512" y="157009"/>
            <a:ext cx="8784978" cy="4861877"/>
          </a:xfrm>
          <a:prstGeom prst="rect">
            <a:avLst/>
          </a:prstGeom>
          <a:gradFill>
            <a:gsLst>
              <a:gs pos="0">
                <a:schemeClr val="accent3"/>
              </a:gs>
              <a:gs pos="100000">
                <a:schemeClr val="accent6"/>
              </a:gs>
            </a:gsLst>
            <a:lin ang="5400000"/>
          </a:gradFill>
          <a:ln w="12700">
            <a:miter lim="400000"/>
          </a:ln>
        </p:spPr>
        <p:txBody>
          <a:bodyPr lIns="45719" rIns="45719" anchor="ctr"/>
          <a:lstStyle/>
          <a:p>
            <a:pPr algn="ctr">
              <a:defRPr>
                <a:solidFill>
                  <a:srgbClr val="FFFFFF"/>
                </a:solidFill>
              </a:defRPr>
            </a:pPr>
          </a:p>
        </p:txBody>
      </p:sp>
      <p:pic>
        <p:nvPicPr>
          <p:cNvPr id="99" name="Picture 6" descr="Picture 6"/>
          <p:cNvPicPr>
            <a:picLocks noChangeAspect="1"/>
          </p:cNvPicPr>
          <p:nvPr/>
        </p:nvPicPr>
        <p:blipFill>
          <a:blip r:embed="rId3">
            <a:extLst/>
          </a:blip>
          <a:stretch>
            <a:fillRect/>
          </a:stretch>
        </p:blipFill>
        <p:spPr>
          <a:xfrm>
            <a:off x="2411759" y="1275605"/>
            <a:ext cx="3784079" cy="1864619"/>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 name="Slide Number"/>
          <p:cNvSpPr txBox="1"/>
          <p:nvPr>
            <p:ph type="sldNum" sz="quarter" idx="2"/>
          </p:nvPr>
        </p:nvSpPr>
        <p:spPr>
          <a:xfrm>
            <a:off x="1192975" y="4867295"/>
            <a:ext cx="358414" cy="350662"/>
          </a:xfrm>
          <a:prstGeom prst="rect">
            <a:avLst/>
          </a:prstGeom>
          <a:ln w="12700">
            <a:miter lim="400000"/>
          </a:ln>
        </p:spPr>
        <p:txBody>
          <a:bodyPr wrap="none" lIns="45719" rIns="45719">
            <a:spAutoFit/>
          </a:bodyPr>
          <a:lstStyle>
            <a:lvl1pPr algn="ctr">
              <a:spcBef>
                <a:spcPts val="500"/>
              </a:spcBef>
              <a:defRPr>
                <a:solidFill>
                  <a:srgbClr val="FFFFFF"/>
                </a:solidFill>
              </a:defRPr>
            </a:lvl1pPr>
          </a:lstStyle>
          <a:p>
            <a:pPr/>
            <a:fld id="{86CB4B4D-7CA3-9044-876B-883B54F8677D}" type="slidenum"/>
          </a:p>
        </p:txBody>
      </p:sp>
      <p:pic>
        <p:nvPicPr>
          <p:cNvPr id="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 name="Click here to add title"/>
          <p:cNvSpPr txBox="1"/>
          <p:nvPr>
            <p:ph type="title" hasCustomPrompt="1"/>
          </p:nvPr>
        </p:nvSpPr>
        <p:spPr>
          <a:xfrm>
            <a:off x="323850" y="167729"/>
            <a:ext cx="8496300" cy="904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here to add title</a:t>
            </a:r>
          </a:p>
        </p:txBody>
      </p:sp>
      <p:sp>
        <p:nvSpPr>
          <p:cNvPr id="8" name="Rectangle 9"/>
          <p:cNvSpPr/>
          <p:nvPr/>
        </p:nvSpPr>
        <p:spPr>
          <a:xfrm>
            <a:off x="177421" y="4003952"/>
            <a:ext cx="8787067" cy="944062"/>
          </a:xfrm>
          <a:prstGeom prst="rect">
            <a:avLst/>
          </a:prstGeom>
          <a:gradFill>
            <a:gsLst>
              <a:gs pos="0">
                <a:srgbClr val="264468"/>
              </a:gs>
              <a:gs pos="85000">
                <a:schemeClr val="accent6">
                  <a:alpha val="0"/>
                </a:schemeClr>
              </a:gs>
            </a:gsLst>
            <a:lin ang="16200000"/>
          </a:gradFill>
          <a:ln w="12700">
            <a:miter lim="400000"/>
          </a:ln>
        </p:spPr>
        <p:txBody>
          <a:bodyPr lIns="45719" rIns="45719" anchor="ctr"/>
          <a:lstStyle/>
          <a:p>
            <a:pPr algn="ctr">
              <a:defRPr>
                <a:solidFill>
                  <a:srgbClr val="FFFFFF"/>
                </a:solidFill>
              </a:defRPr>
            </a:pPr>
          </a:p>
        </p:txBody>
      </p:sp>
      <p:pic>
        <p:nvPicPr>
          <p:cNvPr id="9" name="Picture 5" descr="Picture 5"/>
          <p:cNvPicPr>
            <a:picLocks noChangeAspect="1"/>
          </p:cNvPicPr>
          <p:nvPr/>
        </p:nvPicPr>
        <p:blipFill>
          <a:blip r:embed="rId3">
            <a:extLst/>
          </a:blip>
          <a:stretch>
            <a:fillRect/>
          </a:stretch>
        </p:blipFill>
        <p:spPr>
          <a:xfrm>
            <a:off x="7380312" y="4119400"/>
            <a:ext cx="1389331" cy="684599"/>
          </a:xfrm>
          <a:prstGeom prst="rect">
            <a:avLst/>
          </a:prstGeom>
          <a:ln w="12700">
            <a:miter lim="400000"/>
          </a:ln>
        </p:spPr>
      </p:pic>
      <p:sp>
        <p:nvSpPr>
          <p:cNvPr id="10"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5pPr>
      <a:lvl6pPr marL="0" marR="0" indent="4572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6pPr>
      <a:lvl7pPr marL="0" marR="0" indent="9144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9pPr>
    </p:titleStyle>
    <p:bodyStyle>
      <a:lvl1pPr marL="342900" marR="0" indent="-3429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1pPr>
      <a:lvl2pPr marL="7715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2pPr>
      <a:lvl3pPr marL="1193800" marR="0" indent="-2794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3pPr>
      <a:lvl4pPr marL="16859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4pPr>
      <a:lvl5pPr marL="21431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5pPr>
      <a:lvl6pPr marL="25374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6pPr>
      <a:lvl7pPr marL="29946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7pPr>
      <a:lvl8pPr marL="34518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8pPr>
      <a:lvl9pPr marL="39090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9pPr>
    </p:bodyStyle>
    <p:otherStyle>
      <a:lvl1pPr marL="0" marR="0" indent="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1pPr>
      <a:lvl2pPr marL="0" marR="0" indent="457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2pPr>
      <a:lvl3pPr marL="0" marR="0" indent="914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3pPr>
      <a:lvl4pPr marL="0" marR="0" indent="1371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4pPr>
      <a:lvl5pPr marL="0" marR="0" indent="18288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5pPr>
      <a:lvl6pPr marL="0" marR="0" indent="22860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6pPr>
      <a:lvl7pPr marL="0" marR="0" indent="2743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7pPr>
      <a:lvl8pPr marL="0" marR="0" indent="3200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8pPr>
      <a:lvl9pPr marL="0" marR="0" indent="3657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orld_Wide_Web" TargetMode="External"/><Relationship Id="rId3"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 Id="rId5" Type="http://schemas.openxmlformats.org/officeDocument/2006/relationships/hyperlink" Target="https://en.wikipedia.org/wiki/HTTPS" TargetMode="External"/><Relationship Id="rId6" Type="http://schemas.openxmlformats.org/officeDocument/2006/relationships/hyperlink" Target="https://en.wikipedia.org/wiki/XMLHttpRequest" TargetMode="External"/><Relationship Id="rId7" Type="http://schemas.openxmlformats.org/officeDocument/2006/relationships/hyperlink" Target="https://en.wikipedia.org/wiki/W3C" TargetMode="External"/><Relationship Id="rId8" Type="http://schemas.openxmlformats.org/officeDocument/2006/relationships/hyperlink" Target="https://en.wikipedia.org/wiki/Web_Services_Description_Language" TargetMode="External"/><Relationship Id="rId9" Type="http://schemas.openxmlformats.org/officeDocument/2006/relationships/hyperlink" Target="https://en.wikipedia.org/wiki/SOAP" TargetMode="External"/><Relationship Id="rId10" Type="http://schemas.openxmlformats.org/officeDocument/2006/relationships/hyperlink" Target="https://en.wikipedia.org/wiki/HTTP" TargetMode="External"/><Relationship Id="rId11" Type="http://schemas.openxmlformats.org/officeDocument/2006/relationships/hyperlink" Target="https://en.wikipedia.org/wiki/Serialization"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ordea.se" TargetMode="External"/><Relationship Id="rId3" Type="http://schemas.openxmlformats.org/officeDocument/2006/relationships/hyperlink" Target="https://www.handelsbanken.se/sv/" TargetMode="External"/><Relationship Id="rId4" Type="http://schemas.openxmlformats.org/officeDocument/2006/relationships/hyperlink" Target="https://seb.se"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imessage://+46706791336"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End-to-end_principle" TargetMode="External"/><Relationship Id="rId3" Type="http://schemas.openxmlformats.org/officeDocument/2006/relationships/hyperlink" Target="https://en.wikipedia.org/wiki/Routing" TargetMode="External"/><Relationship Id="rId4"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microchip.wikidot.com/tcpip:tcp-vs-udp?_ga=2.239880451.182262365.1609342761-152243937.1609342761" TargetMode="External"/><Relationship Id="rId4"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pplication_layer" TargetMode="External"/><Relationship Id="rId3" Type="http://schemas.openxmlformats.org/officeDocument/2006/relationships/hyperlink" Target="https://en.wikipedia.org/wiki/Hypermedia" TargetMode="External"/><Relationship Id="rId4" Type="http://schemas.openxmlformats.org/officeDocument/2006/relationships/hyperlink" Target="https://en.wikipedia.org/wiki/World_Wide_Web" TargetMode="External"/><Relationship Id="rId5" Type="http://schemas.openxmlformats.org/officeDocument/2006/relationships/hyperlink" Target="https://en.wikipedia.org/wiki/Hypertext" TargetMode="External"/><Relationship Id="rId6" Type="http://schemas.openxmlformats.org/officeDocument/2006/relationships/hyperlink" Target="https://en.wikipedia.org/wiki/Hyperlink" TargetMode="External"/><Relationship Id="rId7" Type="http://schemas.openxmlformats.org/officeDocument/2006/relationships/hyperlink" Target="https://en.wikipedia.org/wiki/Communication_protocol" TargetMode="External"/><Relationship Id="rId8" Type="http://schemas.openxmlformats.org/officeDocument/2006/relationships/hyperlink" Target="https://en.wikipedia.org/wiki/Transport_Layer_Security" TargetMode="External"/><Relationship Id="rId9" Type="http://schemas.openxmlformats.org/officeDocument/2006/relationships/hyperlink" Target="https://en.wikipedia.org/wiki/Publish%E2%80%93subscribe_pattern" TargetMode="External"/><Relationship Id="rId10" Type="http://schemas.openxmlformats.org/officeDocument/2006/relationships/hyperlink" Target="https://en.wikipedia.org/wiki/TCP/IP" TargetMode="External"/><Relationship Id="rId11"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Markup_language" TargetMode="External"/><Relationship Id="rId3" Type="http://schemas.openxmlformats.org/officeDocument/2006/relationships/hyperlink" Target="https://en.wikipedia.org/wiki/Web_browser" TargetMode="External"/><Relationship Id="rId4" Type="http://schemas.openxmlformats.org/officeDocument/2006/relationships/hyperlink" Target="https://en.wikipedia.org/wiki/Typesetting" TargetMode="External"/><Relationship Id="rId5" Type="http://schemas.openxmlformats.org/officeDocument/2006/relationships/hyperlink" Target="https://en.wikipedia.org/wiki/Cascading_Style_Sheets" TargetMode="External"/><Relationship Id="rId6" Type="http://schemas.openxmlformats.org/officeDocument/2006/relationships/hyperlink" Target="https://en.wikipedia.org/wiki/Electronic_document" TargetMode="External"/><Relationship Id="rId7" Type="http://schemas.openxmlformats.org/officeDocument/2006/relationships/hyperlink" Target="https://en.wikipedia.org/wiki/File_format" TargetMode="External"/><Relationship Id="rId8" Type="http://schemas.openxmlformats.org/officeDocument/2006/relationships/hyperlink" Target="https://en.wikipedia.org/wiki/Human-readable_medium" TargetMode="External"/><Relationship Id="rId9" Type="http://schemas.openxmlformats.org/officeDocument/2006/relationships/hyperlink" Target="https://en.wikipedia.org/wiki/Machine-readable_data" TargetMode="External"/><Relationship Id="rId10" Type="http://schemas.openxmlformats.org/officeDocument/2006/relationships/hyperlink" Target="http://www.ecma-international.org/publications/files/ecma-st/ECMA-262.pdf"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he working concepts of the Internet"/>
          <p:cNvSpPr txBox="1"/>
          <p:nvPr>
            <p:ph type="ctrTitle"/>
          </p:nvPr>
        </p:nvSpPr>
        <p:spPr>
          <a:prstGeom prst="rect">
            <a:avLst/>
          </a:prstGeom>
        </p:spPr>
        <p:txBody>
          <a:bodyPr/>
          <a:lstStyle>
            <a:lvl1pPr defTabSz="411479">
              <a:defRPr sz="2700"/>
            </a:lvl1pPr>
          </a:lstStyle>
          <a:p>
            <a:pPr/>
            <a:r>
              <a:t>The working concepts of the Internet</a:t>
            </a:r>
          </a:p>
        </p:txBody>
      </p:sp>
      <p:sp>
        <p:nvSpPr>
          <p:cNvPr id="109" name="KUL 4.0 IIOT…"/>
          <p:cNvSpPr txBox="1"/>
          <p:nvPr>
            <p:ph type="subTitle" sz="quarter" idx="1"/>
          </p:nvPr>
        </p:nvSpPr>
        <p:spPr>
          <a:prstGeom prst="rect">
            <a:avLst/>
          </a:prstGeom>
        </p:spPr>
        <p:txBody>
          <a:bodyPr/>
          <a:lstStyle/>
          <a:p>
            <a:pPr/>
            <a:r>
              <a:t>KUL 4.0 IIOT</a:t>
            </a:r>
          </a:p>
          <a:p>
            <a:pPr/>
            <a:r>
              <a:t>Jan van Deventer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JSON and XML Weather Example"/>
          <p:cNvSpPr txBox="1"/>
          <p:nvPr>
            <p:ph type="title"/>
          </p:nvPr>
        </p:nvSpPr>
        <p:spPr>
          <a:prstGeom prst="rect">
            <a:avLst/>
          </a:prstGeom>
        </p:spPr>
        <p:txBody>
          <a:bodyPr/>
          <a:lstStyle/>
          <a:p>
            <a:pPr/>
            <a:r>
              <a:t>JSON and XML Weather Example</a:t>
            </a:r>
          </a:p>
        </p:txBody>
      </p:sp>
      <p:sp>
        <p:nvSpPr>
          <p:cNvPr id="151" name="{…"/>
          <p:cNvSpPr txBox="1"/>
          <p:nvPr/>
        </p:nvSpPr>
        <p:spPr>
          <a:xfrm>
            <a:off x="655552" y="476130"/>
            <a:ext cx="1233319" cy="435573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700"/>
            </a:pPr>
            <a:r>
              <a:t>                          </a:t>
            </a:r>
          </a:p>
          <a:p>
            <a:pPr>
              <a:defRPr sz="700"/>
            </a:pPr>
          </a:p>
          <a:p>
            <a:pPr>
              <a:defRPr sz="700"/>
            </a:pPr>
            <a:r>
              <a:t>{</a:t>
            </a:r>
          </a:p>
          <a:p>
            <a:pPr>
              <a:defRPr sz="700"/>
            </a:pPr>
            <a:r>
              <a:t>  "coord": {</a:t>
            </a:r>
          </a:p>
          <a:p>
            <a:pPr>
              <a:defRPr sz="700"/>
            </a:pPr>
            <a:r>
              <a:t>    "lon": -122.08,</a:t>
            </a:r>
          </a:p>
          <a:p>
            <a:pPr>
              <a:defRPr sz="700"/>
            </a:pPr>
            <a:r>
              <a:t>    "lat": 37.39</a:t>
            </a:r>
          </a:p>
          <a:p>
            <a:pPr>
              <a:defRPr sz="700"/>
            </a:pPr>
            <a:r>
              <a:t>  },</a:t>
            </a:r>
          </a:p>
          <a:p>
            <a:pPr>
              <a:defRPr sz="700"/>
            </a:pPr>
            <a:r>
              <a:t>  "weather": [</a:t>
            </a:r>
          </a:p>
          <a:p>
            <a:pPr>
              <a:defRPr sz="700"/>
            </a:pPr>
            <a:r>
              <a:t>    {</a:t>
            </a:r>
          </a:p>
          <a:p>
            <a:pPr>
              <a:defRPr sz="700"/>
            </a:pPr>
            <a:r>
              <a:t>      "id": 800,</a:t>
            </a:r>
          </a:p>
          <a:p>
            <a:pPr>
              <a:defRPr sz="700"/>
            </a:pPr>
            <a:r>
              <a:t>      "main": "Clear",</a:t>
            </a:r>
          </a:p>
          <a:p>
            <a:pPr>
              <a:defRPr sz="700"/>
            </a:pPr>
            <a:r>
              <a:t>      "description": "clear sky",</a:t>
            </a:r>
          </a:p>
          <a:p>
            <a:pPr>
              <a:defRPr sz="700"/>
            </a:pPr>
            <a:r>
              <a:t>      "icon": "01d"</a:t>
            </a:r>
          </a:p>
          <a:p>
            <a:pPr>
              <a:defRPr sz="700"/>
            </a:pPr>
            <a:r>
              <a:t>    }</a:t>
            </a:r>
          </a:p>
          <a:p>
            <a:pPr>
              <a:defRPr sz="700"/>
            </a:pPr>
            <a:r>
              <a:t>  ],</a:t>
            </a:r>
          </a:p>
          <a:p>
            <a:pPr>
              <a:defRPr sz="700"/>
            </a:pPr>
            <a:r>
              <a:t>  "base": "stations",</a:t>
            </a:r>
          </a:p>
          <a:p>
            <a:pPr>
              <a:defRPr sz="700"/>
            </a:pPr>
            <a:r>
              <a:t>  "main": {</a:t>
            </a:r>
          </a:p>
          <a:p>
            <a:pPr>
              <a:defRPr sz="700"/>
            </a:pPr>
            <a:r>
              <a:t>    "temp": 282.55,</a:t>
            </a:r>
          </a:p>
          <a:p>
            <a:pPr>
              <a:defRPr sz="700"/>
            </a:pPr>
            <a:r>
              <a:t>    "feels_like": 281.86,</a:t>
            </a:r>
          </a:p>
          <a:p>
            <a:pPr>
              <a:defRPr sz="700"/>
            </a:pPr>
            <a:r>
              <a:t>    "temp_min": 280.37,</a:t>
            </a:r>
          </a:p>
          <a:p>
            <a:pPr>
              <a:defRPr sz="700"/>
            </a:pPr>
            <a:r>
              <a:t>    "temp_max": 284.26,</a:t>
            </a:r>
          </a:p>
          <a:p>
            <a:pPr>
              <a:defRPr sz="700"/>
            </a:pPr>
            <a:r>
              <a:t>    "pressure": 1023,</a:t>
            </a:r>
          </a:p>
          <a:p>
            <a:pPr>
              <a:defRPr sz="700"/>
            </a:pPr>
            <a:r>
              <a:t>    "humidity": 100</a:t>
            </a:r>
          </a:p>
          <a:p>
            <a:pPr>
              <a:defRPr sz="700"/>
            </a:pPr>
            <a:r>
              <a:t>  },</a:t>
            </a:r>
          </a:p>
          <a:p>
            <a:pPr>
              <a:defRPr sz="700"/>
            </a:pPr>
            <a:r>
              <a:t>  "visibility": 16093,</a:t>
            </a:r>
          </a:p>
          <a:p>
            <a:pPr>
              <a:defRPr sz="700"/>
            </a:pPr>
            <a:r>
              <a:t>  "wind": {</a:t>
            </a:r>
          </a:p>
          <a:p>
            <a:pPr>
              <a:defRPr sz="700"/>
            </a:pPr>
            <a:r>
              <a:t>    "speed": 1.5,</a:t>
            </a:r>
          </a:p>
          <a:p>
            <a:pPr>
              <a:defRPr sz="700"/>
            </a:pPr>
            <a:r>
              <a:t>    "deg": 350</a:t>
            </a:r>
          </a:p>
          <a:p>
            <a:pPr>
              <a:defRPr sz="700"/>
            </a:pPr>
            <a:r>
              <a:t>  },</a:t>
            </a:r>
          </a:p>
          <a:p>
            <a:pPr>
              <a:defRPr sz="700"/>
            </a:pPr>
            <a:r>
              <a:t>  "clouds": {</a:t>
            </a:r>
          </a:p>
          <a:p>
            <a:pPr>
              <a:defRPr sz="700"/>
            </a:pPr>
            <a:r>
              <a:t>    "all": 1</a:t>
            </a:r>
          </a:p>
          <a:p>
            <a:pPr>
              <a:defRPr sz="700"/>
            </a:pPr>
            <a:r>
              <a:t>  },</a:t>
            </a:r>
          </a:p>
          <a:p>
            <a:pPr>
              <a:defRPr sz="700"/>
            </a:pPr>
            <a:r>
              <a:t>  "dt": 1560350645,</a:t>
            </a:r>
          </a:p>
          <a:p>
            <a:pPr>
              <a:defRPr sz="700"/>
            </a:pPr>
            <a:r>
              <a:t>  "sys": {</a:t>
            </a:r>
          </a:p>
          <a:p>
            <a:pPr>
              <a:defRPr sz="700"/>
            </a:pPr>
            <a:r>
              <a:t>    "type": 1,</a:t>
            </a:r>
          </a:p>
          <a:p>
            <a:pPr>
              <a:defRPr sz="700"/>
            </a:pPr>
            <a:r>
              <a:t>    "id": 5122,</a:t>
            </a:r>
          </a:p>
          <a:p>
            <a:pPr>
              <a:defRPr sz="700"/>
            </a:pPr>
            <a:r>
              <a:t>    "message": 0.0139,</a:t>
            </a:r>
          </a:p>
          <a:p>
            <a:pPr>
              <a:defRPr sz="700"/>
            </a:pPr>
            <a:r>
              <a:t>    "country": "US",</a:t>
            </a:r>
          </a:p>
          <a:p>
            <a:pPr>
              <a:defRPr sz="700"/>
            </a:pPr>
            <a:r>
              <a:t>    "sunrise": 1560343627,</a:t>
            </a:r>
          </a:p>
          <a:p>
            <a:pPr>
              <a:defRPr sz="700"/>
            </a:pPr>
            <a:r>
              <a:t>    "sunset": 1560396563</a:t>
            </a:r>
          </a:p>
          <a:p>
            <a:pPr>
              <a:defRPr sz="700"/>
            </a:pPr>
            <a:r>
              <a:t>  },</a:t>
            </a:r>
          </a:p>
          <a:p>
            <a:pPr>
              <a:defRPr sz="700"/>
            </a:pPr>
            <a:r>
              <a:t>  "timezone": -25200,</a:t>
            </a:r>
          </a:p>
          <a:p>
            <a:pPr>
              <a:defRPr sz="700"/>
            </a:pPr>
            <a:r>
              <a:t>  "id": 420006353,</a:t>
            </a:r>
          </a:p>
          <a:p>
            <a:pPr>
              <a:defRPr sz="700"/>
            </a:pPr>
            <a:r>
              <a:t>  "name": "Mountain View",</a:t>
            </a:r>
          </a:p>
          <a:p>
            <a:pPr>
              <a:defRPr sz="700"/>
            </a:pPr>
            <a:r>
              <a:t>  "cod": 200</a:t>
            </a:r>
          </a:p>
          <a:p>
            <a:pPr>
              <a:defRPr sz="700"/>
            </a:pPr>
            <a:r>
              <a:t>  }                         </a:t>
            </a:r>
          </a:p>
          <a:p>
            <a:pPr>
              <a:defRPr sz="700"/>
            </a:pPr>
          </a:p>
          <a:p>
            <a:pPr>
              <a:defRPr sz="700"/>
            </a:pPr>
            <a:r>
              <a:t>                        </a:t>
            </a:r>
          </a:p>
        </p:txBody>
      </p:sp>
      <p:sp>
        <p:nvSpPr>
          <p:cNvPr id="152" name="&lt;current&gt;…"/>
          <p:cNvSpPr txBox="1"/>
          <p:nvPr/>
        </p:nvSpPr>
        <p:spPr>
          <a:xfrm>
            <a:off x="2660398" y="822470"/>
            <a:ext cx="5609293" cy="316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rgbClr val="48484A"/>
                </a:solidFill>
                <a:latin typeface="Menlo Regular"/>
                <a:ea typeface="Menlo Regular"/>
                <a:cs typeface="Menlo Regular"/>
                <a:sym typeface="Menlo Regular"/>
              </a:defRPr>
            </a:pPr>
            <a:r>
              <a:rPr b="0"/>
              <a:t>  &lt;</a:t>
            </a:r>
            <a:r>
              <a:t>current</a:t>
            </a:r>
            <a:r>
              <a:rPr b="0"/>
              <a:t>&gt;</a:t>
            </a:r>
            <a:endParaRPr b="0"/>
          </a:p>
          <a:p>
            <a:pPr>
              <a:defRPr sz="1000">
                <a:solidFill>
                  <a:srgbClr val="880000"/>
                </a:solidFill>
                <a:latin typeface="Menlo Regular"/>
                <a:ea typeface="Menlo Regular"/>
                <a:cs typeface="Menlo Regular"/>
                <a:sym typeface="Menlo Regular"/>
              </a:defRPr>
            </a:pPr>
            <a:r>
              <a:rPr>
                <a:solidFill>
                  <a:srgbClr val="48484A"/>
                </a:solidFill>
              </a:rPr>
              <a:t>  &lt;</a:t>
            </a:r>
            <a:r>
              <a:rPr b="1">
                <a:solidFill>
                  <a:srgbClr val="48484A"/>
                </a:solidFill>
              </a:rPr>
              <a:t>city</a:t>
            </a:r>
            <a:r>
              <a:rPr>
                <a:solidFill>
                  <a:srgbClr val="48484A"/>
                </a:solidFill>
              </a:rPr>
              <a:t> id=</a:t>
            </a:r>
            <a:r>
              <a:t>"0"</a:t>
            </a:r>
            <a:r>
              <a:rPr>
                <a:solidFill>
                  <a:srgbClr val="48484A"/>
                </a:solidFill>
              </a:rPr>
              <a:t> name=</a:t>
            </a:r>
            <a:r>
              <a:t>"Mountain View"</a:t>
            </a:r>
            <a:r>
              <a:rPr>
                <a:solidFill>
                  <a:srgbClr val="48484A"/>
                </a:solidFill>
              </a:rPr>
              <a:t>&gt;</a:t>
            </a:r>
            <a:endParaRPr>
              <a:solidFill>
                <a:srgbClr val="48484A"/>
              </a:solidFill>
            </a:endParaRPr>
          </a:p>
          <a:p>
            <a:pPr>
              <a:defRPr sz="1000">
                <a:solidFill>
                  <a:srgbClr val="48484A"/>
                </a:solidFill>
                <a:latin typeface="Menlo Regular"/>
                <a:ea typeface="Menlo Regular"/>
                <a:cs typeface="Menlo Regular"/>
                <a:sym typeface="Menlo Regular"/>
              </a:defRPr>
            </a:pPr>
            <a:r>
              <a:t>    &lt;</a:t>
            </a:r>
            <a:r>
              <a:rPr b="1"/>
              <a:t>coord</a:t>
            </a:r>
            <a:r>
              <a:t> lon=</a:t>
            </a:r>
            <a:r>
              <a:rPr>
                <a:solidFill>
                  <a:srgbClr val="880000"/>
                </a:solidFill>
              </a:rPr>
              <a:t>"-122.09"</a:t>
            </a:r>
            <a:r>
              <a:t> lat=</a:t>
            </a:r>
            <a:r>
              <a:rPr>
                <a:solidFill>
                  <a:srgbClr val="880000"/>
                </a:solidFill>
              </a:rPr>
              <a:t>"37.39"</a:t>
            </a:r>
            <a:r>
              <a:t> /&gt;</a:t>
            </a:r>
          </a:p>
          <a:p>
            <a:pPr>
              <a:defRPr b="1" sz="1000">
                <a:solidFill>
                  <a:srgbClr val="48484A"/>
                </a:solidFill>
                <a:latin typeface="Menlo Regular"/>
                <a:ea typeface="Menlo Regular"/>
                <a:cs typeface="Menlo Regular"/>
                <a:sym typeface="Menlo Regular"/>
              </a:defRPr>
            </a:pPr>
            <a:r>
              <a:rPr b="0"/>
              <a:t>    &lt;</a:t>
            </a:r>
            <a:r>
              <a:t>country</a:t>
            </a:r>
            <a:r>
              <a:rPr b="0"/>
              <a:t>&gt;US&lt;/</a:t>
            </a:r>
            <a:r>
              <a:t>country</a:t>
            </a:r>
            <a:r>
              <a:rPr b="0"/>
              <a:t>&gt;</a:t>
            </a:r>
            <a:endParaRPr b="0"/>
          </a:p>
          <a:p>
            <a:pPr>
              <a:defRPr sz="1000">
                <a:solidFill>
                  <a:srgbClr val="48484A"/>
                </a:solidFill>
                <a:latin typeface="Menlo Regular"/>
                <a:ea typeface="Menlo Regular"/>
                <a:cs typeface="Menlo Regular"/>
                <a:sym typeface="Menlo Regular"/>
              </a:defRPr>
            </a:pPr>
            <a:r>
              <a:t>    &lt;</a:t>
            </a:r>
            <a:r>
              <a:rPr b="1"/>
              <a:t>timezone</a:t>
            </a:r>
            <a:r>
              <a:t>&gt;-28800&lt;/</a:t>
            </a:r>
            <a:r>
              <a:rPr b="1"/>
              <a:t>timezone</a:t>
            </a:r>
            <a:r>
              <a:t>&gt;</a:t>
            </a:r>
          </a:p>
          <a:p>
            <a:pPr>
              <a:defRPr sz="1000">
                <a:solidFill>
                  <a:srgbClr val="880000"/>
                </a:solidFill>
                <a:latin typeface="Menlo Regular"/>
                <a:ea typeface="Menlo Regular"/>
                <a:cs typeface="Menlo Regular"/>
                <a:sym typeface="Menlo Regular"/>
              </a:defRPr>
            </a:pPr>
            <a:r>
              <a:rPr>
                <a:solidFill>
                  <a:srgbClr val="48484A"/>
                </a:solidFill>
              </a:rPr>
              <a:t>    &lt;</a:t>
            </a:r>
            <a:r>
              <a:rPr b="1">
                <a:solidFill>
                  <a:srgbClr val="48484A"/>
                </a:solidFill>
              </a:rPr>
              <a:t>sun</a:t>
            </a:r>
            <a:r>
              <a:rPr>
                <a:solidFill>
                  <a:srgbClr val="48484A"/>
                </a:solidFill>
              </a:rPr>
              <a:t> rise=</a:t>
            </a:r>
            <a:r>
              <a:t>"2020-01-07T15:22:59"</a:t>
            </a:r>
            <a:r>
              <a:rPr>
                <a:solidFill>
                  <a:srgbClr val="48484A"/>
                </a:solidFill>
              </a:rPr>
              <a:t> set=</a:t>
            </a:r>
            <a:r>
              <a:t>"2020-01-08T01:05:37"</a:t>
            </a:r>
            <a:r>
              <a:rPr>
                <a:solidFill>
                  <a:srgbClr val="48484A"/>
                </a:solidFill>
              </a:rPr>
              <a:t> /&gt;</a:t>
            </a:r>
            <a:endParaRPr>
              <a:solidFill>
                <a:srgbClr val="48484A"/>
              </a:solidFill>
            </a:endParaRPr>
          </a:p>
          <a:p>
            <a:pPr>
              <a:defRPr sz="1000">
                <a:solidFill>
                  <a:srgbClr val="48484A"/>
                </a:solidFill>
                <a:latin typeface="Menlo Regular"/>
                <a:ea typeface="Menlo Regular"/>
                <a:cs typeface="Menlo Regular"/>
                <a:sym typeface="Menlo Regular"/>
              </a:defRPr>
            </a:pPr>
            <a:r>
              <a:t>  &lt;/</a:t>
            </a:r>
            <a:r>
              <a:rPr b="1"/>
              <a:t>city</a:t>
            </a:r>
            <a:r>
              <a:t>&gt;</a:t>
            </a:r>
          </a:p>
          <a:p>
            <a:pPr>
              <a:defRPr sz="1000">
                <a:solidFill>
                  <a:srgbClr val="48484A"/>
                </a:solidFill>
                <a:latin typeface="Menlo Regular"/>
                <a:ea typeface="Menlo Regular"/>
                <a:cs typeface="Menlo Regular"/>
                <a:sym typeface="Menlo Regular"/>
              </a:defRPr>
            </a:pPr>
            <a:r>
              <a:t>  &lt;</a:t>
            </a:r>
            <a:r>
              <a:rPr b="1"/>
              <a:t>temperature</a:t>
            </a:r>
            <a:r>
              <a:t> value=</a:t>
            </a:r>
            <a:r>
              <a:rPr>
                <a:solidFill>
                  <a:srgbClr val="880000"/>
                </a:solidFill>
              </a:rPr>
              <a:t>"278.07"</a:t>
            </a:r>
            <a:r>
              <a:t> min=</a:t>
            </a:r>
            <a:r>
              <a:rPr>
                <a:solidFill>
                  <a:srgbClr val="880000"/>
                </a:solidFill>
              </a:rPr>
              <a:t>"273.15"</a:t>
            </a:r>
            <a:r>
              <a:t> max=</a:t>
            </a:r>
            <a:r>
              <a:rPr>
                <a:solidFill>
                  <a:srgbClr val="880000"/>
                </a:solidFill>
              </a:rPr>
              <a:t>"282.59"</a:t>
            </a:r>
            <a:r>
              <a:t> unit=</a:t>
            </a:r>
            <a:r>
              <a:rPr>
                <a:solidFill>
                  <a:srgbClr val="880000"/>
                </a:solidFill>
              </a:rPr>
              <a:t>"kelvin"</a:t>
            </a:r>
            <a:r>
              <a:t> /&gt;</a:t>
            </a:r>
          </a:p>
          <a:p>
            <a:pPr>
              <a:defRPr sz="1000">
                <a:solidFill>
                  <a:srgbClr val="48484A"/>
                </a:solidFill>
                <a:latin typeface="Menlo Regular"/>
                <a:ea typeface="Menlo Regular"/>
                <a:cs typeface="Menlo Regular"/>
                <a:sym typeface="Menlo Regular"/>
              </a:defRPr>
            </a:pPr>
            <a:r>
              <a:t>  &lt;</a:t>
            </a:r>
            <a:r>
              <a:rPr b="1"/>
              <a:t>feels_like</a:t>
            </a:r>
            <a:r>
              <a:t> value=</a:t>
            </a:r>
            <a:r>
              <a:rPr>
                <a:solidFill>
                  <a:srgbClr val="880000"/>
                </a:solidFill>
              </a:rPr>
              <a:t>"275.88"</a:t>
            </a:r>
            <a:r>
              <a:t> unit=</a:t>
            </a:r>
            <a:r>
              <a:rPr>
                <a:solidFill>
                  <a:srgbClr val="880000"/>
                </a:solidFill>
              </a:rPr>
              <a:t>"kelvin"</a:t>
            </a:r>
            <a:r>
              <a:t> /&gt;</a:t>
            </a:r>
          </a:p>
          <a:p>
            <a:pPr>
              <a:defRPr sz="1000">
                <a:solidFill>
                  <a:srgbClr val="48484A"/>
                </a:solidFill>
                <a:latin typeface="Menlo Regular"/>
                <a:ea typeface="Menlo Regular"/>
                <a:cs typeface="Menlo Regular"/>
                <a:sym typeface="Menlo Regular"/>
              </a:defRPr>
            </a:pPr>
            <a:r>
              <a:t>  &lt;</a:t>
            </a:r>
            <a:r>
              <a:rPr b="1"/>
              <a:t>humidity</a:t>
            </a:r>
            <a:r>
              <a:t> value=</a:t>
            </a:r>
            <a:r>
              <a:rPr>
                <a:solidFill>
                  <a:srgbClr val="880000"/>
                </a:solidFill>
              </a:rPr>
              <a:t>"86"</a:t>
            </a:r>
            <a:r>
              <a:t> unit=</a:t>
            </a:r>
            <a:r>
              <a:rPr>
                <a:solidFill>
                  <a:srgbClr val="880000"/>
                </a:solidFill>
              </a:rPr>
              <a:t>"%"</a:t>
            </a:r>
            <a:r>
              <a:t> /&gt;</a:t>
            </a:r>
          </a:p>
          <a:p>
            <a:pPr>
              <a:defRPr sz="1000">
                <a:solidFill>
                  <a:srgbClr val="48484A"/>
                </a:solidFill>
                <a:latin typeface="Menlo Regular"/>
                <a:ea typeface="Menlo Regular"/>
                <a:cs typeface="Menlo Regular"/>
                <a:sym typeface="Menlo Regular"/>
              </a:defRPr>
            </a:pPr>
            <a:r>
              <a:t>  &lt;</a:t>
            </a:r>
            <a:r>
              <a:rPr b="1"/>
              <a:t>pressure</a:t>
            </a:r>
            <a:r>
              <a:t> value=</a:t>
            </a:r>
            <a:r>
              <a:rPr>
                <a:solidFill>
                  <a:srgbClr val="880000"/>
                </a:solidFill>
              </a:rPr>
              <a:t>"1026"</a:t>
            </a:r>
            <a:r>
              <a:t> unit=</a:t>
            </a:r>
            <a:r>
              <a:rPr>
                <a:solidFill>
                  <a:srgbClr val="880000"/>
                </a:solidFill>
              </a:rPr>
              <a:t>"hPa"</a:t>
            </a:r>
            <a:r>
              <a:t> /&gt;</a:t>
            </a:r>
          </a:p>
          <a:p>
            <a:pPr>
              <a:defRPr b="1" sz="1000">
                <a:solidFill>
                  <a:srgbClr val="48484A"/>
                </a:solidFill>
                <a:latin typeface="Menlo Regular"/>
                <a:ea typeface="Menlo Regular"/>
                <a:cs typeface="Menlo Regular"/>
                <a:sym typeface="Menlo Regular"/>
              </a:defRPr>
            </a:pPr>
            <a:r>
              <a:rPr b="0"/>
              <a:t>  &lt;</a:t>
            </a:r>
            <a:r>
              <a:t>wind</a:t>
            </a:r>
            <a:r>
              <a:rPr b="0"/>
              <a:t>&gt;</a:t>
            </a:r>
            <a:endParaRPr b="0"/>
          </a:p>
          <a:p>
            <a:pPr>
              <a:defRPr sz="1000">
                <a:solidFill>
                  <a:srgbClr val="48484A"/>
                </a:solidFill>
                <a:latin typeface="Menlo Regular"/>
                <a:ea typeface="Menlo Regular"/>
                <a:cs typeface="Menlo Regular"/>
                <a:sym typeface="Menlo Regular"/>
              </a:defRPr>
            </a:pPr>
            <a:r>
              <a:t>    &lt;</a:t>
            </a:r>
            <a:r>
              <a:rPr b="1"/>
              <a:t>speed</a:t>
            </a:r>
            <a:r>
              <a:t> value=</a:t>
            </a:r>
            <a:r>
              <a:rPr>
                <a:solidFill>
                  <a:srgbClr val="880000"/>
                </a:solidFill>
              </a:rPr>
              <a:t>"0.93"</a:t>
            </a:r>
            <a:r>
              <a:t> unit=</a:t>
            </a:r>
            <a:r>
              <a:rPr>
                <a:solidFill>
                  <a:srgbClr val="880000"/>
                </a:solidFill>
              </a:rPr>
              <a:t>"m/s"</a:t>
            </a:r>
            <a:r>
              <a:t> name=</a:t>
            </a:r>
            <a:r>
              <a:rPr>
                <a:solidFill>
                  <a:srgbClr val="880000"/>
                </a:solidFill>
              </a:rPr>
              <a:t>"Calm"</a:t>
            </a:r>
            <a:r>
              <a:t> /&gt;</a:t>
            </a:r>
          </a:p>
          <a:p>
            <a:pPr>
              <a:defRPr sz="1000">
                <a:solidFill>
                  <a:srgbClr val="48484A"/>
                </a:solidFill>
                <a:latin typeface="Menlo Regular"/>
                <a:ea typeface="Menlo Regular"/>
                <a:cs typeface="Menlo Regular"/>
                <a:sym typeface="Menlo Regular"/>
              </a:defRPr>
            </a:pPr>
            <a:r>
              <a:t>    &lt;</a:t>
            </a:r>
            <a:r>
              <a:rPr b="1"/>
              <a:t>gusts</a:t>
            </a:r>
            <a:r>
              <a:t> /&gt;</a:t>
            </a:r>
          </a:p>
          <a:p>
            <a:pPr>
              <a:defRPr sz="1000">
                <a:solidFill>
                  <a:srgbClr val="48484A"/>
                </a:solidFill>
                <a:latin typeface="Menlo Regular"/>
                <a:ea typeface="Menlo Regular"/>
                <a:cs typeface="Menlo Regular"/>
                <a:sym typeface="Menlo Regular"/>
              </a:defRPr>
            </a:pPr>
            <a:r>
              <a:t>    &lt;</a:t>
            </a:r>
            <a:r>
              <a:rPr b="1"/>
              <a:t>direction</a:t>
            </a:r>
            <a:r>
              <a:t> value=</a:t>
            </a:r>
            <a:r>
              <a:rPr>
                <a:solidFill>
                  <a:srgbClr val="880000"/>
                </a:solidFill>
              </a:rPr>
              <a:t>"23"</a:t>
            </a:r>
            <a:r>
              <a:t> code=</a:t>
            </a:r>
            <a:r>
              <a:rPr>
                <a:solidFill>
                  <a:srgbClr val="880000"/>
                </a:solidFill>
              </a:rPr>
              <a:t>"NNE"</a:t>
            </a:r>
            <a:r>
              <a:t> name=</a:t>
            </a:r>
            <a:r>
              <a:rPr>
                <a:solidFill>
                  <a:srgbClr val="880000"/>
                </a:solidFill>
              </a:rPr>
              <a:t>"North-northeast"</a:t>
            </a:r>
            <a:r>
              <a:t> /&gt;</a:t>
            </a:r>
          </a:p>
          <a:p>
            <a:pPr>
              <a:defRPr sz="1000">
                <a:solidFill>
                  <a:srgbClr val="48484A"/>
                </a:solidFill>
                <a:latin typeface="Menlo Regular"/>
                <a:ea typeface="Menlo Regular"/>
                <a:cs typeface="Menlo Regular"/>
                <a:sym typeface="Menlo Regular"/>
              </a:defRPr>
            </a:pPr>
            <a:r>
              <a:t>  &lt;/</a:t>
            </a:r>
            <a:r>
              <a:rPr b="1"/>
              <a:t>wind</a:t>
            </a:r>
            <a:r>
              <a:t>&gt;</a:t>
            </a:r>
          </a:p>
          <a:p>
            <a:pPr>
              <a:defRPr sz="1000">
                <a:solidFill>
                  <a:srgbClr val="48484A"/>
                </a:solidFill>
                <a:latin typeface="Menlo Regular"/>
                <a:ea typeface="Menlo Regular"/>
                <a:cs typeface="Menlo Regular"/>
                <a:sym typeface="Menlo Regular"/>
              </a:defRPr>
            </a:pPr>
            <a:r>
              <a:t>  &lt;</a:t>
            </a:r>
            <a:r>
              <a:rPr b="1"/>
              <a:t>clouds</a:t>
            </a:r>
            <a:r>
              <a:t> value=</a:t>
            </a:r>
            <a:r>
              <a:rPr>
                <a:solidFill>
                  <a:srgbClr val="880000"/>
                </a:solidFill>
              </a:rPr>
              <a:t>"1"</a:t>
            </a:r>
            <a:r>
              <a:t> name=</a:t>
            </a:r>
            <a:r>
              <a:rPr>
                <a:solidFill>
                  <a:srgbClr val="880000"/>
                </a:solidFill>
              </a:rPr>
              <a:t>"clear sky"</a:t>
            </a:r>
            <a:r>
              <a:t> /&gt;</a:t>
            </a:r>
          </a:p>
          <a:p>
            <a:pPr>
              <a:defRPr sz="1000">
                <a:solidFill>
                  <a:srgbClr val="48484A"/>
                </a:solidFill>
                <a:latin typeface="Menlo Regular"/>
                <a:ea typeface="Menlo Regular"/>
                <a:cs typeface="Menlo Regular"/>
                <a:sym typeface="Menlo Regular"/>
              </a:defRPr>
            </a:pPr>
            <a:r>
              <a:t>  &lt;</a:t>
            </a:r>
            <a:r>
              <a:rPr b="1"/>
              <a:t>visibility</a:t>
            </a:r>
            <a:r>
              <a:t> value=</a:t>
            </a:r>
            <a:r>
              <a:rPr>
                <a:solidFill>
                  <a:srgbClr val="880000"/>
                </a:solidFill>
              </a:rPr>
              <a:t>"16093"</a:t>
            </a:r>
            <a:r>
              <a:t> /&gt;</a:t>
            </a:r>
          </a:p>
          <a:p>
            <a:pPr>
              <a:defRPr sz="1000">
                <a:solidFill>
                  <a:srgbClr val="48484A"/>
                </a:solidFill>
                <a:latin typeface="Menlo Regular"/>
                <a:ea typeface="Menlo Regular"/>
                <a:cs typeface="Menlo Regular"/>
                <a:sym typeface="Menlo Regular"/>
              </a:defRPr>
            </a:pPr>
            <a:r>
              <a:t>  &lt;</a:t>
            </a:r>
            <a:r>
              <a:rPr b="1"/>
              <a:t>precipitation</a:t>
            </a:r>
            <a:r>
              <a:t> mode=</a:t>
            </a:r>
            <a:r>
              <a:rPr>
                <a:solidFill>
                  <a:srgbClr val="880000"/>
                </a:solidFill>
              </a:rPr>
              <a:t>"no"</a:t>
            </a:r>
            <a:r>
              <a:t> /&gt;</a:t>
            </a:r>
          </a:p>
          <a:p>
            <a:pPr>
              <a:defRPr sz="1000">
                <a:solidFill>
                  <a:srgbClr val="48484A"/>
                </a:solidFill>
                <a:latin typeface="Menlo Regular"/>
                <a:ea typeface="Menlo Regular"/>
                <a:cs typeface="Menlo Regular"/>
                <a:sym typeface="Menlo Regular"/>
              </a:defRPr>
            </a:pPr>
            <a:r>
              <a:t>  &lt;</a:t>
            </a:r>
            <a:r>
              <a:rPr b="1"/>
              <a:t>weather</a:t>
            </a:r>
            <a:r>
              <a:t> number=</a:t>
            </a:r>
            <a:r>
              <a:rPr>
                <a:solidFill>
                  <a:srgbClr val="880000"/>
                </a:solidFill>
              </a:rPr>
              <a:t>"800"</a:t>
            </a:r>
            <a:r>
              <a:t> value=</a:t>
            </a:r>
            <a:r>
              <a:rPr>
                <a:solidFill>
                  <a:srgbClr val="880000"/>
                </a:solidFill>
              </a:rPr>
              <a:t>"clear sky"</a:t>
            </a:r>
            <a:r>
              <a:t> icon=</a:t>
            </a:r>
            <a:r>
              <a:rPr>
                <a:solidFill>
                  <a:srgbClr val="880000"/>
                </a:solidFill>
              </a:rPr>
              <a:t>"01n"</a:t>
            </a:r>
            <a:r>
              <a:t> /&gt;</a:t>
            </a:r>
          </a:p>
          <a:p>
            <a:pPr>
              <a:defRPr sz="1000">
                <a:solidFill>
                  <a:srgbClr val="880000"/>
                </a:solidFill>
                <a:latin typeface="Menlo Regular"/>
                <a:ea typeface="Menlo Regular"/>
                <a:cs typeface="Menlo Regular"/>
                <a:sym typeface="Menlo Regular"/>
              </a:defRPr>
            </a:pPr>
            <a:r>
              <a:rPr>
                <a:solidFill>
                  <a:srgbClr val="48484A"/>
                </a:solidFill>
              </a:rPr>
              <a:t>  &lt;</a:t>
            </a:r>
            <a:r>
              <a:rPr b="1">
                <a:solidFill>
                  <a:srgbClr val="48484A"/>
                </a:solidFill>
              </a:rPr>
              <a:t>lastupdate</a:t>
            </a:r>
            <a:r>
              <a:rPr>
                <a:solidFill>
                  <a:srgbClr val="48484A"/>
                </a:solidFill>
              </a:rPr>
              <a:t> value=</a:t>
            </a:r>
            <a:r>
              <a:t>"2020-01-07T11:33:40"</a:t>
            </a:r>
            <a:r>
              <a:rPr>
                <a:solidFill>
                  <a:srgbClr val="48484A"/>
                </a:solidFill>
              </a:rPr>
              <a:t> /&gt;</a:t>
            </a:r>
            <a:endParaRPr>
              <a:solidFill>
                <a:srgbClr val="48484A"/>
              </a:solidFill>
            </a:endParaRPr>
          </a:p>
          <a:p>
            <a:pPr>
              <a:defRPr b="1" sz="1000">
                <a:solidFill>
                  <a:srgbClr val="48484A"/>
                </a:solidFill>
                <a:latin typeface="Menlo Regular"/>
                <a:ea typeface="Menlo Regular"/>
                <a:cs typeface="Menlo Regular"/>
                <a:sym typeface="Menlo Regular"/>
              </a:defRPr>
            </a:pPr>
            <a:r>
              <a:rPr b="0"/>
              <a:t>  &lt;/</a:t>
            </a:r>
            <a:r>
              <a:t>current</a:t>
            </a:r>
            <a:r>
              <a:rPr b="0"/>
              <a:t>&gt;</a:t>
            </a:r>
          </a:p>
        </p:txBody>
      </p:sp>
      <p:sp>
        <p:nvSpPr>
          <p:cNvPr id="153" name="https://openweathermap.org/current"/>
          <p:cNvSpPr txBox="1"/>
          <p:nvPr/>
        </p:nvSpPr>
        <p:spPr>
          <a:xfrm>
            <a:off x="4590264" y="4622551"/>
            <a:ext cx="2518505"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https://openweathermap.org/current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lide Number"/>
          <p:cNvSpPr txBox="1"/>
          <p:nvPr>
            <p:ph type="sldNum" sz="quarter" idx="2"/>
          </p:nvPr>
        </p:nvSpPr>
        <p:spPr>
          <a:xfrm>
            <a:off x="779290" y="4885260"/>
            <a:ext cx="34144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Web Service"/>
          <p:cNvSpPr txBox="1"/>
          <p:nvPr>
            <p:ph type="title"/>
          </p:nvPr>
        </p:nvSpPr>
        <p:spPr>
          <a:prstGeom prst="rect">
            <a:avLst/>
          </a:prstGeom>
        </p:spPr>
        <p:txBody>
          <a:bodyPr/>
          <a:lstStyle/>
          <a:p>
            <a:pPr/>
            <a:r>
              <a:t>Web Service</a:t>
            </a:r>
          </a:p>
        </p:txBody>
      </p:sp>
      <p:sp>
        <p:nvSpPr>
          <p:cNvPr id="157" name="The term Web service (WS) is either:…"/>
          <p:cNvSpPr txBox="1"/>
          <p:nvPr>
            <p:ph type="body" idx="1"/>
          </p:nvPr>
        </p:nvSpPr>
        <p:spPr>
          <a:xfrm>
            <a:off x="323999" y="1079999"/>
            <a:ext cx="8482874" cy="3378183"/>
          </a:xfrm>
          <a:prstGeom prst="rect">
            <a:avLst/>
          </a:prstGeom>
        </p:spPr>
        <p:txBody>
          <a:bodyPr/>
          <a:lstStyle/>
          <a:p>
            <a:pPr marL="0" indent="0" defTabSz="443484">
              <a:spcBef>
                <a:spcPts val="0"/>
              </a:spcBef>
              <a:buSzTx/>
              <a:buNone/>
              <a:defRPr sz="1358">
                <a:solidFill>
                  <a:srgbClr val="202122"/>
                </a:solidFill>
                <a:latin typeface="+mj-lt"/>
                <a:ea typeface="+mj-ea"/>
                <a:cs typeface="+mj-cs"/>
                <a:sym typeface="Helvetica"/>
              </a:defRPr>
            </a:pPr>
            <a:r>
              <a:t>The term </a:t>
            </a:r>
            <a:r>
              <a:rPr b="1"/>
              <a:t>Web service</a:t>
            </a:r>
            <a:r>
              <a:t> (</a:t>
            </a:r>
            <a:r>
              <a:rPr b="1"/>
              <a:t>WS</a:t>
            </a:r>
            <a:r>
              <a:t>) is either:</a:t>
            </a:r>
          </a:p>
          <a:p>
            <a:pPr marL="443484" indent="-307975" defTabSz="443484">
              <a:spcBef>
                <a:spcPts val="0"/>
              </a:spcBef>
              <a:buClr>
                <a:srgbClr val="202122"/>
              </a:buClr>
              <a:buFont typeface="Helvetica"/>
              <a:buChar char="•"/>
              <a:defRPr sz="1358">
                <a:solidFill>
                  <a:srgbClr val="202122"/>
                </a:solidFill>
                <a:latin typeface="+mj-lt"/>
                <a:ea typeface="+mj-ea"/>
                <a:cs typeface="+mj-cs"/>
                <a:sym typeface="Helvetica"/>
              </a:defRPr>
            </a:pPr>
            <a:r>
              <a:t>a service offered by an electronic device to another electronic device, communicating with each other via the </a:t>
            </a:r>
            <a:r>
              <a:rPr>
                <a:solidFill>
                  <a:srgbClr val="0645AD"/>
                </a:solidFill>
                <a:hlinkClick r:id="rId2" invalidUrl="" action="" tgtFrame="" tooltip="" history="1" highlightClick="0" endSnd="0"/>
              </a:rPr>
              <a:t>World Wide Web</a:t>
            </a:r>
            <a:r>
              <a:t>, or</a:t>
            </a:r>
          </a:p>
          <a:p>
            <a:pPr marL="443484" indent="-307975" defTabSz="443484">
              <a:spcBef>
                <a:spcPts val="0"/>
              </a:spcBef>
              <a:buClr>
                <a:srgbClr val="202122"/>
              </a:buClr>
              <a:buFont typeface="Helvetica"/>
              <a:buChar char="•"/>
              <a:defRPr sz="1358">
                <a:solidFill>
                  <a:srgbClr val="202122"/>
                </a:solidFill>
                <a:latin typeface="+mj-lt"/>
                <a:ea typeface="+mj-ea"/>
                <a:cs typeface="+mj-cs"/>
                <a:sym typeface="Helvetica"/>
              </a:defRPr>
            </a:pPr>
            <a:r>
              <a:t>a server running on a computer device, listening for requests at a particular port over a network, serving web documents (HTML, </a:t>
            </a:r>
            <a:r>
              <a:rPr>
                <a:solidFill>
                  <a:srgbClr val="0645AD"/>
                </a:solidFill>
                <a:hlinkClick r:id="rId3" invalidUrl="" action="" tgtFrame="" tooltip="" history="1" highlightClick="0" endSnd="0"/>
              </a:rPr>
              <a:t>JSON</a:t>
            </a:r>
            <a:r>
              <a:t>, </a:t>
            </a:r>
            <a:r>
              <a:rPr>
                <a:solidFill>
                  <a:srgbClr val="0B0080"/>
                </a:solidFill>
                <a:hlinkClick r:id="rId4" invalidUrl="" action="" tgtFrame="" tooltip="" history="1" highlightClick="0" endSnd="0"/>
              </a:rPr>
              <a:t>XML</a:t>
            </a:r>
            <a:r>
              <a:t>, images), and creating web applications services, which serve in solving specific domain problems over the Web (WWW, Internet, HTTP)</a:t>
            </a:r>
          </a:p>
          <a:p>
            <a:pPr marL="0" indent="0" defTabSz="443484">
              <a:spcBef>
                <a:spcPts val="0"/>
              </a:spcBef>
              <a:buSzTx/>
              <a:buNone/>
              <a:defRPr sz="1358">
                <a:solidFill>
                  <a:srgbClr val="202122"/>
                </a:solidFill>
                <a:latin typeface="+mj-lt"/>
                <a:ea typeface="+mj-ea"/>
                <a:cs typeface="+mj-cs"/>
                <a:sym typeface="Helvetica"/>
              </a:defRPr>
            </a:pPr>
            <a:r>
              <a:t>In a Web service a Web technology such as </a:t>
            </a:r>
            <a:r>
              <a:rPr>
                <a:solidFill>
                  <a:srgbClr val="0B0080"/>
                </a:solidFill>
                <a:hlinkClick r:id="rId5" invalidUrl="" action="" tgtFrame="" tooltip="" history="1" highlightClick="0" endSnd="0"/>
              </a:rPr>
              <a:t>HTTP</a:t>
            </a:r>
            <a:r>
              <a:t> is used for transferring machine-readable file formats such as </a:t>
            </a:r>
            <a:r>
              <a:rPr>
                <a:solidFill>
                  <a:srgbClr val="0645AD"/>
                </a:solidFill>
                <a:hlinkClick r:id="rId6" invalidUrl="" action="" tgtFrame="" tooltip="" history="1" highlightClick="0" endSnd="0"/>
              </a:rPr>
              <a:t>XML</a:t>
            </a:r>
            <a:r>
              <a:t> and </a:t>
            </a:r>
            <a:r>
              <a:rPr>
                <a:solidFill>
                  <a:srgbClr val="0645AD"/>
                </a:solidFill>
                <a:hlinkClick r:id="rId3" invalidUrl="" action="" tgtFrame="" tooltip="" history="1" highlightClick="0" endSnd="0"/>
              </a:rPr>
              <a:t>JSON</a:t>
            </a:r>
            <a:r>
              <a:t>.</a:t>
            </a:r>
          </a:p>
          <a:p>
            <a:pPr marL="0" indent="0" defTabSz="443484">
              <a:spcBef>
                <a:spcPts val="0"/>
              </a:spcBef>
              <a:buSzTx/>
              <a:buNone/>
              <a:defRPr sz="1358">
                <a:solidFill>
                  <a:srgbClr val="202122"/>
                </a:solidFill>
                <a:latin typeface="+mj-lt"/>
                <a:ea typeface="+mj-ea"/>
                <a:cs typeface="+mj-cs"/>
                <a:sym typeface="Helvetica"/>
              </a:defRPr>
            </a:pPr>
          </a:p>
          <a:p>
            <a:pPr marL="0" indent="0" defTabSz="443484">
              <a:spcBef>
                <a:spcPts val="0"/>
              </a:spcBef>
              <a:buSzTx/>
              <a:buNone/>
              <a:defRPr sz="1358">
                <a:solidFill>
                  <a:srgbClr val="202122"/>
                </a:solidFill>
                <a:latin typeface="+mj-lt"/>
                <a:ea typeface="+mj-ea"/>
                <a:cs typeface="+mj-cs"/>
                <a:sym typeface="Helvetica"/>
              </a:defRPr>
            </a:pPr>
            <a:r>
              <a:t>The </a:t>
            </a:r>
            <a:r>
              <a:rPr>
                <a:solidFill>
                  <a:srgbClr val="0645AD"/>
                </a:solidFill>
                <a:hlinkClick r:id="rId7" invalidUrl="" action="" tgtFrame="" tooltip="" history="1" highlightClick="0" endSnd="0"/>
              </a:rPr>
              <a:t>W3C</a:t>
            </a:r>
            <a:r>
              <a:t> defined a Web service as:</a:t>
            </a:r>
          </a:p>
          <a:p>
            <a:pPr marL="0" indent="0" defTabSz="443484">
              <a:spcBef>
                <a:spcPts val="0"/>
              </a:spcBef>
              <a:buSzTx/>
              <a:buNone/>
              <a:defRPr sz="1358">
                <a:solidFill>
                  <a:srgbClr val="202122"/>
                </a:solidFill>
                <a:latin typeface="+mj-lt"/>
                <a:ea typeface="+mj-ea"/>
                <a:cs typeface="+mj-cs"/>
                <a:sym typeface="Helvetica"/>
              </a:defRPr>
            </a:pPr>
            <a:r>
              <a:t>A </a:t>
            </a:r>
            <a:r>
              <a:rPr b="1"/>
              <a:t>web service is a software system designed to support interoperable machine-to-machine interaction over a network</a:t>
            </a:r>
            <a:r>
              <a:t>. It has an interface described in a machine-processable format (specifically </a:t>
            </a:r>
            <a:r>
              <a:rPr>
                <a:solidFill>
                  <a:srgbClr val="0645AD"/>
                </a:solidFill>
                <a:hlinkClick r:id="rId8" invalidUrl="" action="" tgtFrame="" tooltip="" history="1" highlightClick="0" endSnd="0"/>
              </a:rPr>
              <a:t>WSDL</a:t>
            </a:r>
            <a:r>
              <a:t>). Other systems interact with the web service in a manner prescribed by its description using </a:t>
            </a:r>
            <a:r>
              <a:rPr>
                <a:solidFill>
                  <a:srgbClr val="0645AD"/>
                </a:solidFill>
                <a:hlinkClick r:id="rId9" invalidUrl="" action="" tgtFrame="" tooltip="" history="1" highlightClick="0" endSnd="0"/>
              </a:rPr>
              <a:t>SOAP</a:t>
            </a:r>
            <a:r>
              <a:t>-messages, typically conveyed using </a:t>
            </a:r>
            <a:r>
              <a:rPr>
                <a:solidFill>
                  <a:srgbClr val="0645AD"/>
                </a:solidFill>
                <a:hlinkClick r:id="rId10" invalidUrl="" action="" tgtFrame="" tooltip="" history="1" highlightClick="0" endSnd="0"/>
              </a:rPr>
              <a:t>HTTP</a:t>
            </a:r>
            <a:r>
              <a:t> with an </a:t>
            </a:r>
            <a:r>
              <a:rPr>
                <a:solidFill>
                  <a:srgbClr val="0B0080"/>
                </a:solidFill>
                <a:hlinkClick r:id="rId4" invalidUrl="" action="" tgtFrame="" tooltip="" history="1" highlightClick="0" endSnd="0"/>
              </a:rPr>
              <a:t>XML</a:t>
            </a:r>
            <a:r>
              <a:t> </a:t>
            </a:r>
            <a:r>
              <a:rPr>
                <a:solidFill>
                  <a:srgbClr val="0645AD"/>
                </a:solidFill>
                <a:hlinkClick r:id="rId11" invalidUrl="" action="" tgtFrame="" tooltip="" history="1" highlightClick="0" endSnd="0"/>
              </a:rPr>
              <a:t>serialization</a:t>
            </a:r>
            <a:r>
              <a:t> in conjunction with other web-related standards.</a:t>
            </a:r>
          </a:p>
          <a:p>
            <a:pPr marL="0" indent="0" defTabSz="443484">
              <a:spcBef>
                <a:spcPts val="0"/>
              </a:spcBef>
              <a:buSzTx/>
              <a:buNone/>
              <a:defRPr sz="1358">
                <a:solidFill>
                  <a:srgbClr val="202122"/>
                </a:solidFill>
                <a:latin typeface="+mj-lt"/>
                <a:ea typeface="+mj-ea"/>
                <a:cs typeface="+mj-cs"/>
                <a:sym typeface="Helvetica"/>
              </a:defRPr>
            </a:pPr>
            <a:r>
              <a:t>— W3C, Web Services Glossary</a:t>
            </a:r>
            <a:r>
              <a:rPr baseline="31999" sz="1086">
                <a:solidFill>
                  <a:srgbClr val="0645AD"/>
                </a:solidFill>
              </a:rPr>
              <a:t>[3]</a:t>
            </a:r>
          </a:p>
        </p:txBody>
      </p:sp>
      <p:sp>
        <p:nvSpPr>
          <p:cNvPr id="158" name="https://en.wikipedia.org/wiki/Web_service"/>
          <p:cNvSpPr txBox="1"/>
          <p:nvPr/>
        </p:nvSpPr>
        <p:spPr>
          <a:xfrm>
            <a:off x="4468312" y="4630209"/>
            <a:ext cx="2417054"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https://en.wikipedia.org/wiki/Web_service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Not that different of how you use the Internet"/>
          <p:cNvSpPr txBox="1"/>
          <p:nvPr>
            <p:ph type="title"/>
          </p:nvPr>
        </p:nvSpPr>
        <p:spPr>
          <a:prstGeom prst="rect">
            <a:avLst/>
          </a:prstGeom>
        </p:spPr>
        <p:txBody>
          <a:bodyPr/>
          <a:lstStyle/>
          <a:p>
            <a:pPr/>
            <a:r>
              <a:t>Not that different of how you use the Internet</a:t>
            </a:r>
          </a:p>
        </p:txBody>
      </p:sp>
      <p:sp>
        <p:nvSpPr>
          <p:cNvPr id="162" name="World Wide Web…"/>
          <p:cNvSpPr txBox="1"/>
          <p:nvPr>
            <p:ph type="body" idx="1"/>
          </p:nvPr>
        </p:nvSpPr>
        <p:spPr>
          <a:prstGeom prst="rect">
            <a:avLst/>
          </a:prstGeom>
        </p:spPr>
        <p:txBody>
          <a:bodyPr/>
          <a:lstStyle/>
          <a:p>
            <a:pPr marL="281177" indent="-281177" defTabSz="374904">
              <a:spcBef>
                <a:spcPts val="400"/>
              </a:spcBef>
              <a:defRPr sz="1803"/>
            </a:pPr>
            <a:r>
              <a:t>World Wide Web</a:t>
            </a:r>
          </a:p>
          <a:p>
            <a:pPr marL="281177" indent="-281177" defTabSz="374904">
              <a:spcBef>
                <a:spcPts val="400"/>
              </a:spcBef>
              <a:defRPr sz="1803"/>
            </a:pPr>
            <a:r>
              <a:t>Web browser</a:t>
            </a:r>
          </a:p>
          <a:p>
            <a:pPr marL="281177" indent="-281177" defTabSz="374904">
              <a:spcBef>
                <a:spcPts val="400"/>
              </a:spcBef>
              <a:defRPr sz="1803"/>
            </a:pPr>
            <a:r>
              <a:t>Bank:</a:t>
            </a:r>
          </a:p>
          <a:p>
            <a:pPr lvl="1" marL="656081" indent="-281177" defTabSz="374904">
              <a:spcBef>
                <a:spcPts val="400"/>
              </a:spcBef>
              <a:buChar char="▪"/>
              <a:defRPr sz="1803"/>
            </a:pPr>
            <a:r>
              <a:rPr u="sng">
                <a:solidFill>
                  <a:schemeClr val="accent1"/>
                </a:solidFill>
                <a:uFill>
                  <a:solidFill>
                    <a:schemeClr val="accent1"/>
                  </a:solidFill>
                </a:uFill>
                <a:hlinkClick r:id="rId2" invalidUrl="" action="" tgtFrame="" tooltip="" history="1" highlightClick="0" endSnd="0"/>
              </a:rPr>
              <a:t>https://www.nordea.se</a:t>
            </a:r>
          </a:p>
          <a:p>
            <a:pPr lvl="1" marL="656081" indent="-281177" defTabSz="374904">
              <a:spcBef>
                <a:spcPts val="400"/>
              </a:spcBef>
              <a:buChar char="▪"/>
              <a:defRPr sz="1803"/>
            </a:pPr>
            <a:r>
              <a:rPr u="sng">
                <a:solidFill>
                  <a:schemeClr val="accent1"/>
                </a:solidFill>
                <a:uFill>
                  <a:solidFill>
                    <a:schemeClr val="accent1"/>
                  </a:solidFill>
                </a:uFill>
                <a:hlinkClick r:id="rId3" invalidUrl="" action="" tgtFrame="" tooltip="" history="1" highlightClick="0" endSnd="0"/>
              </a:rPr>
              <a:t>https://www.handelsbanken.se/sv/</a:t>
            </a:r>
          </a:p>
          <a:p>
            <a:pPr lvl="1" marL="656081" indent="-281177" defTabSz="374904">
              <a:spcBef>
                <a:spcPts val="400"/>
              </a:spcBef>
              <a:buChar char="▪"/>
              <a:defRPr sz="1803"/>
            </a:pPr>
            <a:r>
              <a:rPr u="sng">
                <a:solidFill>
                  <a:schemeClr val="accent1"/>
                </a:solidFill>
                <a:uFill>
                  <a:solidFill>
                    <a:schemeClr val="accent1"/>
                  </a:solidFill>
                </a:uFill>
                <a:hlinkClick r:id="rId4" invalidUrl="" action="" tgtFrame="" tooltip="" history="1" highlightClick="0" endSnd="0"/>
              </a:rPr>
              <a:t>https://seb.se</a:t>
            </a:r>
          </a:p>
          <a:p>
            <a:pPr marL="281177" indent="-281177" defTabSz="374904">
              <a:spcBef>
                <a:spcPts val="400"/>
              </a:spcBef>
              <a:defRPr sz="1803"/>
            </a:pPr>
            <a:r>
              <a:rPr>
                <a:solidFill>
                  <a:srgbClr val="FF2600"/>
                </a:solidFill>
              </a:rPr>
              <a:t>Service</a:t>
            </a:r>
            <a:r>
              <a:t>: </a:t>
            </a:r>
          </a:p>
          <a:p>
            <a:pPr lvl="1" marL="656081" indent="-281177" defTabSz="374904">
              <a:spcBef>
                <a:spcPts val="400"/>
              </a:spcBef>
              <a:buChar char="▪"/>
              <a:defRPr sz="1803"/>
            </a:pPr>
            <a:r>
              <a:t>What is my balance?</a:t>
            </a:r>
          </a:p>
          <a:p>
            <a:pPr lvl="1" marL="656081" indent="-281177" defTabSz="374904">
              <a:spcBef>
                <a:spcPts val="400"/>
              </a:spcBef>
              <a:buChar char="▪"/>
              <a:defRPr sz="1803"/>
            </a:pPr>
            <a:r>
              <a:t>Transfer 500 SeK from savings to retirement account!</a:t>
            </a:r>
          </a:p>
        </p:txBody>
      </p:sp>
      <p:sp>
        <p:nvSpPr>
          <p:cNvPr id="163" name="Bank"/>
          <p:cNvSpPr/>
          <p:nvPr/>
        </p:nvSpPr>
        <p:spPr>
          <a:xfrm>
            <a:off x="5580508" y="1682041"/>
            <a:ext cx="1302500" cy="1235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4809"/>
                </a:lnTo>
                <a:lnTo>
                  <a:pt x="0" y="6302"/>
                </a:lnTo>
                <a:lnTo>
                  <a:pt x="21600" y="6302"/>
                </a:lnTo>
                <a:lnTo>
                  <a:pt x="21600" y="4809"/>
                </a:lnTo>
                <a:lnTo>
                  <a:pt x="10800" y="0"/>
                </a:lnTo>
                <a:close/>
                <a:moveTo>
                  <a:pt x="2300" y="7104"/>
                </a:moveTo>
                <a:lnTo>
                  <a:pt x="2300" y="7712"/>
                </a:lnTo>
                <a:lnTo>
                  <a:pt x="2688" y="7712"/>
                </a:lnTo>
                <a:lnTo>
                  <a:pt x="2688" y="16945"/>
                </a:lnTo>
                <a:lnTo>
                  <a:pt x="2300" y="16945"/>
                </a:lnTo>
                <a:lnTo>
                  <a:pt x="2300" y="17559"/>
                </a:lnTo>
                <a:lnTo>
                  <a:pt x="5189" y="17559"/>
                </a:lnTo>
                <a:lnTo>
                  <a:pt x="5189" y="16945"/>
                </a:lnTo>
                <a:lnTo>
                  <a:pt x="4799" y="16945"/>
                </a:lnTo>
                <a:lnTo>
                  <a:pt x="4799" y="7712"/>
                </a:lnTo>
                <a:lnTo>
                  <a:pt x="5189" y="7712"/>
                </a:lnTo>
                <a:lnTo>
                  <a:pt x="5189" y="7104"/>
                </a:lnTo>
                <a:lnTo>
                  <a:pt x="2300" y="7104"/>
                </a:lnTo>
                <a:close/>
                <a:moveTo>
                  <a:pt x="6350" y="7104"/>
                </a:moveTo>
                <a:lnTo>
                  <a:pt x="6350" y="7712"/>
                </a:lnTo>
                <a:lnTo>
                  <a:pt x="6738" y="7712"/>
                </a:lnTo>
                <a:lnTo>
                  <a:pt x="6738" y="16945"/>
                </a:lnTo>
                <a:lnTo>
                  <a:pt x="6350" y="16945"/>
                </a:lnTo>
                <a:lnTo>
                  <a:pt x="6350" y="17559"/>
                </a:lnTo>
                <a:lnTo>
                  <a:pt x="9239" y="17559"/>
                </a:lnTo>
                <a:lnTo>
                  <a:pt x="9239" y="16945"/>
                </a:lnTo>
                <a:lnTo>
                  <a:pt x="8849" y="16945"/>
                </a:lnTo>
                <a:lnTo>
                  <a:pt x="8849" y="7712"/>
                </a:lnTo>
                <a:lnTo>
                  <a:pt x="9239" y="7712"/>
                </a:lnTo>
                <a:lnTo>
                  <a:pt x="9239" y="7104"/>
                </a:lnTo>
                <a:lnTo>
                  <a:pt x="6350" y="7104"/>
                </a:lnTo>
                <a:close/>
                <a:moveTo>
                  <a:pt x="12359" y="7104"/>
                </a:moveTo>
                <a:lnTo>
                  <a:pt x="12359" y="7712"/>
                </a:lnTo>
                <a:lnTo>
                  <a:pt x="12749" y="7712"/>
                </a:lnTo>
                <a:lnTo>
                  <a:pt x="12749" y="16945"/>
                </a:lnTo>
                <a:lnTo>
                  <a:pt x="12359" y="16945"/>
                </a:lnTo>
                <a:lnTo>
                  <a:pt x="12359" y="17559"/>
                </a:lnTo>
                <a:lnTo>
                  <a:pt x="15248" y="17559"/>
                </a:lnTo>
                <a:lnTo>
                  <a:pt x="15248" y="16945"/>
                </a:lnTo>
                <a:lnTo>
                  <a:pt x="14860" y="16945"/>
                </a:lnTo>
                <a:lnTo>
                  <a:pt x="14860" y="7712"/>
                </a:lnTo>
                <a:lnTo>
                  <a:pt x="15248" y="7712"/>
                </a:lnTo>
                <a:lnTo>
                  <a:pt x="15248" y="7104"/>
                </a:lnTo>
                <a:lnTo>
                  <a:pt x="12359" y="7104"/>
                </a:lnTo>
                <a:close/>
                <a:moveTo>
                  <a:pt x="16409" y="7104"/>
                </a:moveTo>
                <a:lnTo>
                  <a:pt x="16409" y="7712"/>
                </a:lnTo>
                <a:lnTo>
                  <a:pt x="16799" y="7712"/>
                </a:lnTo>
                <a:lnTo>
                  <a:pt x="16799" y="16945"/>
                </a:lnTo>
                <a:lnTo>
                  <a:pt x="16409" y="16945"/>
                </a:lnTo>
                <a:lnTo>
                  <a:pt x="16409" y="17559"/>
                </a:lnTo>
                <a:lnTo>
                  <a:pt x="19298" y="17559"/>
                </a:lnTo>
                <a:lnTo>
                  <a:pt x="19298" y="16945"/>
                </a:lnTo>
                <a:lnTo>
                  <a:pt x="18910" y="16945"/>
                </a:lnTo>
                <a:lnTo>
                  <a:pt x="18910" y="7712"/>
                </a:lnTo>
                <a:lnTo>
                  <a:pt x="19298" y="7712"/>
                </a:lnTo>
                <a:lnTo>
                  <a:pt x="19298" y="7104"/>
                </a:lnTo>
                <a:lnTo>
                  <a:pt x="16409" y="7104"/>
                </a:lnTo>
                <a:close/>
                <a:moveTo>
                  <a:pt x="1068" y="18363"/>
                </a:moveTo>
                <a:lnTo>
                  <a:pt x="1068" y="19579"/>
                </a:lnTo>
                <a:lnTo>
                  <a:pt x="20530" y="19579"/>
                </a:lnTo>
                <a:lnTo>
                  <a:pt x="20530" y="18363"/>
                </a:lnTo>
                <a:lnTo>
                  <a:pt x="1068" y="18363"/>
                </a:lnTo>
                <a:close/>
                <a:moveTo>
                  <a:pt x="0" y="20383"/>
                </a:moveTo>
                <a:lnTo>
                  <a:pt x="0" y="21600"/>
                </a:lnTo>
                <a:lnTo>
                  <a:pt x="21600" y="21600"/>
                </a:lnTo>
                <a:lnTo>
                  <a:pt x="21600" y="20383"/>
                </a:lnTo>
                <a:lnTo>
                  <a:pt x="0" y="20383"/>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defRPr>
                <a:solidFill>
                  <a:srgbClr val="FF2600"/>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Uniform Resource Identifier"/>
          <p:cNvSpPr txBox="1"/>
          <p:nvPr>
            <p:ph type="title"/>
          </p:nvPr>
        </p:nvSpPr>
        <p:spPr>
          <a:prstGeom prst="rect">
            <a:avLst/>
          </a:prstGeom>
        </p:spPr>
        <p:txBody>
          <a:bodyPr/>
          <a:lstStyle/>
          <a:p>
            <a:pPr/>
            <a:r>
              <a:t>Uniform Resource Identifier</a:t>
            </a:r>
          </a:p>
        </p:txBody>
      </p:sp>
      <p:pic>
        <p:nvPicPr>
          <p:cNvPr id="167" name="2136px-URI_syntax_diagram.svg.png" descr="2136px-URI_syntax_diagram.svg.png"/>
          <p:cNvPicPr>
            <a:picLocks noChangeAspect="1"/>
          </p:cNvPicPr>
          <p:nvPr/>
        </p:nvPicPr>
        <p:blipFill>
          <a:blip r:embed="rId2">
            <a:extLst/>
          </a:blip>
          <a:stretch>
            <a:fillRect/>
          </a:stretch>
        </p:blipFill>
        <p:spPr>
          <a:xfrm>
            <a:off x="323850" y="1090686"/>
            <a:ext cx="8496300" cy="795535"/>
          </a:xfrm>
          <a:prstGeom prst="rect">
            <a:avLst/>
          </a:prstGeom>
          <a:ln w="12700">
            <a:miter lim="400000"/>
          </a:ln>
        </p:spPr>
      </p:pic>
      <p:sp>
        <p:nvSpPr>
          <p:cNvPr id="168" name="userinfo       host      port…"/>
          <p:cNvSpPr txBox="1"/>
          <p:nvPr/>
        </p:nvSpPr>
        <p:spPr>
          <a:xfrm>
            <a:off x="410295" y="2043068"/>
            <a:ext cx="6985581" cy="414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000">
                <a:solidFill>
                  <a:srgbClr val="202122"/>
                </a:solidFill>
                <a:latin typeface="Menlo Regular"/>
                <a:ea typeface="Menlo Regular"/>
                <a:cs typeface="Menlo Regular"/>
                <a:sym typeface="Menlo Regular"/>
              </a:defRPr>
            </a:pPr>
            <a:r>
              <a:t>          </a:t>
            </a:r>
            <a:r>
              <a:rPr>
                <a:solidFill>
                  <a:srgbClr val="004CB2"/>
                </a:solidFill>
              </a:rPr>
              <a:t>userinfo</a:t>
            </a:r>
            <a:r>
              <a:t>       </a:t>
            </a:r>
            <a:r>
              <a:rPr>
                <a:solidFill>
                  <a:srgbClr val="00B111"/>
                </a:solidFill>
              </a:rPr>
              <a:t>host</a:t>
            </a:r>
            <a:r>
              <a:t>      </a:t>
            </a:r>
            <a:r>
              <a:rPr>
                <a:solidFill>
                  <a:srgbClr val="B26F00"/>
                </a:solidFill>
              </a:rPr>
              <a:t>port</a:t>
            </a:r>
          </a:p>
          <a:p>
            <a:pPr>
              <a:defRPr sz="1000">
                <a:solidFill>
                  <a:srgbClr val="00B111"/>
                </a:solidFill>
                <a:latin typeface="Menlo Regular"/>
                <a:ea typeface="Menlo Regular"/>
                <a:cs typeface="Menlo Regular"/>
                <a:sym typeface="Menlo Regular"/>
              </a:defRPr>
            </a:pPr>
            <a:r>
              <a:rPr>
                <a:solidFill>
                  <a:srgbClr val="202122"/>
                </a:solidFill>
              </a:rPr>
              <a:t>          </a:t>
            </a:r>
            <a:r>
              <a:rPr>
                <a:solidFill>
                  <a:srgbClr val="004CB2"/>
                </a:solidFill>
              </a:rPr>
              <a:t>┌──┴───┐</a:t>
            </a:r>
            <a:r>
              <a:rPr>
                <a:solidFill>
                  <a:srgbClr val="202122"/>
                </a:solidFill>
              </a:rPr>
              <a:t> </a:t>
            </a:r>
            <a:r>
              <a:t>┌──────┴──────┐</a:t>
            </a:r>
            <a:r>
              <a:rPr>
                <a:solidFill>
                  <a:srgbClr val="202122"/>
                </a:solidFill>
              </a:rPr>
              <a:t> </a:t>
            </a:r>
            <a:r>
              <a:rPr>
                <a:solidFill>
                  <a:srgbClr val="B26F00"/>
                </a:solidFill>
              </a:rPr>
              <a:t>┌┴┐</a:t>
            </a:r>
            <a:endParaRPr>
              <a:solidFill>
                <a:srgbClr val="202122"/>
              </a:solidFill>
            </a:endParaRPr>
          </a:p>
          <a:p>
            <a:pPr>
              <a:defRPr sz="1000">
                <a:solidFill>
                  <a:srgbClr val="202122"/>
                </a:solidFill>
                <a:latin typeface="Menlo Regular"/>
                <a:ea typeface="Menlo Regular"/>
                <a:cs typeface="Menlo Regular"/>
                <a:sym typeface="Menlo Regular"/>
              </a:defRPr>
            </a:pPr>
            <a:r>
              <a:t>  https://john.doe@www.example.com:123/forum/questions/?tag=networking&amp;order=newest#top</a:t>
            </a:r>
          </a:p>
          <a:p>
            <a:pPr>
              <a:defRPr sz="1000">
                <a:solidFill>
                  <a:srgbClr val="B000B1"/>
                </a:solidFill>
                <a:latin typeface="Menlo Regular"/>
                <a:ea typeface="Menlo Regular"/>
                <a:cs typeface="Menlo Regular"/>
                <a:sym typeface="Menlo Regular"/>
              </a:defRPr>
            </a:pPr>
            <a:r>
              <a:rPr>
                <a:solidFill>
                  <a:srgbClr val="202122"/>
                </a:solidFill>
              </a:rPr>
              <a:t>  </a:t>
            </a:r>
            <a:r>
              <a:rPr>
                <a:solidFill>
                  <a:srgbClr val="B26F00"/>
                </a:solidFill>
              </a:rPr>
              <a:t>└─┬─┘</a:t>
            </a:r>
            <a:r>
              <a:rPr>
                <a:solidFill>
                  <a:srgbClr val="202122"/>
                </a:solidFill>
              </a:rPr>
              <a:t>   </a:t>
            </a:r>
            <a:r>
              <a:t>└───────────┬──────────────┘</a:t>
            </a:r>
            <a:r>
              <a:rPr>
                <a:solidFill>
                  <a:srgbClr val="004CB2"/>
                </a:solidFill>
              </a:rPr>
              <a:t>└───────┬───────┘</a:t>
            </a:r>
            <a:r>
              <a:rPr>
                <a:solidFill>
                  <a:srgbClr val="202122"/>
                </a:solidFill>
              </a:rPr>
              <a:t> </a:t>
            </a:r>
            <a:r>
              <a:rPr>
                <a:solidFill>
                  <a:srgbClr val="00B211"/>
                </a:solidFill>
              </a:rPr>
              <a:t>└───────────┬─────────────┘</a:t>
            </a:r>
            <a:r>
              <a:rPr>
                <a:solidFill>
                  <a:srgbClr val="202122"/>
                </a:solidFill>
              </a:rPr>
              <a:t> </a:t>
            </a:r>
            <a:r>
              <a:rPr>
                <a:solidFill>
                  <a:srgbClr val="B26F00"/>
                </a:solidFill>
              </a:rPr>
              <a:t>└┬┘</a:t>
            </a:r>
            <a:endParaRPr>
              <a:solidFill>
                <a:srgbClr val="202122"/>
              </a:solidFill>
            </a:endParaRPr>
          </a:p>
          <a:p>
            <a:pPr>
              <a:defRPr sz="1000">
                <a:solidFill>
                  <a:srgbClr val="202122"/>
                </a:solidFill>
                <a:latin typeface="Menlo Regular"/>
                <a:ea typeface="Menlo Regular"/>
                <a:cs typeface="Menlo Regular"/>
                <a:sym typeface="Menlo Regular"/>
              </a:defRPr>
            </a:pPr>
            <a:r>
              <a:t>  </a:t>
            </a:r>
            <a:r>
              <a:rPr>
                <a:solidFill>
                  <a:srgbClr val="B26F00"/>
                </a:solidFill>
              </a:rPr>
              <a:t>scheme</a:t>
            </a:r>
            <a:r>
              <a:t>          </a:t>
            </a:r>
            <a:r>
              <a:rPr>
                <a:solidFill>
                  <a:srgbClr val="B000B1"/>
                </a:solidFill>
              </a:rPr>
              <a:t>authority</a:t>
            </a:r>
            <a:r>
              <a:t>                  </a:t>
            </a:r>
            <a:r>
              <a:rPr>
                <a:solidFill>
                  <a:srgbClr val="004CB2"/>
                </a:solidFill>
              </a:rPr>
              <a:t>path</a:t>
            </a:r>
            <a:r>
              <a:t>                 </a:t>
            </a:r>
            <a:r>
              <a:rPr>
                <a:solidFill>
                  <a:srgbClr val="00B211"/>
                </a:solidFill>
              </a:rPr>
              <a:t>query</a:t>
            </a:r>
            <a:r>
              <a:t>           </a:t>
            </a:r>
            <a:r>
              <a:rPr>
                <a:solidFill>
                  <a:srgbClr val="B26F00"/>
                </a:solidFill>
              </a:rPr>
              <a:t>fragment</a:t>
            </a:r>
          </a:p>
          <a:p>
            <a:pPr>
              <a:defRPr sz="1000">
                <a:solidFill>
                  <a:srgbClr val="202122"/>
                </a:solidFill>
                <a:latin typeface="Menlo Regular"/>
                <a:ea typeface="Menlo Regular"/>
                <a:cs typeface="Menlo Regular"/>
                <a:sym typeface="Menlo Regular"/>
              </a:defRPr>
            </a:pPr>
          </a:p>
          <a:p>
            <a:pPr>
              <a:defRPr sz="1000">
                <a:solidFill>
                  <a:srgbClr val="202122"/>
                </a:solidFill>
                <a:latin typeface="Menlo Regular"/>
                <a:ea typeface="Menlo Regular"/>
                <a:cs typeface="Menlo Regular"/>
                <a:sym typeface="Menlo Regular"/>
              </a:defRPr>
            </a:pPr>
            <a:r>
              <a:t>  ldap://[2001:db8::7]/c=GB?objectClass?one</a:t>
            </a:r>
          </a:p>
          <a:p>
            <a:pPr>
              <a:defRPr sz="1000">
                <a:solidFill>
                  <a:srgbClr val="202122"/>
                </a:solidFill>
                <a:latin typeface="Menlo Regular"/>
                <a:ea typeface="Menlo Regular"/>
                <a:cs typeface="Menlo Regular"/>
                <a:sym typeface="Menlo Regular"/>
              </a:defRPr>
            </a:pPr>
            <a:r>
              <a:t>  └┬─┘   └─────┬─────┘└─┬─┘ └──────┬──────┘</a:t>
            </a:r>
          </a:p>
          <a:p>
            <a:pPr>
              <a:defRPr sz="1000">
                <a:solidFill>
                  <a:srgbClr val="202122"/>
                </a:solidFill>
                <a:latin typeface="Menlo Regular"/>
                <a:ea typeface="Menlo Regular"/>
                <a:cs typeface="Menlo Regular"/>
                <a:sym typeface="Menlo Regular"/>
              </a:defRPr>
            </a:pPr>
            <a:r>
              <a:t>  scheme   authority   path      query</a:t>
            </a:r>
          </a:p>
          <a:p>
            <a:pPr>
              <a:defRPr sz="1000">
                <a:solidFill>
                  <a:srgbClr val="202122"/>
                </a:solidFill>
                <a:latin typeface="Menlo Regular"/>
                <a:ea typeface="Menlo Regular"/>
                <a:cs typeface="Menlo Regular"/>
                <a:sym typeface="Menlo Regular"/>
              </a:defRPr>
            </a:pPr>
          </a:p>
          <a:p>
            <a:pPr>
              <a:defRPr sz="1000">
                <a:solidFill>
                  <a:srgbClr val="202122"/>
                </a:solidFill>
                <a:latin typeface="Menlo Regular"/>
                <a:ea typeface="Menlo Regular"/>
                <a:cs typeface="Menlo Regular"/>
                <a:sym typeface="Menlo Regular"/>
              </a:defRPr>
            </a:pPr>
            <a:r>
              <a:t>  mailto:John.Doe@example.com</a:t>
            </a:r>
          </a:p>
          <a:p>
            <a:pPr>
              <a:defRPr sz="1000">
                <a:solidFill>
                  <a:srgbClr val="202122"/>
                </a:solidFill>
                <a:latin typeface="Menlo Regular"/>
                <a:ea typeface="Menlo Regular"/>
                <a:cs typeface="Menlo Regular"/>
                <a:sym typeface="Menlo Regular"/>
              </a:defRPr>
            </a:pPr>
            <a:r>
              <a:t>  └─┬──┘ └────┬─────────────┘</a:t>
            </a:r>
          </a:p>
          <a:p>
            <a:pPr>
              <a:defRPr sz="1000">
                <a:solidFill>
                  <a:srgbClr val="202122"/>
                </a:solidFill>
                <a:latin typeface="Menlo Regular"/>
                <a:ea typeface="Menlo Regular"/>
                <a:cs typeface="Menlo Regular"/>
                <a:sym typeface="Menlo Regular"/>
              </a:defRPr>
            </a:pPr>
            <a:r>
              <a:t>  scheme     path</a:t>
            </a:r>
          </a:p>
          <a:p>
            <a:pPr>
              <a:defRPr sz="1000">
                <a:solidFill>
                  <a:srgbClr val="202122"/>
                </a:solidFill>
                <a:latin typeface="Menlo Regular"/>
                <a:ea typeface="Menlo Regular"/>
                <a:cs typeface="Menlo Regular"/>
                <a:sym typeface="Menlo Regular"/>
              </a:defRPr>
            </a:pPr>
          </a:p>
          <a:p>
            <a:pPr>
              <a:defRPr sz="1000">
                <a:solidFill>
                  <a:srgbClr val="202122"/>
                </a:solidFill>
                <a:latin typeface="Menlo Regular"/>
                <a:ea typeface="Menlo Regular"/>
                <a:cs typeface="Menlo Regular"/>
                <a:sym typeface="Menlo Regular"/>
              </a:defRPr>
            </a:pPr>
            <a:r>
              <a:t>  news:comp.infosystems.www.servers.unix</a:t>
            </a:r>
          </a:p>
          <a:p>
            <a:pPr>
              <a:defRPr sz="1000">
                <a:solidFill>
                  <a:srgbClr val="202122"/>
                </a:solidFill>
                <a:latin typeface="Menlo Regular"/>
                <a:ea typeface="Menlo Regular"/>
                <a:cs typeface="Menlo Regular"/>
                <a:sym typeface="Menlo Regular"/>
              </a:defRPr>
            </a:pPr>
            <a:r>
              <a:t>  └┬─┘ └─────────────┬─────────────────┘</a:t>
            </a:r>
          </a:p>
          <a:p>
            <a:pPr>
              <a:defRPr sz="1000">
                <a:solidFill>
                  <a:srgbClr val="202122"/>
                </a:solidFill>
                <a:latin typeface="Menlo Regular"/>
                <a:ea typeface="Menlo Regular"/>
                <a:cs typeface="Menlo Regular"/>
                <a:sym typeface="Menlo Regular"/>
              </a:defRPr>
            </a:pPr>
            <a:r>
              <a:t>  scheme            path</a:t>
            </a:r>
          </a:p>
          <a:p>
            <a:pPr>
              <a:defRPr sz="1000">
                <a:solidFill>
                  <a:srgbClr val="202122"/>
                </a:solidFill>
                <a:latin typeface="Menlo Regular"/>
                <a:ea typeface="Menlo Regular"/>
                <a:cs typeface="Menlo Regular"/>
                <a:sym typeface="Menlo Regular"/>
              </a:defRPr>
            </a:pPr>
          </a:p>
          <a:p>
            <a:pPr>
              <a:defRPr sz="1000">
                <a:solidFill>
                  <a:srgbClr val="202122"/>
                </a:solidFill>
                <a:latin typeface="Menlo Regular"/>
                <a:ea typeface="Menlo Regular"/>
                <a:cs typeface="Menlo Regular"/>
                <a:sym typeface="Menlo Regular"/>
              </a:defRPr>
            </a:pPr>
            <a:r>
              <a:t>  tel:+1-816-555-1212</a:t>
            </a:r>
          </a:p>
          <a:p>
            <a:pPr>
              <a:defRPr sz="1000">
                <a:solidFill>
                  <a:srgbClr val="202122"/>
                </a:solidFill>
                <a:latin typeface="Menlo Regular"/>
                <a:ea typeface="Menlo Regular"/>
                <a:cs typeface="Menlo Regular"/>
                <a:sym typeface="Menlo Regular"/>
              </a:defRPr>
            </a:pPr>
            <a:r>
              <a:t>  └┬┘ └──────┬──────┘</a:t>
            </a:r>
          </a:p>
          <a:p>
            <a:pPr>
              <a:defRPr sz="1000">
                <a:solidFill>
                  <a:srgbClr val="202122"/>
                </a:solidFill>
                <a:latin typeface="Menlo Regular"/>
                <a:ea typeface="Menlo Regular"/>
                <a:cs typeface="Menlo Regular"/>
                <a:sym typeface="Menlo Regular"/>
              </a:defRPr>
            </a:pPr>
            <a:r>
              <a:t>  scheme    path</a:t>
            </a:r>
          </a:p>
          <a:p>
            <a:pPr>
              <a:defRPr sz="1000">
                <a:solidFill>
                  <a:srgbClr val="202122"/>
                </a:solidFill>
                <a:latin typeface="Menlo Regular"/>
                <a:ea typeface="Menlo Regular"/>
                <a:cs typeface="Menlo Regular"/>
                <a:sym typeface="Menlo Regular"/>
              </a:defRPr>
            </a:pPr>
          </a:p>
          <a:p>
            <a:pPr>
              <a:defRPr sz="1000">
                <a:solidFill>
                  <a:srgbClr val="202122"/>
                </a:solidFill>
                <a:latin typeface="Menlo Regular"/>
                <a:ea typeface="Menlo Regular"/>
                <a:cs typeface="Menlo Regular"/>
                <a:sym typeface="Menlo Regular"/>
              </a:defRPr>
            </a:pPr>
            <a:r>
              <a:t>  telnet://192.0.2.16:80/</a:t>
            </a:r>
          </a:p>
          <a:p>
            <a:pPr>
              <a:defRPr sz="1000">
                <a:solidFill>
                  <a:srgbClr val="202122"/>
                </a:solidFill>
                <a:latin typeface="Menlo Regular"/>
                <a:ea typeface="Menlo Regular"/>
                <a:cs typeface="Menlo Regular"/>
                <a:sym typeface="Menlo Regular"/>
              </a:defRPr>
            </a:pPr>
            <a:r>
              <a:t>  └─┬──┘   └─────┬─────┘│</a:t>
            </a:r>
          </a:p>
          <a:p>
            <a:pPr>
              <a:defRPr sz="1000">
                <a:solidFill>
                  <a:srgbClr val="202122"/>
                </a:solidFill>
                <a:latin typeface="Menlo Regular"/>
                <a:ea typeface="Menlo Regular"/>
                <a:cs typeface="Menlo Regular"/>
                <a:sym typeface="Menlo Regular"/>
              </a:defRPr>
            </a:pPr>
            <a:r>
              <a:t>  scheme     authority  path</a:t>
            </a:r>
          </a:p>
          <a:p>
            <a:pPr>
              <a:defRPr sz="1000">
                <a:solidFill>
                  <a:srgbClr val="202122"/>
                </a:solidFill>
                <a:latin typeface="Menlo Regular"/>
                <a:ea typeface="Menlo Regular"/>
                <a:cs typeface="Menlo Regular"/>
                <a:sym typeface="Menlo Regular"/>
              </a:defRPr>
            </a:pPr>
          </a:p>
          <a:p>
            <a:pPr>
              <a:defRPr sz="1000">
                <a:solidFill>
                  <a:srgbClr val="202122"/>
                </a:solidFill>
                <a:latin typeface="Menlo Regular"/>
                <a:ea typeface="Menlo Regular"/>
                <a:cs typeface="Menlo Regular"/>
                <a:sym typeface="Menlo Regular"/>
              </a:defRPr>
            </a:pPr>
            <a:r>
              <a:t>  urn:oasis:names:specification:docbook:dtd:xml:4.1.2</a:t>
            </a:r>
          </a:p>
          <a:p>
            <a:pPr>
              <a:defRPr sz="1000">
                <a:solidFill>
                  <a:srgbClr val="202122"/>
                </a:solidFill>
                <a:latin typeface="Menlo Regular"/>
                <a:ea typeface="Menlo Regular"/>
                <a:cs typeface="Menlo Regular"/>
                <a:sym typeface="Menlo Regular"/>
              </a:defRPr>
            </a:pPr>
            <a:r>
              <a:t>  └┬┘ └──────────────────────┬──────────────────────┘</a:t>
            </a:r>
          </a:p>
          <a:p>
            <a:pPr>
              <a:defRPr sz="1000">
                <a:solidFill>
                  <a:srgbClr val="202122"/>
                </a:solidFill>
                <a:latin typeface="Menlo Regular"/>
                <a:ea typeface="Menlo Regular"/>
                <a:cs typeface="Menlo Regular"/>
                <a:sym typeface="Menlo Regular"/>
              </a:defRPr>
            </a:pPr>
            <a:r>
              <a:t>  scheme                    path</a:t>
            </a:r>
          </a:p>
        </p:txBody>
      </p:sp>
      <p:sp>
        <p:nvSpPr>
          <p:cNvPr id="169" name="imessage://+46706791336"/>
          <p:cNvSpPr txBox="1"/>
          <p:nvPr/>
        </p:nvSpPr>
        <p:spPr>
          <a:xfrm>
            <a:off x="5873160" y="3413105"/>
            <a:ext cx="280503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u="sng">
                <a:solidFill>
                  <a:schemeClr val="accent1"/>
                </a:solidFill>
                <a:uFill>
                  <a:solidFill>
                    <a:schemeClr val="accent1"/>
                  </a:solidFill>
                </a:uFill>
                <a:hlinkClick r:id="rId3" invalidUrl="" action="" tgtFrame="" tooltip="" history="1" highlightClick="0" endSnd="0"/>
              </a:defRPr>
            </a:lvl1pPr>
          </a:lstStyle>
          <a:p>
            <a:pPr>
              <a:defRPr u="none">
                <a:solidFill>
                  <a:schemeClr val="accent6"/>
                </a:solidFill>
                <a:uFillTx/>
              </a:defRPr>
            </a:pPr>
            <a:r>
              <a:rPr u="sng">
                <a:solidFill>
                  <a:schemeClr val="accent1"/>
                </a:solidFill>
                <a:uFill>
                  <a:solidFill>
                    <a:schemeClr val="accent1"/>
                  </a:solidFill>
                </a:uFill>
                <a:hlinkClick r:id="rId3" invalidUrl="" action="" tgtFrame="" tooltip="" history="1" highlightClick="0" endSnd="0"/>
              </a:rPr>
              <a:t>imessage://+46706791336</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What’s the point to requirements?"/>
          <p:cNvSpPr txBox="1"/>
          <p:nvPr>
            <p:ph type="title"/>
          </p:nvPr>
        </p:nvSpPr>
        <p:spPr>
          <a:prstGeom prst="rect">
            <a:avLst/>
          </a:prstGeom>
        </p:spPr>
        <p:txBody>
          <a:bodyPr/>
          <a:lstStyle/>
          <a:p>
            <a:pPr/>
            <a:r>
              <a:t>What’s the point to requirements?</a:t>
            </a:r>
          </a:p>
        </p:txBody>
      </p:sp>
      <p:sp>
        <p:nvSpPr>
          <p:cNvPr id="173" name="Technical presentation but the point is not to make the audience computer scientists…"/>
          <p:cNvSpPr txBox="1"/>
          <p:nvPr>
            <p:ph type="body" idx="1"/>
          </p:nvPr>
        </p:nvSpPr>
        <p:spPr>
          <a:prstGeom prst="rect">
            <a:avLst/>
          </a:prstGeom>
        </p:spPr>
        <p:txBody>
          <a:bodyPr/>
          <a:lstStyle/>
          <a:p>
            <a:pPr marL="332613" indent="-332613" defTabSz="443484">
              <a:defRPr sz="2134"/>
            </a:pPr>
            <a:r>
              <a:t>Technical presentation but the point is not to make the audience computer scientists</a:t>
            </a:r>
          </a:p>
          <a:p>
            <a:pPr marL="332613" indent="-332613" defTabSz="443484">
              <a:defRPr sz="2134"/>
            </a:pPr>
            <a:r>
              <a:t>The point it to have some understanding of the complexity that might bubble up later on, and which we want to delegate before it becomes a problem.</a:t>
            </a:r>
          </a:p>
          <a:p>
            <a:pPr marL="332613" indent="-332613" defTabSz="443484">
              <a:defRPr sz="2134"/>
            </a:pPr>
            <a:r>
              <a:t>It is also a preparation for exercises with the development board</a:t>
            </a:r>
          </a:p>
          <a:p>
            <a:pPr lvl="1" marL="776097" indent="-332613" defTabSz="443484">
              <a:buChar char="▪"/>
              <a:defRPr sz="2134"/>
            </a:pPr>
            <a:r>
              <a:t>Direct communication with HTTP &amp; HTML</a:t>
            </a:r>
          </a:p>
          <a:p>
            <a:pPr lvl="1" marL="776097" indent="-332613" defTabSz="443484">
              <a:buChar char="▪"/>
              <a:defRPr sz="2134"/>
            </a:pPr>
            <a:r>
              <a:t>Indirect communication with MQTT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Take away"/>
          <p:cNvSpPr txBox="1"/>
          <p:nvPr>
            <p:ph type="title"/>
          </p:nvPr>
        </p:nvSpPr>
        <p:spPr>
          <a:prstGeom prst="rect">
            <a:avLst/>
          </a:prstGeom>
        </p:spPr>
        <p:txBody>
          <a:bodyPr/>
          <a:lstStyle/>
          <a:p>
            <a:pPr/>
            <a:r>
              <a:t>Take away</a:t>
            </a:r>
          </a:p>
        </p:txBody>
      </p:sp>
      <p:sp>
        <p:nvSpPr>
          <p:cNvPr id="177" name="Information transfer from one host to another…"/>
          <p:cNvSpPr txBox="1"/>
          <p:nvPr>
            <p:ph type="body" idx="1"/>
          </p:nvPr>
        </p:nvSpPr>
        <p:spPr>
          <a:prstGeom prst="rect">
            <a:avLst/>
          </a:prstGeom>
        </p:spPr>
        <p:txBody>
          <a:bodyPr/>
          <a:lstStyle/>
          <a:p>
            <a:pPr/>
            <a:r>
              <a:t>Information transfer from one host to another</a:t>
            </a:r>
          </a:p>
          <a:p>
            <a:pPr lvl="1" marL="800100" indent="-342900">
              <a:buChar char="▪"/>
            </a:pPr>
            <a:r>
              <a:t>payload wrapped as it travel down the TCP/IP layers at sending host</a:t>
            </a:r>
          </a:p>
          <a:p>
            <a:pPr lvl="1" marL="800100" indent="-342900">
              <a:buChar char="▪"/>
            </a:pPr>
            <a:r>
              <a:t>payload unwrapped as it back up to the application layer</a:t>
            </a:r>
          </a:p>
          <a:p>
            <a:pPr/>
            <a:r>
              <a:t>At the application layer, we have formats and protocol to match.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Do we need to know about how it works?"/>
          <p:cNvSpPr txBox="1"/>
          <p:nvPr>
            <p:ph type="title"/>
          </p:nvPr>
        </p:nvSpPr>
        <p:spPr>
          <a:prstGeom prst="rect">
            <a:avLst/>
          </a:prstGeom>
        </p:spPr>
        <p:txBody>
          <a:bodyPr/>
          <a:lstStyle/>
          <a:p>
            <a:pPr/>
            <a:r>
              <a:t>Do we need to know about how it works?</a:t>
            </a:r>
          </a:p>
        </p:txBody>
      </p:sp>
      <p:sp>
        <p:nvSpPr>
          <p:cNvPr id="113" name="This video might seem a bit technical so one might wonder if it is necessary:…"/>
          <p:cNvSpPr txBox="1"/>
          <p:nvPr>
            <p:ph type="body" idx="1"/>
          </p:nvPr>
        </p:nvSpPr>
        <p:spPr>
          <a:prstGeom prst="rect">
            <a:avLst/>
          </a:prstGeom>
        </p:spPr>
        <p:txBody>
          <a:bodyPr/>
          <a:lstStyle/>
          <a:p>
            <a:pPr marL="294894" indent="-294894" defTabSz="393192">
              <a:spcBef>
                <a:spcPts val="400"/>
              </a:spcBef>
              <a:defRPr sz="1892"/>
            </a:pPr>
            <a:r>
              <a:t>This video might seem a bit technical so one might wonder if it is necessary:</a:t>
            </a:r>
          </a:p>
          <a:p>
            <a:pPr lvl="1" marL="688086" indent="-294894" defTabSz="393192">
              <a:spcBef>
                <a:spcPts val="400"/>
              </a:spcBef>
              <a:buChar char="▪"/>
              <a:defRPr sz="1892"/>
            </a:pPr>
            <a:r>
              <a:t>Do we need to know how the Internet works?</a:t>
            </a:r>
          </a:p>
          <a:p>
            <a:pPr lvl="1" marL="688086" indent="-294894" defTabSz="393192">
              <a:spcBef>
                <a:spcPts val="400"/>
              </a:spcBef>
              <a:buChar char="▪"/>
              <a:defRPr sz="1892"/>
            </a:pPr>
          </a:p>
          <a:p>
            <a:pPr marL="294894" indent="-294894" defTabSz="393192">
              <a:spcBef>
                <a:spcPts val="400"/>
              </a:spcBef>
              <a:defRPr sz="1892"/>
            </a:pPr>
            <a:r>
              <a:t>If it works as it should: the answer is</a:t>
            </a:r>
          </a:p>
          <a:p>
            <a:pPr lvl="1" marL="688086" indent="-294894" defTabSz="393192">
              <a:spcBef>
                <a:spcPts val="400"/>
              </a:spcBef>
              <a:buChar char="▪"/>
              <a:defRPr sz="1892"/>
            </a:pPr>
            <a:r>
              <a:t>Well, yes, at least at a conceptual level.</a:t>
            </a:r>
          </a:p>
          <a:p>
            <a:pPr marL="294894" indent="-294894" defTabSz="393192">
              <a:spcBef>
                <a:spcPts val="400"/>
              </a:spcBef>
              <a:defRPr sz="1892"/>
            </a:pPr>
            <a:r>
              <a:t>When it does not work: the answer is</a:t>
            </a:r>
          </a:p>
          <a:p>
            <a:pPr lvl="1" marL="688086" indent="-294894" defTabSz="393192">
              <a:spcBef>
                <a:spcPts val="400"/>
              </a:spcBef>
              <a:buChar char="▪"/>
              <a:defRPr sz="1892"/>
            </a:pPr>
            <a:r>
              <a:t>Understanding some concepts will help guide you as you seek support.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Getting the “information” to the destination"/>
          <p:cNvSpPr txBox="1"/>
          <p:nvPr>
            <p:ph type="title"/>
          </p:nvPr>
        </p:nvSpPr>
        <p:spPr>
          <a:prstGeom prst="rect">
            <a:avLst/>
          </a:prstGeom>
        </p:spPr>
        <p:txBody>
          <a:bodyPr/>
          <a:lstStyle/>
          <a:p>
            <a:pPr/>
            <a:r>
              <a:t>Getting the “information” to the destination</a:t>
            </a:r>
          </a:p>
        </p:txBody>
      </p:sp>
      <p:pic>
        <p:nvPicPr>
          <p:cNvPr id="117" name="1280px-IP_stack_connections.svg.png" descr="1280px-IP_stack_connections.svg.png"/>
          <p:cNvPicPr>
            <a:picLocks noChangeAspect="1"/>
          </p:cNvPicPr>
          <p:nvPr/>
        </p:nvPicPr>
        <p:blipFill>
          <a:blip r:embed="rId2">
            <a:extLst/>
          </a:blip>
          <a:stretch>
            <a:fillRect/>
          </a:stretch>
        </p:blipFill>
        <p:spPr>
          <a:xfrm>
            <a:off x="2840617" y="885367"/>
            <a:ext cx="3462766" cy="4098508"/>
          </a:xfrm>
          <a:prstGeom prst="rect">
            <a:avLst/>
          </a:prstGeom>
          <a:ln w="12700">
            <a:miter lim="400000"/>
          </a:ln>
        </p:spPr>
      </p:pic>
      <p:sp>
        <p:nvSpPr>
          <p:cNvPr id="118" name="https://en.wikipedia.org/wiki/Internet#/media/File:IP_stack_connections.svg"/>
          <p:cNvSpPr txBox="1"/>
          <p:nvPr/>
        </p:nvSpPr>
        <p:spPr>
          <a:xfrm>
            <a:off x="248362" y="4737997"/>
            <a:ext cx="4732113"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https://en.wikipedia.org/wiki/Internet#/media/File:IP_stack_connections.svg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Encapsulation into lower layers"/>
          <p:cNvSpPr txBox="1"/>
          <p:nvPr>
            <p:ph type="title"/>
          </p:nvPr>
        </p:nvSpPr>
        <p:spPr>
          <a:prstGeom prst="rect">
            <a:avLst/>
          </a:prstGeom>
        </p:spPr>
        <p:txBody>
          <a:bodyPr/>
          <a:lstStyle/>
          <a:p>
            <a:pPr/>
            <a:r>
              <a:t>Encapsulation into lower layers</a:t>
            </a:r>
          </a:p>
        </p:txBody>
      </p:sp>
      <p:pic>
        <p:nvPicPr>
          <p:cNvPr id="122" name="unnamed.png" descr="unnamed.png"/>
          <p:cNvPicPr>
            <a:picLocks noChangeAspect="1"/>
          </p:cNvPicPr>
          <p:nvPr/>
        </p:nvPicPr>
        <p:blipFill>
          <a:blip r:embed="rId2">
            <a:extLst/>
          </a:blip>
          <a:stretch>
            <a:fillRect/>
          </a:stretch>
        </p:blipFill>
        <p:spPr>
          <a:xfrm>
            <a:off x="2147062" y="992611"/>
            <a:ext cx="4533335" cy="3860418"/>
          </a:xfrm>
          <a:prstGeom prst="rect">
            <a:avLst/>
          </a:prstGeom>
          <a:ln w="12700">
            <a:miter lim="400000"/>
          </a:ln>
        </p:spPr>
      </p:pic>
      <p:sp>
        <p:nvSpPr>
          <p:cNvPr id="123" name="http://www.tcpipguide.com/free/t_IPDatagramEncapsulation.htm"/>
          <p:cNvSpPr txBox="1"/>
          <p:nvPr/>
        </p:nvSpPr>
        <p:spPr>
          <a:xfrm>
            <a:off x="5328198" y="4782908"/>
            <a:ext cx="3697224" cy="2269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http://www.tcpipguide.com/free/t_IPDatagramEncapsulation.htm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Internet protocol suite"/>
          <p:cNvSpPr txBox="1"/>
          <p:nvPr>
            <p:ph type="title"/>
          </p:nvPr>
        </p:nvSpPr>
        <p:spPr>
          <a:prstGeom prst="rect">
            <a:avLst/>
          </a:prstGeom>
        </p:spPr>
        <p:txBody>
          <a:bodyPr/>
          <a:lstStyle/>
          <a:p>
            <a:pPr/>
            <a:r>
              <a:t>Internet protocol suite</a:t>
            </a:r>
          </a:p>
        </p:txBody>
      </p:sp>
      <p:sp>
        <p:nvSpPr>
          <p:cNvPr id="127" name="The Internet protocol suite provides end-to-end data communication specifying how data should be packetized, addressed, transmitted, routed, and received."/>
          <p:cNvSpPr txBox="1"/>
          <p:nvPr>
            <p:ph type="body" idx="1"/>
          </p:nvPr>
        </p:nvSpPr>
        <p:spPr>
          <a:prstGeom prst="rect">
            <a:avLst/>
          </a:prstGeom>
        </p:spPr>
        <p:txBody>
          <a:bodyPr/>
          <a:lstStyle/>
          <a:p>
            <a:pPr marL="0" indent="0">
              <a:spcBef>
                <a:spcPts val="0"/>
              </a:spcBef>
              <a:buSzTx/>
              <a:buNone/>
              <a:defRPr sz="1400">
                <a:solidFill>
                  <a:srgbClr val="202122"/>
                </a:solidFill>
                <a:latin typeface="+mj-lt"/>
                <a:ea typeface="+mj-ea"/>
                <a:cs typeface="+mj-cs"/>
                <a:sym typeface="Helvetica"/>
              </a:defRPr>
            </a:pPr>
            <a:r>
              <a:t>The Internet protocol suite provides </a:t>
            </a:r>
            <a:r>
              <a:rPr>
                <a:solidFill>
                  <a:srgbClr val="0645AD"/>
                </a:solidFill>
                <a:hlinkClick r:id="rId2" invalidUrl="" action="" tgtFrame="" tooltip="" history="1" highlightClick="0" endSnd="0"/>
              </a:rPr>
              <a:t>end-to-end data communication</a:t>
            </a:r>
            <a:r>
              <a:t> specifying how data should be packetized, addressed, transmitted, </a:t>
            </a:r>
            <a:r>
              <a:rPr>
                <a:solidFill>
                  <a:srgbClr val="0645AD"/>
                </a:solidFill>
                <a:hlinkClick r:id="rId3" invalidUrl="" action="" tgtFrame="" tooltip="" history="1" highlightClick="0" endSnd="0"/>
              </a:rPr>
              <a:t>routed</a:t>
            </a:r>
            <a:r>
              <a:t>, and received.</a:t>
            </a:r>
          </a:p>
        </p:txBody>
      </p:sp>
      <p:pic>
        <p:nvPicPr>
          <p:cNvPr id="128" name="Screen Shot 2021-01-04 at 15.32.45.png" descr="Screen Shot 2021-01-04 at 15.32.45.png"/>
          <p:cNvPicPr>
            <a:picLocks noChangeAspect="1"/>
          </p:cNvPicPr>
          <p:nvPr/>
        </p:nvPicPr>
        <p:blipFill>
          <a:blip r:embed="rId4">
            <a:extLst/>
          </a:blip>
          <a:stretch>
            <a:fillRect/>
          </a:stretch>
        </p:blipFill>
        <p:spPr>
          <a:xfrm>
            <a:off x="3399836" y="1836394"/>
            <a:ext cx="2344328" cy="291512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Transport Layer"/>
          <p:cNvSpPr txBox="1"/>
          <p:nvPr>
            <p:ph type="title"/>
          </p:nvPr>
        </p:nvSpPr>
        <p:spPr>
          <a:prstGeom prst="rect">
            <a:avLst/>
          </a:prstGeom>
        </p:spPr>
        <p:txBody>
          <a:bodyPr/>
          <a:lstStyle/>
          <a:p>
            <a:pPr/>
            <a:r>
              <a:t>Transport Layer</a:t>
            </a:r>
          </a:p>
        </p:txBody>
      </p:sp>
      <p:pic>
        <p:nvPicPr>
          <p:cNvPr id="132" name="Screen Shot 2021-01-04 at 15.32.45.png" descr="Screen Shot 2021-01-04 at 15.32.45.png"/>
          <p:cNvPicPr>
            <a:picLocks noChangeAspect="1"/>
          </p:cNvPicPr>
          <p:nvPr/>
        </p:nvPicPr>
        <p:blipFill>
          <a:blip r:embed="rId2">
            <a:extLst/>
          </a:blip>
          <a:stretch>
            <a:fillRect/>
          </a:stretch>
        </p:blipFill>
        <p:spPr>
          <a:xfrm>
            <a:off x="487178" y="976199"/>
            <a:ext cx="3062688" cy="3808386"/>
          </a:xfrm>
          <a:prstGeom prst="rect">
            <a:avLst/>
          </a:prstGeom>
          <a:ln w="12700">
            <a:miter lim="400000"/>
          </a:ln>
        </p:spPr>
      </p:pic>
      <p:sp>
        <p:nvSpPr>
          <p:cNvPr id="133" name="https://microchip.wikidot.com/tcpip:tcp-vs-udp?_ga=2.239880451.182262365.1609342761-152243937.1609342761"/>
          <p:cNvSpPr txBox="1"/>
          <p:nvPr/>
        </p:nvSpPr>
        <p:spPr>
          <a:xfrm>
            <a:off x="2177886" y="4739382"/>
            <a:ext cx="6589574"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u="sng">
                <a:solidFill>
                  <a:schemeClr val="accent1"/>
                </a:solidFill>
                <a:uFill>
                  <a:solidFill>
                    <a:schemeClr val="accent1"/>
                  </a:solidFill>
                </a:uFill>
                <a:hlinkClick r:id="rId3" invalidUrl="" action="" tgtFrame="" tooltip="" history="1" highlightClick="0" endSnd="0"/>
              </a:defRPr>
            </a:lvl1pPr>
          </a:lstStyle>
          <a:p>
            <a:pPr>
              <a:defRPr u="none">
                <a:solidFill>
                  <a:schemeClr val="accent6"/>
                </a:solidFill>
                <a:uFillTx/>
              </a:defRPr>
            </a:pPr>
            <a:r>
              <a:rPr u="sng">
                <a:solidFill>
                  <a:schemeClr val="accent1"/>
                </a:solidFill>
                <a:uFill>
                  <a:solidFill>
                    <a:schemeClr val="accent1"/>
                  </a:solidFill>
                </a:uFill>
                <a:hlinkClick r:id="rId3" invalidUrl="" action="" tgtFrame="" tooltip="" history="1" highlightClick="0" endSnd="0"/>
              </a:rPr>
              <a:t>https://microchip.wikidot.com/tcpip:tcp-vs-udp?_ga=2.239880451.182262365.1609342761-152243937.1609342761</a:t>
            </a:r>
          </a:p>
        </p:txBody>
      </p:sp>
      <p:pic>
        <p:nvPicPr>
          <p:cNvPr id="134" name="TCP_vs_UDP.JPG" descr="TCP_vs_UDP.JPG"/>
          <p:cNvPicPr>
            <a:picLocks noChangeAspect="1"/>
          </p:cNvPicPr>
          <p:nvPr/>
        </p:nvPicPr>
        <p:blipFill>
          <a:blip r:embed="rId4">
            <a:extLst/>
          </a:blip>
          <a:stretch>
            <a:fillRect/>
          </a:stretch>
        </p:blipFill>
        <p:spPr>
          <a:xfrm>
            <a:off x="3675492" y="987154"/>
            <a:ext cx="5098688" cy="314001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TCP &amp; UDP Headers"/>
          <p:cNvSpPr txBox="1"/>
          <p:nvPr>
            <p:ph type="title"/>
          </p:nvPr>
        </p:nvSpPr>
        <p:spPr>
          <a:prstGeom prst="rect">
            <a:avLst/>
          </a:prstGeom>
        </p:spPr>
        <p:txBody>
          <a:bodyPr/>
          <a:lstStyle/>
          <a:p>
            <a:pPr/>
            <a:r>
              <a:t>TCP &amp; UDP Headers</a:t>
            </a:r>
          </a:p>
        </p:txBody>
      </p:sp>
      <p:pic>
        <p:nvPicPr>
          <p:cNvPr id="138" name="TCP_UDP_headers.JPG" descr="TCP_UDP_headers.JPG"/>
          <p:cNvPicPr>
            <a:picLocks noChangeAspect="1"/>
          </p:cNvPicPr>
          <p:nvPr/>
        </p:nvPicPr>
        <p:blipFill>
          <a:blip r:embed="rId2">
            <a:extLst/>
          </a:blip>
          <a:stretch>
            <a:fillRect/>
          </a:stretch>
        </p:blipFill>
        <p:spPr>
          <a:xfrm>
            <a:off x="1093380" y="1292232"/>
            <a:ext cx="6228086" cy="348847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Application Layer"/>
          <p:cNvSpPr txBox="1"/>
          <p:nvPr>
            <p:ph type="title"/>
          </p:nvPr>
        </p:nvSpPr>
        <p:spPr>
          <a:prstGeom prst="rect">
            <a:avLst/>
          </a:prstGeom>
        </p:spPr>
        <p:txBody>
          <a:bodyPr/>
          <a:lstStyle/>
          <a:p>
            <a:pPr/>
            <a:r>
              <a:t>Application Layer</a:t>
            </a:r>
          </a:p>
        </p:txBody>
      </p:sp>
      <p:sp>
        <p:nvSpPr>
          <p:cNvPr id="142" name="The Hypertext Transfer Protocol (HTTP) is an application layer protocol for distributed, collaborative, hypermedia information systems.[1] HTTP is the foundation of data communication for the World Wide Web, where hypertext documents include hyperlinks t"/>
          <p:cNvSpPr txBox="1"/>
          <p:nvPr>
            <p:ph type="body" sz="half" idx="1"/>
          </p:nvPr>
        </p:nvSpPr>
        <p:spPr>
          <a:xfrm>
            <a:off x="323999" y="1079999"/>
            <a:ext cx="5815377" cy="2915121"/>
          </a:xfrm>
          <a:prstGeom prst="rect">
            <a:avLst/>
          </a:prstGeom>
        </p:spPr>
        <p:txBody>
          <a:bodyPr/>
          <a:lstStyle/>
          <a:p>
            <a:pPr marL="0" indent="0">
              <a:spcBef>
                <a:spcPts val="0"/>
              </a:spcBef>
              <a:buSzTx/>
              <a:buNone/>
              <a:defRPr sz="1400">
                <a:solidFill>
                  <a:srgbClr val="202122"/>
                </a:solidFill>
                <a:latin typeface="+mj-lt"/>
                <a:ea typeface="+mj-ea"/>
                <a:cs typeface="+mj-cs"/>
                <a:sym typeface="Helvetica"/>
              </a:defRPr>
            </a:pPr>
            <a:r>
              <a:t>The </a:t>
            </a:r>
            <a:r>
              <a:rPr b="1"/>
              <a:t>Hypertext Transfer Protocol</a:t>
            </a:r>
            <a:r>
              <a:t> (</a:t>
            </a:r>
            <a:r>
              <a:rPr b="1"/>
              <a:t>HTTP</a:t>
            </a:r>
            <a:r>
              <a:t>) is an </a:t>
            </a:r>
            <a:r>
              <a:rPr>
                <a:solidFill>
                  <a:srgbClr val="0B0080"/>
                </a:solidFill>
                <a:hlinkClick r:id="rId2" invalidUrl="" action="" tgtFrame="" tooltip="" history="1" highlightClick="0" endSnd="0"/>
              </a:rPr>
              <a:t>application layer</a:t>
            </a:r>
            <a:r>
              <a:t> protocol for distributed, collaborative, </a:t>
            </a:r>
            <a:r>
              <a:rPr>
                <a:solidFill>
                  <a:srgbClr val="0645AD"/>
                </a:solidFill>
                <a:hlinkClick r:id="rId3" invalidUrl="" action="" tgtFrame="" tooltip="" history="1" highlightClick="0" endSnd="0"/>
              </a:rPr>
              <a:t>hypermedia</a:t>
            </a:r>
            <a:r>
              <a:t> information systems.</a:t>
            </a:r>
            <a:r>
              <a:rPr baseline="31999" sz="1120">
                <a:solidFill>
                  <a:srgbClr val="0645AD"/>
                </a:solidFill>
              </a:rPr>
              <a:t>[1]</a:t>
            </a:r>
            <a:r>
              <a:t> HTTP is the foundation of data communication for the </a:t>
            </a:r>
            <a:r>
              <a:rPr>
                <a:solidFill>
                  <a:srgbClr val="0645AD"/>
                </a:solidFill>
                <a:hlinkClick r:id="rId4" invalidUrl="" action="" tgtFrame="" tooltip="" history="1" highlightClick="0" endSnd="0"/>
              </a:rPr>
              <a:t>World Wide Web</a:t>
            </a:r>
            <a:r>
              <a:t>, where </a:t>
            </a:r>
            <a:r>
              <a:rPr>
                <a:solidFill>
                  <a:srgbClr val="0645AD"/>
                </a:solidFill>
                <a:hlinkClick r:id="rId5" invalidUrl="" action="" tgtFrame="" tooltip="" history="1" highlightClick="0" endSnd="0"/>
              </a:rPr>
              <a:t>hypertext</a:t>
            </a:r>
            <a:r>
              <a:t> documents include </a:t>
            </a:r>
            <a:r>
              <a:rPr>
                <a:solidFill>
                  <a:srgbClr val="0645AD"/>
                </a:solidFill>
                <a:hlinkClick r:id="rId6" invalidUrl="" action="" tgtFrame="" tooltip="" history="1" highlightClick="0" endSnd="0"/>
              </a:rPr>
              <a:t>hyperlinks</a:t>
            </a:r>
            <a:r>
              <a:t> to other resources that the user can easily access</a:t>
            </a:r>
          </a:p>
          <a:p>
            <a:pPr/>
          </a:p>
          <a:p>
            <a:pPr marL="0" indent="0">
              <a:spcBef>
                <a:spcPts val="0"/>
              </a:spcBef>
              <a:buSzTx/>
              <a:buNone/>
              <a:defRPr sz="1400">
                <a:solidFill>
                  <a:srgbClr val="0645AD"/>
                </a:solidFill>
                <a:latin typeface="+mj-lt"/>
                <a:ea typeface="+mj-ea"/>
                <a:cs typeface="+mj-cs"/>
                <a:sym typeface="Helvetica"/>
              </a:defRPr>
            </a:pPr>
            <a:r>
              <a:rPr>
                <a:solidFill>
                  <a:srgbClr val="202122"/>
                </a:solidFill>
              </a:rPr>
              <a:t>In </a:t>
            </a:r>
            <a:r>
              <a:rPr b="1">
                <a:solidFill>
                  <a:srgbClr val="202122"/>
                </a:solidFill>
              </a:rPr>
              <a:t>HTTPS</a:t>
            </a:r>
            <a:r>
              <a:rPr>
                <a:solidFill>
                  <a:srgbClr val="202122"/>
                </a:solidFill>
              </a:rPr>
              <a:t>, the </a:t>
            </a:r>
            <a:r>
              <a:rPr u="sng">
                <a:solidFill>
                  <a:schemeClr val="accent1"/>
                </a:solidFill>
                <a:uFill>
                  <a:solidFill>
                    <a:schemeClr val="accent1"/>
                  </a:solidFill>
                </a:uFill>
                <a:hlinkClick r:id="rId7" invalidUrl="" action="" tgtFrame="" tooltip="" history="1" highlightClick="0" endSnd="0"/>
              </a:rPr>
              <a:t>communication protocol</a:t>
            </a:r>
            <a:r>
              <a:rPr>
                <a:solidFill>
                  <a:srgbClr val="202122"/>
                </a:solidFill>
              </a:rPr>
              <a:t> is encrypted using </a:t>
            </a:r>
            <a:r>
              <a:rPr u="sng">
                <a:solidFill>
                  <a:schemeClr val="accent1"/>
                </a:solidFill>
                <a:uFill>
                  <a:solidFill>
                    <a:schemeClr val="accent1"/>
                  </a:solidFill>
                </a:uFill>
                <a:hlinkClick r:id="rId8" invalidUrl="" action="" tgtFrame="" tooltip="" history="1" highlightClick="0" endSnd="0"/>
              </a:rPr>
              <a:t>Transport Layer Security</a:t>
            </a:r>
            <a:r>
              <a:rPr>
                <a:solidFill>
                  <a:srgbClr val="202122"/>
                </a:solidFill>
              </a:rPr>
              <a:t> (TLS)</a:t>
            </a:r>
            <a:endParaRPr>
              <a:solidFill>
                <a:srgbClr val="202122"/>
              </a:solidFill>
            </a:endParaRPr>
          </a:p>
          <a:p>
            <a:pPr marL="0" indent="0">
              <a:spcBef>
                <a:spcPts val="0"/>
              </a:spcBef>
              <a:buSzTx/>
              <a:buNone/>
              <a:defRPr sz="1400">
                <a:solidFill>
                  <a:srgbClr val="0645AD"/>
                </a:solidFill>
                <a:latin typeface="+mj-lt"/>
                <a:ea typeface="+mj-ea"/>
                <a:cs typeface="+mj-cs"/>
                <a:sym typeface="Helvetica"/>
              </a:defRPr>
            </a:pPr>
            <a:endParaRPr>
              <a:solidFill>
                <a:srgbClr val="202122"/>
              </a:solidFill>
            </a:endParaRPr>
          </a:p>
          <a:p>
            <a:pPr marL="0" indent="0">
              <a:spcBef>
                <a:spcPts val="0"/>
              </a:spcBef>
              <a:buSzTx/>
              <a:buNone/>
              <a:defRPr sz="1400">
                <a:solidFill>
                  <a:srgbClr val="202122"/>
                </a:solidFill>
                <a:latin typeface="+mj-lt"/>
                <a:ea typeface="+mj-ea"/>
                <a:cs typeface="+mj-cs"/>
                <a:sym typeface="Helvetica"/>
              </a:defRPr>
            </a:pPr>
            <a:r>
              <a:rPr b="1"/>
              <a:t>MQTT</a:t>
            </a:r>
            <a:r>
              <a:t> (</a:t>
            </a:r>
            <a:r>
              <a:rPr b="1"/>
              <a:t>Message Queuing Telemetry Transport</a:t>
            </a:r>
            <a:r>
              <a:t>) is a lightweight, </a:t>
            </a:r>
            <a:r>
              <a:rPr>
                <a:solidFill>
                  <a:srgbClr val="0645AD"/>
                </a:solidFill>
                <a:hlinkClick r:id="rId9" invalidUrl="" action="" tgtFrame="" tooltip="" history="1" highlightClick="0" endSnd="0"/>
              </a:rPr>
              <a:t>publish-subscribe</a:t>
            </a:r>
            <a:r>
              <a:t> network </a:t>
            </a:r>
            <a:r>
              <a:rPr>
                <a:solidFill>
                  <a:srgbClr val="0645AD"/>
                </a:solidFill>
                <a:hlinkClick r:id="rId7" invalidUrl="" action="" tgtFrame="" tooltip="" history="1" highlightClick="0" endSnd="0"/>
              </a:rPr>
              <a:t>protocol</a:t>
            </a:r>
            <a:r>
              <a:t> that transports messages between devices. The protocol usually runs over </a:t>
            </a:r>
            <a:r>
              <a:rPr>
                <a:solidFill>
                  <a:srgbClr val="0645AD"/>
                </a:solidFill>
                <a:hlinkClick r:id="rId10" invalidUrl="" action="" tgtFrame="" tooltip="" history="1" highlightClick="0" endSnd="0"/>
              </a:rPr>
              <a:t>TCP/IP</a:t>
            </a:r>
          </a:p>
        </p:txBody>
      </p:sp>
      <p:pic>
        <p:nvPicPr>
          <p:cNvPr id="143" name="Screen Shot 2021-01-04 at 15.55.50.png" descr="Screen Shot 2021-01-04 at 15.55.50.png"/>
          <p:cNvPicPr>
            <a:picLocks noChangeAspect="1"/>
          </p:cNvPicPr>
          <p:nvPr/>
        </p:nvPicPr>
        <p:blipFill>
          <a:blip r:embed="rId11">
            <a:extLst/>
          </a:blip>
          <a:stretch>
            <a:fillRect/>
          </a:stretch>
        </p:blipFill>
        <p:spPr>
          <a:xfrm>
            <a:off x="6207188" y="664725"/>
            <a:ext cx="2768284" cy="339134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tandard Payloads"/>
          <p:cNvSpPr txBox="1"/>
          <p:nvPr>
            <p:ph type="title"/>
          </p:nvPr>
        </p:nvSpPr>
        <p:spPr>
          <a:prstGeom prst="rect">
            <a:avLst/>
          </a:prstGeom>
        </p:spPr>
        <p:txBody>
          <a:bodyPr/>
          <a:lstStyle/>
          <a:p>
            <a:pPr/>
            <a:r>
              <a:t>Standard Payloads</a:t>
            </a:r>
          </a:p>
        </p:txBody>
      </p:sp>
      <p:sp>
        <p:nvSpPr>
          <p:cNvPr id="147" name="HTML is a markup language that web browsers use to interpret and compose text, images, and other material into visual or audible web pages. Default characteristics for every item of HTML markup are defined in the browser, and these characteristics can be"/>
          <p:cNvSpPr txBox="1"/>
          <p:nvPr>
            <p:ph type="body" idx="1"/>
          </p:nvPr>
        </p:nvSpPr>
        <p:spPr>
          <a:prstGeom prst="rect">
            <a:avLst/>
          </a:prstGeom>
        </p:spPr>
        <p:txBody>
          <a:bodyPr/>
          <a:lstStyle/>
          <a:p>
            <a:pPr marL="0" indent="0" defTabSz="402336">
              <a:spcBef>
                <a:spcPts val="0"/>
              </a:spcBef>
              <a:buSzTx/>
              <a:buNone/>
              <a:defRPr sz="1232">
                <a:solidFill>
                  <a:srgbClr val="202122"/>
                </a:solidFill>
                <a:latin typeface="+mj-lt"/>
                <a:ea typeface="+mj-ea"/>
                <a:cs typeface="+mj-cs"/>
                <a:sym typeface="Helvetica"/>
              </a:defRPr>
            </a:pPr>
            <a:r>
              <a:t>HTML is a </a:t>
            </a:r>
            <a:r>
              <a:rPr>
                <a:solidFill>
                  <a:srgbClr val="0645AD"/>
                </a:solidFill>
                <a:hlinkClick r:id="rId2" invalidUrl="" action="" tgtFrame="" tooltip="" history="1" highlightClick="0" endSnd="0"/>
              </a:rPr>
              <a:t>markup language</a:t>
            </a:r>
            <a:r>
              <a:t> that </a:t>
            </a:r>
            <a:r>
              <a:rPr>
                <a:solidFill>
                  <a:srgbClr val="0645AD"/>
                </a:solidFill>
                <a:hlinkClick r:id="rId3" invalidUrl="" action="" tgtFrame="" tooltip="" history="1" highlightClick="0" endSnd="0"/>
              </a:rPr>
              <a:t>web browsers</a:t>
            </a:r>
            <a:r>
              <a:t> use to interpret and </a:t>
            </a:r>
            <a:r>
              <a:rPr>
                <a:solidFill>
                  <a:srgbClr val="0B0080"/>
                </a:solidFill>
                <a:hlinkClick r:id="rId4" invalidUrl="" action="" tgtFrame="" tooltip="" history="1" highlightClick="0" endSnd="0"/>
              </a:rPr>
              <a:t>compose</a:t>
            </a:r>
            <a:r>
              <a:t> text, images, and other material into visual or audible web pages. Default characteristics for every item of HTML markup are defined in the browser, and these characteristics can be altered or enhanced by the web page designer's additional use of </a:t>
            </a:r>
            <a:r>
              <a:rPr>
                <a:solidFill>
                  <a:srgbClr val="0645AD"/>
                </a:solidFill>
                <a:hlinkClick r:id="rId5" invalidUrl="" action="" tgtFrame="" tooltip="" history="1" highlightClick="0" endSnd="0"/>
              </a:rPr>
              <a:t>CSS</a:t>
            </a:r>
            <a:r>
              <a:t>.</a:t>
            </a:r>
          </a:p>
          <a:p>
            <a:pPr marL="0" indent="0" defTabSz="402336">
              <a:spcBef>
                <a:spcPts val="0"/>
              </a:spcBef>
              <a:buSzTx/>
              <a:buNone/>
              <a:defRPr sz="1232">
                <a:solidFill>
                  <a:srgbClr val="202122"/>
                </a:solidFill>
                <a:latin typeface="+mj-lt"/>
                <a:ea typeface="+mj-ea"/>
                <a:cs typeface="+mj-cs"/>
                <a:sym typeface="Helvetica"/>
              </a:defRPr>
            </a:pPr>
          </a:p>
          <a:p>
            <a:pPr marL="0" indent="0" defTabSz="402336">
              <a:spcBef>
                <a:spcPts val="0"/>
              </a:spcBef>
              <a:buSzTx/>
              <a:buNone/>
              <a:defRPr sz="1232">
                <a:solidFill>
                  <a:srgbClr val="202122"/>
                </a:solidFill>
                <a:latin typeface="+mj-lt"/>
                <a:ea typeface="+mj-ea"/>
                <a:cs typeface="+mj-cs"/>
                <a:sym typeface="Helvetica"/>
              </a:defRPr>
            </a:pPr>
            <a:r>
              <a:rPr b="1"/>
              <a:t>Extensible Markup Language</a:t>
            </a:r>
            <a:r>
              <a:t> (</a:t>
            </a:r>
            <a:r>
              <a:rPr b="1"/>
              <a:t>XML</a:t>
            </a:r>
            <a:r>
              <a:t>) is a </a:t>
            </a:r>
            <a:r>
              <a:rPr>
                <a:solidFill>
                  <a:srgbClr val="0645AD"/>
                </a:solidFill>
                <a:hlinkClick r:id="rId2" invalidUrl="" action="" tgtFrame="" tooltip="" history="1" highlightClick="0" endSnd="0"/>
              </a:rPr>
              <a:t>markup language</a:t>
            </a:r>
            <a:r>
              <a:t> that defines a set of rules for encoding </a:t>
            </a:r>
            <a:r>
              <a:rPr>
                <a:solidFill>
                  <a:srgbClr val="0645AD"/>
                </a:solidFill>
                <a:hlinkClick r:id="rId6" invalidUrl="" action="" tgtFrame="" tooltip="" history="1" highlightClick="0" endSnd="0"/>
              </a:rPr>
              <a:t>documents</a:t>
            </a:r>
            <a:r>
              <a:t> in a </a:t>
            </a:r>
            <a:r>
              <a:rPr>
                <a:solidFill>
                  <a:srgbClr val="0645AD"/>
                </a:solidFill>
                <a:hlinkClick r:id="rId7" invalidUrl="" action="" tgtFrame="" tooltip="" history="1" highlightClick="0" endSnd="0"/>
              </a:rPr>
              <a:t>format</a:t>
            </a:r>
            <a:r>
              <a:t> that is both </a:t>
            </a:r>
            <a:r>
              <a:rPr>
                <a:solidFill>
                  <a:srgbClr val="0645AD"/>
                </a:solidFill>
                <a:hlinkClick r:id="rId8" invalidUrl="" action="" tgtFrame="" tooltip="" history="1" highlightClick="0" endSnd="0"/>
              </a:rPr>
              <a:t>human-readable</a:t>
            </a:r>
            <a:r>
              <a:t> and </a:t>
            </a:r>
            <a:r>
              <a:rPr>
                <a:solidFill>
                  <a:srgbClr val="FF2600"/>
                </a:solidFill>
                <a:hlinkClick r:id="rId9" invalidUrl="" action="" tgtFrame="" tooltip="" history="1" highlightClick="0" endSnd="0"/>
              </a:rPr>
              <a:t>machine-readable</a:t>
            </a:r>
            <a:r>
              <a:t>.</a:t>
            </a:r>
          </a:p>
          <a:p>
            <a:pPr marL="0" indent="0" defTabSz="402336">
              <a:spcBef>
                <a:spcPts val="0"/>
              </a:spcBef>
              <a:buSzTx/>
              <a:buNone/>
              <a:defRPr sz="1232">
                <a:solidFill>
                  <a:srgbClr val="202122"/>
                </a:solidFill>
                <a:latin typeface="+mj-lt"/>
                <a:ea typeface="+mj-ea"/>
                <a:cs typeface="+mj-cs"/>
                <a:sym typeface="Helvetica"/>
              </a:defRPr>
            </a:pPr>
          </a:p>
          <a:p>
            <a:pPr marL="0" indent="0" defTabSz="402336">
              <a:spcBef>
                <a:spcPts val="0"/>
              </a:spcBef>
              <a:buSzTx/>
              <a:buNone/>
              <a:defRPr sz="1320">
                <a:solidFill>
                  <a:srgbClr val="000000"/>
                </a:solidFill>
                <a:latin typeface="Verdana"/>
                <a:ea typeface="Verdana"/>
                <a:cs typeface="Verdana"/>
                <a:sym typeface="Verdana"/>
              </a:defRPr>
            </a:pPr>
            <a:r>
              <a:t>XML and HTML were designed with different goals:</a:t>
            </a:r>
          </a:p>
          <a:p>
            <a:pPr marL="402336" indent="-279400" defTabSz="402336">
              <a:spcBef>
                <a:spcPts val="0"/>
              </a:spcBef>
              <a:buFont typeface="Verdana"/>
              <a:buChar char="•"/>
              <a:defRPr sz="1320">
                <a:solidFill>
                  <a:srgbClr val="000000"/>
                </a:solidFill>
                <a:latin typeface="Verdana"/>
                <a:ea typeface="Verdana"/>
                <a:cs typeface="Verdana"/>
                <a:sym typeface="Verdana"/>
              </a:defRPr>
            </a:pPr>
            <a:r>
              <a:t>XML was designed to carry data - with focus on what data is</a:t>
            </a:r>
          </a:p>
          <a:p>
            <a:pPr marL="402336" indent="-279400" defTabSz="402336">
              <a:spcBef>
                <a:spcPts val="0"/>
              </a:spcBef>
              <a:buFont typeface="Verdana"/>
              <a:buChar char="•"/>
              <a:defRPr sz="1320">
                <a:solidFill>
                  <a:srgbClr val="000000"/>
                </a:solidFill>
                <a:latin typeface="Verdana"/>
                <a:ea typeface="Verdana"/>
                <a:cs typeface="Verdana"/>
                <a:sym typeface="Verdana"/>
              </a:defRPr>
            </a:pPr>
            <a:r>
              <a:t>HTML was designed to display data - with focus on how data looks</a:t>
            </a:r>
          </a:p>
          <a:p>
            <a:pPr marL="402336" indent="-279400" defTabSz="402336">
              <a:spcBef>
                <a:spcPts val="0"/>
              </a:spcBef>
              <a:buFont typeface="Verdana"/>
              <a:buChar char="•"/>
              <a:defRPr sz="1320">
                <a:solidFill>
                  <a:srgbClr val="000000"/>
                </a:solidFill>
                <a:latin typeface="Verdana"/>
                <a:ea typeface="Verdana"/>
                <a:cs typeface="Verdana"/>
                <a:sym typeface="Verdana"/>
              </a:defRPr>
            </a:pPr>
            <a:r>
              <a:t>XML tags are not predefined like HTML tags are</a:t>
            </a:r>
          </a:p>
          <a:p>
            <a:pPr marL="402336" indent="-279400" defTabSz="402336">
              <a:spcBef>
                <a:spcPts val="0"/>
              </a:spcBef>
              <a:buFont typeface="Verdana"/>
              <a:buChar char="•"/>
              <a:defRPr sz="1320">
                <a:solidFill>
                  <a:srgbClr val="000000"/>
                </a:solidFill>
                <a:latin typeface="Verdana"/>
                <a:ea typeface="Verdana"/>
                <a:cs typeface="Verdana"/>
                <a:sym typeface="Verdana"/>
              </a:defRPr>
            </a:pPr>
          </a:p>
          <a:p>
            <a:pPr marL="0" indent="0" defTabSz="402336">
              <a:spcBef>
                <a:spcPts val="0"/>
              </a:spcBef>
              <a:buSzTx/>
              <a:buNone/>
              <a:defRPr sz="1408">
                <a:solidFill>
                  <a:srgbClr val="000000"/>
                </a:solidFill>
                <a:latin typeface="Times Roman"/>
                <a:ea typeface="Times Roman"/>
                <a:cs typeface="Times Roman"/>
                <a:sym typeface="Times Roman"/>
              </a:defRPr>
            </a:pPr>
            <a:r>
              <a:rPr b="1"/>
              <a:t>JSON</a:t>
            </a:r>
            <a:r>
              <a:t> (JavaScript Object Notation) is a lightweight data-interchange format. It is easy for humans to read and write. It is easy for machines to parse and generate. It is based on a subset of the </a:t>
            </a:r>
            <a:r>
              <a:rPr>
                <a:solidFill>
                  <a:srgbClr val="000080"/>
                </a:solidFill>
                <a:hlinkClick r:id="rId10" invalidUrl="" action="" tgtFrame="" tooltip="" history="1" highlightClick="0" endSnd="0"/>
              </a:rPr>
              <a:t>JavaScript Programming Language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2-4086 LTU powerpointmall">
  <a:themeElements>
    <a:clrScheme name="12-4086 LTU powerpointmall">
      <a:dk1>
        <a:srgbClr val="03204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2-4086 LTU powerpointmall">
  <a:themeElements>
    <a:clrScheme name="12-4086 LTU powerpointmall">
      <a:dk1>
        <a:srgbClr val="00000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