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comments/comment1.xml" ContentType="application/vnd.openxmlformats-officedocument.presentationml.comments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ppt/notesSlides/notesSlide66.xml" ContentType="application/vnd.openxmlformats-officedocument.presentationml.notesSlide+xml"/>
  <Override PartName="/ppt/tags/tag66.xml" ContentType="application/vnd.openxmlformats-officedocument.presentationml.tags+xml"/>
  <Override PartName="/ppt/notesSlides/notesSlide67.xml" ContentType="application/vnd.openxmlformats-officedocument.presentationml.notesSlide+xml"/>
  <Override PartName="/ppt/tags/tag67.xml" ContentType="application/vnd.openxmlformats-officedocument.presentationml.tags+xml"/>
  <Override PartName="/ppt/notesSlides/notesSlide68.xml" ContentType="application/vnd.openxmlformats-officedocument.presentationml.notesSlide+xml"/>
  <Override PartName="/ppt/tags/tag68.xml" ContentType="application/vnd.openxmlformats-officedocument.presentationml.tags+xml"/>
  <Override PartName="/ppt/notesSlides/notesSlide69.xml" ContentType="application/vnd.openxmlformats-officedocument.presentationml.notesSlide+xml"/>
  <Override PartName="/ppt/tags/tag69.xml" ContentType="application/vnd.openxmlformats-officedocument.presentationml.tags+xml"/>
  <Override PartName="/ppt/notesSlides/notesSlide70.xml" ContentType="application/vnd.openxmlformats-officedocument.presentationml.notesSlide+xml"/>
  <Override PartName="/ppt/tags/tag70.xml" ContentType="application/vnd.openxmlformats-officedocument.presentationml.tags+xml"/>
  <Override PartName="/ppt/notesSlides/notesSlide71.xml" ContentType="application/vnd.openxmlformats-officedocument.presentationml.notesSlide+xml"/>
  <Override PartName="/ppt/tags/tag71.xml" ContentType="application/vnd.openxmlformats-officedocument.presentationml.tags+xml"/>
  <Override PartName="/ppt/notesSlides/notesSlide72.xml" ContentType="application/vnd.openxmlformats-officedocument.presentationml.notesSlide+xml"/>
  <Override PartName="/ppt/tags/tag72.xml" ContentType="application/vnd.openxmlformats-officedocument.presentationml.tags+xml"/>
  <Override PartName="/ppt/notesSlides/notesSlide73.xml" ContentType="application/vnd.openxmlformats-officedocument.presentationml.notesSlide+xml"/>
  <Override PartName="/ppt/tags/tag73.xml" ContentType="application/vnd.openxmlformats-officedocument.presentationml.tags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tags/tag74.xml" ContentType="application/vnd.openxmlformats-officedocument.presentationml.tags+xml"/>
  <Override PartName="/ppt/notesSlides/notesSlide76.xml" ContentType="application/vnd.openxmlformats-officedocument.presentationml.notesSlide+xml"/>
  <Override PartName="/ppt/tags/tag75.xml" ContentType="application/vnd.openxmlformats-officedocument.presentationml.tags+xml"/>
  <Override PartName="/ppt/notesSlides/notesSlide77.xml" ContentType="application/vnd.openxmlformats-officedocument.presentationml.notesSlide+xml"/>
  <Override PartName="/ppt/tags/tag76.xml" ContentType="application/vnd.openxmlformats-officedocument.presentationml.tags+xml"/>
  <Override PartName="/ppt/notesSlides/notesSlide78.xml" ContentType="application/vnd.openxmlformats-officedocument.presentationml.notesSlide+xml"/>
  <Override PartName="/ppt/tags/tag77.xml" ContentType="application/vnd.openxmlformats-officedocument.presentationml.tags+xml"/>
  <Override PartName="/ppt/notesSlides/notesSlide79.xml" ContentType="application/vnd.openxmlformats-officedocument.presentationml.notesSlide+xml"/>
  <Override PartName="/ppt/tags/tag78.xml" ContentType="application/vnd.openxmlformats-officedocument.presentationml.tags+xml"/>
  <Override PartName="/ppt/notesSlides/notesSlide80.xml" ContentType="application/vnd.openxmlformats-officedocument.presentationml.notesSlide+xml"/>
  <Override PartName="/ppt/tags/tag79.xml" ContentType="application/vnd.openxmlformats-officedocument.presentationml.tags+xml"/>
  <Override PartName="/ppt/notesSlides/notesSlide81.xml" ContentType="application/vnd.openxmlformats-officedocument.presentationml.notesSlide+xml"/>
  <Override PartName="/ppt/tags/tag80.xml" ContentType="application/vnd.openxmlformats-officedocument.presentationml.tags+xml"/>
  <Override PartName="/ppt/notesSlides/notesSlide82.xml" ContentType="application/vnd.openxmlformats-officedocument.presentationml.notesSlide+xml"/>
  <Override PartName="/ppt/tags/tag81.xml" ContentType="application/vnd.openxmlformats-officedocument.presentationml.tags+xml"/>
  <Override PartName="/ppt/notesSlides/notesSlide83.xml" ContentType="application/vnd.openxmlformats-officedocument.presentationml.notesSlide+xml"/>
  <Override PartName="/ppt/tags/tag82.xml" ContentType="application/vnd.openxmlformats-officedocument.presentationml.tags+xml"/>
  <Override PartName="/ppt/notesSlides/notesSlide84.xml" ContentType="application/vnd.openxmlformats-officedocument.presentationml.notesSlide+xml"/>
  <Override PartName="/ppt/tags/tag83.xml" ContentType="application/vnd.openxmlformats-officedocument.presentationml.tags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tags/tag84.xml" ContentType="application/vnd.openxmlformats-officedocument.presentationml.tags+xml"/>
  <Override PartName="/ppt/notesSlides/notesSlide88.xml" ContentType="application/vnd.openxmlformats-officedocument.presentationml.notesSlide+xml"/>
  <Override PartName="/ppt/tags/tag85.xml" ContentType="application/vnd.openxmlformats-officedocument.presentationml.tags+xml"/>
  <Override PartName="/ppt/notesSlides/notesSlide89.xml" ContentType="application/vnd.openxmlformats-officedocument.presentationml.notesSlide+xml"/>
  <Override PartName="/ppt/tags/tag86.xml" ContentType="application/vnd.openxmlformats-officedocument.presentationml.tags+xml"/>
  <Override PartName="/ppt/notesSlides/notesSlide90.xml" ContentType="application/vnd.openxmlformats-officedocument.presentationml.notesSlide+xml"/>
  <Override PartName="/ppt/tags/tag87.xml" ContentType="application/vnd.openxmlformats-officedocument.presentationml.tags+xml"/>
  <Override PartName="/ppt/notesSlides/notesSlide91.xml" ContentType="application/vnd.openxmlformats-officedocument.presentationml.notesSlide+xml"/>
  <Override PartName="/ppt/tags/tag88.xml" ContentType="application/vnd.openxmlformats-officedocument.presentationml.tags+xml"/>
  <Override PartName="/ppt/notesSlides/notesSlide92.xml" ContentType="application/vnd.openxmlformats-officedocument.presentationml.notesSlide+xml"/>
  <Override PartName="/ppt/tags/tag89.xml" ContentType="application/vnd.openxmlformats-officedocument.presentationml.tags+xml"/>
  <Override PartName="/ppt/notesSlides/notesSlide93.xml" ContentType="application/vnd.openxmlformats-officedocument.presentationml.notesSlide+xml"/>
  <Override PartName="/ppt/tags/tag90.xml" ContentType="application/vnd.openxmlformats-officedocument.presentationml.tags+xml"/>
  <Override PartName="/ppt/notesSlides/notesSlide94.xml" ContentType="application/vnd.openxmlformats-officedocument.presentationml.notesSlide+xml"/>
  <Override PartName="/ppt/tags/tag91.xml" ContentType="application/vnd.openxmlformats-officedocument.presentationml.tags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tags/tag92.xml" ContentType="application/vnd.openxmlformats-officedocument.presentationml.tags+xml"/>
  <Override PartName="/ppt/notesSlides/notesSlide97.xml" ContentType="application/vnd.openxmlformats-officedocument.presentationml.notesSlide+xml"/>
  <Override PartName="/ppt/tags/tag93.xml" ContentType="application/vnd.openxmlformats-officedocument.presentationml.tags+xml"/>
  <Override PartName="/ppt/notesSlides/notesSlide98.xml" ContentType="application/vnd.openxmlformats-officedocument.presentationml.notesSlide+xml"/>
  <Override PartName="/ppt/tags/tag94.xml" ContentType="application/vnd.openxmlformats-officedocument.presentationml.tags+xml"/>
  <Override PartName="/ppt/notesSlides/notesSlide99.xml" ContentType="application/vnd.openxmlformats-officedocument.presentationml.notesSlide+xml"/>
  <Override PartName="/ppt/tags/tag95.xml" ContentType="application/vnd.openxmlformats-officedocument.presentationml.tags+xml"/>
  <Override PartName="/ppt/notesSlides/notesSlide100.xml" ContentType="application/vnd.openxmlformats-officedocument.presentationml.notesSlide+xml"/>
  <Override PartName="/ppt/tags/tag96.xml" ContentType="application/vnd.openxmlformats-officedocument.presentationml.tags+xml"/>
  <Override PartName="/ppt/notesSlides/notesSlide101.xml" ContentType="application/vnd.openxmlformats-officedocument.presentationml.notesSlide+xml"/>
  <Override PartName="/ppt/tags/tag97.xml" ContentType="application/vnd.openxmlformats-officedocument.presentationml.tags+xml"/>
  <Override PartName="/ppt/notesSlides/notesSlide102.xml" ContentType="application/vnd.openxmlformats-officedocument.presentationml.notesSlide+xml"/>
  <Override PartName="/ppt/tags/tag98.xml" ContentType="application/vnd.openxmlformats-officedocument.presentationml.tags+xml"/>
  <Override PartName="/ppt/notesSlides/notesSlide103.xml" ContentType="application/vnd.openxmlformats-officedocument.presentationml.notesSlide+xml"/>
  <Override PartName="/ppt/tags/tag99.xml" ContentType="application/vnd.openxmlformats-officedocument.presentationml.tags+xml"/>
  <Override PartName="/ppt/notesSlides/notesSlide104.xml" ContentType="application/vnd.openxmlformats-officedocument.presentationml.notesSlide+xml"/>
  <Override PartName="/ppt/tags/tag100.xml" ContentType="application/vnd.openxmlformats-officedocument.presentationml.tags+xml"/>
  <Override PartName="/ppt/notesSlides/notesSlide105.xml" ContentType="application/vnd.openxmlformats-officedocument.presentationml.notesSlide+xml"/>
  <Override PartName="/ppt/tags/tag101.xml" ContentType="application/vnd.openxmlformats-officedocument.presentationml.tags+xml"/>
  <Override PartName="/ppt/notesSlides/notesSlide106.xml" ContentType="application/vnd.openxmlformats-officedocument.presentationml.notesSlide+xml"/>
  <Override PartName="/ppt/tags/tag102.xml" ContentType="application/vnd.openxmlformats-officedocument.presentationml.tags+xml"/>
  <Override PartName="/ppt/notesSlides/notesSlide107.xml" ContentType="application/vnd.openxmlformats-officedocument.presentationml.notesSlide+xml"/>
  <Override PartName="/ppt/tags/tag103.xml" ContentType="application/vnd.openxmlformats-officedocument.presentationml.tags+xml"/>
  <Override PartName="/ppt/notesSlides/notesSlide108.xml" ContentType="application/vnd.openxmlformats-officedocument.presentationml.notesSlide+xml"/>
  <Override PartName="/ppt/tags/tag104.xml" ContentType="application/vnd.openxmlformats-officedocument.presentationml.tags+xml"/>
  <Override PartName="/ppt/notesSlides/notesSlide109.xml" ContentType="application/vnd.openxmlformats-officedocument.presentationml.notesSlide+xml"/>
  <Override PartName="/ppt/tags/tag105.xml" ContentType="application/vnd.openxmlformats-officedocument.presentationml.tags+xml"/>
  <Override PartName="/ppt/notesSlides/notesSlide110.xml" ContentType="application/vnd.openxmlformats-officedocument.presentationml.notesSlide+xml"/>
  <Override PartName="/ppt/tags/tag106.xml" ContentType="application/vnd.openxmlformats-officedocument.presentationml.tags+xml"/>
  <Override PartName="/ppt/notesSlides/notesSlide111.xml" ContentType="application/vnd.openxmlformats-officedocument.presentationml.notesSlide+xml"/>
  <Override PartName="/ppt/tags/tag107.xml" ContentType="application/vnd.openxmlformats-officedocument.presentationml.tags+xml"/>
  <Override PartName="/ppt/notesSlides/notesSlide112.xml" ContentType="application/vnd.openxmlformats-officedocument.presentationml.notesSlide+xml"/>
  <Override PartName="/ppt/tags/tag108.xml" ContentType="application/vnd.openxmlformats-officedocument.presentationml.tags+xml"/>
  <Override PartName="/ppt/notesSlides/notesSlide113.xml" ContentType="application/vnd.openxmlformats-officedocument.presentationml.notesSlide+xml"/>
  <Override PartName="/ppt/tags/tag109.xml" ContentType="application/vnd.openxmlformats-officedocument.presentationml.tags+xml"/>
  <Override PartName="/ppt/notesSlides/notesSlide114.xml" ContentType="application/vnd.openxmlformats-officedocument.presentationml.notesSlide+xml"/>
  <Override PartName="/ppt/tags/tag110.xml" ContentType="application/vnd.openxmlformats-officedocument.presentationml.tags+xml"/>
  <Override PartName="/ppt/notesSlides/notesSlide115.xml" ContentType="application/vnd.openxmlformats-officedocument.presentationml.notesSlide+xml"/>
  <Override PartName="/ppt/tags/tag111.xml" ContentType="application/vnd.openxmlformats-officedocument.presentationml.tags+xml"/>
  <Override PartName="/ppt/notesSlides/notesSlide116.xml" ContentType="application/vnd.openxmlformats-officedocument.presentationml.notesSlide+xml"/>
  <Override PartName="/ppt/tags/tag112.xml" ContentType="application/vnd.openxmlformats-officedocument.presentationml.tags+xml"/>
  <Override PartName="/ppt/notesSlides/notesSlide117.xml" ContentType="application/vnd.openxmlformats-officedocument.presentationml.notesSlide+xml"/>
  <Override PartName="/ppt/tags/tag113.xml" ContentType="application/vnd.openxmlformats-officedocument.presentationml.tags+xml"/>
  <Override PartName="/ppt/notesSlides/notesSlide118.xml" ContentType="application/vnd.openxmlformats-officedocument.presentationml.notesSlide+xml"/>
  <Override PartName="/ppt/tags/tag114.xml" ContentType="application/vnd.openxmlformats-officedocument.presentationml.tags+xml"/>
  <Override PartName="/ppt/notesSlides/notesSlide1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5314" r:id="rId4"/>
  </p:sldMasterIdLst>
  <p:notesMasterIdLst>
    <p:notesMasterId r:id="rId125"/>
  </p:notesMasterIdLst>
  <p:sldIdLst>
    <p:sldId id="278" r:id="rId5"/>
    <p:sldId id="558" r:id="rId6"/>
    <p:sldId id="448" r:id="rId7"/>
    <p:sldId id="566" r:id="rId8"/>
    <p:sldId id="567" r:id="rId9"/>
    <p:sldId id="565" r:id="rId10"/>
    <p:sldId id="880" r:id="rId11"/>
    <p:sldId id="594" r:id="rId12"/>
    <p:sldId id="595" r:id="rId13"/>
    <p:sldId id="442" r:id="rId14"/>
    <p:sldId id="279" r:id="rId15"/>
    <p:sldId id="404" r:id="rId16"/>
    <p:sldId id="285" r:id="rId17"/>
    <p:sldId id="407" r:id="rId18"/>
    <p:sldId id="286" r:id="rId19"/>
    <p:sldId id="408" r:id="rId20"/>
    <p:sldId id="318" r:id="rId21"/>
    <p:sldId id="324" r:id="rId22"/>
    <p:sldId id="606" r:id="rId23"/>
    <p:sldId id="443" r:id="rId24"/>
    <p:sldId id="869" r:id="rId25"/>
    <p:sldId id="295" r:id="rId26"/>
    <p:sldId id="622" r:id="rId27"/>
    <p:sldId id="646" r:id="rId28"/>
    <p:sldId id="596" r:id="rId29"/>
    <p:sldId id="627" r:id="rId30"/>
    <p:sldId id="860" r:id="rId31"/>
    <p:sldId id="376" r:id="rId32"/>
    <p:sldId id="354" r:id="rId33"/>
    <p:sldId id="648" r:id="rId34"/>
    <p:sldId id="631" r:id="rId35"/>
    <p:sldId id="307" r:id="rId36"/>
    <p:sldId id="440" r:id="rId37"/>
    <p:sldId id="308" r:id="rId38"/>
    <p:sldId id="427" r:id="rId39"/>
    <p:sldId id="621" r:id="rId40"/>
    <p:sldId id="870" r:id="rId41"/>
    <p:sldId id="871" r:id="rId42"/>
    <p:sldId id="445" r:id="rId43"/>
    <p:sldId id="296" r:id="rId44"/>
    <p:sldId id="453" r:id="rId45"/>
    <p:sldId id="859" r:id="rId46"/>
    <p:sldId id="299" r:id="rId47"/>
    <p:sldId id="559" r:id="rId48"/>
    <p:sldId id="300" r:id="rId49"/>
    <p:sldId id="475" r:id="rId50"/>
    <p:sldId id="455" r:id="rId51"/>
    <p:sldId id="303" r:id="rId52"/>
    <p:sldId id="878" r:id="rId53"/>
    <p:sldId id="341" r:id="rId54"/>
    <p:sldId id="313" r:id="rId55"/>
    <p:sldId id="437" r:id="rId56"/>
    <p:sldId id="306" r:id="rId57"/>
    <p:sldId id="457" r:id="rId58"/>
    <p:sldId id="305" r:id="rId59"/>
    <p:sldId id="643" r:id="rId60"/>
    <p:sldId id="358" r:id="rId61"/>
    <p:sldId id="309" r:id="rId62"/>
    <p:sldId id="584" r:id="rId63"/>
    <p:sldId id="572" r:id="rId64"/>
    <p:sldId id="872" r:id="rId65"/>
    <p:sldId id="873" r:id="rId66"/>
    <p:sldId id="874" r:id="rId67"/>
    <p:sldId id="446" r:id="rId68"/>
    <p:sldId id="316" r:id="rId69"/>
    <p:sldId id="633" r:id="rId70"/>
    <p:sldId id="641" r:id="rId71"/>
    <p:sldId id="642" r:id="rId72"/>
    <p:sldId id="636" r:id="rId73"/>
    <p:sldId id="634" r:id="rId74"/>
    <p:sldId id="635" r:id="rId75"/>
    <p:sldId id="640" r:id="rId76"/>
    <p:sldId id="258" r:id="rId77"/>
    <p:sldId id="256" r:id="rId78"/>
    <p:sldId id="383" r:id="rId79"/>
    <p:sldId id="861" r:id="rId80"/>
    <p:sldId id="593" r:id="rId81"/>
    <p:sldId id="310" r:id="rId82"/>
    <p:sldId id="592" r:id="rId83"/>
    <p:sldId id="311" r:id="rId84"/>
    <p:sldId id="395" r:id="rId85"/>
    <p:sldId id="587" r:id="rId86"/>
    <p:sldId id="638" r:id="rId87"/>
    <p:sldId id="588" r:id="rId88"/>
    <p:sldId id="560" r:id="rId89"/>
    <p:sldId id="637" r:id="rId90"/>
    <p:sldId id="862" r:id="rId91"/>
    <p:sldId id="863" r:id="rId92"/>
    <p:sldId id="865" r:id="rId93"/>
    <p:sldId id="864" r:id="rId94"/>
    <p:sldId id="590" r:id="rId95"/>
    <p:sldId id="589" r:id="rId96"/>
    <p:sldId id="320" r:id="rId97"/>
    <p:sldId id="429" r:id="rId98"/>
    <p:sldId id="460" r:id="rId99"/>
    <p:sldId id="461" r:id="rId100"/>
    <p:sldId id="626" r:id="rId101"/>
    <p:sldId id="301" r:id="rId102"/>
    <p:sldId id="463" r:id="rId103"/>
    <p:sldId id="576" r:id="rId104"/>
    <p:sldId id="875" r:id="rId105"/>
    <p:sldId id="877" r:id="rId106"/>
    <p:sldId id="441" r:id="rId107"/>
    <p:sldId id="628" r:id="rId108"/>
    <p:sldId id="629" r:id="rId109"/>
    <p:sldId id="472" r:id="rId110"/>
    <p:sldId id="471" r:id="rId111"/>
    <p:sldId id="645" r:id="rId112"/>
    <p:sldId id="644" r:id="rId113"/>
    <p:sldId id="288" r:id="rId114"/>
    <p:sldId id="403" r:id="rId115"/>
    <p:sldId id="290" r:id="rId116"/>
    <p:sldId id="410" r:id="rId117"/>
    <p:sldId id="470" r:id="rId118"/>
    <p:sldId id="469" r:id="rId119"/>
    <p:sldId id="293" r:id="rId120"/>
    <p:sldId id="866" r:id="rId121"/>
    <p:sldId id="867" r:id="rId122"/>
    <p:sldId id="868" r:id="rId123"/>
    <p:sldId id="879" r:id="rId1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E1DF86-E098-4AFC-B8A2-F5DC12D6A642}">
          <p14:sldIdLst>
            <p14:sldId id="278"/>
            <p14:sldId id="558"/>
            <p14:sldId id="448"/>
            <p14:sldId id="566"/>
            <p14:sldId id="567"/>
            <p14:sldId id="565"/>
            <p14:sldId id="880"/>
            <p14:sldId id="594"/>
            <p14:sldId id="595"/>
          </p14:sldIdLst>
        </p14:section>
        <p14:section name="01 Architecture Thinking" id="{886B37AC-CA5C-477A-8B71-7EE70BA79543}">
          <p14:sldIdLst>
            <p14:sldId id="442"/>
            <p14:sldId id="279"/>
            <p14:sldId id="404"/>
            <p14:sldId id="285"/>
            <p14:sldId id="407"/>
            <p14:sldId id="286"/>
            <p14:sldId id="408"/>
            <p14:sldId id="318"/>
            <p14:sldId id="324"/>
            <p14:sldId id="606"/>
            <p14:sldId id="443"/>
            <p14:sldId id="869"/>
            <p14:sldId id="295"/>
            <p14:sldId id="622"/>
            <p14:sldId id="646"/>
            <p14:sldId id="596"/>
            <p14:sldId id="627"/>
            <p14:sldId id="860"/>
            <p14:sldId id="376"/>
            <p14:sldId id="354"/>
            <p14:sldId id="648"/>
            <p14:sldId id="631"/>
            <p14:sldId id="307"/>
            <p14:sldId id="440"/>
            <p14:sldId id="308"/>
            <p14:sldId id="427"/>
            <p14:sldId id="621"/>
            <p14:sldId id="870"/>
            <p14:sldId id="871"/>
          </p14:sldIdLst>
        </p14:section>
        <p14:section name="02 Architecture Demand" id="{73A7373E-BEB4-4842-A53A-EDC1A74E56EF}">
          <p14:sldIdLst>
            <p14:sldId id="445"/>
            <p14:sldId id="296"/>
            <p14:sldId id="453"/>
            <p14:sldId id="859"/>
            <p14:sldId id="299"/>
            <p14:sldId id="559"/>
            <p14:sldId id="300"/>
            <p14:sldId id="475"/>
            <p14:sldId id="455"/>
            <p14:sldId id="303"/>
            <p14:sldId id="878"/>
            <p14:sldId id="341"/>
            <p14:sldId id="313"/>
            <p14:sldId id="437"/>
            <p14:sldId id="306"/>
            <p14:sldId id="457"/>
            <p14:sldId id="305"/>
            <p14:sldId id="643"/>
            <p14:sldId id="358"/>
            <p14:sldId id="309"/>
            <p14:sldId id="584"/>
            <p14:sldId id="572"/>
            <p14:sldId id="872"/>
            <p14:sldId id="873"/>
            <p14:sldId id="874"/>
          </p14:sldIdLst>
        </p14:section>
        <p14:section name="03 Architecture Supply" id="{E7B215CF-26A6-451F-B62E-AD821EBF1ADC}">
          <p14:sldIdLst>
            <p14:sldId id="446"/>
            <p14:sldId id="316"/>
            <p14:sldId id="633"/>
            <p14:sldId id="641"/>
            <p14:sldId id="642"/>
            <p14:sldId id="636"/>
            <p14:sldId id="634"/>
            <p14:sldId id="635"/>
            <p14:sldId id="640"/>
            <p14:sldId id="258"/>
            <p14:sldId id="256"/>
            <p14:sldId id="383"/>
            <p14:sldId id="861"/>
            <p14:sldId id="593"/>
            <p14:sldId id="310"/>
            <p14:sldId id="592"/>
            <p14:sldId id="311"/>
            <p14:sldId id="395"/>
            <p14:sldId id="587"/>
            <p14:sldId id="638"/>
            <p14:sldId id="588"/>
            <p14:sldId id="560"/>
            <p14:sldId id="637"/>
            <p14:sldId id="862"/>
            <p14:sldId id="863"/>
            <p14:sldId id="865"/>
            <p14:sldId id="864"/>
            <p14:sldId id="590"/>
            <p14:sldId id="589"/>
            <p14:sldId id="320"/>
            <p14:sldId id="429"/>
            <p14:sldId id="460"/>
            <p14:sldId id="461"/>
            <p14:sldId id="626"/>
            <p14:sldId id="301"/>
            <p14:sldId id="463"/>
            <p14:sldId id="576"/>
            <p14:sldId id="875"/>
            <p14:sldId id="877"/>
          </p14:sldIdLst>
        </p14:section>
        <p14:section name="04 Architecture Engagement" id="{87B2E26F-9333-47EB-A735-393AFA7CE90A}">
          <p14:sldIdLst>
            <p14:sldId id="441"/>
            <p14:sldId id="628"/>
            <p14:sldId id="629"/>
            <p14:sldId id="472"/>
            <p14:sldId id="471"/>
            <p14:sldId id="645"/>
            <p14:sldId id="644"/>
            <p14:sldId id="288"/>
            <p14:sldId id="403"/>
            <p14:sldId id="290"/>
            <p14:sldId id="410"/>
            <p14:sldId id="470"/>
            <p14:sldId id="469"/>
            <p14:sldId id="293"/>
            <p14:sldId id="866"/>
            <p14:sldId id="867"/>
            <p14:sldId id="868"/>
          </p14:sldIdLst>
        </p14:section>
        <p14:section name="05 Architecture Practice" id="{9152CA3C-C300-4013-8A2D-0D3B8D65EC6F}">
          <p14:sldIdLst>
            <p14:sldId id="8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D8FCE-8816-4BAE-97D3-24C6BA220E2A}" v="12" dt="2020-12-28T15:20:39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Preiss" userId="dda4c6fd-aa02-4d6b-b271-44c618bb5cdb" providerId="ADAL" clId="{B1C8E95C-A190-4BE3-81CF-99516DCFB879}"/>
    <pc:docChg chg="undo custSel addSld delSld modSld sldOrd delSection modSection">
      <pc:chgData name="Paul Preiss" userId="dda4c6fd-aa02-4d6b-b271-44c618bb5cdb" providerId="ADAL" clId="{B1C8E95C-A190-4BE3-81CF-99516DCFB879}" dt="2020-01-27T18:24:07.670" v="24"/>
      <pc:docMkLst>
        <pc:docMk/>
      </pc:docMkLst>
      <pc:sldChg chg="add del ord">
        <pc:chgData name="Paul Preiss" userId="dda4c6fd-aa02-4d6b-b271-44c618bb5cdb" providerId="ADAL" clId="{B1C8E95C-A190-4BE3-81CF-99516DCFB879}" dt="2020-01-27T18:09:08.164" v="16" actId="2696"/>
        <pc:sldMkLst>
          <pc:docMk/>
          <pc:sldMk cId="596606450" sldId="288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4194872536" sldId="290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4134351205" sldId="293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2401652451" sldId="317"/>
        </pc:sldMkLst>
      </pc:sldChg>
      <pc:sldChg chg="del">
        <pc:chgData name="Paul Preiss" userId="dda4c6fd-aa02-4d6b-b271-44c618bb5cdb" providerId="ADAL" clId="{B1C8E95C-A190-4BE3-81CF-99516DCFB879}" dt="2020-01-27T18:07:02.385" v="6" actId="2696"/>
        <pc:sldMkLst>
          <pc:docMk/>
          <pc:sldMk cId="1786956445" sldId="318"/>
        </pc:sldMkLst>
      </pc:sldChg>
      <pc:sldChg chg="modSp add">
        <pc:chgData name="Paul Preiss" userId="dda4c6fd-aa02-4d6b-b271-44c618bb5cdb" providerId="ADAL" clId="{B1C8E95C-A190-4BE3-81CF-99516DCFB879}" dt="2020-01-27T18:08:08.763" v="11" actId="20577"/>
        <pc:sldMkLst>
          <pc:docMk/>
          <pc:sldMk cId="3172149276" sldId="318"/>
        </pc:sldMkLst>
        <pc:spChg chg="mod">
          <ac:chgData name="Paul Preiss" userId="dda4c6fd-aa02-4d6b-b271-44c618bb5cdb" providerId="ADAL" clId="{B1C8E95C-A190-4BE3-81CF-99516DCFB879}" dt="2020-01-27T18:08:08.763" v="11" actId="20577"/>
          <ac:spMkLst>
            <pc:docMk/>
            <pc:sldMk cId="3172149276" sldId="318"/>
            <ac:spMk id="13" creationId="{216E5560-8BF4-4A88-8F65-DAE8F45FB5E2}"/>
          </ac:spMkLst>
        </pc:spChg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1404550223" sldId="319"/>
        </pc:sldMkLst>
      </pc:sldChg>
      <pc:sldChg chg="del">
        <pc:chgData name="Paul Preiss" userId="dda4c6fd-aa02-4d6b-b271-44c618bb5cdb" providerId="ADAL" clId="{B1C8E95C-A190-4BE3-81CF-99516DCFB879}" dt="2020-01-27T18:07:02.385" v="6" actId="2696"/>
        <pc:sldMkLst>
          <pc:docMk/>
          <pc:sldMk cId="3415995565" sldId="324"/>
        </pc:sldMkLst>
      </pc:sldChg>
      <pc:sldChg chg="add">
        <pc:chgData name="Paul Preiss" userId="dda4c6fd-aa02-4d6b-b271-44c618bb5cdb" providerId="ADAL" clId="{B1C8E95C-A190-4BE3-81CF-99516DCFB879}" dt="2020-01-27T18:08:05.103" v="9"/>
        <pc:sldMkLst>
          <pc:docMk/>
          <pc:sldMk cId="3473936556" sldId="324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53579355" sldId="345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939127458" sldId="370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665961748" sldId="371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1625308515" sldId="373"/>
        </pc:sldMkLst>
      </pc:sldChg>
      <pc:sldChg chg="add del ord">
        <pc:chgData name="Paul Preiss" userId="dda4c6fd-aa02-4d6b-b271-44c618bb5cdb" providerId="ADAL" clId="{B1C8E95C-A190-4BE3-81CF-99516DCFB879}" dt="2020-01-27T18:09:08.164" v="16" actId="2696"/>
        <pc:sldMkLst>
          <pc:docMk/>
          <pc:sldMk cId="2867393441" sldId="403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549335563" sldId="410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3260509309" sldId="441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3642905095" sldId="447"/>
        </pc:sldMkLst>
      </pc:sldChg>
      <pc:sldChg chg="del ord">
        <pc:chgData name="Paul Preiss" userId="dda4c6fd-aa02-4d6b-b271-44c618bb5cdb" providerId="ADAL" clId="{B1C8E95C-A190-4BE3-81CF-99516DCFB879}" dt="2020-01-27T18:08:57.908" v="14" actId="47"/>
        <pc:sldMkLst>
          <pc:docMk/>
          <pc:sldMk cId="1585033006" sldId="449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560156396" sldId="456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3184998583" sldId="465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4053226888" sldId="467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1965891412" sldId="468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1874986746" sldId="469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80953817" sldId="470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2309476967" sldId="471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1715304249" sldId="472"/>
        </pc:sldMkLst>
      </pc:sldChg>
      <pc:sldChg chg="addSp delSp">
        <pc:chgData name="Paul Preiss" userId="dda4c6fd-aa02-4d6b-b271-44c618bb5cdb" providerId="ADAL" clId="{B1C8E95C-A190-4BE3-81CF-99516DCFB879}" dt="2020-01-27T18:01:22.707" v="5"/>
        <pc:sldMkLst>
          <pc:docMk/>
          <pc:sldMk cId="2714445665" sldId="558"/>
        </pc:sldMkLst>
        <pc:grpChg chg="add del">
          <ac:chgData name="Paul Preiss" userId="dda4c6fd-aa02-4d6b-b271-44c618bb5cdb" providerId="ADAL" clId="{B1C8E95C-A190-4BE3-81CF-99516DCFB879}" dt="2020-01-27T17:56:47.753" v="2"/>
          <ac:grpSpMkLst>
            <pc:docMk/>
            <pc:sldMk cId="2714445665" sldId="558"/>
            <ac:grpSpMk id="67" creationId="{2C4B1C0A-DAB2-41E7-9B2B-1606E16DA628}"/>
          </ac:grpSpMkLst>
        </pc:grpChg>
        <pc:grpChg chg="add del">
          <ac:chgData name="Paul Preiss" userId="dda4c6fd-aa02-4d6b-b271-44c618bb5cdb" providerId="ADAL" clId="{B1C8E95C-A190-4BE3-81CF-99516DCFB879}" dt="2020-01-27T18:01:21.156" v="4" actId="478"/>
          <ac:grpSpMkLst>
            <pc:docMk/>
            <pc:sldMk cId="2714445665" sldId="558"/>
            <ac:grpSpMk id="68" creationId="{0ACD5E2B-2269-471E-8BEE-F3E15701316E}"/>
          </ac:grpSpMkLst>
        </pc:grpChg>
        <pc:grpChg chg="add">
          <ac:chgData name="Paul Preiss" userId="dda4c6fd-aa02-4d6b-b271-44c618bb5cdb" providerId="ADAL" clId="{B1C8E95C-A190-4BE3-81CF-99516DCFB879}" dt="2020-01-27T18:01:22.707" v="5"/>
          <ac:grpSpMkLst>
            <pc:docMk/>
            <pc:sldMk cId="2714445665" sldId="558"/>
            <ac:grpSpMk id="183" creationId="{EADE1E87-322F-4D7B-93D5-6C35BB9D8B00}"/>
          </ac:grpSpMkLst>
        </pc:grpChg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3845357153" sldId="580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735736400" sldId="602"/>
        </pc:sldMkLst>
      </pc:sldChg>
      <pc:sldChg chg="add">
        <pc:chgData name="Paul Preiss" userId="dda4c6fd-aa02-4d6b-b271-44c618bb5cdb" providerId="ADAL" clId="{B1C8E95C-A190-4BE3-81CF-99516DCFB879}" dt="2020-01-27T18:08:05.103" v="9"/>
        <pc:sldMkLst>
          <pc:docMk/>
          <pc:sldMk cId="2543995199" sldId="606"/>
        </pc:sldMkLst>
      </pc:sldChg>
      <pc:sldChg chg="del">
        <pc:chgData name="Paul Preiss" userId="dda4c6fd-aa02-4d6b-b271-44c618bb5cdb" providerId="ADAL" clId="{B1C8E95C-A190-4BE3-81CF-99516DCFB879}" dt="2020-01-27T18:07:02.385" v="6" actId="2696"/>
        <pc:sldMkLst>
          <pc:docMk/>
          <pc:sldMk cId="2806871180" sldId="606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3245002790" sldId="610"/>
        </pc:sldMkLst>
      </pc:sldChg>
      <pc:sldChg chg="del">
        <pc:chgData name="Paul Preiss" userId="dda4c6fd-aa02-4d6b-b271-44c618bb5cdb" providerId="ADAL" clId="{B1C8E95C-A190-4BE3-81CF-99516DCFB879}" dt="2020-01-27T18:07:09.291" v="7" actId="47"/>
        <pc:sldMkLst>
          <pc:docMk/>
          <pc:sldMk cId="3502493097" sldId="611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4127990413" sldId="618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3049032279" sldId="619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2889346424" sldId="620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4090728414" sldId="628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868968038" sldId="629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481265016" sldId="644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538968931" sldId="645"/>
        </pc:sldMkLst>
      </pc:sldChg>
      <pc:sldChg chg="ord">
        <pc:chgData name="Paul Preiss" userId="dda4c6fd-aa02-4d6b-b271-44c618bb5cdb" providerId="ADAL" clId="{B1C8E95C-A190-4BE3-81CF-99516DCFB879}" dt="2020-01-27T18:08:47.329" v="13"/>
        <pc:sldMkLst>
          <pc:docMk/>
          <pc:sldMk cId="2744402960" sldId="647"/>
        </pc:sldMkLst>
      </pc:sldChg>
      <pc:sldChg chg="del">
        <pc:chgData name="Paul Preiss" userId="dda4c6fd-aa02-4d6b-b271-44c618bb5cdb" providerId="ADAL" clId="{B1C8E95C-A190-4BE3-81CF-99516DCFB879}" dt="2020-01-27T18:15:57.764" v="17" actId="47"/>
        <pc:sldMkLst>
          <pc:docMk/>
          <pc:sldMk cId="3817069792" sldId="858"/>
        </pc:sldMkLst>
      </pc:sldChg>
      <pc:sldChg chg="modSp add">
        <pc:chgData name="Paul Preiss" userId="dda4c6fd-aa02-4d6b-b271-44c618bb5cdb" providerId="ADAL" clId="{B1C8E95C-A190-4BE3-81CF-99516DCFB879}" dt="2020-01-27T18:23:36.926" v="23" actId="20577"/>
        <pc:sldMkLst>
          <pc:docMk/>
          <pc:sldMk cId="302899697" sldId="864"/>
        </pc:sldMkLst>
        <pc:spChg chg="mod">
          <ac:chgData name="Paul Preiss" userId="dda4c6fd-aa02-4d6b-b271-44c618bb5cdb" providerId="ADAL" clId="{B1C8E95C-A190-4BE3-81CF-99516DCFB879}" dt="2020-01-27T18:23:36.926" v="23" actId="20577"/>
          <ac:spMkLst>
            <pc:docMk/>
            <pc:sldMk cId="302899697" sldId="864"/>
            <ac:spMk id="13" creationId="{216E5560-8BF4-4A88-8F65-DAE8F45FB5E2}"/>
          </ac:spMkLst>
        </pc:spChg>
      </pc:sldChg>
      <pc:sldChg chg="add">
        <pc:chgData name="Paul Preiss" userId="dda4c6fd-aa02-4d6b-b271-44c618bb5cdb" providerId="ADAL" clId="{B1C8E95C-A190-4BE3-81CF-99516DCFB879}" dt="2020-01-27T18:24:07.670" v="24"/>
        <pc:sldMkLst>
          <pc:docMk/>
          <pc:sldMk cId="3538199253" sldId="865"/>
        </pc:sldMkLst>
      </pc:sldChg>
    </pc:docChg>
  </pc:docChgLst>
  <pc:docChgLst>
    <pc:chgData name="Maciej Sętkowski" userId="S::maciej.setkowski_gmail.com#ext#@iasahome.onmicrosoft.com::644e82f5-4078-4ad2-8811-0ac8b3001a1b" providerId="AD" clId="Web-{C1D0FF05-EA7E-4ABA-8137-223035F3C16E}"/>
    <pc:docChg chg="modSld">
      <pc:chgData name="Maciej Sętkowski" userId="S::maciej.setkowski_gmail.com#ext#@iasahome.onmicrosoft.com::644e82f5-4078-4ad2-8811-0ac8b3001a1b" providerId="AD" clId="Web-{C1D0FF05-EA7E-4ABA-8137-223035F3C16E}" dt="2020-04-27T15:47:07.530" v="4"/>
      <pc:docMkLst>
        <pc:docMk/>
      </pc:docMkLst>
      <pc:sldChg chg="delSp">
        <pc:chgData name="Maciej Sętkowski" userId="S::maciej.setkowski_gmail.com#ext#@iasahome.onmicrosoft.com::644e82f5-4078-4ad2-8811-0ac8b3001a1b" providerId="AD" clId="Web-{C1D0FF05-EA7E-4ABA-8137-223035F3C16E}" dt="2020-04-27T15:47:07.530" v="4"/>
        <pc:sldMkLst>
          <pc:docMk/>
          <pc:sldMk cId="2356223642" sldId="565"/>
        </pc:sldMkLst>
        <pc:spChg chg="del">
          <ac:chgData name="Maciej Sętkowski" userId="S::maciej.setkowski_gmail.com#ext#@iasahome.onmicrosoft.com::644e82f5-4078-4ad2-8811-0ac8b3001a1b" providerId="AD" clId="Web-{C1D0FF05-EA7E-4ABA-8137-223035F3C16E}" dt="2020-04-27T15:47:07.530" v="4"/>
          <ac:spMkLst>
            <pc:docMk/>
            <pc:sldMk cId="2356223642" sldId="565"/>
            <ac:spMk id="6" creationId="{EB785C93-1552-4DB7-BCE1-4A41639BECAC}"/>
          </ac:spMkLst>
        </pc:spChg>
        <pc:spChg chg="del">
          <ac:chgData name="Maciej Sętkowski" userId="S::maciej.setkowski_gmail.com#ext#@iasahome.onmicrosoft.com::644e82f5-4078-4ad2-8811-0ac8b3001a1b" providerId="AD" clId="Web-{C1D0FF05-EA7E-4ABA-8137-223035F3C16E}" dt="2020-04-27T15:47:01.327" v="2"/>
          <ac:spMkLst>
            <pc:docMk/>
            <pc:sldMk cId="2356223642" sldId="565"/>
            <ac:spMk id="9" creationId="{0C44879D-28A5-483D-A34D-59C25750E45B}"/>
          </ac:spMkLst>
        </pc:spChg>
        <pc:spChg chg="del">
          <ac:chgData name="Maciej Sętkowski" userId="S::maciej.setkowski_gmail.com#ext#@iasahome.onmicrosoft.com::644e82f5-4078-4ad2-8811-0ac8b3001a1b" providerId="AD" clId="Web-{C1D0FF05-EA7E-4ABA-8137-223035F3C16E}" dt="2020-04-27T15:46:59.264" v="1"/>
          <ac:spMkLst>
            <pc:docMk/>
            <pc:sldMk cId="2356223642" sldId="565"/>
            <ac:spMk id="10" creationId="{428E4BB1-0C73-4375-869D-5349736B978B}"/>
          </ac:spMkLst>
        </pc:spChg>
        <pc:spChg chg="del">
          <ac:chgData name="Maciej Sętkowski" userId="S::maciej.setkowski_gmail.com#ext#@iasahome.onmicrosoft.com::644e82f5-4078-4ad2-8811-0ac8b3001a1b" providerId="AD" clId="Web-{C1D0FF05-EA7E-4ABA-8137-223035F3C16E}" dt="2020-04-27T15:47:04.452" v="3"/>
          <ac:spMkLst>
            <pc:docMk/>
            <pc:sldMk cId="2356223642" sldId="565"/>
            <ac:spMk id="11" creationId="{E810593E-91BD-4C69-98B7-FC8B4D848B32}"/>
          </ac:spMkLst>
        </pc:spChg>
        <pc:spChg chg="del">
          <ac:chgData name="Maciej Sętkowski" userId="S::maciej.setkowski_gmail.com#ext#@iasahome.onmicrosoft.com::644e82f5-4078-4ad2-8811-0ac8b3001a1b" providerId="AD" clId="Web-{C1D0FF05-EA7E-4ABA-8137-223035F3C16E}" dt="2020-04-27T15:46:57.124" v="0"/>
          <ac:spMkLst>
            <pc:docMk/>
            <pc:sldMk cId="2356223642" sldId="565"/>
            <ac:spMk id="12" creationId="{318C4F39-999F-4A45-AE36-A1A299CD0F61}"/>
          </ac:spMkLst>
        </pc:spChg>
      </pc:sldChg>
    </pc:docChg>
  </pc:docChgLst>
  <pc:docChgLst>
    <pc:chgData name="Paul Preiss" userId="dda4c6fd-aa02-4d6b-b271-44c618bb5cdb" providerId="ADAL" clId="{30D96727-D3C3-4B3D-98E7-BC2042134245}"/>
    <pc:docChg chg="undo custSel addSld delSld modSld delSection modSection">
      <pc:chgData name="Paul Preiss" userId="dda4c6fd-aa02-4d6b-b271-44c618bb5cdb" providerId="ADAL" clId="{30D96727-D3C3-4B3D-98E7-BC2042134245}" dt="2020-02-06T16:35:40.996" v="53" actId="47"/>
      <pc:docMkLst>
        <pc:docMk/>
      </pc:docMkLst>
      <pc:sldChg chg="modSp">
        <pc:chgData name="Paul Preiss" userId="dda4c6fd-aa02-4d6b-b271-44c618bb5cdb" providerId="ADAL" clId="{30D96727-D3C3-4B3D-98E7-BC2042134245}" dt="2020-02-03T02:25:27.319" v="24" actId="20577"/>
        <pc:sldMkLst>
          <pc:docMk/>
          <pc:sldMk cId="596606450" sldId="288"/>
        </pc:sldMkLst>
        <pc:spChg chg="mod">
          <ac:chgData name="Paul Preiss" userId="dda4c6fd-aa02-4d6b-b271-44c618bb5cdb" providerId="ADAL" clId="{30D96727-D3C3-4B3D-98E7-BC2042134245}" dt="2020-02-03T02:25:27.319" v="24" actId="20577"/>
          <ac:spMkLst>
            <pc:docMk/>
            <pc:sldMk cId="596606450" sldId="288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5:31.462" v="25" actId="20577"/>
        <pc:sldMkLst>
          <pc:docMk/>
          <pc:sldMk cId="4194872536" sldId="290"/>
        </pc:sldMkLst>
        <pc:spChg chg="mod">
          <ac:chgData name="Paul Preiss" userId="dda4c6fd-aa02-4d6b-b271-44c618bb5cdb" providerId="ADAL" clId="{30D96727-D3C3-4B3D-98E7-BC2042134245}" dt="2020-02-03T02:25:31.462" v="25" actId="20577"/>
          <ac:spMkLst>
            <pc:docMk/>
            <pc:sldMk cId="4194872536" sldId="290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1:46.717" v="0" actId="20577"/>
        <pc:sldMkLst>
          <pc:docMk/>
          <pc:sldMk cId="463886440" sldId="296"/>
        </pc:sldMkLst>
        <pc:spChg chg="mod">
          <ac:chgData name="Paul Preiss" userId="dda4c6fd-aa02-4d6b-b271-44c618bb5cdb" providerId="ADAL" clId="{30D96727-D3C3-4B3D-98E7-BC2042134245}" dt="2020-02-03T02:21:46.717" v="0" actId="20577"/>
          <ac:spMkLst>
            <pc:docMk/>
            <pc:sldMk cId="463886440" sldId="296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1:53.050" v="2" actId="20577"/>
        <pc:sldMkLst>
          <pc:docMk/>
          <pc:sldMk cId="175611631" sldId="299"/>
        </pc:sldMkLst>
        <pc:spChg chg="mod">
          <ac:chgData name="Paul Preiss" userId="dda4c6fd-aa02-4d6b-b271-44c618bb5cdb" providerId="ADAL" clId="{30D96727-D3C3-4B3D-98E7-BC2042134245}" dt="2020-02-03T02:21:53.050" v="2" actId="20577"/>
          <ac:spMkLst>
            <pc:docMk/>
            <pc:sldMk cId="175611631" sldId="299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1:58.134" v="4" actId="20577"/>
        <pc:sldMkLst>
          <pc:docMk/>
          <pc:sldMk cId="1861362041" sldId="300"/>
        </pc:sldMkLst>
        <pc:spChg chg="mod">
          <ac:chgData name="Paul Preiss" userId="dda4c6fd-aa02-4d6b-b271-44c618bb5cdb" providerId="ADAL" clId="{30D96727-D3C3-4B3D-98E7-BC2042134245}" dt="2020-02-03T02:21:58.134" v="4" actId="20577"/>
          <ac:spMkLst>
            <pc:docMk/>
            <pc:sldMk cId="1861362041" sldId="300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2:04.403" v="5" actId="20577"/>
        <pc:sldMkLst>
          <pc:docMk/>
          <pc:sldMk cId="2883938499" sldId="303"/>
        </pc:sldMkLst>
        <pc:spChg chg="mod">
          <ac:chgData name="Paul Preiss" userId="dda4c6fd-aa02-4d6b-b271-44c618bb5cdb" providerId="ADAL" clId="{30D96727-D3C3-4B3D-98E7-BC2042134245}" dt="2020-02-03T02:22:04.403" v="5" actId="20577"/>
          <ac:spMkLst>
            <pc:docMk/>
            <pc:sldMk cId="2883938499" sldId="303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2:18.416" v="8" actId="20577"/>
        <pc:sldMkLst>
          <pc:docMk/>
          <pc:sldMk cId="6950030" sldId="305"/>
        </pc:sldMkLst>
        <pc:spChg chg="mod">
          <ac:chgData name="Paul Preiss" userId="dda4c6fd-aa02-4d6b-b271-44c618bb5cdb" providerId="ADAL" clId="{30D96727-D3C3-4B3D-98E7-BC2042134245}" dt="2020-02-03T02:22:18.416" v="8" actId="20577"/>
          <ac:spMkLst>
            <pc:docMk/>
            <pc:sldMk cId="6950030" sldId="305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2:14.466" v="7" actId="20577"/>
        <pc:sldMkLst>
          <pc:docMk/>
          <pc:sldMk cId="1042868683" sldId="306"/>
        </pc:sldMkLst>
        <pc:spChg chg="mod">
          <ac:chgData name="Paul Preiss" userId="dda4c6fd-aa02-4d6b-b271-44c618bb5cdb" providerId="ADAL" clId="{30D96727-D3C3-4B3D-98E7-BC2042134245}" dt="2020-02-03T02:22:14.466" v="7" actId="20577"/>
          <ac:spMkLst>
            <pc:docMk/>
            <pc:sldMk cId="1042868683" sldId="306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2:24.238" v="9" actId="20577"/>
        <pc:sldMkLst>
          <pc:docMk/>
          <pc:sldMk cId="1287575889" sldId="309"/>
        </pc:sldMkLst>
        <pc:spChg chg="mod">
          <ac:chgData name="Paul Preiss" userId="dda4c6fd-aa02-4d6b-b271-44c618bb5cdb" providerId="ADAL" clId="{30D96727-D3C3-4B3D-98E7-BC2042134245}" dt="2020-02-03T02:22:24.238" v="9" actId="20577"/>
          <ac:spMkLst>
            <pc:docMk/>
            <pc:sldMk cId="1287575889" sldId="309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4:12.405" v="14" actId="20577"/>
        <pc:sldMkLst>
          <pc:docMk/>
          <pc:sldMk cId="3741431147" sldId="310"/>
        </pc:sldMkLst>
        <pc:spChg chg="mod">
          <ac:chgData name="Paul Preiss" userId="dda4c6fd-aa02-4d6b-b271-44c618bb5cdb" providerId="ADAL" clId="{30D96727-D3C3-4B3D-98E7-BC2042134245}" dt="2020-02-03T02:24:12.405" v="14" actId="20577"/>
          <ac:spMkLst>
            <pc:docMk/>
            <pc:sldMk cId="3741431147" sldId="310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4:21.692" v="16" actId="20577"/>
        <pc:sldMkLst>
          <pc:docMk/>
          <pc:sldMk cId="2387950370" sldId="311"/>
        </pc:sldMkLst>
        <pc:spChg chg="mod">
          <ac:chgData name="Paul Preiss" userId="dda4c6fd-aa02-4d6b-b271-44c618bb5cdb" providerId="ADAL" clId="{30D96727-D3C3-4B3D-98E7-BC2042134245}" dt="2020-02-03T02:24:21.692" v="16" actId="20577"/>
          <ac:spMkLst>
            <pc:docMk/>
            <pc:sldMk cId="2387950370" sldId="311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2:09.974" v="6" actId="20577"/>
        <pc:sldMkLst>
          <pc:docMk/>
          <pc:sldMk cId="3879233445" sldId="313"/>
        </pc:sldMkLst>
        <pc:spChg chg="mod">
          <ac:chgData name="Paul Preiss" userId="dda4c6fd-aa02-4d6b-b271-44c618bb5cdb" providerId="ADAL" clId="{30D96727-D3C3-4B3D-98E7-BC2042134245}" dt="2020-02-03T02:22:09.974" v="6" actId="20577"/>
          <ac:spMkLst>
            <pc:docMk/>
            <pc:sldMk cId="3879233445" sldId="313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2:39.227" v="11" actId="20577"/>
        <pc:sldMkLst>
          <pc:docMk/>
          <pc:sldMk cId="257486004" sldId="316"/>
        </pc:sldMkLst>
        <pc:spChg chg="mod">
          <ac:chgData name="Paul Preiss" userId="dda4c6fd-aa02-4d6b-b271-44c618bb5cdb" providerId="ADAL" clId="{30D96727-D3C3-4B3D-98E7-BC2042134245}" dt="2020-02-03T02:22:39.227" v="11" actId="20577"/>
          <ac:spMkLst>
            <pc:docMk/>
            <pc:sldMk cId="257486004" sldId="316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4:46.926" v="19" actId="20577"/>
        <pc:sldMkLst>
          <pc:docMk/>
          <pc:sldMk cId="2286822523" sldId="320"/>
        </pc:sldMkLst>
        <pc:spChg chg="mod">
          <ac:chgData name="Paul Preiss" userId="dda4c6fd-aa02-4d6b-b271-44c618bb5cdb" providerId="ADAL" clId="{30D96727-D3C3-4B3D-98E7-BC2042134245}" dt="2020-02-03T02:24:46.926" v="19" actId="20577"/>
          <ac:spMkLst>
            <pc:docMk/>
            <pc:sldMk cId="2286822523" sldId="320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5:36.164" v="26" actId="20577"/>
        <pc:sldMkLst>
          <pc:docMk/>
          <pc:sldMk cId="80953817" sldId="470"/>
        </pc:sldMkLst>
        <pc:spChg chg="mod">
          <ac:chgData name="Paul Preiss" userId="dda4c6fd-aa02-4d6b-b271-44c618bb5cdb" providerId="ADAL" clId="{30D96727-D3C3-4B3D-98E7-BC2042134245}" dt="2020-02-03T02:25:36.164" v="26" actId="20577"/>
          <ac:spMkLst>
            <pc:docMk/>
            <pc:sldMk cId="80953817" sldId="470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5:12.172" v="22" actId="20577"/>
        <pc:sldMkLst>
          <pc:docMk/>
          <pc:sldMk cId="1715304249" sldId="472"/>
        </pc:sldMkLst>
        <pc:spChg chg="mod">
          <ac:chgData name="Paul Preiss" userId="dda4c6fd-aa02-4d6b-b271-44c618bb5cdb" providerId="ADAL" clId="{30D96727-D3C3-4B3D-98E7-BC2042134245}" dt="2020-02-03T02:25:12.172" v="22" actId="20577"/>
          <ac:spMkLst>
            <pc:docMk/>
            <pc:sldMk cId="1715304249" sldId="472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2:29.456" v="10" actId="20577"/>
        <pc:sldMkLst>
          <pc:docMk/>
          <pc:sldMk cId="155742334" sldId="572"/>
        </pc:sldMkLst>
        <pc:spChg chg="mod">
          <ac:chgData name="Paul Preiss" userId="dda4c6fd-aa02-4d6b-b271-44c618bb5cdb" providerId="ADAL" clId="{30D96727-D3C3-4B3D-98E7-BC2042134245}" dt="2020-02-03T02:22:29.456" v="10" actId="20577"/>
          <ac:spMkLst>
            <pc:docMk/>
            <pc:sldMk cId="155742334" sldId="572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4:58.252" v="20" actId="20577"/>
        <pc:sldMkLst>
          <pc:docMk/>
          <pc:sldMk cId="1670972302" sldId="576"/>
        </pc:sldMkLst>
        <pc:spChg chg="mod">
          <ac:chgData name="Paul Preiss" userId="dda4c6fd-aa02-4d6b-b271-44c618bb5cdb" providerId="ADAL" clId="{30D96727-D3C3-4B3D-98E7-BC2042134245}" dt="2020-02-03T02:24:58.252" v="20" actId="20577"/>
          <ac:spMkLst>
            <pc:docMk/>
            <pc:sldMk cId="1670972302" sldId="576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5T15:17:22.589" v="52" actId="1076"/>
        <pc:sldMkLst>
          <pc:docMk/>
          <pc:sldMk cId="2773580139" sldId="584"/>
        </pc:sldMkLst>
        <pc:grpChg chg="mod">
          <ac:chgData name="Paul Preiss" userId="dda4c6fd-aa02-4d6b-b271-44c618bb5cdb" providerId="ADAL" clId="{30D96727-D3C3-4B3D-98E7-BC2042134245}" dt="2020-02-05T15:17:22.589" v="52" actId="1076"/>
          <ac:grpSpMkLst>
            <pc:docMk/>
            <pc:sldMk cId="2773580139" sldId="584"/>
            <ac:grpSpMk id="3" creationId="{B27C2E9D-1B51-489F-A9E0-5402639AB2EC}"/>
          </ac:grpSpMkLst>
        </pc:grpChg>
        <pc:graphicFrameChg chg="modGraphic">
          <ac:chgData name="Paul Preiss" userId="dda4c6fd-aa02-4d6b-b271-44c618bb5cdb" providerId="ADAL" clId="{30D96727-D3C3-4B3D-98E7-BC2042134245}" dt="2020-02-05T15:17:20.272" v="50" actId="20577"/>
          <ac:graphicFrameMkLst>
            <pc:docMk/>
            <pc:sldMk cId="2773580139" sldId="584"/>
            <ac:graphicFrameMk id="41" creationId="{1C1291DB-8915-4D3E-96A0-C8E125602834}"/>
          </ac:graphicFrameMkLst>
        </pc:graphicFrameChg>
      </pc:sldChg>
      <pc:sldChg chg="modSp">
        <pc:chgData name="Paul Preiss" userId="dda4c6fd-aa02-4d6b-b271-44c618bb5cdb" providerId="ADAL" clId="{30D96727-D3C3-4B3D-98E7-BC2042134245}" dt="2020-02-03T02:24:29.131" v="17" actId="20577"/>
        <pc:sldMkLst>
          <pc:docMk/>
          <pc:sldMk cId="3650235520" sldId="588"/>
        </pc:sldMkLst>
        <pc:spChg chg="mod">
          <ac:chgData name="Paul Preiss" userId="dda4c6fd-aa02-4d6b-b271-44c618bb5cdb" providerId="ADAL" clId="{30D96727-D3C3-4B3D-98E7-BC2042134245}" dt="2020-02-03T02:24:29.131" v="17" actId="20577"/>
          <ac:spMkLst>
            <pc:docMk/>
            <pc:sldMk cId="3650235520" sldId="588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4:40.369" v="18" actId="20577"/>
        <pc:sldMkLst>
          <pc:docMk/>
          <pc:sldMk cId="1391902272" sldId="590"/>
        </pc:sldMkLst>
        <pc:spChg chg="mod">
          <ac:chgData name="Paul Preiss" userId="dda4c6fd-aa02-4d6b-b271-44c618bb5cdb" providerId="ADAL" clId="{30D96727-D3C3-4B3D-98E7-BC2042134245}" dt="2020-02-03T02:24:40.369" v="18" actId="20577"/>
          <ac:spMkLst>
            <pc:docMk/>
            <pc:sldMk cId="1391902272" sldId="590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4:07.666" v="13" actId="20577"/>
        <pc:sldMkLst>
          <pc:docMk/>
          <pc:sldMk cId="2400272096" sldId="593"/>
        </pc:sldMkLst>
        <pc:spChg chg="mod">
          <ac:chgData name="Paul Preiss" userId="dda4c6fd-aa02-4d6b-b271-44c618bb5cdb" providerId="ADAL" clId="{30D96727-D3C3-4B3D-98E7-BC2042134245}" dt="2020-02-03T02:24:07.666" v="13" actId="20577"/>
          <ac:spMkLst>
            <pc:docMk/>
            <pc:sldMk cId="2400272096" sldId="593"/>
            <ac:spMk id="13" creationId="{216E5560-8BF4-4A88-8F65-DAE8F45FB5E2}"/>
          </ac:spMkLst>
        </pc:spChg>
      </pc:sldChg>
      <pc:sldChg chg="del">
        <pc:chgData name="Paul Preiss" userId="dda4c6fd-aa02-4d6b-b271-44c618bb5cdb" providerId="ADAL" clId="{30D96727-D3C3-4B3D-98E7-BC2042134245}" dt="2020-02-03T18:59:59.832" v="43" actId="47"/>
        <pc:sldMkLst>
          <pc:docMk/>
          <pc:sldMk cId="3375242773" sldId="612"/>
        </pc:sldMkLst>
      </pc:sldChg>
      <pc:sldChg chg="del">
        <pc:chgData name="Paul Preiss" userId="dda4c6fd-aa02-4d6b-b271-44c618bb5cdb" providerId="ADAL" clId="{30D96727-D3C3-4B3D-98E7-BC2042134245}" dt="2020-02-03T18:59:59.832" v="43" actId="47"/>
        <pc:sldMkLst>
          <pc:docMk/>
          <pc:sldMk cId="1924721911" sldId="613"/>
        </pc:sldMkLst>
      </pc:sldChg>
      <pc:sldChg chg="del">
        <pc:chgData name="Paul Preiss" userId="dda4c6fd-aa02-4d6b-b271-44c618bb5cdb" providerId="ADAL" clId="{30D96727-D3C3-4B3D-98E7-BC2042134245}" dt="2020-02-03T18:59:59.832" v="43" actId="47"/>
        <pc:sldMkLst>
          <pc:docMk/>
          <pc:sldMk cId="711471789" sldId="614"/>
        </pc:sldMkLst>
      </pc:sldChg>
      <pc:sldChg chg="del">
        <pc:chgData name="Paul Preiss" userId="dda4c6fd-aa02-4d6b-b271-44c618bb5cdb" providerId="ADAL" clId="{30D96727-D3C3-4B3D-98E7-BC2042134245}" dt="2020-02-03T18:59:43.880" v="42" actId="47"/>
        <pc:sldMkLst>
          <pc:docMk/>
          <pc:sldMk cId="4140885471" sldId="615"/>
        </pc:sldMkLst>
      </pc:sldChg>
      <pc:sldChg chg="del">
        <pc:chgData name="Paul Preiss" userId="dda4c6fd-aa02-4d6b-b271-44c618bb5cdb" providerId="ADAL" clId="{30D96727-D3C3-4B3D-98E7-BC2042134245}" dt="2020-02-03T18:59:43.880" v="42" actId="47"/>
        <pc:sldMkLst>
          <pc:docMk/>
          <pc:sldMk cId="468184747" sldId="616"/>
        </pc:sldMkLst>
      </pc:sldChg>
      <pc:sldChg chg="del">
        <pc:chgData name="Paul Preiss" userId="dda4c6fd-aa02-4d6b-b271-44c618bb5cdb" providerId="ADAL" clId="{30D96727-D3C3-4B3D-98E7-BC2042134245}" dt="2020-02-03T18:59:43.880" v="42" actId="47"/>
        <pc:sldMkLst>
          <pc:docMk/>
          <pc:sldMk cId="601022545" sldId="617"/>
        </pc:sldMkLst>
      </pc:sldChg>
      <pc:sldChg chg="del">
        <pc:chgData name="Paul Preiss" userId="dda4c6fd-aa02-4d6b-b271-44c618bb5cdb" providerId="ADAL" clId="{30D96727-D3C3-4B3D-98E7-BC2042134245}" dt="2020-02-03T18:58:13.530" v="28" actId="47"/>
        <pc:sldMkLst>
          <pc:docMk/>
          <pc:sldMk cId="4127990413" sldId="618"/>
        </pc:sldMkLst>
      </pc:sldChg>
      <pc:sldChg chg="del">
        <pc:chgData name="Paul Preiss" userId="dda4c6fd-aa02-4d6b-b271-44c618bb5cdb" providerId="ADAL" clId="{30D96727-D3C3-4B3D-98E7-BC2042134245}" dt="2020-02-03T18:58:20.295" v="30" actId="47"/>
        <pc:sldMkLst>
          <pc:docMk/>
          <pc:sldMk cId="3049032279" sldId="619"/>
        </pc:sldMkLst>
      </pc:sldChg>
      <pc:sldChg chg="del">
        <pc:chgData name="Paul Preiss" userId="dda4c6fd-aa02-4d6b-b271-44c618bb5cdb" providerId="ADAL" clId="{30D96727-D3C3-4B3D-98E7-BC2042134245}" dt="2020-02-03T18:58:26.325" v="32" actId="47"/>
        <pc:sldMkLst>
          <pc:docMk/>
          <pc:sldMk cId="2889346424" sldId="620"/>
        </pc:sldMkLst>
      </pc:sldChg>
      <pc:sldChg chg="add del">
        <pc:chgData name="Paul Preiss" userId="dda4c6fd-aa02-4d6b-b271-44c618bb5cdb" providerId="ADAL" clId="{30D96727-D3C3-4B3D-98E7-BC2042134245}" dt="2020-02-03T18:59:08.930" v="35"/>
        <pc:sldMkLst>
          <pc:docMk/>
          <pc:sldMk cId="12019119" sldId="621"/>
        </pc:sldMkLst>
      </pc:sldChg>
      <pc:sldChg chg="modSp">
        <pc:chgData name="Paul Preiss" userId="dda4c6fd-aa02-4d6b-b271-44c618bb5cdb" providerId="ADAL" clId="{30D96727-D3C3-4B3D-98E7-BC2042134245}" dt="2020-02-03T02:25:06.221" v="21" actId="20577"/>
        <pc:sldMkLst>
          <pc:docMk/>
          <pc:sldMk cId="4090728414" sldId="628"/>
        </pc:sldMkLst>
        <pc:spChg chg="mod">
          <ac:chgData name="Paul Preiss" userId="dda4c6fd-aa02-4d6b-b271-44c618bb5cdb" providerId="ADAL" clId="{30D96727-D3C3-4B3D-98E7-BC2042134245}" dt="2020-02-03T02:25:06.221" v="21" actId="20577"/>
          <ac:spMkLst>
            <pc:docMk/>
            <pc:sldMk cId="4090728414" sldId="628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2:48.701" v="12" actId="20577"/>
        <pc:sldMkLst>
          <pc:docMk/>
          <pc:sldMk cId="1051896683" sldId="640"/>
        </pc:sldMkLst>
        <pc:spChg chg="mod">
          <ac:chgData name="Paul Preiss" userId="dda4c6fd-aa02-4d6b-b271-44c618bb5cdb" providerId="ADAL" clId="{30D96727-D3C3-4B3D-98E7-BC2042134245}" dt="2020-02-03T02:22:48.701" v="12" actId="20577"/>
          <ac:spMkLst>
            <pc:docMk/>
            <pc:sldMk cId="1051896683" sldId="640"/>
            <ac:spMk id="13" creationId="{216E5560-8BF4-4A88-8F65-DAE8F45FB5E2}"/>
          </ac:spMkLst>
        </pc:spChg>
      </pc:sldChg>
      <pc:sldChg chg="modSp">
        <pc:chgData name="Paul Preiss" userId="dda4c6fd-aa02-4d6b-b271-44c618bb5cdb" providerId="ADAL" clId="{30D96727-D3C3-4B3D-98E7-BC2042134245}" dt="2020-02-03T02:25:21.664" v="23" actId="20577"/>
        <pc:sldMkLst>
          <pc:docMk/>
          <pc:sldMk cId="538968931" sldId="645"/>
        </pc:sldMkLst>
        <pc:spChg chg="mod">
          <ac:chgData name="Paul Preiss" userId="dda4c6fd-aa02-4d6b-b271-44c618bb5cdb" providerId="ADAL" clId="{30D96727-D3C3-4B3D-98E7-BC2042134245}" dt="2020-02-03T02:25:21.664" v="23" actId="20577"/>
          <ac:spMkLst>
            <pc:docMk/>
            <pc:sldMk cId="538968931" sldId="645"/>
            <ac:spMk id="13" creationId="{216E5560-8BF4-4A88-8F65-DAE8F45FB5E2}"/>
          </ac:spMkLst>
        </pc:spChg>
      </pc:sldChg>
      <pc:sldChg chg="del">
        <pc:chgData name="Paul Preiss" userId="dda4c6fd-aa02-4d6b-b271-44c618bb5cdb" providerId="ADAL" clId="{30D96727-D3C3-4B3D-98E7-BC2042134245}" dt="2020-02-06T16:35:40.996" v="53" actId="47"/>
        <pc:sldMkLst>
          <pc:docMk/>
          <pc:sldMk cId="2744402960" sldId="647"/>
        </pc:sldMkLst>
      </pc:sldChg>
      <pc:sldChg chg="add">
        <pc:chgData name="Paul Preiss" userId="dda4c6fd-aa02-4d6b-b271-44c618bb5cdb" providerId="ADAL" clId="{30D96727-D3C3-4B3D-98E7-BC2042134245}" dt="2020-02-03T18:58:11.784" v="27"/>
        <pc:sldMkLst>
          <pc:docMk/>
          <pc:sldMk cId="470525880" sldId="866"/>
        </pc:sldMkLst>
      </pc:sldChg>
      <pc:sldChg chg="add">
        <pc:chgData name="Paul Preiss" userId="dda4c6fd-aa02-4d6b-b271-44c618bb5cdb" providerId="ADAL" clId="{30D96727-D3C3-4B3D-98E7-BC2042134245}" dt="2020-02-03T18:58:18.597" v="29"/>
        <pc:sldMkLst>
          <pc:docMk/>
          <pc:sldMk cId="4102610290" sldId="867"/>
        </pc:sldMkLst>
      </pc:sldChg>
      <pc:sldChg chg="add">
        <pc:chgData name="Paul Preiss" userId="dda4c6fd-aa02-4d6b-b271-44c618bb5cdb" providerId="ADAL" clId="{30D96727-D3C3-4B3D-98E7-BC2042134245}" dt="2020-02-03T18:58:22.663" v="31"/>
        <pc:sldMkLst>
          <pc:docMk/>
          <pc:sldMk cId="3078948798" sldId="868"/>
        </pc:sldMkLst>
      </pc:sldChg>
      <pc:sldChg chg="add">
        <pc:chgData name="Paul Preiss" userId="dda4c6fd-aa02-4d6b-b271-44c618bb5cdb" providerId="ADAL" clId="{30D96727-D3C3-4B3D-98E7-BC2042134245}" dt="2020-02-03T18:58:51.031" v="33"/>
        <pc:sldMkLst>
          <pc:docMk/>
          <pc:sldMk cId="2247087312" sldId="869"/>
        </pc:sldMkLst>
      </pc:sldChg>
      <pc:sldChg chg="add">
        <pc:chgData name="Paul Preiss" userId="dda4c6fd-aa02-4d6b-b271-44c618bb5cdb" providerId="ADAL" clId="{30D96727-D3C3-4B3D-98E7-BC2042134245}" dt="2020-02-03T18:59:10.033" v="36"/>
        <pc:sldMkLst>
          <pc:docMk/>
          <pc:sldMk cId="2724417000" sldId="870"/>
        </pc:sldMkLst>
      </pc:sldChg>
      <pc:sldChg chg="add">
        <pc:chgData name="Paul Preiss" userId="dda4c6fd-aa02-4d6b-b271-44c618bb5cdb" providerId="ADAL" clId="{30D96727-D3C3-4B3D-98E7-BC2042134245}" dt="2020-02-03T18:59:10.647" v="37"/>
        <pc:sldMkLst>
          <pc:docMk/>
          <pc:sldMk cId="666824571" sldId="871"/>
        </pc:sldMkLst>
      </pc:sldChg>
      <pc:sldChg chg="add">
        <pc:chgData name="Paul Preiss" userId="dda4c6fd-aa02-4d6b-b271-44c618bb5cdb" providerId="ADAL" clId="{30D96727-D3C3-4B3D-98E7-BC2042134245}" dt="2020-02-03T18:59:35.968" v="39"/>
        <pc:sldMkLst>
          <pc:docMk/>
          <pc:sldMk cId="3596449844" sldId="872"/>
        </pc:sldMkLst>
      </pc:sldChg>
      <pc:sldChg chg="add">
        <pc:chgData name="Paul Preiss" userId="dda4c6fd-aa02-4d6b-b271-44c618bb5cdb" providerId="ADAL" clId="{30D96727-D3C3-4B3D-98E7-BC2042134245}" dt="2020-02-03T18:59:36.500" v="40"/>
        <pc:sldMkLst>
          <pc:docMk/>
          <pc:sldMk cId="2048214299" sldId="873"/>
        </pc:sldMkLst>
      </pc:sldChg>
      <pc:sldChg chg="add">
        <pc:chgData name="Paul Preiss" userId="dda4c6fd-aa02-4d6b-b271-44c618bb5cdb" providerId="ADAL" clId="{30D96727-D3C3-4B3D-98E7-BC2042134245}" dt="2020-02-03T18:59:38.164" v="41"/>
        <pc:sldMkLst>
          <pc:docMk/>
          <pc:sldMk cId="4066288271" sldId="874"/>
        </pc:sldMkLst>
      </pc:sldChg>
      <pc:sldChg chg="add">
        <pc:chgData name="Paul Preiss" userId="dda4c6fd-aa02-4d6b-b271-44c618bb5cdb" providerId="ADAL" clId="{30D96727-D3C3-4B3D-98E7-BC2042134245}" dt="2020-02-03T19:00:01.719" v="44"/>
        <pc:sldMkLst>
          <pc:docMk/>
          <pc:sldMk cId="2466973467" sldId="875"/>
        </pc:sldMkLst>
      </pc:sldChg>
      <pc:sldChg chg="add">
        <pc:chgData name="Paul Preiss" userId="dda4c6fd-aa02-4d6b-b271-44c618bb5cdb" providerId="ADAL" clId="{30D96727-D3C3-4B3D-98E7-BC2042134245}" dt="2020-02-03T19:00:05.412" v="45"/>
        <pc:sldMkLst>
          <pc:docMk/>
          <pc:sldMk cId="3378949711" sldId="876"/>
        </pc:sldMkLst>
      </pc:sldChg>
      <pc:sldChg chg="add">
        <pc:chgData name="Paul Preiss" userId="dda4c6fd-aa02-4d6b-b271-44c618bb5cdb" providerId="ADAL" clId="{30D96727-D3C3-4B3D-98E7-BC2042134245}" dt="2020-02-03T19:00:06.181" v="46"/>
        <pc:sldMkLst>
          <pc:docMk/>
          <pc:sldMk cId="3752697319" sldId="877"/>
        </pc:sldMkLst>
      </pc:sldChg>
    </pc:docChg>
  </pc:docChgLst>
  <pc:docChgLst>
    <pc:chgData name="Willem van Heemstra" userId="c2f70124-c174-4ca1-a187-8f87be148e88" providerId="ADAL" clId="{332D8FCE-8816-4BAE-97D3-24C6BA220E2A}"/>
    <pc:docChg chg="custSel modSld modMainMaster">
      <pc:chgData name="Willem van Heemstra" userId="c2f70124-c174-4ca1-a187-8f87be148e88" providerId="ADAL" clId="{332D8FCE-8816-4BAE-97D3-24C6BA220E2A}" dt="2020-12-28T15:20:39.628" v="72"/>
      <pc:docMkLst>
        <pc:docMk/>
      </pc:docMkLst>
      <pc:sldChg chg="addSp modSp">
        <pc:chgData name="Willem van Heemstra" userId="c2f70124-c174-4ca1-a187-8f87be148e88" providerId="ADAL" clId="{332D8FCE-8816-4BAE-97D3-24C6BA220E2A}" dt="2020-12-28T15:18:13.408" v="41" actId="208"/>
        <pc:sldMkLst>
          <pc:docMk/>
          <pc:sldMk cId="2714445665" sldId="558"/>
        </pc:sldMkLst>
        <pc:spChg chg="add mod">
          <ac:chgData name="Willem van Heemstra" userId="c2f70124-c174-4ca1-a187-8f87be148e88" providerId="ADAL" clId="{332D8FCE-8816-4BAE-97D3-24C6BA220E2A}" dt="2020-12-28T15:18:13.408" v="41" actId="208"/>
          <ac:spMkLst>
            <pc:docMk/>
            <pc:sldMk cId="2714445665" sldId="558"/>
            <ac:spMk id="5" creationId="{4462CFAE-30CC-4981-8DFB-F9ADA9BDB73D}"/>
          </ac:spMkLst>
        </pc:spChg>
        <pc:spChg chg="mod">
          <ac:chgData name="Willem van Heemstra" userId="c2f70124-c174-4ca1-a187-8f87be148e88" providerId="ADAL" clId="{332D8FCE-8816-4BAE-97D3-24C6BA220E2A}" dt="2020-12-28T15:16:28.505" v="1" actId="20577"/>
          <ac:spMkLst>
            <pc:docMk/>
            <pc:sldMk cId="2714445665" sldId="558"/>
            <ac:spMk id="186" creationId="{3746C004-817D-463B-AE40-ED6DD25A7161}"/>
          </ac:spMkLst>
        </pc:spChg>
        <pc:spChg chg="mod">
          <ac:chgData name="Willem van Heemstra" userId="c2f70124-c174-4ca1-a187-8f87be148e88" providerId="ADAL" clId="{332D8FCE-8816-4BAE-97D3-24C6BA220E2A}" dt="2020-12-28T15:16:22.867" v="0" actId="20577"/>
          <ac:spMkLst>
            <pc:docMk/>
            <pc:sldMk cId="2714445665" sldId="558"/>
            <ac:spMk id="194" creationId="{163EFEB7-731E-495B-980A-7FADDD2E1932}"/>
          </ac:spMkLst>
        </pc:spChg>
        <pc:spChg chg="mod">
          <ac:chgData name="Willem van Heemstra" userId="c2f70124-c174-4ca1-a187-8f87be148e88" providerId="ADAL" clId="{332D8FCE-8816-4BAE-97D3-24C6BA220E2A}" dt="2020-12-28T15:17:15.204" v="35" actId="20577"/>
          <ac:spMkLst>
            <pc:docMk/>
            <pc:sldMk cId="2714445665" sldId="558"/>
            <ac:spMk id="218" creationId="{3A90C14F-EC63-40E7-B12D-051954816893}"/>
          </ac:spMkLst>
        </pc:spChg>
        <pc:spChg chg="mod">
          <ac:chgData name="Willem van Heemstra" userId="c2f70124-c174-4ca1-a187-8f87be148e88" providerId="ADAL" clId="{332D8FCE-8816-4BAE-97D3-24C6BA220E2A}" dt="2020-12-28T15:16:59.684" v="11" actId="20577"/>
          <ac:spMkLst>
            <pc:docMk/>
            <pc:sldMk cId="2714445665" sldId="558"/>
            <ac:spMk id="219" creationId="{09D1D360-FDAC-4538-8913-5C947403272D}"/>
          </ac:spMkLst>
        </pc:spChg>
        <pc:spChg chg="mod">
          <ac:chgData name="Willem van Heemstra" userId="c2f70124-c174-4ca1-a187-8f87be148e88" providerId="ADAL" clId="{332D8FCE-8816-4BAE-97D3-24C6BA220E2A}" dt="2020-12-28T15:17:10.531" v="27" actId="20577"/>
          <ac:spMkLst>
            <pc:docMk/>
            <pc:sldMk cId="2714445665" sldId="558"/>
            <ac:spMk id="220" creationId="{966E0E10-302F-4A86-AA6C-43DDF920B96D}"/>
          </ac:spMkLst>
        </pc:spChg>
        <pc:spChg chg="mod">
          <ac:chgData name="Willem van Heemstra" userId="c2f70124-c174-4ca1-a187-8f87be148e88" providerId="ADAL" clId="{332D8FCE-8816-4BAE-97D3-24C6BA220E2A}" dt="2020-12-28T15:17:05.192" v="19" actId="20577"/>
          <ac:spMkLst>
            <pc:docMk/>
            <pc:sldMk cId="2714445665" sldId="558"/>
            <ac:spMk id="221" creationId="{B065526F-C97F-4988-8717-708FD921FB02}"/>
          </ac:spMkLst>
        </pc:spChg>
        <pc:cxnChg chg="add mod">
          <ac:chgData name="Willem van Heemstra" userId="c2f70124-c174-4ca1-a187-8f87be148e88" providerId="ADAL" clId="{332D8FCE-8816-4BAE-97D3-24C6BA220E2A}" dt="2020-12-28T15:17:32.461" v="36" actId="11529"/>
          <ac:cxnSpMkLst>
            <pc:docMk/>
            <pc:sldMk cId="2714445665" sldId="558"/>
            <ac:cxnSpMk id="4" creationId="{0F70C1F7-F518-4CCA-A861-60EC079BD751}"/>
          </ac:cxnSpMkLst>
        </pc:cxnChg>
      </pc:sldChg>
      <pc:sldMasterChg chg="addSp modSp">
        <pc:chgData name="Willem van Heemstra" userId="c2f70124-c174-4ca1-a187-8f87be148e88" providerId="ADAL" clId="{332D8FCE-8816-4BAE-97D3-24C6BA220E2A}" dt="2020-12-28T15:20:39.628" v="72"/>
        <pc:sldMasterMkLst>
          <pc:docMk/>
          <pc:sldMasterMk cId="1732033912" sldId="2147485314"/>
        </pc:sldMasterMkLst>
        <pc:spChg chg="add mod ord modVis">
          <ac:chgData name="Willem van Heemstra" userId="c2f70124-c174-4ca1-a187-8f87be148e88" providerId="ADAL" clId="{332D8FCE-8816-4BAE-97D3-24C6BA220E2A}" dt="2020-12-28T15:20:39.628" v="72"/>
          <ac:spMkLst>
            <pc:docMk/>
            <pc:sldMasterMk cId="1732033912" sldId="2147485314"/>
            <ac:spMk id="7" creationId="{1F515D60-D2D1-491D-A6CA-9FF451BE3C66}"/>
          </ac:spMkLst>
        </pc:spChg>
      </pc:sldMasterChg>
    </pc:docChg>
  </pc:docChgLst>
  <pc:docChgLst>
    <pc:chgData name="Brown, Richard A" userId="S::rick_gatech.edu#ext#@iasahome.onmicrosoft.com::fc07620f-c7e0-4604-91eb-ca3433284f79" providerId="AD" clId="Web-{20F60024-E833-4475-BAE7-65B602CF161B}"/>
    <pc:docChg chg="modSld">
      <pc:chgData name="Brown, Richard A" userId="S::rick_gatech.edu#ext#@iasahome.onmicrosoft.com::fc07620f-c7e0-4604-91eb-ca3433284f79" providerId="AD" clId="Web-{20F60024-E833-4475-BAE7-65B602CF161B}" dt="2020-04-27T15:31:23.711" v="8" actId="20577"/>
      <pc:docMkLst>
        <pc:docMk/>
      </pc:docMkLst>
      <pc:sldChg chg="modSp">
        <pc:chgData name="Brown, Richard A" userId="S::rick_gatech.edu#ext#@iasahome.onmicrosoft.com::fc07620f-c7e0-4604-91eb-ca3433284f79" providerId="AD" clId="Web-{20F60024-E833-4475-BAE7-65B602CF161B}" dt="2020-04-27T15:31:23.695" v="7" actId="20577"/>
        <pc:sldMkLst>
          <pc:docMk/>
          <pc:sldMk cId="2356223642" sldId="565"/>
        </pc:sldMkLst>
        <pc:spChg chg="mod">
          <ac:chgData name="Brown, Richard A" userId="S::rick_gatech.edu#ext#@iasahome.onmicrosoft.com::fc07620f-c7e0-4604-91eb-ca3433284f79" providerId="AD" clId="Web-{20F60024-E833-4475-BAE7-65B602CF161B}" dt="2020-04-27T15:31:23.695" v="7" actId="20577"/>
          <ac:spMkLst>
            <pc:docMk/>
            <pc:sldMk cId="2356223642" sldId="565"/>
            <ac:spMk id="6" creationId="{EB785C93-1552-4DB7-BCE1-4A41639BECAC}"/>
          </ac:spMkLst>
        </pc:spChg>
      </pc:sldChg>
    </pc:docChg>
  </pc:docChgLst>
  <pc:docChgLst>
    <pc:chgData name="Maciej Sętkowski" userId="S::maciej.setkowski_gmail.com#ext#@iasahome.onmicrosoft.com::644e82f5-4078-4ad2-8811-0ac8b3001a1b" providerId="AD" clId="Web-{1B0B2B7C-5CC9-429F-AFA1-9EB5B4B47368}"/>
    <pc:docChg chg="modSld">
      <pc:chgData name="Maciej Sętkowski" userId="S::maciej.setkowski_gmail.com#ext#@iasahome.onmicrosoft.com::644e82f5-4078-4ad2-8811-0ac8b3001a1b" providerId="AD" clId="Web-{1B0B2B7C-5CC9-429F-AFA1-9EB5B4B47368}" dt="2020-04-27T15:31:40.072" v="5"/>
      <pc:docMkLst>
        <pc:docMk/>
      </pc:docMkLst>
      <pc:sldChg chg="addSp modSp">
        <pc:chgData name="Maciej Sętkowski" userId="S::maciej.setkowski_gmail.com#ext#@iasahome.onmicrosoft.com::644e82f5-4078-4ad2-8811-0ac8b3001a1b" providerId="AD" clId="Web-{1B0B2B7C-5CC9-429F-AFA1-9EB5B4B47368}" dt="2020-04-27T15:31:40.072" v="5"/>
        <pc:sldMkLst>
          <pc:docMk/>
          <pc:sldMk cId="2356223642" sldId="565"/>
        </pc:sldMkLst>
        <pc:spChg chg="mod">
          <ac:chgData name="Maciej Sętkowski" userId="S::maciej.setkowski_gmail.com#ext#@iasahome.onmicrosoft.com::644e82f5-4078-4ad2-8811-0ac8b3001a1b" providerId="AD" clId="Web-{1B0B2B7C-5CC9-429F-AFA1-9EB5B4B47368}" dt="2020-04-27T15:31:13.553" v="4" actId="1076"/>
          <ac:spMkLst>
            <pc:docMk/>
            <pc:sldMk cId="2356223642" sldId="565"/>
            <ac:spMk id="6" creationId="{EB785C93-1552-4DB7-BCE1-4A41639BECAC}"/>
          </ac:spMkLst>
        </pc:spChg>
        <pc:spChg chg="add mod">
          <ac:chgData name="Maciej Sętkowski" userId="S::maciej.setkowski_gmail.com#ext#@iasahome.onmicrosoft.com::644e82f5-4078-4ad2-8811-0ac8b3001a1b" providerId="AD" clId="Web-{1B0B2B7C-5CC9-429F-AFA1-9EB5B4B47368}" dt="2020-04-27T15:31:01.459" v="3" actId="1076"/>
          <ac:spMkLst>
            <pc:docMk/>
            <pc:sldMk cId="2356223642" sldId="565"/>
            <ac:spMk id="8" creationId="{6E0AF3E8-E0F3-4374-B7C7-DD6A2FC3E709}"/>
          </ac:spMkLst>
        </pc:spChg>
        <pc:spChg chg="add">
          <ac:chgData name="Maciej Sętkowski" userId="S::maciej.setkowski_gmail.com#ext#@iasahome.onmicrosoft.com::644e82f5-4078-4ad2-8811-0ac8b3001a1b" providerId="AD" clId="Web-{1B0B2B7C-5CC9-429F-AFA1-9EB5B4B47368}" dt="2020-04-27T15:31:40.072" v="5"/>
          <ac:spMkLst>
            <pc:docMk/>
            <pc:sldMk cId="2356223642" sldId="565"/>
            <ac:spMk id="9" creationId="{0C44879D-28A5-483D-A34D-59C25750E45B}"/>
          </ac:spMkLst>
        </pc:spChg>
      </pc:sldChg>
    </pc:docChg>
  </pc:docChgLst>
  <pc:docChgLst>
    <pc:chgData name="Maciej Sętkowski" userId="S::maciej.setkowski_gmail.com#ext#@iasahome.onmicrosoft.com::644e82f5-4078-4ad2-8811-0ac8b3001a1b" providerId="AD" clId="Web-{08ABC9E5-2061-445E-AB26-A87A159F197B}"/>
    <pc:docChg chg="modSld">
      <pc:chgData name="Maciej Sętkowski" userId="S::maciej.setkowski_gmail.com#ext#@iasahome.onmicrosoft.com::644e82f5-4078-4ad2-8811-0ac8b3001a1b" providerId="AD" clId="Web-{08ABC9E5-2061-445E-AB26-A87A159F197B}" dt="2020-04-27T15:29:52.611" v="2"/>
      <pc:docMkLst>
        <pc:docMk/>
      </pc:docMkLst>
      <pc:sldChg chg="addSp">
        <pc:chgData name="Maciej Sętkowski" userId="S::maciej.setkowski_gmail.com#ext#@iasahome.onmicrosoft.com::644e82f5-4078-4ad2-8811-0ac8b3001a1b" providerId="AD" clId="Web-{08ABC9E5-2061-445E-AB26-A87A159F197B}" dt="2020-04-27T15:29:52.611" v="2"/>
        <pc:sldMkLst>
          <pc:docMk/>
          <pc:sldMk cId="2356223642" sldId="565"/>
        </pc:sldMkLst>
        <pc:spChg chg="add">
          <ac:chgData name="Maciej Sętkowski" userId="S::maciej.setkowski_gmail.com#ext#@iasahome.onmicrosoft.com::644e82f5-4078-4ad2-8811-0ac8b3001a1b" providerId="AD" clId="Web-{08ABC9E5-2061-445E-AB26-A87A159F197B}" dt="2020-04-27T15:29:52.470" v="0"/>
          <ac:spMkLst>
            <pc:docMk/>
            <pc:sldMk cId="2356223642" sldId="565"/>
            <ac:spMk id="4" creationId="{40510D86-BF80-4505-B56E-0BF691692FF5}"/>
          </ac:spMkLst>
        </pc:spChg>
        <pc:spChg chg="add">
          <ac:chgData name="Maciej Sętkowski" userId="S::maciej.setkowski_gmail.com#ext#@iasahome.onmicrosoft.com::644e82f5-4078-4ad2-8811-0ac8b3001a1b" providerId="AD" clId="Web-{08ABC9E5-2061-445E-AB26-A87A159F197B}" dt="2020-04-27T15:29:52.532" v="1"/>
          <ac:spMkLst>
            <pc:docMk/>
            <pc:sldMk cId="2356223642" sldId="565"/>
            <ac:spMk id="5" creationId="{C0EA5854-B14C-4FEA-BB6E-4BA014C90D7B}"/>
          </ac:spMkLst>
        </pc:spChg>
        <pc:spChg chg="add">
          <ac:chgData name="Maciej Sętkowski" userId="S::maciej.setkowski_gmail.com#ext#@iasahome.onmicrosoft.com::644e82f5-4078-4ad2-8811-0ac8b3001a1b" providerId="AD" clId="Web-{08ABC9E5-2061-445E-AB26-A87A159F197B}" dt="2020-04-27T15:29:52.611" v="2"/>
          <ac:spMkLst>
            <pc:docMk/>
            <pc:sldMk cId="2356223642" sldId="565"/>
            <ac:spMk id="6" creationId="{EB785C93-1552-4DB7-BCE1-4A41639BECAC}"/>
          </ac:spMkLst>
        </pc:spChg>
      </pc:sldChg>
    </pc:docChg>
  </pc:docChgLst>
  <pc:docChgLst>
    <pc:chgData name="Yevhen Plaksa" userId="S::yevhen_plaksa_epam.com#ext#@iasahome.onmicrosoft.com::3a7621aa-5fe5-457a-b0f0-0d9b09154e15" providerId="AD" clId="Web-{7111403D-AE41-21FA-48A6-8482215A6E95}"/>
    <pc:docChg chg="modSld">
      <pc:chgData name="Yevhen Plaksa" userId="S::yevhen_plaksa_epam.com#ext#@iasahome.onmicrosoft.com::3a7621aa-5fe5-457a-b0f0-0d9b09154e15" providerId="AD" clId="Web-{7111403D-AE41-21FA-48A6-8482215A6E95}" dt="2020-03-22T16:32:17.675" v="1" actId="1076"/>
      <pc:docMkLst>
        <pc:docMk/>
      </pc:docMkLst>
      <pc:sldChg chg="modSp">
        <pc:chgData name="Yevhen Plaksa" userId="S::yevhen_plaksa_epam.com#ext#@iasahome.onmicrosoft.com::3a7621aa-5fe5-457a-b0f0-0d9b09154e15" providerId="AD" clId="Web-{7111403D-AE41-21FA-48A6-8482215A6E95}" dt="2020-03-22T16:32:17.675" v="1" actId="1076"/>
        <pc:sldMkLst>
          <pc:docMk/>
          <pc:sldMk cId="1702785089" sldId="407"/>
        </pc:sldMkLst>
        <pc:picChg chg="mod">
          <ac:chgData name="Yevhen Plaksa" userId="S::yevhen_plaksa_epam.com#ext#@iasahome.onmicrosoft.com::3a7621aa-5fe5-457a-b0f0-0d9b09154e15" providerId="AD" clId="Web-{7111403D-AE41-21FA-48A6-8482215A6E95}" dt="2020-03-22T16:32:17.675" v="1" actId="1076"/>
          <ac:picMkLst>
            <pc:docMk/>
            <pc:sldMk cId="1702785089" sldId="407"/>
            <ac:picMk id="3" creationId="{F9901AD1-32E8-41C1-90B4-5B6B851880F5}"/>
          </ac:picMkLst>
        </pc:picChg>
      </pc:sldChg>
    </pc:docChg>
  </pc:docChgLst>
  <pc:docChgLst>
    <pc:chgData name="Mike .Arulfo" userId="S::mike.georgetown_gmail.com#ext#@iasahome.onmicrosoft.com::d3cff096-ffa3-4339-bc76-7ccd542d534b" providerId="AD" clId="Web-{1DF7834F-6621-403E-B153-748B1D45DDA0}"/>
    <pc:docChg chg="addSld modSection">
      <pc:chgData name="Mike .Arulfo" userId="S::mike.georgetown_gmail.com#ext#@iasahome.onmicrosoft.com::d3cff096-ffa3-4339-bc76-7ccd542d534b" providerId="AD" clId="Web-{1DF7834F-6621-403E-B153-748B1D45DDA0}" dt="2020-04-30T03:15:29.286" v="0"/>
      <pc:docMkLst>
        <pc:docMk/>
      </pc:docMkLst>
      <pc:sldChg chg="new">
        <pc:chgData name="Mike .Arulfo" userId="S::mike.georgetown_gmail.com#ext#@iasahome.onmicrosoft.com::d3cff096-ffa3-4339-bc76-7ccd542d534b" providerId="AD" clId="Web-{1DF7834F-6621-403E-B153-748B1D45DDA0}" dt="2020-04-30T03:15:29.286" v="0"/>
        <pc:sldMkLst>
          <pc:docMk/>
          <pc:sldMk cId="1648865383" sldId="880"/>
        </pc:sldMkLst>
      </pc:sldChg>
    </pc:docChg>
  </pc:docChgLst>
  <pc:docChgLst>
    <pc:chgData name="Igor Karjitski" userId="S::igor_karjitski_epam.com#ext#@iasahome.onmicrosoft.com::ad0ca295-c285-4fbd-b89a-ef1062180528" providerId="AD" clId="Web-{0D3BD265-57E5-44D5-BCCC-9C63E7E95366}"/>
    <pc:docChg chg="modSld">
      <pc:chgData name="Igor Karjitski" userId="S::igor_karjitski_epam.com#ext#@iasahome.onmicrosoft.com::ad0ca295-c285-4fbd-b89a-ef1062180528" providerId="AD" clId="Web-{0D3BD265-57E5-44D5-BCCC-9C63E7E95366}" dt="2020-03-22T16:47:38.571" v="0" actId="14100"/>
      <pc:docMkLst>
        <pc:docMk/>
      </pc:docMkLst>
      <pc:sldChg chg="modSp">
        <pc:chgData name="Igor Karjitski" userId="S::igor_karjitski_epam.com#ext#@iasahome.onmicrosoft.com::ad0ca295-c285-4fbd-b89a-ef1062180528" providerId="AD" clId="Web-{0D3BD265-57E5-44D5-BCCC-9C63E7E95366}" dt="2020-03-22T16:47:38.571" v="0" actId="14100"/>
        <pc:sldMkLst>
          <pc:docMk/>
          <pc:sldMk cId="1702785089" sldId="407"/>
        </pc:sldMkLst>
        <pc:picChg chg="mod">
          <ac:chgData name="Igor Karjitski" userId="S::igor_karjitski_epam.com#ext#@iasahome.onmicrosoft.com::ad0ca295-c285-4fbd-b89a-ef1062180528" providerId="AD" clId="Web-{0D3BD265-57E5-44D5-BCCC-9C63E7E95366}" dt="2020-03-22T16:47:38.571" v="0" actId="14100"/>
          <ac:picMkLst>
            <pc:docMk/>
            <pc:sldMk cId="1702785089" sldId="407"/>
            <ac:picMk id="3" creationId="{F9901AD1-32E8-41C1-90B4-5B6B851880F5}"/>
          </ac:picMkLst>
        </pc:picChg>
      </pc:sldChg>
    </pc:docChg>
  </pc:docChgLst>
  <pc:docChgLst>
    <pc:chgData name="Mike .Arulfo" userId="S::mike.georgetown_gmail.com#ext#@iasahome.onmicrosoft.com::d3cff096-ffa3-4339-bc76-7ccd542d534b" providerId="AD" clId="Web-{3A50A3C7-A1D5-4CF7-BD73-230FFE184D39}"/>
    <pc:docChg chg="modSld">
      <pc:chgData name="Mike .Arulfo" userId="S::mike.georgetown_gmail.com#ext#@iasahome.onmicrosoft.com::d3cff096-ffa3-4339-bc76-7ccd542d534b" providerId="AD" clId="Web-{3A50A3C7-A1D5-4CF7-BD73-230FFE184D39}" dt="2020-05-04T16:13:17.637" v="2" actId="1076"/>
      <pc:docMkLst>
        <pc:docMk/>
      </pc:docMkLst>
      <pc:sldChg chg="modSp">
        <pc:chgData name="Mike .Arulfo" userId="S::mike.georgetown_gmail.com#ext#@iasahome.onmicrosoft.com::d3cff096-ffa3-4339-bc76-7ccd542d534b" providerId="AD" clId="Web-{3A50A3C7-A1D5-4CF7-BD73-230FFE184D39}" dt="2020-05-04T16:13:17.637" v="2" actId="1076"/>
        <pc:sldMkLst>
          <pc:docMk/>
          <pc:sldMk cId="1702785089" sldId="407"/>
        </pc:sldMkLst>
        <pc:picChg chg="mod">
          <ac:chgData name="Mike .Arulfo" userId="S::mike.georgetown_gmail.com#ext#@iasahome.onmicrosoft.com::d3cff096-ffa3-4339-bc76-7ccd542d534b" providerId="AD" clId="Web-{3A50A3C7-A1D5-4CF7-BD73-230FFE184D39}" dt="2020-05-04T16:13:17.637" v="2" actId="1076"/>
          <ac:picMkLst>
            <pc:docMk/>
            <pc:sldMk cId="1702785089" sldId="407"/>
            <ac:picMk id="3" creationId="{F9901AD1-32E8-41C1-90B4-5B6B851880F5}"/>
          </ac:picMkLst>
        </pc:picChg>
      </pc:sldChg>
    </pc:docChg>
  </pc:docChgLst>
  <pc:docChgLst>
    <pc:chgData name="Brian Loomis" userId="dcfae5e2-c8d3-4018-80c1-c2fc773e1b31" providerId="ADAL" clId="{16C37F7A-0CE3-4771-A876-0748C4ACAF70}"/>
    <pc:docChg chg="custSel addSld delSld modSld addSection modSection">
      <pc:chgData name="Brian Loomis" userId="dcfae5e2-c8d3-4018-80c1-c2fc773e1b31" providerId="ADAL" clId="{16C37F7A-0CE3-4771-A876-0748C4ACAF70}" dt="2020-04-05T21:10:12.157" v="39" actId="17846"/>
      <pc:docMkLst>
        <pc:docMk/>
      </pc:docMkLst>
      <pc:sldChg chg="modSp mod">
        <pc:chgData name="Brian Loomis" userId="dcfae5e2-c8d3-4018-80c1-c2fc773e1b31" providerId="ADAL" clId="{16C37F7A-0CE3-4771-A876-0748C4ACAF70}" dt="2020-04-05T21:05:49.900" v="9" actId="20577"/>
        <pc:sldMkLst>
          <pc:docMk/>
          <pc:sldMk cId="3212166355" sldId="636"/>
        </pc:sldMkLst>
        <pc:spChg chg="mod">
          <ac:chgData name="Brian Loomis" userId="dcfae5e2-c8d3-4018-80c1-c2fc773e1b31" providerId="ADAL" clId="{16C37F7A-0CE3-4771-A876-0748C4ACAF70}" dt="2020-04-05T21:05:49.900" v="9" actId="20577"/>
          <ac:spMkLst>
            <pc:docMk/>
            <pc:sldMk cId="3212166355" sldId="636"/>
            <ac:spMk id="11" creationId="{055AE3EA-32CD-435D-BC6F-A6E3BFE4F281}"/>
          </ac:spMkLst>
        </pc:spChg>
      </pc:sldChg>
      <pc:sldChg chg="del">
        <pc:chgData name="Brian Loomis" userId="dcfae5e2-c8d3-4018-80c1-c2fc773e1b31" providerId="ADAL" clId="{16C37F7A-0CE3-4771-A876-0748C4ACAF70}" dt="2020-04-05T21:07:36.282" v="10" actId="47"/>
        <pc:sldMkLst>
          <pc:docMk/>
          <pc:sldMk cId="3378949711" sldId="876"/>
        </pc:sldMkLst>
      </pc:sldChg>
      <pc:sldChg chg="modSp add mod modNotesTx">
        <pc:chgData name="Brian Loomis" userId="dcfae5e2-c8d3-4018-80c1-c2fc773e1b31" providerId="ADAL" clId="{16C37F7A-0CE3-4771-A876-0748C4ACAF70}" dt="2020-04-05T21:10:05.270" v="38" actId="5793"/>
        <pc:sldMkLst>
          <pc:docMk/>
          <pc:sldMk cId="1578318919" sldId="879"/>
        </pc:sldMkLst>
        <pc:spChg chg="mod">
          <ac:chgData name="Brian Loomis" userId="dcfae5e2-c8d3-4018-80c1-c2fc773e1b31" providerId="ADAL" clId="{16C37F7A-0CE3-4771-A876-0748C4ACAF70}" dt="2020-04-05T21:10:00.492" v="26" actId="20577"/>
          <ac:spMkLst>
            <pc:docMk/>
            <pc:sldMk cId="1578318919" sldId="879"/>
            <ac:spMk id="2" creationId="{42898342-42EE-47A7-8363-09151551142E}"/>
          </ac:spMkLst>
        </pc:spChg>
      </pc:sldChg>
    </pc:docChg>
  </pc:docChgLst>
  <pc:docChgLst>
    <pc:chgData name="David Slight" userId="9a34541d-ffe4-4c64-a1b5-d8789062517f" providerId="ADAL" clId="{FF98E68C-409B-424A-8F34-89E2A84A0B48}"/>
    <pc:docChg chg="modSld">
      <pc:chgData name="David Slight" userId="9a34541d-ffe4-4c64-a1b5-d8789062517f" providerId="ADAL" clId="{FF98E68C-409B-424A-8F34-89E2A84A0B48}" dt="2020-06-17T16:41:44.201" v="2" actId="1076"/>
      <pc:docMkLst>
        <pc:docMk/>
      </pc:docMkLst>
      <pc:sldChg chg="modSp mod">
        <pc:chgData name="David Slight" userId="9a34541d-ffe4-4c64-a1b5-d8789062517f" providerId="ADAL" clId="{FF98E68C-409B-424A-8F34-89E2A84A0B48}" dt="2020-06-17T16:41:44.201" v="2" actId="1076"/>
        <pc:sldMkLst>
          <pc:docMk/>
          <pc:sldMk cId="976693018" sldId="594"/>
        </pc:sldMkLst>
        <pc:spChg chg="mod">
          <ac:chgData name="David Slight" userId="9a34541d-ffe4-4c64-a1b5-d8789062517f" providerId="ADAL" clId="{FF98E68C-409B-424A-8F34-89E2A84A0B48}" dt="2020-06-17T16:41:41.898" v="0" actId="1076"/>
          <ac:spMkLst>
            <pc:docMk/>
            <pc:sldMk cId="976693018" sldId="594"/>
            <ac:spMk id="15" creationId="{0AE1C475-024E-4BB8-B650-DFD707551E0C}"/>
          </ac:spMkLst>
        </pc:spChg>
        <pc:spChg chg="mod">
          <ac:chgData name="David Slight" userId="9a34541d-ffe4-4c64-a1b5-d8789062517f" providerId="ADAL" clId="{FF98E68C-409B-424A-8F34-89E2A84A0B48}" dt="2020-06-17T16:41:44.201" v="2" actId="1076"/>
          <ac:spMkLst>
            <pc:docMk/>
            <pc:sldMk cId="976693018" sldId="594"/>
            <ac:spMk id="16" creationId="{63FAD61D-AA63-43C0-8D0B-F7343AF8FE55}"/>
          </ac:spMkLst>
        </pc:spChg>
      </pc:sldChg>
    </pc:docChg>
  </pc:docChgLst>
  <pc:docChgLst>
    <pc:chgData name="Paul Preiss" userId="dda4c6fd-aa02-4d6b-b271-44c618bb5cdb" providerId="ADAL" clId="{BC9691EA-466D-8541-9EA0-9092CFCAF01D}"/>
    <pc:docChg chg="addSld delSld modSection">
      <pc:chgData name="Paul Preiss" userId="dda4c6fd-aa02-4d6b-b271-44c618bb5cdb" providerId="ADAL" clId="{BC9691EA-466D-8541-9EA0-9092CFCAF01D}" dt="2020-02-18T13:18:33.564" v="1" actId="2696"/>
      <pc:docMkLst>
        <pc:docMk/>
      </pc:docMkLst>
      <pc:sldChg chg="del">
        <pc:chgData name="Paul Preiss" userId="dda4c6fd-aa02-4d6b-b271-44c618bb5cdb" providerId="ADAL" clId="{BC9691EA-466D-8541-9EA0-9092CFCAF01D}" dt="2020-02-18T13:18:33.564" v="1" actId="2696"/>
        <pc:sldMkLst>
          <pc:docMk/>
          <pc:sldMk cId="398993775" sldId="377"/>
        </pc:sldMkLst>
      </pc:sldChg>
      <pc:sldChg chg="add">
        <pc:chgData name="Paul Preiss" userId="dda4c6fd-aa02-4d6b-b271-44c618bb5cdb" providerId="ADAL" clId="{BC9691EA-466D-8541-9EA0-9092CFCAF01D}" dt="2020-02-18T13:18:23.989" v="0" actId="22"/>
        <pc:sldMkLst>
          <pc:docMk/>
          <pc:sldMk cId="3112534862" sldId="878"/>
        </pc:sldMkLst>
      </pc:sldChg>
    </pc:docChg>
  </pc:docChgLst>
  <pc:docChgLst>
    <pc:chgData name="Maciej Sętkowski" userId="S::maciej.setkowski_gmail.com#ext#@iasahome.onmicrosoft.com::644e82f5-4078-4ad2-8811-0ac8b3001a1b" providerId="AD" clId="Web-{0533C238-3AEB-41A6-B3FB-C909AF24EE65}"/>
    <pc:docChg chg="modSld">
      <pc:chgData name="Maciej Sętkowski" userId="S::maciej.setkowski_gmail.com#ext#@iasahome.onmicrosoft.com::644e82f5-4078-4ad2-8811-0ac8b3001a1b" providerId="AD" clId="Web-{0533C238-3AEB-41A6-B3FB-C909AF24EE65}" dt="2020-04-27T15:36:40.830" v="384" actId="1076"/>
      <pc:docMkLst>
        <pc:docMk/>
      </pc:docMkLst>
      <pc:sldChg chg="addSp modSp">
        <pc:chgData name="Maciej Sętkowski" userId="S::maciej.setkowski_gmail.com#ext#@iasahome.onmicrosoft.com::644e82f5-4078-4ad2-8811-0ac8b3001a1b" providerId="AD" clId="Web-{0533C238-3AEB-41A6-B3FB-C909AF24EE65}" dt="2020-04-27T15:36:40.830" v="384" actId="1076"/>
        <pc:sldMkLst>
          <pc:docMk/>
          <pc:sldMk cId="2356223642" sldId="565"/>
        </pc:sldMkLst>
        <pc:spChg chg="mod">
          <ac:chgData name="Maciej Sętkowski" userId="S::maciej.setkowski_gmail.com#ext#@iasahome.onmicrosoft.com::644e82f5-4078-4ad2-8811-0ac8b3001a1b" providerId="AD" clId="Web-{0533C238-3AEB-41A6-B3FB-C909AF24EE65}" dt="2020-04-27T15:35:14.642" v="301" actId="20577"/>
          <ac:spMkLst>
            <pc:docMk/>
            <pc:sldMk cId="2356223642" sldId="565"/>
            <ac:spMk id="9" creationId="{0C44879D-28A5-483D-A34D-59C25750E45B}"/>
          </ac:spMkLst>
        </pc:spChg>
        <pc:spChg chg="add mod">
          <ac:chgData name="Maciej Sętkowski" userId="S::maciej.setkowski_gmail.com#ext#@iasahome.onmicrosoft.com::644e82f5-4078-4ad2-8811-0ac8b3001a1b" providerId="AD" clId="Web-{0533C238-3AEB-41A6-B3FB-C909AF24EE65}" dt="2020-04-27T15:34:39.188" v="184" actId="20577"/>
          <ac:spMkLst>
            <pc:docMk/>
            <pc:sldMk cId="2356223642" sldId="565"/>
            <ac:spMk id="10" creationId="{428E4BB1-0C73-4375-869D-5349736B978B}"/>
          </ac:spMkLst>
        </pc:spChg>
        <pc:spChg chg="add mod">
          <ac:chgData name="Maciej Sętkowski" userId="S::maciej.setkowski_gmail.com#ext#@iasahome.onmicrosoft.com::644e82f5-4078-4ad2-8811-0ac8b3001a1b" providerId="AD" clId="Web-{0533C238-3AEB-41A6-B3FB-C909AF24EE65}" dt="2020-04-27T15:34:02.094" v="77" actId="20577"/>
          <ac:spMkLst>
            <pc:docMk/>
            <pc:sldMk cId="2356223642" sldId="565"/>
            <ac:spMk id="11" creationId="{E810593E-91BD-4C69-98B7-FC8B4D848B32}"/>
          </ac:spMkLst>
        </pc:spChg>
        <pc:spChg chg="add mod">
          <ac:chgData name="Maciej Sętkowski" userId="S::maciej.setkowski_gmail.com#ext#@iasahome.onmicrosoft.com::644e82f5-4078-4ad2-8811-0ac8b3001a1b" providerId="AD" clId="Web-{0533C238-3AEB-41A6-B3FB-C909AF24EE65}" dt="2020-04-27T15:36:40.830" v="384" actId="1076"/>
          <ac:spMkLst>
            <pc:docMk/>
            <pc:sldMk cId="2356223642" sldId="565"/>
            <ac:spMk id="12" creationId="{318C4F39-999F-4A45-AE36-A1A299CD0F61}"/>
          </ac:spMkLst>
        </pc:spChg>
      </pc:sldChg>
    </pc:docChg>
  </pc:docChgLst>
  <pc:docChgLst>
    <pc:chgData name="Paul Preiss" userId="dda4c6fd-aa02-4d6b-b271-44c618bb5cdb" providerId="ADAL" clId="{C2D7C19A-CB5A-4B4E-8CAD-600AC800D966}"/>
    <pc:docChg chg="addSld delSld modSld modSection">
      <pc:chgData name="Paul Preiss" userId="dda4c6fd-aa02-4d6b-b271-44c618bb5cdb" providerId="ADAL" clId="{C2D7C19A-CB5A-4B4E-8CAD-600AC800D966}" dt="2019-12-20T08:44:33.415" v="6"/>
      <pc:docMkLst>
        <pc:docMk/>
      </pc:docMkLst>
      <pc:sldChg chg="del">
        <pc:chgData name="Paul Preiss" userId="dda4c6fd-aa02-4d6b-b271-44c618bb5cdb" providerId="ADAL" clId="{C2D7C19A-CB5A-4B4E-8CAD-600AC800D966}" dt="2019-12-20T08:44:00.436" v="1" actId="47"/>
        <pc:sldMkLst>
          <pc:docMk/>
          <pc:sldMk cId="1504241082" sldId="597"/>
        </pc:sldMkLst>
      </pc:sldChg>
      <pc:sldChg chg="del">
        <pc:chgData name="Paul Preiss" userId="dda4c6fd-aa02-4d6b-b271-44c618bb5cdb" providerId="ADAL" clId="{C2D7C19A-CB5A-4B4E-8CAD-600AC800D966}" dt="2019-12-20T08:44:20.476" v="3" actId="47"/>
        <pc:sldMkLst>
          <pc:docMk/>
          <pc:sldMk cId="3471924795" sldId="623"/>
        </pc:sldMkLst>
      </pc:sldChg>
      <pc:sldChg chg="del">
        <pc:chgData name="Paul Preiss" userId="dda4c6fd-aa02-4d6b-b271-44c618bb5cdb" providerId="ADAL" clId="{C2D7C19A-CB5A-4B4E-8CAD-600AC800D966}" dt="2019-12-20T08:44:30.263" v="4" actId="47"/>
        <pc:sldMkLst>
          <pc:docMk/>
          <pc:sldMk cId="3477766138" sldId="624"/>
        </pc:sldMkLst>
      </pc:sldChg>
      <pc:sldChg chg="del">
        <pc:chgData name="Paul Preiss" userId="dda4c6fd-aa02-4d6b-b271-44c618bb5cdb" providerId="ADAL" clId="{C2D7C19A-CB5A-4B4E-8CAD-600AC800D966}" dt="2019-12-20T08:44:30.263" v="4" actId="47"/>
        <pc:sldMkLst>
          <pc:docMk/>
          <pc:sldMk cId="4293104805" sldId="625"/>
        </pc:sldMkLst>
      </pc:sldChg>
      <pc:sldChg chg="add">
        <pc:chgData name="Paul Preiss" userId="dda4c6fd-aa02-4d6b-b271-44c618bb5cdb" providerId="ADAL" clId="{C2D7C19A-CB5A-4B4E-8CAD-600AC800D966}" dt="2019-12-20T08:43:56.240" v="0"/>
        <pc:sldMkLst>
          <pc:docMk/>
          <pc:sldMk cId="2280480034" sldId="860"/>
        </pc:sldMkLst>
      </pc:sldChg>
      <pc:sldChg chg="add">
        <pc:chgData name="Paul Preiss" userId="dda4c6fd-aa02-4d6b-b271-44c618bb5cdb" providerId="ADAL" clId="{C2D7C19A-CB5A-4B4E-8CAD-600AC800D966}" dt="2019-12-20T08:44:18.131" v="2"/>
        <pc:sldMkLst>
          <pc:docMk/>
          <pc:sldMk cId="3886875064" sldId="861"/>
        </pc:sldMkLst>
      </pc:sldChg>
      <pc:sldChg chg="add">
        <pc:chgData name="Paul Preiss" userId="dda4c6fd-aa02-4d6b-b271-44c618bb5cdb" providerId="ADAL" clId="{C2D7C19A-CB5A-4B4E-8CAD-600AC800D966}" dt="2019-12-20T08:44:33.081" v="5"/>
        <pc:sldMkLst>
          <pc:docMk/>
          <pc:sldMk cId="3157713034" sldId="862"/>
        </pc:sldMkLst>
      </pc:sldChg>
      <pc:sldChg chg="add">
        <pc:chgData name="Paul Preiss" userId="dda4c6fd-aa02-4d6b-b271-44c618bb5cdb" providerId="ADAL" clId="{C2D7C19A-CB5A-4B4E-8CAD-600AC800D966}" dt="2019-12-20T08:44:33.415" v="6"/>
        <pc:sldMkLst>
          <pc:docMk/>
          <pc:sldMk cId="3072606237" sldId="86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3T18:33:19.393" idx="1">
    <p:pos x="10" y="10"/>
    <p:text>Need to finish and add references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-IASA CORE-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4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-WORKSHOPS SQUIGGLE BIRDS-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50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157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ENGAGEMENT-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14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SKILLS EVALUATION-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214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 SKILLS GAP ANALYSIS-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6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ARCHITECT TOUCHPOINTS-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629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-ARCHITECTS ENGAGEMENT TOUCHPOINTS-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332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ENVIRONMENT-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4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-ENVIRONMENT CANVAS-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1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STAKEHOLDER ECOSYSTEM-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8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-SQUIGGLE BIRDS CANVAS-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919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-POWER INTEREST GRID-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41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ARCHITECT WEEK IN THE LIFE-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632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 DO DOCUMENT WEEK IN THE LIFE-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690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ARCHITECT PROCESS-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393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-ARCHITECTS PROCESS ENGAGEMENT-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079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ENGAGEMENT EXPERIMENT-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366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PRACTICE –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4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-WORKSHOP DRAW TOAST-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-DRAWTOAST CANVAS-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4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-WORKSHOP VISUAL INTRODUCTION-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2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-VISUAL INTRODUCTION CANVAS-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CULTURE HACKING-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-THE CULTURE MAP-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5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-WESTRUM CULTURE DIAGNOSTIC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4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-WORKSHOP EXPERIMENT 101-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-MODULE MAPPING-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6F03-B79B-4117-A478-695A030A27B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8344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DECISIONS-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9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-OKR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5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-BUSINESS CASE NABC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2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-ASR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0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</a:t>
            </a:r>
            <a:r>
              <a:rPr lang="en-IE" sz="1200">
                <a:latin typeface="Century Gothic" panose="020B0502020202020204" pitchFamily="34" charset="0"/>
              </a:rPr>
              <a:t>ASR: QATT CARD</a:t>
            </a:r>
            <a:r>
              <a:rPr lang="en-US" sz="1200">
                <a:latin typeface="Century Gothic" panose="020B0502020202020204" pitchFamily="34" charset="0"/>
              </a:rPr>
              <a:t>-</a:t>
            </a:r>
            <a:endParaRPr lang="en-IE" sz="120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3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DECISION RECORDS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7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-DECISION BIAS CALIBRATOR 1 OF 2-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1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-DECISION BIAS CALIBRATOR 2 OF 2-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57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 DEBT REQUEST-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0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-WORKSHOP DESIGN CARD-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7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-BENEFIT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4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WORKSHOP ETHICAL CONUNDRUM-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7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-ETHICAL CONUNDRUM-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8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ETHICAL PRINCIPLES REVIEW-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 ETHICAL PRINCIPLES-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59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DEMAND-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8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BUSINESS MODEL YOUR BUSINESS-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-ORIENTATION-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9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-BUSINESS MODEL CANVAS-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1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-BUSINESS MODEL CANVAS-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CUSTOMER PERSONA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19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-PERSONA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73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CUSTOMER JOURNEY MAP-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034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-CUSTOMER JOURNEY MAP-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07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-JOURNEY STAGE MAP-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51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BUSINESS CAPABILITY SERVICES-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6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-CUSTOMER JOURNEY MAP-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6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-CAPABILITY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-WORKSHOP ARCHITECTURE DEFINITION-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26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SERVICE LANDSCAPE AND BLUEPRINTS-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87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-SERVICE BLUEPRINT-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0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MAKING THE CASE-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32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-BUSINESS CASE NABC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6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BUSINESS BENEFITS-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73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-OKR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00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-BENEFIT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9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IMPACT EFFORT AND DOABILITY-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886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-ARCHITECTS ROADMAP-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83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ENGAGEMENT EXPERIMENT-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-ARCHITECTURE DEFINITION CANVAS-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8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-EXPERIMENT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75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SUPPLY-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36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RELEASES AND STORIES-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56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-ASR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78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-ASR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-ASR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560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-ARS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80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</a:t>
            </a:r>
            <a:r>
              <a:rPr lang="en-IE" sz="1200">
                <a:latin typeface="Century Gothic" panose="020B0502020202020204" pitchFamily="34" charset="0"/>
              </a:rPr>
              <a:t>ASR: QATT CARD</a:t>
            </a:r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-WORKSHOP STUDENT PAINS AND GAINS-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71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</a:t>
            </a:r>
            <a:r>
              <a:rPr lang="en-IE" sz="1200">
                <a:latin typeface="Century Gothic" panose="020B0502020202020204" pitchFamily="34" charset="0"/>
              </a:rPr>
              <a:t>ASR: QATT CARD</a:t>
            </a:r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31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MODERN ACHITECTURE LANDSCAPE-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91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-MODERN ARCHITECTURE LANDSCAPE ONE-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56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-MODERN ARCHITECTURE LANDSCAPE TWO-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149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-MODERN ARCHITECTURE LANDSCAPE THREE-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978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DECISION RECORDS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33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ARCHITECTURE DESCRIPTION-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03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SERVICE DESIGN-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45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-SERVICE VIEW USING ARCHIMATE-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75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VIEWS AND VIEWPOINTS-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-ARCHITECTURE PAINS AND GAINS CANVAS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9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-VIEWPOINT TEMPLATE-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21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-CONTEXT VIEW-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05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-CONTEXT VIEW-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44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BENEFITS RATIONALIZATION-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375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-BENEFITS REALIZATION VIEW-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982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-BENEFITS REALIZATION VIEW-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81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DECISION RECORDS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36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DECISION RECORDS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03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-BUSINESS CASE NABC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258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 DEBT REQUEST-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0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-ARCHITECTURE THINKING-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75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PERFORMANCE VIEW-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3476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-PERFORMANCE VIEW-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803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WORKSHOP QATT ARC ANALYSIS ADR AND ASR-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2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-ATAM ARCHITECTURE REVIEW PROCESS-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24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-ASR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80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HYPOTHESIS-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749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-ARCHITECTURE DECISION RECORD CARD-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3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</a:t>
            </a:r>
            <a:r>
              <a:rPr lang="en-IE" sz="1200">
                <a:latin typeface="Century Gothic" panose="020B0502020202020204" pitchFamily="34" charset="0"/>
              </a:rPr>
              <a:t>ASR: QATT CARD</a:t>
            </a:r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66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 DEBT REQUEST-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922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-WORKSHOP ENGAGEMENT EXPERIMENT-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7BEA-EFAC-4427-9B51-DBA9FA7E1CF1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DA3E-4E6A-4ABF-B7BD-9D680F5E2C8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AF2B-3A61-4E0A-8AEB-5A72A3354AC5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0137" cy="686260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437253F-267D-4B73-AF43-FD63FA17D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1707315"/>
            <a:ext cx="6858000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9471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righ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33BA1B-068D-4BEA-A1BA-DEE142D81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369" r="1"/>
          <a:stretch/>
        </p:blipFill>
        <p:spPr>
          <a:xfrm>
            <a:off x="6574970" y="6350"/>
            <a:ext cx="2569029" cy="6851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670030-2242-4BDE-AF9F-823EB840F65E}"/>
              </a:ext>
            </a:extLst>
          </p:cNvPr>
          <p:cNvSpPr/>
          <p:nvPr userDrawn="1"/>
        </p:nvSpPr>
        <p:spPr>
          <a:xfrm>
            <a:off x="6574970" y="0"/>
            <a:ext cx="2569029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E69951-30A3-4BB7-BE2E-611512E9EF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291" y="6183086"/>
            <a:ext cx="1478905" cy="331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6AF56-8542-4C69-B2D5-32FFF97FA8D1}"/>
              </a:ext>
            </a:extLst>
          </p:cNvPr>
          <p:cNvSpPr txBox="1"/>
          <p:nvPr userDrawn="1"/>
        </p:nvSpPr>
        <p:spPr>
          <a:xfrm>
            <a:off x="7184200" y="6514225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 Association for All IT Architects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94A85-004E-440F-AFB6-92F4D1E2EF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1710" y="2445129"/>
            <a:ext cx="1595547" cy="123859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EEFB922-2A25-43A9-946F-BF979D2685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39791" y="457200"/>
            <a:ext cx="2082079" cy="1828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82F4D57F-06D7-4C12-9C29-A2746DC53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922" y="698501"/>
            <a:ext cx="3962400" cy="4932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31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539-CB6A-49B7-B9F4-1EB722A7EEC5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8B8-0F4E-45B5-AE41-56B14854451B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D22-85B9-43BE-9AF7-C0E013ECBD2B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9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B2C5-F03E-41DE-85B4-0E6E3A0361F5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411-DD81-4E34-A2AC-06174AF3029B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B35F-E519-47AC-A2D9-1C21048A7403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19073" cy="365125"/>
          </a:xfrm>
        </p:spPr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E47-D91C-48F2-8E27-D9F9553951B6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634E-8591-4399-B228-C845CC570982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93530248,&quot;Placement&quot;:&quot;Footer&quot;}">
            <a:extLst>
              <a:ext uri="{FF2B5EF4-FFF2-40B4-BE49-F238E27FC236}">
                <a16:creationId xmlns:a16="http://schemas.microsoft.com/office/drawing/2014/main" id="{1F515D60-D2D1-491D-A6CA-9FF451BE3C66}"/>
              </a:ext>
            </a:extLst>
          </p:cNvPr>
          <p:cNvSpPr txBox="1"/>
          <p:nvPr userDrawn="1"/>
        </p:nvSpPr>
        <p:spPr>
          <a:xfrm>
            <a:off x="8684603" y="6656129"/>
            <a:ext cx="459397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F238C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  <p:sldLayoutId id="2147485326" r:id="rId12"/>
    <p:sldLayoutId id="214748532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svg"/><Relationship Id="rId13" Type="http://schemas.openxmlformats.org/officeDocument/2006/relationships/image" Target="../media/image226.png"/><Relationship Id="rId18" Type="http://schemas.openxmlformats.org/officeDocument/2006/relationships/image" Target="../media/image45.svg"/><Relationship Id="rId26" Type="http://schemas.openxmlformats.org/officeDocument/2006/relationships/image" Target="../media/image53.svg"/><Relationship Id="rId3" Type="http://schemas.openxmlformats.org/officeDocument/2006/relationships/notesSlide" Target="../notesSlides/notesSlide104.xml"/><Relationship Id="rId21" Type="http://schemas.openxmlformats.org/officeDocument/2006/relationships/image" Target="../media/image230.png"/><Relationship Id="rId34" Type="http://schemas.openxmlformats.org/officeDocument/2006/relationships/image" Target="../media/image47.svg"/><Relationship Id="rId7" Type="http://schemas.openxmlformats.org/officeDocument/2006/relationships/image" Target="../media/image220.png"/><Relationship Id="rId12" Type="http://schemas.openxmlformats.org/officeDocument/2006/relationships/image" Target="../media/image225.sv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9.svg"/><Relationship Id="rId20" Type="http://schemas.openxmlformats.org/officeDocument/2006/relationships/image" Target="../media/image49.svg"/><Relationship Id="rId29" Type="http://schemas.openxmlformats.org/officeDocument/2006/relationships/image" Target="../media/image232.png"/><Relationship Id="rId1" Type="http://schemas.openxmlformats.org/officeDocument/2006/relationships/tags" Target="../tags/tag99.xml"/><Relationship Id="rId6" Type="http://schemas.openxmlformats.org/officeDocument/2006/relationships/image" Target="../media/image219.svg"/><Relationship Id="rId11" Type="http://schemas.openxmlformats.org/officeDocument/2006/relationships/image" Target="../media/image224.png"/><Relationship Id="rId24" Type="http://schemas.openxmlformats.org/officeDocument/2006/relationships/image" Target="../media/image31.svg"/><Relationship Id="rId32" Type="http://schemas.openxmlformats.org/officeDocument/2006/relationships/image" Target="../media/image235.svg"/><Relationship Id="rId5" Type="http://schemas.openxmlformats.org/officeDocument/2006/relationships/image" Target="../media/image218.png"/><Relationship Id="rId15" Type="http://schemas.openxmlformats.org/officeDocument/2006/relationships/image" Target="../media/image228.pn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10" Type="http://schemas.openxmlformats.org/officeDocument/2006/relationships/image" Target="../media/image223.svg"/><Relationship Id="rId19" Type="http://schemas.openxmlformats.org/officeDocument/2006/relationships/image" Target="../media/image48.png"/><Relationship Id="rId31" Type="http://schemas.openxmlformats.org/officeDocument/2006/relationships/image" Target="../media/image234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Relationship Id="rId14" Type="http://schemas.openxmlformats.org/officeDocument/2006/relationships/image" Target="../media/image227.svg"/><Relationship Id="rId22" Type="http://schemas.openxmlformats.org/officeDocument/2006/relationships/image" Target="../media/image231.svg"/><Relationship Id="rId27" Type="http://schemas.openxmlformats.org/officeDocument/2006/relationships/image" Target="../media/image34.png"/><Relationship Id="rId30" Type="http://schemas.openxmlformats.org/officeDocument/2006/relationships/image" Target="../media/image233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7.svg"/><Relationship Id="rId18" Type="http://schemas.openxmlformats.org/officeDocument/2006/relationships/image" Target="../media/image244.png"/><Relationship Id="rId26" Type="http://schemas.openxmlformats.org/officeDocument/2006/relationships/image" Target="../media/image252.png"/><Relationship Id="rId3" Type="http://schemas.openxmlformats.org/officeDocument/2006/relationships/notesSlide" Target="../notesSlides/notesSlide106.xml"/><Relationship Id="rId21" Type="http://schemas.openxmlformats.org/officeDocument/2006/relationships/image" Target="../media/image247.svg"/><Relationship Id="rId34" Type="http://schemas.openxmlformats.org/officeDocument/2006/relationships/image" Target="../media/image260.png"/><Relationship Id="rId7" Type="http://schemas.openxmlformats.org/officeDocument/2006/relationships/image" Target="../media/image239.svg"/><Relationship Id="rId12" Type="http://schemas.openxmlformats.org/officeDocument/2006/relationships/image" Target="../media/image46.png"/><Relationship Id="rId17" Type="http://schemas.openxmlformats.org/officeDocument/2006/relationships/image" Target="../media/image243.svg"/><Relationship Id="rId25" Type="http://schemas.openxmlformats.org/officeDocument/2006/relationships/image" Target="../media/image251.svg"/><Relationship Id="rId33" Type="http://schemas.openxmlformats.org/officeDocument/2006/relationships/image" Target="../media/image259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png"/><Relationship Id="rId20" Type="http://schemas.openxmlformats.org/officeDocument/2006/relationships/image" Target="../media/image246.png"/><Relationship Id="rId29" Type="http://schemas.openxmlformats.org/officeDocument/2006/relationships/image" Target="../media/image255.svg"/><Relationship Id="rId1" Type="http://schemas.openxmlformats.org/officeDocument/2006/relationships/tags" Target="../tags/tag101.xml"/><Relationship Id="rId6" Type="http://schemas.openxmlformats.org/officeDocument/2006/relationships/image" Target="../media/image238.png"/><Relationship Id="rId11" Type="http://schemas.openxmlformats.org/officeDocument/2006/relationships/image" Target="../media/image231.svg"/><Relationship Id="rId24" Type="http://schemas.openxmlformats.org/officeDocument/2006/relationships/image" Target="../media/image250.png"/><Relationship Id="rId32" Type="http://schemas.openxmlformats.org/officeDocument/2006/relationships/image" Target="../media/image258.png"/><Relationship Id="rId37" Type="http://schemas.openxmlformats.org/officeDocument/2006/relationships/image" Target="../media/image263.svg"/><Relationship Id="rId5" Type="http://schemas.openxmlformats.org/officeDocument/2006/relationships/image" Target="../media/image237.svg"/><Relationship Id="rId15" Type="http://schemas.openxmlformats.org/officeDocument/2006/relationships/image" Target="../media/image49.svg"/><Relationship Id="rId23" Type="http://schemas.openxmlformats.org/officeDocument/2006/relationships/image" Target="../media/image249.svg"/><Relationship Id="rId28" Type="http://schemas.openxmlformats.org/officeDocument/2006/relationships/image" Target="../media/image254.png"/><Relationship Id="rId36" Type="http://schemas.openxmlformats.org/officeDocument/2006/relationships/image" Target="../media/image262.png"/><Relationship Id="rId10" Type="http://schemas.openxmlformats.org/officeDocument/2006/relationships/image" Target="../media/image230.png"/><Relationship Id="rId19" Type="http://schemas.openxmlformats.org/officeDocument/2006/relationships/image" Target="../media/image245.svg"/><Relationship Id="rId31" Type="http://schemas.openxmlformats.org/officeDocument/2006/relationships/image" Target="../media/image257.svg"/><Relationship Id="rId4" Type="http://schemas.openxmlformats.org/officeDocument/2006/relationships/image" Target="../media/image236.png"/><Relationship Id="rId9" Type="http://schemas.openxmlformats.org/officeDocument/2006/relationships/image" Target="../media/image241.svg"/><Relationship Id="rId14" Type="http://schemas.openxmlformats.org/officeDocument/2006/relationships/image" Target="../media/image48.png"/><Relationship Id="rId22" Type="http://schemas.openxmlformats.org/officeDocument/2006/relationships/image" Target="../media/image248.png"/><Relationship Id="rId27" Type="http://schemas.openxmlformats.org/officeDocument/2006/relationships/image" Target="../media/image253.svg"/><Relationship Id="rId30" Type="http://schemas.openxmlformats.org/officeDocument/2006/relationships/image" Target="../media/image256.png"/><Relationship Id="rId35" Type="http://schemas.openxmlformats.org/officeDocument/2006/relationships/image" Target="../media/image261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hyperlink" Target="http://gamestorming.com/squiggle-birds/" TargetMode="Externa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7.svg"/><Relationship Id="rId18" Type="http://schemas.openxmlformats.org/officeDocument/2006/relationships/image" Target="../media/image244.png"/><Relationship Id="rId26" Type="http://schemas.openxmlformats.org/officeDocument/2006/relationships/image" Target="../media/image252.png"/><Relationship Id="rId3" Type="http://schemas.openxmlformats.org/officeDocument/2006/relationships/notesSlide" Target="../notesSlides/notesSlide112.xml"/><Relationship Id="rId21" Type="http://schemas.openxmlformats.org/officeDocument/2006/relationships/image" Target="../media/image247.svg"/><Relationship Id="rId34" Type="http://schemas.openxmlformats.org/officeDocument/2006/relationships/image" Target="../media/image260.png"/><Relationship Id="rId7" Type="http://schemas.openxmlformats.org/officeDocument/2006/relationships/image" Target="../media/image239.svg"/><Relationship Id="rId12" Type="http://schemas.openxmlformats.org/officeDocument/2006/relationships/image" Target="../media/image46.png"/><Relationship Id="rId17" Type="http://schemas.openxmlformats.org/officeDocument/2006/relationships/image" Target="../media/image243.svg"/><Relationship Id="rId25" Type="http://schemas.openxmlformats.org/officeDocument/2006/relationships/image" Target="../media/image251.svg"/><Relationship Id="rId33" Type="http://schemas.openxmlformats.org/officeDocument/2006/relationships/image" Target="../media/image259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png"/><Relationship Id="rId20" Type="http://schemas.openxmlformats.org/officeDocument/2006/relationships/image" Target="../media/image246.png"/><Relationship Id="rId29" Type="http://schemas.openxmlformats.org/officeDocument/2006/relationships/image" Target="../media/image255.svg"/><Relationship Id="rId1" Type="http://schemas.openxmlformats.org/officeDocument/2006/relationships/tags" Target="../tags/tag107.xml"/><Relationship Id="rId6" Type="http://schemas.openxmlformats.org/officeDocument/2006/relationships/image" Target="../media/image238.png"/><Relationship Id="rId11" Type="http://schemas.openxmlformats.org/officeDocument/2006/relationships/image" Target="../media/image231.svg"/><Relationship Id="rId24" Type="http://schemas.openxmlformats.org/officeDocument/2006/relationships/image" Target="../media/image250.png"/><Relationship Id="rId32" Type="http://schemas.openxmlformats.org/officeDocument/2006/relationships/image" Target="../media/image258.png"/><Relationship Id="rId37" Type="http://schemas.openxmlformats.org/officeDocument/2006/relationships/image" Target="../media/image263.svg"/><Relationship Id="rId5" Type="http://schemas.openxmlformats.org/officeDocument/2006/relationships/image" Target="../media/image237.svg"/><Relationship Id="rId15" Type="http://schemas.openxmlformats.org/officeDocument/2006/relationships/image" Target="../media/image49.svg"/><Relationship Id="rId23" Type="http://schemas.openxmlformats.org/officeDocument/2006/relationships/image" Target="../media/image249.svg"/><Relationship Id="rId28" Type="http://schemas.openxmlformats.org/officeDocument/2006/relationships/image" Target="../media/image254.png"/><Relationship Id="rId36" Type="http://schemas.openxmlformats.org/officeDocument/2006/relationships/image" Target="../media/image262.png"/><Relationship Id="rId10" Type="http://schemas.openxmlformats.org/officeDocument/2006/relationships/image" Target="../media/image230.png"/><Relationship Id="rId19" Type="http://schemas.openxmlformats.org/officeDocument/2006/relationships/image" Target="../media/image245.svg"/><Relationship Id="rId31" Type="http://schemas.openxmlformats.org/officeDocument/2006/relationships/image" Target="../media/image257.svg"/><Relationship Id="rId4" Type="http://schemas.openxmlformats.org/officeDocument/2006/relationships/image" Target="../media/image236.png"/><Relationship Id="rId9" Type="http://schemas.openxmlformats.org/officeDocument/2006/relationships/image" Target="../media/image241.svg"/><Relationship Id="rId14" Type="http://schemas.openxmlformats.org/officeDocument/2006/relationships/image" Target="../media/image48.png"/><Relationship Id="rId22" Type="http://schemas.openxmlformats.org/officeDocument/2006/relationships/image" Target="../media/image248.png"/><Relationship Id="rId27" Type="http://schemas.openxmlformats.org/officeDocument/2006/relationships/image" Target="../media/image253.svg"/><Relationship Id="rId30" Type="http://schemas.openxmlformats.org/officeDocument/2006/relationships/image" Target="../media/image256.png"/><Relationship Id="rId35" Type="http://schemas.openxmlformats.org/officeDocument/2006/relationships/image" Target="../media/image261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7.svg"/><Relationship Id="rId18" Type="http://schemas.openxmlformats.org/officeDocument/2006/relationships/image" Target="../media/image244.png"/><Relationship Id="rId26" Type="http://schemas.openxmlformats.org/officeDocument/2006/relationships/image" Target="../media/image252.png"/><Relationship Id="rId3" Type="http://schemas.openxmlformats.org/officeDocument/2006/relationships/notesSlide" Target="../notesSlides/notesSlide114.xml"/><Relationship Id="rId21" Type="http://schemas.openxmlformats.org/officeDocument/2006/relationships/image" Target="../media/image247.svg"/><Relationship Id="rId34" Type="http://schemas.openxmlformats.org/officeDocument/2006/relationships/image" Target="../media/image260.png"/><Relationship Id="rId7" Type="http://schemas.openxmlformats.org/officeDocument/2006/relationships/image" Target="../media/image239.svg"/><Relationship Id="rId12" Type="http://schemas.openxmlformats.org/officeDocument/2006/relationships/image" Target="../media/image46.png"/><Relationship Id="rId17" Type="http://schemas.openxmlformats.org/officeDocument/2006/relationships/image" Target="../media/image243.svg"/><Relationship Id="rId25" Type="http://schemas.openxmlformats.org/officeDocument/2006/relationships/image" Target="../media/image251.svg"/><Relationship Id="rId33" Type="http://schemas.openxmlformats.org/officeDocument/2006/relationships/image" Target="../media/image259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png"/><Relationship Id="rId20" Type="http://schemas.openxmlformats.org/officeDocument/2006/relationships/image" Target="../media/image246.png"/><Relationship Id="rId29" Type="http://schemas.openxmlformats.org/officeDocument/2006/relationships/image" Target="../media/image255.svg"/><Relationship Id="rId1" Type="http://schemas.openxmlformats.org/officeDocument/2006/relationships/tags" Target="../tags/tag109.xml"/><Relationship Id="rId6" Type="http://schemas.openxmlformats.org/officeDocument/2006/relationships/image" Target="../media/image238.png"/><Relationship Id="rId11" Type="http://schemas.openxmlformats.org/officeDocument/2006/relationships/image" Target="../media/image231.svg"/><Relationship Id="rId24" Type="http://schemas.openxmlformats.org/officeDocument/2006/relationships/image" Target="../media/image250.png"/><Relationship Id="rId32" Type="http://schemas.openxmlformats.org/officeDocument/2006/relationships/image" Target="../media/image258.png"/><Relationship Id="rId37" Type="http://schemas.openxmlformats.org/officeDocument/2006/relationships/image" Target="../media/image263.svg"/><Relationship Id="rId5" Type="http://schemas.openxmlformats.org/officeDocument/2006/relationships/image" Target="../media/image237.svg"/><Relationship Id="rId15" Type="http://schemas.openxmlformats.org/officeDocument/2006/relationships/image" Target="../media/image49.svg"/><Relationship Id="rId23" Type="http://schemas.openxmlformats.org/officeDocument/2006/relationships/image" Target="../media/image249.svg"/><Relationship Id="rId28" Type="http://schemas.openxmlformats.org/officeDocument/2006/relationships/image" Target="../media/image254.png"/><Relationship Id="rId36" Type="http://schemas.openxmlformats.org/officeDocument/2006/relationships/image" Target="../media/image262.png"/><Relationship Id="rId10" Type="http://schemas.openxmlformats.org/officeDocument/2006/relationships/image" Target="../media/image230.png"/><Relationship Id="rId19" Type="http://schemas.openxmlformats.org/officeDocument/2006/relationships/image" Target="../media/image245.svg"/><Relationship Id="rId31" Type="http://schemas.openxmlformats.org/officeDocument/2006/relationships/image" Target="../media/image257.svg"/><Relationship Id="rId4" Type="http://schemas.openxmlformats.org/officeDocument/2006/relationships/image" Target="../media/image236.png"/><Relationship Id="rId9" Type="http://schemas.openxmlformats.org/officeDocument/2006/relationships/image" Target="../media/image241.svg"/><Relationship Id="rId14" Type="http://schemas.openxmlformats.org/officeDocument/2006/relationships/image" Target="../media/image48.png"/><Relationship Id="rId22" Type="http://schemas.openxmlformats.org/officeDocument/2006/relationships/image" Target="../media/image248.png"/><Relationship Id="rId27" Type="http://schemas.openxmlformats.org/officeDocument/2006/relationships/image" Target="../media/image253.svg"/><Relationship Id="rId30" Type="http://schemas.openxmlformats.org/officeDocument/2006/relationships/image" Target="../media/image256.png"/><Relationship Id="rId35" Type="http://schemas.openxmlformats.org/officeDocument/2006/relationships/image" Target="../media/image261.sv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1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53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5" Type="http://schemas.openxmlformats.org/officeDocument/2006/relationships/image" Target="../media/image5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tags" Target="../tags/tag29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56.pn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23" Type="http://schemas.openxmlformats.org/officeDocument/2006/relationships/image" Target="../media/image5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58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1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50.png"/><Relationship Id="rId11" Type="http://schemas.openxmlformats.org/officeDocument/2006/relationships/image" Target="../media/image45.svg"/><Relationship Id="rId5" Type="http://schemas.openxmlformats.org/officeDocument/2006/relationships/image" Target="../media/image60.svg"/><Relationship Id="rId10" Type="http://schemas.openxmlformats.org/officeDocument/2006/relationships/image" Target="../media/image44.png"/><Relationship Id="rId4" Type="http://schemas.openxmlformats.org/officeDocument/2006/relationships/image" Target="../media/image59.png"/><Relationship Id="rId9" Type="http://schemas.openxmlformats.org/officeDocument/2006/relationships/image" Target="../media/image5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1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3" Type="http://schemas.openxmlformats.org/officeDocument/2006/relationships/notesSlide" Target="../notesSlides/notesSlide56.xml"/><Relationship Id="rId21" Type="http://schemas.openxmlformats.org/officeDocument/2006/relationships/image" Target="../media/image53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5" Type="http://schemas.openxmlformats.org/officeDocument/2006/relationships/image" Target="../media/image5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tags" Target="../tags/tag55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56.pn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23" Type="http://schemas.openxmlformats.org/officeDocument/2006/relationships/image" Target="../media/image5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96.png"/><Relationship Id="rId21" Type="http://schemas.openxmlformats.org/officeDocument/2006/relationships/image" Target="../media/image78.png"/><Relationship Id="rId34" Type="http://schemas.openxmlformats.org/officeDocument/2006/relationships/image" Target="../media/image91.png"/><Relationship Id="rId42" Type="http://schemas.openxmlformats.org/officeDocument/2006/relationships/image" Target="../media/image99.png"/><Relationship Id="rId47" Type="http://schemas.openxmlformats.org/officeDocument/2006/relationships/image" Target="../media/image104.png"/><Relationship Id="rId50" Type="http://schemas.openxmlformats.org/officeDocument/2006/relationships/image" Target="../media/image107.png"/><Relationship Id="rId55" Type="http://schemas.openxmlformats.org/officeDocument/2006/relationships/image" Target="../media/image112.png"/><Relationship Id="rId63" Type="http://schemas.openxmlformats.org/officeDocument/2006/relationships/image" Target="../media/image120.png"/><Relationship Id="rId68" Type="http://schemas.openxmlformats.org/officeDocument/2006/relationships/image" Target="../media/image125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png"/><Relationship Id="rId29" Type="http://schemas.openxmlformats.org/officeDocument/2006/relationships/image" Target="../media/image86.png"/><Relationship Id="rId1" Type="http://schemas.openxmlformats.org/officeDocument/2006/relationships/tags" Target="../tags/tag7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94.png"/><Relationship Id="rId40" Type="http://schemas.openxmlformats.org/officeDocument/2006/relationships/image" Target="../media/image97.png"/><Relationship Id="rId45" Type="http://schemas.openxmlformats.org/officeDocument/2006/relationships/image" Target="../media/image102.png"/><Relationship Id="rId53" Type="http://schemas.openxmlformats.org/officeDocument/2006/relationships/image" Target="../media/image110.png"/><Relationship Id="rId58" Type="http://schemas.openxmlformats.org/officeDocument/2006/relationships/image" Target="../media/image115.png"/><Relationship Id="rId66" Type="http://schemas.openxmlformats.org/officeDocument/2006/relationships/image" Target="../media/image123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49" Type="http://schemas.openxmlformats.org/officeDocument/2006/relationships/image" Target="../media/image106.png"/><Relationship Id="rId57" Type="http://schemas.openxmlformats.org/officeDocument/2006/relationships/image" Target="../media/image114.png"/><Relationship Id="rId61" Type="http://schemas.openxmlformats.org/officeDocument/2006/relationships/image" Target="../media/image118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88.png"/><Relationship Id="rId44" Type="http://schemas.openxmlformats.org/officeDocument/2006/relationships/image" Target="../media/image101.png"/><Relationship Id="rId52" Type="http://schemas.openxmlformats.org/officeDocument/2006/relationships/image" Target="../media/image109.png"/><Relationship Id="rId60" Type="http://schemas.openxmlformats.org/officeDocument/2006/relationships/image" Target="../media/image117.png"/><Relationship Id="rId65" Type="http://schemas.openxmlformats.org/officeDocument/2006/relationships/image" Target="../media/image12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35" Type="http://schemas.openxmlformats.org/officeDocument/2006/relationships/image" Target="../media/image92.png"/><Relationship Id="rId43" Type="http://schemas.openxmlformats.org/officeDocument/2006/relationships/image" Target="../media/image100.png"/><Relationship Id="rId48" Type="http://schemas.openxmlformats.org/officeDocument/2006/relationships/image" Target="../media/image105.png"/><Relationship Id="rId56" Type="http://schemas.openxmlformats.org/officeDocument/2006/relationships/image" Target="../media/image113.png"/><Relationship Id="rId64" Type="http://schemas.openxmlformats.org/officeDocument/2006/relationships/image" Target="../media/image121.png"/><Relationship Id="rId69" Type="http://schemas.openxmlformats.org/officeDocument/2006/relationships/image" Target="../media/image126.png"/><Relationship Id="rId8" Type="http://schemas.openxmlformats.org/officeDocument/2006/relationships/image" Target="../media/image65.png"/><Relationship Id="rId51" Type="http://schemas.openxmlformats.org/officeDocument/2006/relationships/image" Target="../media/image108.png"/><Relationship Id="rId3" Type="http://schemas.openxmlformats.org/officeDocument/2006/relationships/notesSlide" Target="../notesSlides/notesSlide72.xml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image" Target="../media/image95.png"/><Relationship Id="rId46" Type="http://schemas.openxmlformats.org/officeDocument/2006/relationships/image" Target="../media/image103.png"/><Relationship Id="rId59" Type="http://schemas.openxmlformats.org/officeDocument/2006/relationships/image" Target="../media/image116.png"/><Relationship Id="rId67" Type="http://schemas.openxmlformats.org/officeDocument/2006/relationships/image" Target="../media/image124.png"/><Relationship Id="rId20" Type="http://schemas.openxmlformats.org/officeDocument/2006/relationships/image" Target="../media/image77.png"/><Relationship Id="rId41" Type="http://schemas.openxmlformats.org/officeDocument/2006/relationships/image" Target="../media/image98.png"/><Relationship Id="rId54" Type="http://schemas.openxmlformats.org/officeDocument/2006/relationships/image" Target="../media/image111.png"/><Relationship Id="rId62" Type="http://schemas.openxmlformats.org/officeDocument/2006/relationships/image" Target="../media/image119.png"/><Relationship Id="rId70" Type="http://schemas.openxmlformats.org/officeDocument/2006/relationships/image" Target="../media/image127.png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26" Type="http://schemas.openxmlformats.org/officeDocument/2006/relationships/image" Target="../media/image150.png"/><Relationship Id="rId39" Type="http://schemas.openxmlformats.org/officeDocument/2006/relationships/image" Target="../media/image80.png"/><Relationship Id="rId3" Type="http://schemas.openxmlformats.org/officeDocument/2006/relationships/notesSlide" Target="../notesSlides/notesSlide73.xml"/><Relationship Id="rId21" Type="http://schemas.openxmlformats.org/officeDocument/2006/relationships/image" Target="../media/image145.png"/><Relationship Id="rId34" Type="http://schemas.openxmlformats.org/officeDocument/2006/relationships/image" Target="../media/image156.png"/><Relationship Id="rId42" Type="http://schemas.openxmlformats.org/officeDocument/2006/relationships/image" Target="../media/image163.png"/><Relationship Id="rId47" Type="http://schemas.openxmlformats.org/officeDocument/2006/relationships/image" Target="../media/image168.png"/><Relationship Id="rId50" Type="http://schemas.openxmlformats.org/officeDocument/2006/relationships/image" Target="../media/image171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46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29" Type="http://schemas.openxmlformats.org/officeDocument/2006/relationships/image" Target="../media/image124.png"/><Relationship Id="rId41" Type="http://schemas.openxmlformats.org/officeDocument/2006/relationships/image" Target="../media/image162.png"/><Relationship Id="rId54" Type="http://schemas.openxmlformats.org/officeDocument/2006/relationships/image" Target="../media/image175.png"/><Relationship Id="rId1" Type="http://schemas.openxmlformats.org/officeDocument/2006/relationships/tags" Target="../tags/tag7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1.png"/><Relationship Id="rId45" Type="http://schemas.openxmlformats.org/officeDocument/2006/relationships/image" Target="../media/image166.png"/><Relationship Id="rId53" Type="http://schemas.openxmlformats.org/officeDocument/2006/relationships/image" Target="../media/image174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28" Type="http://schemas.openxmlformats.org/officeDocument/2006/relationships/image" Target="../media/image152.png"/><Relationship Id="rId36" Type="http://schemas.openxmlformats.org/officeDocument/2006/relationships/image" Target="../media/image158.png"/><Relationship Id="rId49" Type="http://schemas.openxmlformats.org/officeDocument/2006/relationships/image" Target="../media/image170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31" Type="http://schemas.openxmlformats.org/officeDocument/2006/relationships/image" Target="../media/image153.png"/><Relationship Id="rId44" Type="http://schemas.openxmlformats.org/officeDocument/2006/relationships/image" Target="../media/image165.png"/><Relationship Id="rId52" Type="http://schemas.openxmlformats.org/officeDocument/2006/relationships/image" Target="../media/image17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Relationship Id="rId27" Type="http://schemas.openxmlformats.org/officeDocument/2006/relationships/image" Target="../media/image151.png"/><Relationship Id="rId30" Type="http://schemas.openxmlformats.org/officeDocument/2006/relationships/image" Target="../media/image61.png"/><Relationship Id="rId35" Type="http://schemas.openxmlformats.org/officeDocument/2006/relationships/image" Target="../media/image157.png"/><Relationship Id="rId43" Type="http://schemas.openxmlformats.org/officeDocument/2006/relationships/image" Target="../media/image164.png"/><Relationship Id="rId48" Type="http://schemas.openxmlformats.org/officeDocument/2006/relationships/image" Target="../media/image169.png"/><Relationship Id="rId8" Type="http://schemas.openxmlformats.org/officeDocument/2006/relationships/image" Target="../media/image132.png"/><Relationship Id="rId51" Type="http://schemas.openxmlformats.org/officeDocument/2006/relationships/image" Target="../media/image17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37.png"/><Relationship Id="rId18" Type="http://schemas.openxmlformats.org/officeDocument/2006/relationships/image" Target="../media/image189.png"/><Relationship Id="rId26" Type="http://schemas.openxmlformats.org/officeDocument/2006/relationships/image" Target="../media/image197.png"/><Relationship Id="rId39" Type="http://schemas.openxmlformats.org/officeDocument/2006/relationships/image" Target="../media/image210.png"/><Relationship Id="rId3" Type="http://schemas.openxmlformats.org/officeDocument/2006/relationships/notesSlide" Target="../notesSlides/notesSlide74.xml"/><Relationship Id="rId21" Type="http://schemas.openxmlformats.org/officeDocument/2006/relationships/image" Target="../media/image192.png"/><Relationship Id="rId34" Type="http://schemas.openxmlformats.org/officeDocument/2006/relationships/image" Target="../media/image205.png"/><Relationship Id="rId42" Type="http://schemas.openxmlformats.org/officeDocument/2006/relationships/image" Target="../media/image213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image" Target="../media/image20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29" Type="http://schemas.openxmlformats.org/officeDocument/2006/relationships/image" Target="../media/image200.png"/><Relationship Id="rId41" Type="http://schemas.openxmlformats.org/officeDocument/2006/relationships/image" Target="../media/image212.png"/><Relationship Id="rId1" Type="http://schemas.openxmlformats.org/officeDocument/2006/relationships/tags" Target="../tags/tag73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24" Type="http://schemas.openxmlformats.org/officeDocument/2006/relationships/image" Target="../media/image195.png"/><Relationship Id="rId32" Type="http://schemas.openxmlformats.org/officeDocument/2006/relationships/image" Target="../media/image203.png"/><Relationship Id="rId37" Type="http://schemas.openxmlformats.org/officeDocument/2006/relationships/image" Target="../media/image208.png"/><Relationship Id="rId40" Type="http://schemas.openxmlformats.org/officeDocument/2006/relationships/image" Target="../media/image211.png"/><Relationship Id="rId5" Type="http://schemas.openxmlformats.org/officeDocument/2006/relationships/image" Target="../media/image177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199.png"/><Relationship Id="rId36" Type="http://schemas.openxmlformats.org/officeDocument/2006/relationships/image" Target="../media/image207.png"/><Relationship Id="rId10" Type="http://schemas.openxmlformats.org/officeDocument/2006/relationships/image" Target="../media/image182.png"/><Relationship Id="rId19" Type="http://schemas.openxmlformats.org/officeDocument/2006/relationships/image" Target="../media/image190.png"/><Relationship Id="rId31" Type="http://schemas.openxmlformats.org/officeDocument/2006/relationships/image" Target="../media/image20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1.png"/><Relationship Id="rId35" Type="http://schemas.openxmlformats.org/officeDocument/2006/relationships/image" Target="../media/image206.png"/><Relationship Id="rId43" Type="http://schemas.openxmlformats.org/officeDocument/2006/relationships/image" Target="../media/image21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Relationship Id="rId4" Type="http://schemas.openxmlformats.org/officeDocument/2006/relationships/image" Target="../media/image21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Relationship Id="rId4" Type="http://schemas.openxmlformats.org/officeDocument/2006/relationships/image" Target="../media/image21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Relationship Id="rId4" Type="http://schemas.openxmlformats.org/officeDocument/2006/relationships/image" Target="../media/image21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9EF7277-6CBC-4587-BDA8-0AF0B8F6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WORKSHOPS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50"/>
              <a:t>IASA Core 3.0</a:t>
            </a:r>
            <a:endParaRPr lang="en-US" sz="405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91" y="1073602"/>
            <a:ext cx="1478905" cy="336662"/>
          </a:xfrm>
          <a:prstGeom prst="rect">
            <a:avLst/>
          </a:prstGeom>
          <a:solidFill>
            <a:srgbClr val="097FC3"/>
          </a:solidFill>
        </p:spPr>
      </p:pic>
      <p:sp>
        <p:nvSpPr>
          <p:cNvPr id="7" name="TextBox 6"/>
          <p:cNvSpPr txBox="1"/>
          <p:nvPr/>
        </p:nvSpPr>
        <p:spPr>
          <a:xfrm>
            <a:off x="7184200" y="1410341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An Association for All IT Architects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5A92B-B3CA-4948-AFBD-1C6A66B0B4F6}"/>
              </a:ext>
            </a:extLst>
          </p:cNvPr>
          <p:cNvSpPr/>
          <p:nvPr/>
        </p:nvSpPr>
        <p:spPr>
          <a:xfrm>
            <a:off x="8077395" y="4625063"/>
            <a:ext cx="685800" cy="4258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75">
                <a:solidFill>
                  <a:schemeClr val="bg1"/>
                </a:solidFill>
                <a:latin typeface="Century Gothic" panose="020B0502020202020204" pitchFamily="34" charset="0"/>
              </a:rPr>
              <a:t>LSXX: Visual Thinking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1288C1-92A8-467A-A106-B8035BD19A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14" y="4845294"/>
            <a:ext cx="204266" cy="204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084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8342-42EE-47A7-8363-09151551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Architecture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3077-248A-4C94-B0AC-7317B40D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IASA Core 3.0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0702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88536" y="260563"/>
            <a:ext cx="8766927" cy="6266343"/>
            <a:chOff x="634542" y="369870"/>
            <a:chExt cx="11000941" cy="61347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1-2 Problems/Observations relating to your Engagement model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 1-3 Possible Experiments that you could run on your return to work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Experimenting Forward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Finding options - Options marketplace using Q&amp;I – 10 minutes (3 rounds)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Design an Experiment or Experiments using the Experiment Card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Make sure your actions &amp; expectations are clear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Experiment Card(s)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culture type and link to architecture engagement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061591" cy="293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LS3.5.2 ENGAGEMENT EXPERIMENT(S)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71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87643" y="1672951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87642" y="2075174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F7A12-00D0-45FF-8755-9FDBF6BD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9723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9734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6973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8342-42EE-47A7-8363-09151551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Architecture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3077-248A-4C94-B0AC-7317B40D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IASA Core 3.0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5093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6978" y="136524"/>
            <a:ext cx="8810044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Assess your skills using the IASA Skills Assessment Tool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Skills Assessment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 the skills gap analysis worksheet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your strength skills in each area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your skill gaps in each area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Class Discussion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Skills Assessment Tool</a:t>
              </a: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Architects,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Skills &amp; Learning Paths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950818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LS4.1.1 SKILLS EVALUATION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644121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</a:t>
              </a:r>
              <a:r>
                <a:rPr lang="en-IE" sz="60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Críosta</a:t>
              </a:r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24870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50642" y="160031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69915" y="1994818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D16DF-DD47-440B-B20E-DFD714FF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7284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50829" y="136524"/>
            <a:ext cx="8729220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778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ARCHITECT SKILLS GAP ANALYSIS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7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85DB44-8490-4BD6-847E-DCCB7031A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37" y="2647842"/>
            <a:ext cx="853268" cy="853268"/>
          </a:xfrm>
          <a:prstGeom prst="rect">
            <a:avLst/>
          </a:prstGeom>
        </p:spPr>
      </p:pic>
      <p:pic>
        <p:nvPicPr>
          <p:cNvPr id="8" name="Graphic 7" descr="Box">
            <a:extLst>
              <a:ext uri="{FF2B5EF4-FFF2-40B4-BE49-F238E27FC236}">
                <a16:creationId xmlns:a16="http://schemas.microsoft.com/office/drawing/2014/main" id="{4FD42797-544A-4600-9D28-E8ACE3F49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418" y="693173"/>
            <a:ext cx="425828" cy="425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CB1A4-509D-4785-966C-27630BA8AA51}"/>
              </a:ext>
            </a:extLst>
          </p:cNvPr>
          <p:cNvSpPr txBox="1"/>
          <p:nvPr/>
        </p:nvSpPr>
        <p:spPr>
          <a:xfrm>
            <a:off x="195670" y="1095558"/>
            <a:ext cx="2059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latin typeface="Century Gothic" panose="020B0502020202020204" pitchFamily="34" charset="0"/>
              </a:rPr>
              <a:t>BUSINESS TECHNOLOGY STRATEGY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0A67D-9F02-4B8C-93A1-4FEC7149FB1B}"/>
              </a:ext>
            </a:extLst>
          </p:cNvPr>
          <p:cNvSpPr txBox="1"/>
          <p:nvPr/>
        </p:nvSpPr>
        <p:spPr>
          <a:xfrm>
            <a:off x="7626568" y="1098513"/>
            <a:ext cx="1392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latin typeface="Century Gothic" panose="020B0502020202020204" pitchFamily="34" charset="0"/>
              </a:rPr>
              <a:t>HUMAN DYNAMICS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127F2E-4FFD-49EC-BA91-29D78AD2D276}"/>
              </a:ext>
            </a:extLst>
          </p:cNvPr>
          <p:cNvGrpSpPr/>
          <p:nvPr/>
        </p:nvGrpSpPr>
        <p:grpSpPr>
          <a:xfrm>
            <a:off x="8442892" y="648368"/>
            <a:ext cx="351924" cy="496149"/>
            <a:chOff x="10152241" y="1076922"/>
            <a:chExt cx="469232" cy="661532"/>
          </a:xfrm>
        </p:grpSpPr>
        <p:pic>
          <p:nvPicPr>
            <p:cNvPr id="10" name="Graphic 9" descr="Children">
              <a:extLst>
                <a:ext uri="{FF2B5EF4-FFF2-40B4-BE49-F238E27FC236}">
                  <a16:creationId xmlns:a16="http://schemas.microsoft.com/office/drawing/2014/main" id="{65CFB6C9-6420-4CCD-A466-97450869A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52241" y="1269222"/>
              <a:ext cx="469232" cy="469232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069FC16A-A2D6-4C6F-8E1E-998A0398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92959" y="1076922"/>
              <a:ext cx="387795" cy="387795"/>
            </a:xfrm>
            <a:prstGeom prst="rect">
              <a:avLst/>
            </a:prstGeom>
          </p:spPr>
        </p:pic>
      </p:grp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67A25996-5B52-4F09-A2E6-03CC936CBC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59171" y="5828898"/>
            <a:ext cx="351924" cy="351924"/>
          </a:xfrm>
          <a:prstGeom prst="rect">
            <a:avLst/>
          </a:prstGeom>
        </p:spPr>
      </p:pic>
      <p:pic>
        <p:nvPicPr>
          <p:cNvPr id="25" name="Graphic 24" descr="Handshake">
            <a:extLst>
              <a:ext uri="{FF2B5EF4-FFF2-40B4-BE49-F238E27FC236}">
                <a16:creationId xmlns:a16="http://schemas.microsoft.com/office/drawing/2014/main" id="{6D81121F-4A30-40FB-A7E9-26B67BA157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97150" y="678055"/>
            <a:ext cx="425828" cy="425828"/>
          </a:xfrm>
          <a:prstGeom prst="rect">
            <a:avLst/>
          </a:prstGeom>
        </p:spPr>
      </p:pic>
      <p:pic>
        <p:nvPicPr>
          <p:cNvPr id="31" name="Graphic 30" descr="Stopwatch">
            <a:extLst>
              <a:ext uri="{FF2B5EF4-FFF2-40B4-BE49-F238E27FC236}">
                <a16:creationId xmlns:a16="http://schemas.microsoft.com/office/drawing/2014/main" id="{5AFB8E9E-684A-46FD-837B-C989ABCCC7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28242" y="5789101"/>
            <a:ext cx="351924" cy="351924"/>
          </a:xfrm>
          <a:prstGeom prst="rect">
            <a:avLst/>
          </a:prstGeom>
        </p:spPr>
      </p:pic>
      <p:pic>
        <p:nvPicPr>
          <p:cNvPr id="33" name="Graphic 32" descr="Eye">
            <a:extLst>
              <a:ext uri="{FF2B5EF4-FFF2-40B4-BE49-F238E27FC236}">
                <a16:creationId xmlns:a16="http://schemas.microsoft.com/office/drawing/2014/main" id="{EDF1D31E-BF24-4549-94F4-51169931CA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0742" y="679592"/>
            <a:ext cx="425828" cy="42582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944CA57-CA01-4C0F-BC44-D92876BEA5A3}"/>
              </a:ext>
            </a:extLst>
          </p:cNvPr>
          <p:cNvSpPr txBox="1"/>
          <p:nvPr/>
        </p:nvSpPr>
        <p:spPr>
          <a:xfrm>
            <a:off x="343446" y="5146955"/>
            <a:ext cx="671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latin typeface="Century Gothic" panose="020B0502020202020204" pitchFamily="34" charset="0"/>
              </a:rPr>
              <a:t>DESIGN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3660B4-7172-40E3-A707-C1CD65E0BA64}"/>
              </a:ext>
            </a:extLst>
          </p:cNvPr>
          <p:cNvGrpSpPr/>
          <p:nvPr/>
        </p:nvGrpSpPr>
        <p:grpSpPr>
          <a:xfrm>
            <a:off x="263951" y="5438021"/>
            <a:ext cx="785117" cy="726806"/>
            <a:chOff x="4127987" y="3620896"/>
            <a:chExt cx="1046822" cy="969075"/>
          </a:xfrm>
        </p:grpSpPr>
        <p:pic>
          <p:nvPicPr>
            <p:cNvPr id="27" name="Graphic 26" descr="Puzzle">
              <a:extLst>
                <a:ext uri="{FF2B5EF4-FFF2-40B4-BE49-F238E27FC236}">
                  <a16:creationId xmlns:a16="http://schemas.microsoft.com/office/drawing/2014/main" id="{DBB7EFE8-55F7-4616-81E1-E73DF113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87014" y="3797680"/>
              <a:ext cx="387795" cy="387795"/>
            </a:xfrm>
            <a:prstGeom prst="rect">
              <a:avLst/>
            </a:prstGeom>
          </p:spPr>
        </p:pic>
        <p:pic>
          <p:nvPicPr>
            <p:cNvPr id="29" name="Graphic 28" descr="Head with Gears">
              <a:extLst>
                <a:ext uri="{FF2B5EF4-FFF2-40B4-BE49-F238E27FC236}">
                  <a16:creationId xmlns:a16="http://schemas.microsoft.com/office/drawing/2014/main" id="{BD003B90-4828-4788-9C5F-DB8D256E8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3141" y="4022200"/>
              <a:ext cx="567771" cy="567771"/>
            </a:xfrm>
            <a:prstGeom prst="rect">
              <a:avLst/>
            </a:prstGeom>
          </p:spPr>
        </p:pic>
        <p:pic>
          <p:nvPicPr>
            <p:cNvPr id="35" name="Graphic 34" descr="Puzzle">
              <a:extLst>
                <a:ext uri="{FF2B5EF4-FFF2-40B4-BE49-F238E27FC236}">
                  <a16:creationId xmlns:a16="http://schemas.microsoft.com/office/drawing/2014/main" id="{B765650B-F19E-4F47-A765-666859962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8916469">
              <a:off x="4480334" y="3620896"/>
              <a:ext cx="387795" cy="387795"/>
            </a:xfrm>
            <a:prstGeom prst="rect">
              <a:avLst/>
            </a:prstGeom>
          </p:spPr>
        </p:pic>
        <p:pic>
          <p:nvPicPr>
            <p:cNvPr id="36" name="Graphic 35" descr="Puzzle">
              <a:extLst>
                <a:ext uri="{FF2B5EF4-FFF2-40B4-BE49-F238E27FC236}">
                  <a16:creationId xmlns:a16="http://schemas.microsoft.com/office/drawing/2014/main" id="{2ABB1C09-787E-401E-A53C-8AF45624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7153085">
              <a:off x="4127987" y="3797679"/>
              <a:ext cx="387795" cy="38779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0473539-FF1B-4087-88E5-AEDEE61AC9B6}"/>
              </a:ext>
            </a:extLst>
          </p:cNvPr>
          <p:cNvSpPr txBox="1"/>
          <p:nvPr/>
        </p:nvSpPr>
        <p:spPr>
          <a:xfrm>
            <a:off x="7512106" y="5532927"/>
            <a:ext cx="1257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latin typeface="Century Gothic" panose="020B0502020202020204" pitchFamily="34" charset="0"/>
              </a:rPr>
              <a:t>QUALITY ATTRIBUTES</a:t>
            </a:r>
          </a:p>
        </p:txBody>
      </p:sp>
      <p:pic>
        <p:nvPicPr>
          <p:cNvPr id="41" name="Graphic 40" descr="Bullseye">
            <a:extLst>
              <a:ext uri="{FF2B5EF4-FFF2-40B4-BE49-F238E27FC236}">
                <a16:creationId xmlns:a16="http://schemas.microsoft.com/office/drawing/2014/main" id="{761D3D83-FEE4-4AD3-970A-6E4FFCF043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50066" y="719378"/>
            <a:ext cx="387116" cy="387116"/>
          </a:xfrm>
          <a:prstGeom prst="rect">
            <a:avLst/>
          </a:prstGeom>
        </p:spPr>
      </p:pic>
      <p:pic>
        <p:nvPicPr>
          <p:cNvPr id="43" name="Graphic 42" descr="Gauge">
            <a:extLst>
              <a:ext uri="{FF2B5EF4-FFF2-40B4-BE49-F238E27FC236}">
                <a16:creationId xmlns:a16="http://schemas.microsoft.com/office/drawing/2014/main" id="{8975052A-FB7C-407E-B1C1-1FAFBA3523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24994" y="731885"/>
            <a:ext cx="387116" cy="387116"/>
          </a:xfrm>
          <a:prstGeom prst="rect">
            <a:avLst/>
          </a:prstGeom>
        </p:spPr>
      </p:pic>
      <p:pic>
        <p:nvPicPr>
          <p:cNvPr id="45" name="Graphic 44" descr="Send">
            <a:extLst>
              <a:ext uri="{FF2B5EF4-FFF2-40B4-BE49-F238E27FC236}">
                <a16:creationId xmlns:a16="http://schemas.microsoft.com/office/drawing/2014/main" id="{BEE32EA4-2DA2-4721-A1FE-8D1B6E3FF0F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588278" y="5767997"/>
            <a:ext cx="387116" cy="387116"/>
          </a:xfrm>
          <a:prstGeom prst="rect">
            <a:avLst/>
          </a:prstGeom>
        </p:spPr>
      </p:pic>
      <p:pic>
        <p:nvPicPr>
          <p:cNvPr id="47" name="Graphic 46" descr="Network">
            <a:extLst>
              <a:ext uri="{FF2B5EF4-FFF2-40B4-BE49-F238E27FC236}">
                <a16:creationId xmlns:a16="http://schemas.microsoft.com/office/drawing/2014/main" id="{37C2EF4C-087A-406F-95A8-4EB9690A538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55776" y="5767997"/>
            <a:ext cx="387116" cy="387116"/>
          </a:xfrm>
          <a:prstGeom prst="rect">
            <a:avLst/>
          </a:prstGeom>
        </p:spPr>
      </p:pic>
      <p:pic>
        <p:nvPicPr>
          <p:cNvPr id="49" name="Graphic 48" descr="Bell">
            <a:extLst>
              <a:ext uri="{FF2B5EF4-FFF2-40B4-BE49-F238E27FC236}">
                <a16:creationId xmlns:a16="http://schemas.microsoft.com/office/drawing/2014/main" id="{A5B3EF59-BD67-461B-88C6-A5485E9D65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339240" y="5844895"/>
            <a:ext cx="319931" cy="319931"/>
          </a:xfrm>
          <a:prstGeom prst="rect">
            <a:avLst/>
          </a:prstGeom>
        </p:spPr>
      </p:pic>
      <p:pic>
        <p:nvPicPr>
          <p:cNvPr id="51" name="Graphic 50" descr="Lightbulb">
            <a:extLst>
              <a:ext uri="{FF2B5EF4-FFF2-40B4-BE49-F238E27FC236}">
                <a16:creationId xmlns:a16="http://schemas.microsoft.com/office/drawing/2014/main" id="{95CE3B5A-05C2-495F-B075-0E5BECE2926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023133" y="5844896"/>
            <a:ext cx="319931" cy="31993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5897D98-629A-4C4F-9060-EF0EBDC7BBBF}"/>
              </a:ext>
            </a:extLst>
          </p:cNvPr>
          <p:cNvSpPr txBox="1"/>
          <p:nvPr/>
        </p:nvSpPr>
        <p:spPr>
          <a:xfrm>
            <a:off x="4023133" y="5547752"/>
            <a:ext cx="1257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>
                <a:latin typeface="Century Gothic" panose="020B0502020202020204" pitchFamily="34" charset="0"/>
              </a:rPr>
              <a:t>IT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A1421-AF4B-496A-A350-9D82A5F4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9680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79108" y="136524"/>
            <a:ext cx="8797913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relationships between your current engagement model and its impact areas.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engagement follows the architect team through the enterprise to grow their impact.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  <a:endParaRPr lang="en-IE" sz="788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Describe and characterize the architecture teams relationships to each of the organization leadership and delivery areas 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 – PROCESS ENGAGEMENT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-or- A3 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value add V non value add activity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underserved needs e.g. tech adoption, evaluation etc.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656427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LS4.2.1 ARCHITECT TOUCHPOINTS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877676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028407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Paul Preiss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569936" y="1661520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569936" y="195504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8CB0E-460E-4499-8B82-8DF1D91A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106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3042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21297" y="136524"/>
            <a:ext cx="8818402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661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ARCHITECTS ENGAGEMENT TOUCHPOINTS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Paul Preiss </a:t>
              </a:r>
              <a:r>
                <a:rPr lang="en-IE" sz="600">
                  <a:latin typeface="Century Gothic" panose="020B0502020202020204" pitchFamily="34" charset="0"/>
                </a:rPr>
                <a:t>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77D6A47-2C2E-4DB3-9239-DF0B6C9E3FE1}"/>
              </a:ext>
            </a:extLst>
          </p:cNvPr>
          <p:cNvSpPr/>
          <p:nvPr/>
        </p:nvSpPr>
        <p:spPr>
          <a:xfrm>
            <a:off x="579976" y="737118"/>
            <a:ext cx="1223040" cy="5499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Biz Management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35EECFA-6B06-4227-BBCB-B94B9E866BCB}"/>
              </a:ext>
            </a:extLst>
          </p:cNvPr>
          <p:cNvSpPr/>
          <p:nvPr/>
        </p:nvSpPr>
        <p:spPr>
          <a:xfrm>
            <a:off x="1901884" y="737115"/>
            <a:ext cx="1223040" cy="5499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Biz Capability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9BF70E-07C3-4F3A-A76B-4CE3626CC4AD}"/>
              </a:ext>
            </a:extLst>
          </p:cNvPr>
          <p:cNvSpPr/>
          <p:nvPr/>
        </p:nvSpPr>
        <p:spPr>
          <a:xfrm>
            <a:off x="3223791" y="737115"/>
            <a:ext cx="1223040" cy="5499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Portfolio/Program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2F4CF6-339E-4F08-8E46-F727A01D67C9}"/>
              </a:ext>
            </a:extLst>
          </p:cNvPr>
          <p:cNvSpPr/>
          <p:nvPr/>
        </p:nvSpPr>
        <p:spPr>
          <a:xfrm>
            <a:off x="4552292" y="740214"/>
            <a:ext cx="1223040" cy="5490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270E57-2AA0-4EBE-AA00-DC327BC57659}"/>
              </a:ext>
            </a:extLst>
          </p:cNvPr>
          <p:cNvSpPr/>
          <p:nvPr/>
        </p:nvSpPr>
        <p:spPr>
          <a:xfrm>
            <a:off x="5880793" y="740214"/>
            <a:ext cx="1223040" cy="5490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IT Management</a:t>
            </a:r>
          </a:p>
        </p:txBody>
      </p: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F56EA2C5-EF25-421A-90CE-E4831CB0B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3520" y="835095"/>
            <a:ext cx="261824" cy="240369"/>
          </a:xfrm>
          <a:prstGeom prst="rect">
            <a:avLst/>
          </a:prstGeom>
        </p:spPr>
      </p:pic>
      <p:pic>
        <p:nvPicPr>
          <p:cNvPr id="8" name="Graphic 7" descr="Stapler">
            <a:extLst>
              <a:ext uri="{FF2B5EF4-FFF2-40B4-BE49-F238E27FC236}">
                <a16:creationId xmlns:a16="http://schemas.microsoft.com/office/drawing/2014/main" id="{B99E36F9-27C2-45BE-8152-D4E2E4ABC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914" y="1071905"/>
            <a:ext cx="261824" cy="240369"/>
          </a:xfrm>
          <a:prstGeom prst="rect">
            <a:avLst/>
          </a:prstGeom>
        </p:spPr>
      </p:pic>
      <p:pic>
        <p:nvPicPr>
          <p:cNvPr id="10" name="Graphic 9" descr="Meeting">
            <a:extLst>
              <a:ext uri="{FF2B5EF4-FFF2-40B4-BE49-F238E27FC236}">
                <a16:creationId xmlns:a16="http://schemas.microsoft.com/office/drawing/2014/main" id="{A144FE9A-8FD5-4A1C-831B-FBC8D80EA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3520" y="1413974"/>
            <a:ext cx="261824" cy="240369"/>
          </a:xfrm>
          <a:prstGeom prst="rect">
            <a:avLst/>
          </a:prstGeom>
        </p:spPr>
      </p:pic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E1138DC4-B785-4852-9976-715E24B78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3520" y="1703413"/>
            <a:ext cx="261824" cy="240369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EB6AF2CA-02AA-4E9B-92A7-C3B57B035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3520" y="1992852"/>
            <a:ext cx="261824" cy="240369"/>
          </a:xfrm>
          <a:prstGeom prst="rect">
            <a:avLst/>
          </a:prstGeom>
        </p:spPr>
      </p:pic>
      <p:pic>
        <p:nvPicPr>
          <p:cNvPr id="93" name="Graphic 92" descr="Puzzle">
            <a:extLst>
              <a:ext uri="{FF2B5EF4-FFF2-40B4-BE49-F238E27FC236}">
                <a16:creationId xmlns:a16="http://schemas.microsoft.com/office/drawing/2014/main" id="{4CE068F8-CE37-4300-B658-6319DC0E7D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03520" y="2282292"/>
            <a:ext cx="261824" cy="240369"/>
          </a:xfrm>
          <a:prstGeom prst="rect">
            <a:avLst/>
          </a:prstGeom>
        </p:spPr>
      </p:pic>
      <p:pic>
        <p:nvPicPr>
          <p:cNvPr id="95" name="Graphic 94" descr="Playbook">
            <a:extLst>
              <a:ext uri="{FF2B5EF4-FFF2-40B4-BE49-F238E27FC236}">
                <a16:creationId xmlns:a16="http://schemas.microsoft.com/office/drawing/2014/main" id="{27327C3A-B596-4521-8ECA-3DA5B666D2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03520" y="2571731"/>
            <a:ext cx="261824" cy="240369"/>
          </a:xfrm>
          <a:prstGeom prst="rect">
            <a:avLst/>
          </a:prstGeom>
        </p:spPr>
      </p:pic>
      <p:pic>
        <p:nvPicPr>
          <p:cNvPr id="101" name="Graphic 100" descr="Ruler">
            <a:extLst>
              <a:ext uri="{FF2B5EF4-FFF2-40B4-BE49-F238E27FC236}">
                <a16:creationId xmlns:a16="http://schemas.microsoft.com/office/drawing/2014/main" id="{9DFFA30D-9CD3-462B-80FD-2EEBA2C831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03520" y="3287887"/>
            <a:ext cx="261824" cy="240369"/>
          </a:xfrm>
          <a:prstGeom prst="rect">
            <a:avLst/>
          </a:prstGeom>
        </p:spPr>
      </p:pic>
      <p:pic>
        <p:nvPicPr>
          <p:cNvPr id="103" name="Graphic 102" descr="Winking Face with No Fill">
            <a:extLst>
              <a:ext uri="{FF2B5EF4-FFF2-40B4-BE49-F238E27FC236}">
                <a16:creationId xmlns:a16="http://schemas.microsoft.com/office/drawing/2014/main" id="{FC03C846-CC27-429F-89B7-BC3A3CC0A0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31166" y="800272"/>
            <a:ext cx="261824" cy="240369"/>
          </a:xfrm>
          <a:prstGeom prst="rect">
            <a:avLst/>
          </a:prstGeom>
        </p:spPr>
      </p:pic>
      <p:pic>
        <p:nvPicPr>
          <p:cNvPr id="105" name="Graphic 104" descr="Smiling Face with No Fill">
            <a:extLst>
              <a:ext uri="{FF2B5EF4-FFF2-40B4-BE49-F238E27FC236}">
                <a16:creationId xmlns:a16="http://schemas.microsoft.com/office/drawing/2014/main" id="{7A1CAB97-5051-45C1-AA2E-EB7D4169A1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1166" y="1040641"/>
            <a:ext cx="261824" cy="240369"/>
          </a:xfrm>
          <a:prstGeom prst="rect">
            <a:avLst/>
          </a:prstGeom>
        </p:spPr>
      </p:pic>
      <p:pic>
        <p:nvPicPr>
          <p:cNvPr id="107" name="Graphic 106" descr="Neutral Face with No Fill">
            <a:extLst>
              <a:ext uri="{FF2B5EF4-FFF2-40B4-BE49-F238E27FC236}">
                <a16:creationId xmlns:a16="http://schemas.microsoft.com/office/drawing/2014/main" id="{292CFB6D-D89D-4D88-9E0F-1BAB704051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1166" y="1281010"/>
            <a:ext cx="261824" cy="240369"/>
          </a:xfrm>
          <a:prstGeom prst="rect">
            <a:avLst/>
          </a:prstGeom>
        </p:spPr>
      </p:pic>
      <p:pic>
        <p:nvPicPr>
          <p:cNvPr id="109" name="Graphic 108" descr="Confused Face with No Fill">
            <a:extLst>
              <a:ext uri="{FF2B5EF4-FFF2-40B4-BE49-F238E27FC236}">
                <a16:creationId xmlns:a16="http://schemas.microsoft.com/office/drawing/2014/main" id="{0F42A311-FE9A-4D94-AAF1-073423AC4D6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31166" y="1521379"/>
            <a:ext cx="261824" cy="240369"/>
          </a:xfrm>
          <a:prstGeom prst="rect">
            <a:avLst/>
          </a:prstGeom>
        </p:spPr>
      </p:pic>
      <p:pic>
        <p:nvPicPr>
          <p:cNvPr id="111" name="Graphic 110" descr="Surprised Face with No Fill">
            <a:extLst>
              <a:ext uri="{FF2B5EF4-FFF2-40B4-BE49-F238E27FC236}">
                <a16:creationId xmlns:a16="http://schemas.microsoft.com/office/drawing/2014/main" id="{877CFEDC-E7DB-43A6-8D1D-A741BF816BF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1166" y="2002117"/>
            <a:ext cx="261824" cy="240369"/>
          </a:xfrm>
          <a:prstGeom prst="rect">
            <a:avLst/>
          </a:prstGeom>
        </p:spPr>
      </p:pic>
      <p:pic>
        <p:nvPicPr>
          <p:cNvPr id="113" name="Graphic 112" descr="Crying Face with No Fill">
            <a:extLst>
              <a:ext uri="{FF2B5EF4-FFF2-40B4-BE49-F238E27FC236}">
                <a16:creationId xmlns:a16="http://schemas.microsoft.com/office/drawing/2014/main" id="{1E84012B-F13D-45E9-BAF4-F088C118692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31166" y="1761748"/>
            <a:ext cx="261824" cy="240369"/>
          </a:xfrm>
          <a:prstGeom prst="rect">
            <a:avLst/>
          </a:prstGeom>
        </p:spPr>
      </p:pic>
      <p:pic>
        <p:nvPicPr>
          <p:cNvPr id="115" name="Graphic 114" descr="Warning">
            <a:extLst>
              <a:ext uri="{FF2B5EF4-FFF2-40B4-BE49-F238E27FC236}">
                <a16:creationId xmlns:a16="http://schemas.microsoft.com/office/drawing/2014/main" id="{EEC0B3A0-BF51-4FBB-9F64-38237F3B9BA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16858" y="2912056"/>
            <a:ext cx="261824" cy="240369"/>
          </a:xfrm>
          <a:prstGeom prst="rect">
            <a:avLst/>
          </a:prstGeom>
        </p:spPr>
      </p:pic>
      <p:pic>
        <p:nvPicPr>
          <p:cNvPr id="117" name="Graphic 116" descr="Map with pin">
            <a:extLst>
              <a:ext uri="{FF2B5EF4-FFF2-40B4-BE49-F238E27FC236}">
                <a16:creationId xmlns:a16="http://schemas.microsoft.com/office/drawing/2014/main" id="{7C136CE6-52AF-4A4D-953E-331FBC58DAE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301713" y="3623544"/>
            <a:ext cx="261824" cy="240369"/>
          </a:xfrm>
          <a:prstGeom prst="rect">
            <a:avLst/>
          </a:prstGeom>
        </p:spPr>
      </p:pic>
      <p:pic>
        <p:nvPicPr>
          <p:cNvPr id="119" name="Graphic 118" descr="Tools">
            <a:extLst>
              <a:ext uri="{FF2B5EF4-FFF2-40B4-BE49-F238E27FC236}">
                <a16:creationId xmlns:a16="http://schemas.microsoft.com/office/drawing/2014/main" id="{47B8BC8D-2012-40F4-9188-7965C09340E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301713" y="3912979"/>
            <a:ext cx="261824" cy="240369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0C66DB77-931A-462C-8450-B59715C0658B}"/>
              </a:ext>
            </a:extLst>
          </p:cNvPr>
          <p:cNvSpPr/>
          <p:nvPr/>
        </p:nvSpPr>
        <p:spPr>
          <a:xfrm>
            <a:off x="8204789" y="843666"/>
            <a:ext cx="62099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SWEET SPOT</a:t>
            </a:r>
            <a:endParaRPr lang="en-IE" sz="135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F8AC5B-BF28-4576-A9BF-C61A934FBA56}"/>
              </a:ext>
            </a:extLst>
          </p:cNvPr>
          <p:cNvSpPr/>
          <p:nvPr/>
        </p:nvSpPr>
        <p:spPr>
          <a:xfrm>
            <a:off x="8204789" y="1080034"/>
            <a:ext cx="62099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VALUE-ADD</a:t>
            </a:r>
            <a:endParaRPr lang="en-IE" sz="135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B87D54-4B73-4620-840C-9DAF4713719A}"/>
              </a:ext>
            </a:extLst>
          </p:cNvPr>
          <p:cNvSpPr/>
          <p:nvPr/>
        </p:nvSpPr>
        <p:spPr>
          <a:xfrm>
            <a:off x="8204789" y="1329009"/>
            <a:ext cx="5371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NOT SURE</a:t>
            </a:r>
            <a:endParaRPr lang="en-IE" sz="13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007879-65D4-455C-8516-624A776895ED}"/>
              </a:ext>
            </a:extLst>
          </p:cNvPr>
          <p:cNvSpPr/>
          <p:nvPr/>
        </p:nvSpPr>
        <p:spPr>
          <a:xfrm>
            <a:off x="8196372" y="1512727"/>
            <a:ext cx="630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NECESSARY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NON VALUE</a:t>
            </a:r>
            <a:endParaRPr lang="en-IE" sz="135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3E10697-C736-49C7-B116-B1BEC598491D}"/>
              </a:ext>
            </a:extLst>
          </p:cNvPr>
          <p:cNvSpPr/>
          <p:nvPr/>
        </p:nvSpPr>
        <p:spPr>
          <a:xfrm>
            <a:off x="8201182" y="1754272"/>
            <a:ext cx="62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NON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VALUE-ADD</a:t>
            </a:r>
            <a:endParaRPr lang="en-IE" sz="135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DCC2C6-DFC1-4E19-BE1C-59CD82EEFB98}"/>
              </a:ext>
            </a:extLst>
          </p:cNvPr>
          <p:cNvSpPr/>
          <p:nvPr/>
        </p:nvSpPr>
        <p:spPr>
          <a:xfrm>
            <a:off x="8204789" y="2028017"/>
            <a:ext cx="7113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FIRE-FIGHTING</a:t>
            </a:r>
            <a:endParaRPr lang="en-IE" sz="135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647554E-4EB5-4CEB-8000-2F2AEF19EFEA}"/>
              </a:ext>
            </a:extLst>
          </p:cNvPr>
          <p:cNvSpPr/>
          <p:nvPr/>
        </p:nvSpPr>
        <p:spPr>
          <a:xfrm>
            <a:off x="7479825" y="836358"/>
            <a:ext cx="62885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DOCUMENT</a:t>
            </a:r>
            <a:endParaRPr lang="en-IE" sz="135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50DCC4-04EE-4345-BD3A-BA417F415291}"/>
              </a:ext>
            </a:extLst>
          </p:cNvPr>
          <p:cNvSpPr/>
          <p:nvPr/>
        </p:nvSpPr>
        <p:spPr>
          <a:xfrm>
            <a:off x="7516725" y="1120749"/>
            <a:ext cx="5267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ADMIN</a:t>
            </a:r>
            <a:endParaRPr lang="en-IE" sz="135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0A15C8-85A5-4E9C-BBED-C75428FECDE7}"/>
              </a:ext>
            </a:extLst>
          </p:cNvPr>
          <p:cNvSpPr/>
          <p:nvPr/>
        </p:nvSpPr>
        <p:spPr>
          <a:xfrm>
            <a:off x="7478122" y="1451375"/>
            <a:ext cx="5746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MEETING</a:t>
            </a:r>
            <a:endParaRPr lang="en-IE" sz="135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DA0AB9-BECC-4016-8D69-C816AAC49F37}"/>
              </a:ext>
            </a:extLst>
          </p:cNvPr>
          <p:cNvSpPr/>
          <p:nvPr/>
        </p:nvSpPr>
        <p:spPr>
          <a:xfrm>
            <a:off x="7483957" y="1734135"/>
            <a:ext cx="62237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THINKING</a:t>
            </a:r>
            <a:endParaRPr lang="en-IE" sz="135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40E75A1-47A6-478D-8F40-7DB6F83828ED}"/>
              </a:ext>
            </a:extLst>
          </p:cNvPr>
          <p:cNvSpPr/>
          <p:nvPr/>
        </p:nvSpPr>
        <p:spPr>
          <a:xfrm>
            <a:off x="7489367" y="2025221"/>
            <a:ext cx="55406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IDEATE</a:t>
            </a:r>
            <a:endParaRPr lang="en-IE" sz="135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10BC13-2AD4-4879-A284-022ADB919B2C}"/>
              </a:ext>
            </a:extLst>
          </p:cNvPr>
          <p:cNvSpPr/>
          <p:nvPr/>
        </p:nvSpPr>
        <p:spPr>
          <a:xfrm>
            <a:off x="7489367" y="2312691"/>
            <a:ext cx="5633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CONNECT</a:t>
            </a:r>
            <a:endParaRPr lang="en-IE" sz="135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8194D4A-075A-4494-88D8-1F94C8298688}"/>
              </a:ext>
            </a:extLst>
          </p:cNvPr>
          <p:cNvSpPr/>
          <p:nvPr/>
        </p:nvSpPr>
        <p:spPr>
          <a:xfrm>
            <a:off x="7489367" y="2615988"/>
            <a:ext cx="61696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ANALYSE</a:t>
            </a:r>
            <a:endParaRPr lang="en-IE" sz="135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1B9343C-3D43-4424-9FC0-96D3047AF3D8}"/>
              </a:ext>
            </a:extLst>
          </p:cNvPr>
          <p:cNvSpPr/>
          <p:nvPr/>
        </p:nvSpPr>
        <p:spPr>
          <a:xfrm>
            <a:off x="7483957" y="3327468"/>
            <a:ext cx="5267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MEASURE</a:t>
            </a:r>
            <a:endParaRPr lang="en-IE" sz="135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6924003-56CC-477E-B2E9-E09E727B973D}"/>
              </a:ext>
            </a:extLst>
          </p:cNvPr>
          <p:cNvSpPr/>
          <p:nvPr/>
        </p:nvSpPr>
        <p:spPr>
          <a:xfrm>
            <a:off x="7514614" y="2973204"/>
            <a:ext cx="51655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CRISIS</a:t>
            </a:r>
            <a:endParaRPr lang="en-IE" sz="135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BA9F05-376D-419C-B4F2-9AAC04D9CE5E}"/>
              </a:ext>
            </a:extLst>
          </p:cNvPr>
          <p:cNvSpPr/>
          <p:nvPr/>
        </p:nvSpPr>
        <p:spPr>
          <a:xfrm>
            <a:off x="7489367" y="3662393"/>
            <a:ext cx="58825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ROADMAP</a:t>
            </a:r>
            <a:endParaRPr lang="en-IE" sz="135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E7B3623-9A59-45D3-9EA8-D80FA65D13A9}"/>
              </a:ext>
            </a:extLst>
          </p:cNvPr>
          <p:cNvSpPr/>
          <p:nvPr/>
        </p:nvSpPr>
        <p:spPr>
          <a:xfrm>
            <a:off x="7496046" y="3849347"/>
            <a:ext cx="723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CREATE,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INVESTIGATE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&amp; PROTOTYPE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D8BF60-9CB0-48D1-A757-A1CDA69ED871}"/>
              </a:ext>
            </a:extLst>
          </p:cNvPr>
          <p:cNvGrpSpPr/>
          <p:nvPr/>
        </p:nvGrpSpPr>
        <p:grpSpPr>
          <a:xfrm>
            <a:off x="166596" y="1060667"/>
            <a:ext cx="6923899" cy="5170468"/>
            <a:chOff x="203918" y="1296908"/>
            <a:chExt cx="6944185" cy="462154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9587909-8473-4423-B39F-736E95EAE1D7}"/>
                </a:ext>
              </a:extLst>
            </p:cNvPr>
            <p:cNvSpPr/>
            <p:nvPr/>
          </p:nvSpPr>
          <p:spPr>
            <a:xfrm>
              <a:off x="203921" y="1296908"/>
              <a:ext cx="6944182" cy="11575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4BE211-966C-44D9-90F5-8B4DEF8559B0}"/>
                </a:ext>
              </a:extLst>
            </p:cNvPr>
            <p:cNvSpPr/>
            <p:nvPr/>
          </p:nvSpPr>
          <p:spPr>
            <a:xfrm>
              <a:off x="203919" y="3604286"/>
              <a:ext cx="6944183" cy="11575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16C3B7-3F6C-4E21-A691-4B21117F520C}"/>
                </a:ext>
              </a:extLst>
            </p:cNvPr>
            <p:cNvSpPr/>
            <p:nvPr/>
          </p:nvSpPr>
          <p:spPr>
            <a:xfrm>
              <a:off x="203919" y="2451971"/>
              <a:ext cx="6944183" cy="11461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D74A91-EC5A-4C33-9695-4E605344600C}"/>
                </a:ext>
              </a:extLst>
            </p:cNvPr>
            <p:cNvSpPr/>
            <p:nvPr/>
          </p:nvSpPr>
          <p:spPr>
            <a:xfrm>
              <a:off x="203918" y="4760875"/>
              <a:ext cx="6944185" cy="11575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8CD76EA-A737-4E12-B389-B87752157E30}"/>
              </a:ext>
            </a:extLst>
          </p:cNvPr>
          <p:cNvSpPr txBox="1"/>
          <p:nvPr/>
        </p:nvSpPr>
        <p:spPr>
          <a:xfrm rot="16200000">
            <a:off x="110995" y="1567293"/>
            <a:ext cx="6050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Exec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76CE21-BB8D-4A0E-8D94-7A0D57A2BD2F}"/>
              </a:ext>
            </a:extLst>
          </p:cNvPr>
          <p:cNvSpPr txBox="1"/>
          <p:nvPr/>
        </p:nvSpPr>
        <p:spPr>
          <a:xfrm rot="16200000">
            <a:off x="-176552" y="2812540"/>
            <a:ext cx="11845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Sr 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81D6CD-D07C-4524-AD55-EC6415FD0583}"/>
              </a:ext>
            </a:extLst>
          </p:cNvPr>
          <p:cNvSpPr txBox="1"/>
          <p:nvPr/>
        </p:nvSpPr>
        <p:spPr>
          <a:xfrm rot="16200000">
            <a:off x="-122397" y="4079561"/>
            <a:ext cx="10762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Employee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0A6F37-9251-4F33-9DA0-0E07B52F2F63}"/>
              </a:ext>
            </a:extLst>
          </p:cNvPr>
          <p:cNvSpPr txBox="1"/>
          <p:nvPr/>
        </p:nvSpPr>
        <p:spPr>
          <a:xfrm rot="16200000">
            <a:off x="-59776" y="5165782"/>
            <a:ext cx="9630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68F22-75C4-4A56-B1C4-A3D1DE54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107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4769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9682" y="136524"/>
            <a:ext cx="880734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current architecture environment and impact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Environment Identification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Fill out the architecture environment canvas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 Stakeholder Map  -or- A3 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key stakeholders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503220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LS4.3.1 ENVIRONMENT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507140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6657871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Paul Preiss </a:t>
              </a:r>
              <a:r>
                <a:rPr lang="en-IE" sz="600">
                  <a:latin typeface="Century Gothic" panose="020B0502020202020204" pitchFamily="34" charset="0"/>
                </a:rPr>
                <a:t>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92943" y="1604699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92942" y="201476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2BA9-348E-4BD9-81EA-1D187030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9689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7FF3A3-07CF-412F-BE1F-D0050102A696}"/>
              </a:ext>
            </a:extLst>
          </p:cNvPr>
          <p:cNvGrpSpPr/>
          <p:nvPr/>
        </p:nvGrpSpPr>
        <p:grpSpPr>
          <a:xfrm>
            <a:off x="214604" y="260563"/>
            <a:ext cx="8686800" cy="6230594"/>
            <a:chOff x="475906" y="1134653"/>
            <a:chExt cx="8250707" cy="45359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518290" y="1469414"/>
              <a:ext cx="8208323" cy="9464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CAPABILITY CONTEXT: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Describe the current architecture capability and its impact on scope, coverage and context.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518290" y="2413789"/>
              <a:ext cx="4053710" cy="10425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TEAM COVERAGE: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Description of what the capability does &amp; what outcome does it lead to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4571999" y="2412475"/>
              <a:ext cx="4154612" cy="1042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TEAM SCOPE: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is the scope of impact of the team? How many business technology decisions does it impact/own?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6" y="1134653"/>
              <a:ext cx="2484681" cy="218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ENVIRONMENT CANVAS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8447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8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75907" y="5468922"/>
              <a:ext cx="6735588" cy="201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Global.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209115" y="1147170"/>
              <a:ext cx="914730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LIFECYCLE PHASE: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3A22D9-5116-46EC-AF08-AD6E6AF2495D}"/>
                </a:ext>
              </a:extLst>
            </p:cNvPr>
            <p:cNvSpPr/>
            <p:nvPr/>
          </p:nvSpPr>
          <p:spPr>
            <a:xfrm>
              <a:off x="518289" y="3456372"/>
              <a:ext cx="2703846" cy="905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PEOPLE: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many architects are in the company? How many in the team?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8DA9C4-FAD3-445F-9B72-84AC4BEDE97E}"/>
                </a:ext>
              </a:extLst>
            </p:cNvPr>
            <p:cNvSpPr/>
            <p:nvPr/>
          </p:nvSpPr>
          <p:spPr>
            <a:xfrm>
              <a:off x="3222136" y="3459291"/>
              <a:ext cx="2693212" cy="905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PROCESS: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business processes currently contribute to realise this capability?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615209-4E78-4D04-8E30-F8EA6604B58F}"/>
                </a:ext>
              </a:extLst>
            </p:cNvPr>
            <p:cNvSpPr/>
            <p:nvPr/>
          </p:nvSpPr>
          <p:spPr>
            <a:xfrm>
              <a:off x="5915348" y="3459291"/>
              <a:ext cx="2801773" cy="905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TECHNOLOGY: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application services &amp; components are the primary enabler of this for architecture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14B127F-54E8-4E0C-88F4-3ABA26F11178}"/>
                </a:ext>
              </a:extLst>
            </p:cNvPr>
            <p:cNvSpPr/>
            <p:nvPr/>
          </p:nvSpPr>
          <p:spPr>
            <a:xfrm>
              <a:off x="517007" y="4362061"/>
              <a:ext cx="2703846" cy="1104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PERFORMANCE: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well does the architecture function currently perform in relation to the business?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DD5D99-3513-48EA-952C-DFEBC45C4C3F}"/>
                </a:ext>
              </a:extLst>
            </p:cNvPr>
            <p:cNvSpPr/>
            <p:nvPr/>
          </p:nvSpPr>
          <p:spPr>
            <a:xfrm>
              <a:off x="3220854" y="4362061"/>
              <a:ext cx="2693212" cy="1104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MATURITY: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level of maturity do architects exhibit currently?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613B2-DDEF-4765-8993-16FD81091F06}"/>
                </a:ext>
              </a:extLst>
            </p:cNvPr>
            <p:cNvSpPr/>
            <p:nvPr/>
          </p:nvSpPr>
          <p:spPr>
            <a:xfrm>
              <a:off x="5914065" y="4362061"/>
              <a:ext cx="2801773" cy="1104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STRATEGY: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impact does architecture have on strategy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C503C1A-127B-4985-82C5-A65D687561AD}"/>
                </a:ext>
              </a:extLst>
            </p:cNvPr>
            <p:cNvGrpSpPr/>
            <p:nvPr/>
          </p:nvGrpSpPr>
          <p:grpSpPr>
            <a:xfrm>
              <a:off x="903156" y="5056085"/>
              <a:ext cx="1922126" cy="147939"/>
              <a:chOff x="7631422" y="4902518"/>
              <a:chExt cx="2819118" cy="216976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850DC16-B4D8-40FA-9A4F-22BABAC955E1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Diamond 77">
                <a:extLst>
                  <a:ext uri="{FF2B5EF4-FFF2-40B4-BE49-F238E27FC236}">
                    <a16:creationId xmlns:a16="http://schemas.microsoft.com/office/drawing/2014/main" id="{40DF42BA-3D09-42A7-9C06-B2C613E0EC27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id="{67ACBA22-0EDA-468D-8E63-B905687C563A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0" name="Diamond 79">
                <a:extLst>
                  <a:ext uri="{FF2B5EF4-FFF2-40B4-BE49-F238E27FC236}">
                    <a16:creationId xmlns:a16="http://schemas.microsoft.com/office/drawing/2014/main" id="{7A109DFF-6979-4D9E-A327-67CAEC7FE80D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1" name="Diamond 80">
                <a:extLst>
                  <a:ext uri="{FF2B5EF4-FFF2-40B4-BE49-F238E27FC236}">
                    <a16:creationId xmlns:a16="http://schemas.microsoft.com/office/drawing/2014/main" id="{E0F86BC4-258B-4452-B08B-C8B0ECC4D238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2" name="Diamond 81">
                <a:extLst>
                  <a:ext uri="{FF2B5EF4-FFF2-40B4-BE49-F238E27FC236}">
                    <a16:creationId xmlns:a16="http://schemas.microsoft.com/office/drawing/2014/main" id="{A7E01A1C-2D7E-4D1C-89BC-02C5A0DAAD7B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057671F-8984-4EBC-8F94-3E776D827EAC}"/>
                </a:ext>
              </a:extLst>
            </p:cNvPr>
            <p:cNvGrpSpPr/>
            <p:nvPr/>
          </p:nvGrpSpPr>
          <p:grpSpPr>
            <a:xfrm>
              <a:off x="3385948" y="4760587"/>
              <a:ext cx="896686" cy="62741"/>
              <a:chOff x="7631422" y="4902518"/>
              <a:chExt cx="2819118" cy="216976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90B09BD-309C-4B93-971F-89B613E499FB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Diamond 84">
                <a:extLst>
                  <a:ext uri="{FF2B5EF4-FFF2-40B4-BE49-F238E27FC236}">
                    <a16:creationId xmlns:a16="http://schemas.microsoft.com/office/drawing/2014/main" id="{2FEF33FB-99B8-4051-9C34-8F087FC52D23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6" name="Diamond 85">
                <a:extLst>
                  <a:ext uri="{FF2B5EF4-FFF2-40B4-BE49-F238E27FC236}">
                    <a16:creationId xmlns:a16="http://schemas.microsoft.com/office/drawing/2014/main" id="{D400D1F4-9660-48D9-95F4-D2D34735ABBF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7" name="Diamond 86">
                <a:extLst>
                  <a:ext uri="{FF2B5EF4-FFF2-40B4-BE49-F238E27FC236}">
                    <a16:creationId xmlns:a16="http://schemas.microsoft.com/office/drawing/2014/main" id="{429C8F7C-0CBA-4487-9CD5-459FBADA0074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8" name="Diamond 87">
                <a:extLst>
                  <a:ext uri="{FF2B5EF4-FFF2-40B4-BE49-F238E27FC236}">
                    <a16:creationId xmlns:a16="http://schemas.microsoft.com/office/drawing/2014/main" id="{F7E43895-EB04-40F9-AC35-FBB248ECC0F9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9" name="Diamond 88">
                <a:extLst>
                  <a:ext uri="{FF2B5EF4-FFF2-40B4-BE49-F238E27FC236}">
                    <a16:creationId xmlns:a16="http://schemas.microsoft.com/office/drawing/2014/main" id="{C71E84AB-788C-4EBC-9D8F-66512C1E6706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BA4D41B-20DC-4BF1-A7E9-C783DED25B4C}"/>
                </a:ext>
              </a:extLst>
            </p:cNvPr>
            <p:cNvGrpSpPr/>
            <p:nvPr/>
          </p:nvGrpSpPr>
          <p:grpSpPr>
            <a:xfrm>
              <a:off x="3387547" y="5030863"/>
              <a:ext cx="896686" cy="62741"/>
              <a:chOff x="7631422" y="4902518"/>
              <a:chExt cx="2819118" cy="216976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C5ACFF9-70D4-4FBA-96FB-8388020885AD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Diamond 91">
                <a:extLst>
                  <a:ext uri="{FF2B5EF4-FFF2-40B4-BE49-F238E27FC236}">
                    <a16:creationId xmlns:a16="http://schemas.microsoft.com/office/drawing/2014/main" id="{29043CF9-7199-4942-8222-076AC0D2B5C1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93" name="Diamond 92">
                <a:extLst>
                  <a:ext uri="{FF2B5EF4-FFF2-40B4-BE49-F238E27FC236}">
                    <a16:creationId xmlns:a16="http://schemas.microsoft.com/office/drawing/2014/main" id="{D20B99BA-DBC8-4E2E-BF58-9BD2F471967A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94" name="Diamond 93">
                <a:extLst>
                  <a:ext uri="{FF2B5EF4-FFF2-40B4-BE49-F238E27FC236}">
                    <a16:creationId xmlns:a16="http://schemas.microsoft.com/office/drawing/2014/main" id="{B746288A-7D7B-44F5-9476-3175C45A946E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2A9D2879-51CA-4DA4-AF7B-1C8E8609BCF9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CDCB0BE-BF58-42A3-8ED3-315DC927E3D5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7CA4AA5-1315-46E3-84EB-531D3CB9A94D}"/>
                </a:ext>
              </a:extLst>
            </p:cNvPr>
            <p:cNvGrpSpPr/>
            <p:nvPr/>
          </p:nvGrpSpPr>
          <p:grpSpPr>
            <a:xfrm>
              <a:off x="4676835" y="4760587"/>
              <a:ext cx="896686" cy="62741"/>
              <a:chOff x="7631422" y="4902518"/>
              <a:chExt cx="2819118" cy="216976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CA4CEAE-519B-4549-8794-6B698051E393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Diamond 98">
                <a:extLst>
                  <a:ext uri="{FF2B5EF4-FFF2-40B4-BE49-F238E27FC236}">
                    <a16:creationId xmlns:a16="http://schemas.microsoft.com/office/drawing/2014/main" id="{67003018-FF7F-4837-9351-00D3370FF4FB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297148B8-E500-4E58-A998-17113B1CD73D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1" name="Diamond 100">
                <a:extLst>
                  <a:ext uri="{FF2B5EF4-FFF2-40B4-BE49-F238E27FC236}">
                    <a16:creationId xmlns:a16="http://schemas.microsoft.com/office/drawing/2014/main" id="{DA89F873-0B28-409A-BC57-00A8C8021A71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CFDB7140-40A7-494B-BDAE-A6B27DA9A534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3" name="Diamond 102">
                <a:extLst>
                  <a:ext uri="{FF2B5EF4-FFF2-40B4-BE49-F238E27FC236}">
                    <a16:creationId xmlns:a16="http://schemas.microsoft.com/office/drawing/2014/main" id="{89AC64AD-7B35-4CA1-A837-00742C105E1A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D5DECA1-60E3-46CE-9B89-9495394FA87C}"/>
                </a:ext>
              </a:extLst>
            </p:cNvPr>
            <p:cNvGrpSpPr/>
            <p:nvPr/>
          </p:nvGrpSpPr>
          <p:grpSpPr>
            <a:xfrm>
              <a:off x="4678434" y="5030863"/>
              <a:ext cx="896686" cy="62741"/>
              <a:chOff x="7631422" y="4902518"/>
              <a:chExt cx="2819118" cy="216976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378E1F2-6089-4EFF-81AC-7B426AB97DAE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5F14F1CF-2D63-48EF-91EC-F0EC12CF1475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98681F3E-254E-491C-9E61-F1F5614E2DC8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41CECE0C-EE73-4F99-9366-B68A61DB8E88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9" name="Diamond 108">
                <a:extLst>
                  <a:ext uri="{FF2B5EF4-FFF2-40B4-BE49-F238E27FC236}">
                    <a16:creationId xmlns:a16="http://schemas.microsoft.com/office/drawing/2014/main" id="{0E5C5408-5E1F-4F94-AF4D-E0F29A545E89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306E13A5-8067-4802-9691-55797B6C8AE3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C20616-E0CF-48C5-99F9-7BD535958B23}"/>
                </a:ext>
              </a:extLst>
            </p:cNvPr>
            <p:cNvSpPr/>
            <p:nvPr/>
          </p:nvSpPr>
          <p:spPr>
            <a:xfrm>
              <a:off x="1625965" y="4865017"/>
              <a:ext cx="818256" cy="134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efficiency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7D47B6-D16E-4E08-8F99-D7AC9971AEDC}"/>
                </a:ext>
              </a:extLst>
            </p:cNvPr>
            <p:cNvSpPr/>
            <p:nvPr/>
          </p:nvSpPr>
          <p:spPr>
            <a:xfrm>
              <a:off x="1564050" y="5204654"/>
              <a:ext cx="1006567" cy="134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effectiveness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4EE65F5-8CF5-437D-AAC3-876067328962}"/>
                </a:ext>
              </a:extLst>
            </p:cNvPr>
            <p:cNvSpPr/>
            <p:nvPr/>
          </p:nvSpPr>
          <p:spPr>
            <a:xfrm>
              <a:off x="3314919" y="4812929"/>
              <a:ext cx="7913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process definition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DEA8321-F8F1-4089-87AE-7C8FCF8A9BC3}"/>
                </a:ext>
              </a:extLst>
            </p:cNvPr>
            <p:cNvSpPr/>
            <p:nvPr/>
          </p:nvSpPr>
          <p:spPr>
            <a:xfrm>
              <a:off x="3323128" y="5084577"/>
              <a:ext cx="896232" cy="134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digitization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E6E3A26-6502-459A-BCCD-BD0A1242B661}"/>
                </a:ext>
              </a:extLst>
            </p:cNvPr>
            <p:cNvSpPr/>
            <p:nvPr/>
          </p:nvSpPr>
          <p:spPr>
            <a:xfrm>
              <a:off x="4616896" y="4812929"/>
              <a:ext cx="8586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organization scope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AA18CE0-31A8-4FDB-876A-3C79514CE8EB}"/>
                </a:ext>
              </a:extLst>
            </p:cNvPr>
            <p:cNvSpPr/>
            <p:nvPr/>
          </p:nvSpPr>
          <p:spPr>
            <a:xfrm>
              <a:off x="4625106" y="5084576"/>
              <a:ext cx="10281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outcome measurement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DDC3658-9020-40F6-AAED-4C868C6102A2}"/>
                </a:ext>
              </a:extLst>
            </p:cNvPr>
            <p:cNvGrpSpPr/>
            <p:nvPr/>
          </p:nvGrpSpPr>
          <p:grpSpPr>
            <a:xfrm>
              <a:off x="903156" y="4741607"/>
              <a:ext cx="1922126" cy="147939"/>
              <a:chOff x="7631422" y="4902518"/>
              <a:chExt cx="2819118" cy="216976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8B47C1B-D6F2-4B1A-A479-DB05D2E8B8BC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Diamond 145">
                <a:extLst>
                  <a:ext uri="{FF2B5EF4-FFF2-40B4-BE49-F238E27FC236}">
                    <a16:creationId xmlns:a16="http://schemas.microsoft.com/office/drawing/2014/main" id="{1BF57740-5FF1-4B93-A5D0-FBFD2757CDC9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47" name="Diamond 146">
                <a:extLst>
                  <a:ext uri="{FF2B5EF4-FFF2-40B4-BE49-F238E27FC236}">
                    <a16:creationId xmlns:a16="http://schemas.microsoft.com/office/drawing/2014/main" id="{B20372D3-4988-40D6-963B-92A612ED19F0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48" name="Diamond 147">
                <a:extLst>
                  <a:ext uri="{FF2B5EF4-FFF2-40B4-BE49-F238E27FC236}">
                    <a16:creationId xmlns:a16="http://schemas.microsoft.com/office/drawing/2014/main" id="{6B7536B9-7FC7-416F-AE97-474558DE3540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49" name="Diamond 148">
                <a:extLst>
                  <a:ext uri="{FF2B5EF4-FFF2-40B4-BE49-F238E27FC236}">
                    <a16:creationId xmlns:a16="http://schemas.microsoft.com/office/drawing/2014/main" id="{857BA733-0D33-4C35-91C0-48462670A050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50" name="Diamond 149">
                <a:extLst>
                  <a:ext uri="{FF2B5EF4-FFF2-40B4-BE49-F238E27FC236}">
                    <a16:creationId xmlns:a16="http://schemas.microsoft.com/office/drawing/2014/main" id="{9B8286ED-04BA-47E9-AB2B-AD0721F050B6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AEE2473-8E47-4B8C-BD8C-25638AE19668}"/>
                </a:ext>
              </a:extLst>
            </p:cNvPr>
            <p:cNvGrpSpPr/>
            <p:nvPr/>
          </p:nvGrpSpPr>
          <p:grpSpPr>
            <a:xfrm>
              <a:off x="6196362" y="4759256"/>
              <a:ext cx="896686" cy="62741"/>
              <a:chOff x="7631422" y="4902518"/>
              <a:chExt cx="2819118" cy="216976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7491699-AC2D-408B-A572-CA27EC8B961B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Diamond 169">
                <a:extLst>
                  <a:ext uri="{FF2B5EF4-FFF2-40B4-BE49-F238E27FC236}">
                    <a16:creationId xmlns:a16="http://schemas.microsoft.com/office/drawing/2014/main" id="{D3111F2C-A35F-4733-BCB9-7A8C99B8CA19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51FA7456-D9BC-4AFB-8718-2DC891752BEE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B5EA5A22-D0B7-45F1-AB68-BB78D9557EF4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3" name="Diamond 172">
                <a:extLst>
                  <a:ext uri="{FF2B5EF4-FFF2-40B4-BE49-F238E27FC236}">
                    <a16:creationId xmlns:a16="http://schemas.microsoft.com/office/drawing/2014/main" id="{5CC9D5DB-B3A1-46BD-9B2D-4B66BECA4D21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4" name="Diamond 173">
                <a:extLst>
                  <a:ext uri="{FF2B5EF4-FFF2-40B4-BE49-F238E27FC236}">
                    <a16:creationId xmlns:a16="http://schemas.microsoft.com/office/drawing/2014/main" id="{FAC88ECB-67C6-4E9D-8F66-9781B56934C0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AA8A014-B26A-4784-92AD-AB0815166C3E}"/>
                </a:ext>
              </a:extLst>
            </p:cNvPr>
            <p:cNvGrpSpPr/>
            <p:nvPr/>
          </p:nvGrpSpPr>
          <p:grpSpPr>
            <a:xfrm>
              <a:off x="6197961" y="5029532"/>
              <a:ext cx="896686" cy="62741"/>
              <a:chOff x="7631422" y="4902518"/>
              <a:chExt cx="2819118" cy="216976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C558EFE-2DD0-40EC-B5FD-056C67046780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7A3F2D27-F5DF-412D-9756-381A353755B2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8" name="Diamond 177">
                <a:extLst>
                  <a:ext uri="{FF2B5EF4-FFF2-40B4-BE49-F238E27FC236}">
                    <a16:creationId xmlns:a16="http://schemas.microsoft.com/office/drawing/2014/main" id="{43BE821E-CB6E-4916-8C21-3A9BCDB3689F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9" name="Diamond 178">
                <a:extLst>
                  <a:ext uri="{FF2B5EF4-FFF2-40B4-BE49-F238E27FC236}">
                    <a16:creationId xmlns:a16="http://schemas.microsoft.com/office/drawing/2014/main" id="{E286F8EB-877B-4639-BBD9-31323B35EBF9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2E916264-433B-42D4-9DEC-2E97258E788C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1" name="Diamond 180">
                <a:extLst>
                  <a:ext uri="{FF2B5EF4-FFF2-40B4-BE49-F238E27FC236}">
                    <a16:creationId xmlns:a16="http://schemas.microsoft.com/office/drawing/2014/main" id="{D8B8A321-31E4-49B5-B962-CDB57F05F613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5B12197-D0FB-4F53-9C24-19FF28A27FB0}"/>
                </a:ext>
              </a:extLst>
            </p:cNvPr>
            <p:cNvGrpSpPr/>
            <p:nvPr/>
          </p:nvGrpSpPr>
          <p:grpSpPr>
            <a:xfrm>
              <a:off x="7487249" y="4759256"/>
              <a:ext cx="896686" cy="62741"/>
              <a:chOff x="7631422" y="4902518"/>
              <a:chExt cx="2819118" cy="216976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7C00B07-AB88-4260-97FC-0AD884CD95E5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Diamond 183">
                <a:extLst>
                  <a:ext uri="{FF2B5EF4-FFF2-40B4-BE49-F238E27FC236}">
                    <a16:creationId xmlns:a16="http://schemas.microsoft.com/office/drawing/2014/main" id="{D7FC6F33-1B41-4464-9B6F-DECD0B86D338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5" name="Diamond 184">
                <a:extLst>
                  <a:ext uri="{FF2B5EF4-FFF2-40B4-BE49-F238E27FC236}">
                    <a16:creationId xmlns:a16="http://schemas.microsoft.com/office/drawing/2014/main" id="{A028BCD0-31C0-490F-B6A1-4E91D418C20F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6" name="Diamond 185">
                <a:extLst>
                  <a:ext uri="{FF2B5EF4-FFF2-40B4-BE49-F238E27FC236}">
                    <a16:creationId xmlns:a16="http://schemas.microsoft.com/office/drawing/2014/main" id="{A9C2356F-C4B1-4A63-94E5-13C7122BB363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7" name="Diamond 186">
                <a:extLst>
                  <a:ext uri="{FF2B5EF4-FFF2-40B4-BE49-F238E27FC236}">
                    <a16:creationId xmlns:a16="http://schemas.microsoft.com/office/drawing/2014/main" id="{21A931B3-D23F-4341-BBEC-7BBAFA34415A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C2098B5D-1490-4E8A-8432-BC761F15409E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8D720D-91E3-45BF-9E29-6DA1A879D756}"/>
                </a:ext>
              </a:extLst>
            </p:cNvPr>
            <p:cNvGrpSpPr/>
            <p:nvPr/>
          </p:nvGrpSpPr>
          <p:grpSpPr>
            <a:xfrm>
              <a:off x="7488848" y="5029532"/>
              <a:ext cx="896686" cy="62741"/>
              <a:chOff x="7631422" y="4902518"/>
              <a:chExt cx="2819118" cy="216976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3CF903E8-3B6F-4D02-8FF1-AA24515490AF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Diamond 190">
                <a:extLst>
                  <a:ext uri="{FF2B5EF4-FFF2-40B4-BE49-F238E27FC236}">
                    <a16:creationId xmlns:a16="http://schemas.microsoft.com/office/drawing/2014/main" id="{2D61BCAD-B53F-4AF9-A401-D46E2D04D839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85A87CC0-47A7-4BDD-B8F4-2CF084A9162C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93" name="Diamond 192">
                <a:extLst>
                  <a:ext uri="{FF2B5EF4-FFF2-40B4-BE49-F238E27FC236}">
                    <a16:creationId xmlns:a16="http://schemas.microsoft.com/office/drawing/2014/main" id="{6D83F120-0DCF-42B2-906D-FC9E82A06173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94" name="Diamond 193">
                <a:extLst>
                  <a:ext uri="{FF2B5EF4-FFF2-40B4-BE49-F238E27FC236}">
                    <a16:creationId xmlns:a16="http://schemas.microsoft.com/office/drawing/2014/main" id="{49B83390-BB32-4A2B-9DA6-207D2E5FA907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FD225F3A-B3CD-4087-8D79-CA4E24D4D66C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3DA4256-553B-4E46-9ACD-350A658B9F6E}"/>
                </a:ext>
              </a:extLst>
            </p:cNvPr>
            <p:cNvSpPr/>
            <p:nvPr/>
          </p:nvSpPr>
          <p:spPr>
            <a:xfrm>
              <a:off x="6125333" y="4811597"/>
              <a:ext cx="967715" cy="134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strategic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75E3327-7D17-443C-A207-B13D914CB4F5}"/>
                </a:ext>
              </a:extLst>
            </p:cNvPr>
            <p:cNvSpPr/>
            <p:nvPr/>
          </p:nvSpPr>
          <p:spPr>
            <a:xfrm>
              <a:off x="6133543" y="5083246"/>
              <a:ext cx="773680" cy="134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cost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86C7457-8DAA-47F3-911D-8F068F1C5AB1}"/>
                </a:ext>
              </a:extLst>
            </p:cNvPr>
            <p:cNvSpPr/>
            <p:nvPr/>
          </p:nvSpPr>
          <p:spPr>
            <a:xfrm>
              <a:off x="7427309" y="4811597"/>
              <a:ext cx="78290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value proposition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64FDBE1-6364-4E83-8616-6586702A1DD4}"/>
                </a:ext>
              </a:extLst>
            </p:cNvPr>
            <p:cNvSpPr/>
            <p:nvPr/>
          </p:nvSpPr>
          <p:spPr>
            <a:xfrm>
              <a:off x="7435520" y="5083246"/>
              <a:ext cx="908911" cy="134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revenue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674C6-E904-4360-92FE-26C74142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109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26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45277" y="196552"/>
            <a:ext cx="8831744" cy="6325680"/>
            <a:chOff x="634542" y="369870"/>
            <a:chExt cx="11000941" cy="61320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Activate your System 2 brain, de-risk the fear of drawing and get people warmed-up, set the brain up to find patterns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Squiggle birds is appropriate as a workshop warmup where the focus is on discovery or design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steps do we need to perform to get to the result?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(Facilitator) Explain the process, tools, the rationale &amp; the impact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(Participants) Fill the page with squiggles 6-8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(Facilitator) Explain the bird eyes, beak, feet, tail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(Participants) Hold the sheet at arms length explore the squiggles and turn the page sideways, upside down.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(Participants) Find a bird in </a:t>
              </a:r>
              <a:r>
                <a:rPr lang="en-IE" sz="900" u="sng">
                  <a:solidFill>
                    <a:schemeClr val="tx1"/>
                  </a:solidFill>
                  <a:latin typeface="Century Gothic" panose="020B0502020202020204" pitchFamily="34" charset="0"/>
                </a:rPr>
                <a:t>each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 squiggle, adapt, expand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(All) Share the results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Extensions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Dot Vote on the ‘BEST’ bird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Acclaim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Squiggle Birds Sheet  -or- A4 Paper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  <a:hlinkClick r:id="rId4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  <a:hlinkClick r:id="rId4"/>
                </a:rPr>
                <a:t>http://gamestorming.com/squiggle-birds/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Any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Creativity, Problem-solving, Design</a:t>
              </a:r>
            </a:p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NB Can receive pushback from ‘serious’ people. Explain the rationale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LS1.1.1 Squiggle Birds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101395" y="388262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V3.0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6699045" y="388262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5DCDBB-98C8-4763-81EF-52D09F15DF5B}"/>
              </a:ext>
            </a:extLst>
          </p:cNvPr>
          <p:cNvSpPr/>
          <p:nvPr/>
        </p:nvSpPr>
        <p:spPr>
          <a:xfrm>
            <a:off x="7710343" y="1653281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10M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AB7A39-6802-4C6D-8653-AE9399327735}"/>
              </a:ext>
            </a:extLst>
          </p:cNvPr>
          <p:cNvSpPr/>
          <p:nvPr/>
        </p:nvSpPr>
        <p:spPr>
          <a:xfrm>
            <a:off x="7696608" y="2038618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39E51-1F60-4DBD-9BAE-19D3AD42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8649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9682" y="136524"/>
            <a:ext cx="880734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who you help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who helps you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Stakeholder Identification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 Identification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(by name/role) your key stakeholders who have an involvement in the solution/architecture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Limit stakeholders to 15 (tool </a:t>
              </a:r>
              <a:r>
                <a:rPr lang="en-IE" sz="90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ons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)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stakeholders who provide a service to you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consumers who consume a service you offer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(Facilitator) Explain Demand-side and Supply-side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Separate Demand-side and Supply-side stakeholders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Prioritise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Star or Number stakeholders in terms of their importance to you or your importance to them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 Stakeholder Map  -or- A3 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key stakeholders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720591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LS4.4.1 STAKEHOLDER ECOSYSTEM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507140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6657871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92943" y="1604699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92942" y="201476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2BA9-348E-4BD9-81EA-1D187030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6064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54382-D452-42A5-BFEC-25AEF9FC6423}"/>
              </a:ext>
            </a:extLst>
          </p:cNvPr>
          <p:cNvGrpSpPr/>
          <p:nvPr/>
        </p:nvGrpSpPr>
        <p:grpSpPr>
          <a:xfrm>
            <a:off x="438539" y="298580"/>
            <a:ext cx="8005665" cy="6015823"/>
            <a:chOff x="363597" y="117715"/>
            <a:chExt cx="5784426" cy="62252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53A101-3A6C-4130-BCFD-89B6B1CE4101}"/>
                </a:ext>
              </a:extLst>
            </p:cNvPr>
            <p:cNvSpPr txBox="1"/>
            <p:nvPr/>
          </p:nvSpPr>
          <p:spPr>
            <a:xfrm>
              <a:off x="634542" y="117715"/>
              <a:ext cx="27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POWER/INTEREST GRID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7761A3-95AD-4FA1-AC90-35E3F4BB3B33}"/>
                </a:ext>
              </a:extLst>
            </p:cNvPr>
            <p:cNvSpPr/>
            <p:nvPr/>
          </p:nvSpPr>
          <p:spPr>
            <a:xfrm>
              <a:off x="629415" y="6056326"/>
              <a:ext cx="5518608" cy="286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77FE06-DC40-4CCF-B949-A965D33A8178}"/>
                </a:ext>
              </a:extLst>
            </p:cNvPr>
            <p:cNvSpPr/>
            <p:nvPr/>
          </p:nvSpPr>
          <p:spPr>
            <a:xfrm>
              <a:off x="681816" y="525088"/>
              <a:ext cx="2635380" cy="2635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C11AA3-0DF8-41C0-9B85-BFBE35E9076B}"/>
                </a:ext>
              </a:extLst>
            </p:cNvPr>
            <p:cNvSpPr/>
            <p:nvPr/>
          </p:nvSpPr>
          <p:spPr>
            <a:xfrm>
              <a:off x="3320016" y="525088"/>
              <a:ext cx="2635380" cy="2635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2E7D16-2BE0-43B4-BD84-ACF10CF1BD70}"/>
                </a:ext>
              </a:extLst>
            </p:cNvPr>
            <p:cNvSpPr/>
            <p:nvPr/>
          </p:nvSpPr>
          <p:spPr>
            <a:xfrm>
              <a:off x="681816" y="3162540"/>
              <a:ext cx="2635380" cy="2635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9FA541-EC29-4317-AD5D-5B971982A736}"/>
                </a:ext>
              </a:extLst>
            </p:cNvPr>
            <p:cNvSpPr/>
            <p:nvPr/>
          </p:nvSpPr>
          <p:spPr>
            <a:xfrm>
              <a:off x="3320016" y="3162540"/>
              <a:ext cx="2635380" cy="2635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A5ED44-B706-4F06-8278-F253822AD125}"/>
                </a:ext>
              </a:extLst>
            </p:cNvPr>
            <p:cNvSpPr txBox="1"/>
            <p:nvPr/>
          </p:nvSpPr>
          <p:spPr>
            <a:xfrm>
              <a:off x="934837" y="601170"/>
              <a:ext cx="2231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900">
                  <a:latin typeface="Century Gothic" panose="020B0502020202020204" pitchFamily="34" charset="0"/>
                </a:rPr>
                <a:t>LOW INTEREST/HIGH POWER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AE937D-3C26-42B9-9559-16071FAF4DFA}"/>
                </a:ext>
              </a:extLst>
            </p:cNvPr>
            <p:cNvSpPr txBox="1"/>
            <p:nvPr/>
          </p:nvSpPr>
          <p:spPr>
            <a:xfrm>
              <a:off x="3546765" y="601170"/>
              <a:ext cx="2262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900">
                  <a:latin typeface="Century Gothic" panose="020B0502020202020204" pitchFamily="34" charset="0"/>
                </a:rPr>
                <a:t>HIGH INTEREST/HIGH POWER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DCC7F2-BEE1-4E82-BFCA-26961C4F2F3A}"/>
                </a:ext>
              </a:extLst>
            </p:cNvPr>
            <p:cNvSpPr txBox="1"/>
            <p:nvPr/>
          </p:nvSpPr>
          <p:spPr>
            <a:xfrm>
              <a:off x="776136" y="5520921"/>
              <a:ext cx="2452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900">
                  <a:latin typeface="Century Gothic" panose="020B0502020202020204" pitchFamily="34" charset="0"/>
                </a:rPr>
                <a:t>LOW INTEREST/LOW INFLUENCE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9A0485-8909-404A-A1A7-D4A0CAC9402F}"/>
                </a:ext>
              </a:extLst>
            </p:cNvPr>
            <p:cNvSpPr txBox="1"/>
            <p:nvPr/>
          </p:nvSpPr>
          <p:spPr>
            <a:xfrm>
              <a:off x="3345546" y="1331758"/>
              <a:ext cx="26098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Manage closely, collaborate &amp; empower in initiatives and decisions</a:t>
              </a:r>
            </a:p>
            <a:p>
              <a:endParaRPr lang="en-IE" sz="75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A29630-4E4B-4A5C-B398-D3BD3DB1EB13}"/>
                </a:ext>
              </a:extLst>
            </p:cNvPr>
            <p:cNvCxnSpPr/>
            <p:nvPr/>
          </p:nvCxnSpPr>
          <p:spPr>
            <a:xfrm flipH="1">
              <a:off x="704396" y="5866404"/>
              <a:ext cx="525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8620D-C753-4740-89AF-17C5D859D645}"/>
                </a:ext>
              </a:extLst>
            </p:cNvPr>
            <p:cNvSpPr txBox="1"/>
            <p:nvPr/>
          </p:nvSpPr>
          <p:spPr>
            <a:xfrm>
              <a:off x="677209" y="5839587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--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769B4C-5D84-4FFD-8F72-2F0A228640CD}"/>
                </a:ext>
              </a:extLst>
            </p:cNvPr>
            <p:cNvSpPr txBox="1"/>
            <p:nvPr/>
          </p:nvSpPr>
          <p:spPr>
            <a:xfrm>
              <a:off x="5690414" y="5839587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++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989F03-A66D-40B2-8659-51F97497116B}"/>
                </a:ext>
              </a:extLst>
            </p:cNvPr>
            <p:cNvSpPr txBox="1"/>
            <p:nvPr/>
          </p:nvSpPr>
          <p:spPr>
            <a:xfrm>
              <a:off x="2576932" y="5866026"/>
              <a:ext cx="14766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INTEREST OF STAKEHOLDER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78A259-AD49-41D6-9F2F-EC400F0FF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900" y="525088"/>
              <a:ext cx="0" cy="5152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2DF0C8-CB8D-49A1-B468-9948AC9D9FEB}"/>
                </a:ext>
              </a:extLst>
            </p:cNvPr>
            <p:cNvSpPr txBox="1"/>
            <p:nvPr/>
          </p:nvSpPr>
          <p:spPr>
            <a:xfrm rot="16200000">
              <a:off x="-533925" y="3052746"/>
              <a:ext cx="20104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INFLUENCE/POWER OF STAKEHOLDER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A0B5F-75A7-46A7-9462-269DB70BE8C6}"/>
                </a:ext>
              </a:extLst>
            </p:cNvPr>
            <p:cNvSpPr txBox="1"/>
            <p:nvPr/>
          </p:nvSpPr>
          <p:spPr>
            <a:xfrm rot="16200000">
              <a:off x="343961" y="601125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++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91FFA3-2C7A-4AC5-8AA7-B38CCF4C92A4}"/>
                </a:ext>
              </a:extLst>
            </p:cNvPr>
            <p:cNvSpPr txBox="1"/>
            <p:nvPr/>
          </p:nvSpPr>
          <p:spPr>
            <a:xfrm rot="16200000">
              <a:off x="395698" y="549531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--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062972-999F-4CC2-9BC4-457CBC6A7AF8}"/>
                </a:ext>
              </a:extLst>
            </p:cNvPr>
            <p:cNvSpPr txBox="1"/>
            <p:nvPr/>
          </p:nvSpPr>
          <p:spPr>
            <a:xfrm>
              <a:off x="739400" y="1339981"/>
              <a:ext cx="25627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Engage &amp; consult, maintain level of interest.</a:t>
              </a:r>
            </a:p>
            <a:p>
              <a:endParaRPr lang="en-IE" sz="75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75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D028C7-7587-43A5-BBB6-964D5704CBCD}"/>
                </a:ext>
              </a:extLst>
            </p:cNvPr>
            <p:cNvSpPr txBox="1"/>
            <p:nvPr/>
          </p:nvSpPr>
          <p:spPr>
            <a:xfrm>
              <a:off x="3345546" y="3908338"/>
              <a:ext cx="2609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Make use of interest, involve, consult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6B9A56-A80B-46F4-BE2B-12EA0C946C10}"/>
                </a:ext>
              </a:extLst>
            </p:cNvPr>
            <p:cNvSpPr txBox="1"/>
            <p:nvPr/>
          </p:nvSpPr>
          <p:spPr>
            <a:xfrm>
              <a:off x="678996" y="3916561"/>
              <a:ext cx="2623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Monitor &amp; communicate updates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FCB944-9E49-4F7C-BA5F-84B224A49A09}"/>
                </a:ext>
              </a:extLst>
            </p:cNvPr>
            <p:cNvSpPr/>
            <p:nvPr/>
          </p:nvSpPr>
          <p:spPr>
            <a:xfrm>
              <a:off x="681860" y="4582005"/>
              <a:ext cx="26508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IE" sz="135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LOW PRIORITY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CD18A1-ED94-42CC-96F2-6C7E16AFF87D}"/>
                </a:ext>
              </a:extLst>
            </p:cNvPr>
            <p:cNvSpPr txBox="1"/>
            <p:nvPr/>
          </p:nvSpPr>
          <p:spPr>
            <a:xfrm>
              <a:off x="3565626" y="5520920"/>
              <a:ext cx="2250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900">
                  <a:latin typeface="Century Gothic" panose="020B0502020202020204" pitchFamily="34" charset="0"/>
                </a:rPr>
                <a:t>HI-INTEREST/LOW INFLUENCE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A8DAE-2625-4DA6-832C-D367B6DAB6B5}"/>
                </a:ext>
              </a:extLst>
            </p:cNvPr>
            <p:cNvSpPr/>
            <p:nvPr/>
          </p:nvSpPr>
          <p:spPr>
            <a:xfrm>
              <a:off x="836765" y="1943869"/>
              <a:ext cx="2348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E" sz="13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PROTECT &amp; SATISFY</a:t>
              </a:r>
              <a:r>
                <a:rPr lang="en-IE" sz="825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.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60181A-1480-4057-89FA-49CA41D758C7}"/>
                </a:ext>
              </a:extLst>
            </p:cNvPr>
            <p:cNvSpPr/>
            <p:nvPr/>
          </p:nvSpPr>
          <p:spPr>
            <a:xfrm>
              <a:off x="3501994" y="1943869"/>
              <a:ext cx="2188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E" sz="13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KEY STAKEHOLDER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E60BE6-DC6C-49F6-9F8C-429B7C342681}"/>
                </a:ext>
              </a:extLst>
            </p:cNvPr>
            <p:cNvSpPr/>
            <p:nvPr/>
          </p:nvSpPr>
          <p:spPr>
            <a:xfrm>
              <a:off x="3365689" y="4585946"/>
              <a:ext cx="2650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IE" sz="135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MONITOR &amp; KEEP INFORMED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6DF6-4D71-4612-A0C4-EF891CBF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3934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9682" y="136524"/>
            <a:ext cx="880734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where you are spending your time as n architect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if the time is well spent or poorly spent (from your perspective)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Personal Practice Assessment &amp; Evaluation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</a:rPr>
                <a:t>Meetings/Workshops</a:t>
              </a: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Pick an average  week in your calendar (assuming your calendar is a good guide for your work)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Mark out all scheduled meeting in the chosen week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Mark recurring meetings with *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Use the sidebar key to indicate if the meeting was value adding, non value adding etc.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Use the sideboard key to indicate the focus of the meeting/workshop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Gap Analysis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What other work did you do in the week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Use the sideboard key to indicate the focus the work e.g. admin, document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Where are you spending your time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What % of the week is on value adding activities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How much time in meetings? Value V Non Value</a:t>
              </a: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Action: What can you do to re-balance?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 - DO/DOCUMENT - WEEK IN THE LIFE MAP -or- A3 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value add V non value add activity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underserved needs e.g. tech adoption, evaluation etc.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862750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LS4.4.2 ARCHITECT WEEK IN THE LIFE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877676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028407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91254" y="1590963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91254" y="200575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E7186-A996-4A57-AEBB-19A0853A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8725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93306" y="136524"/>
            <a:ext cx="8883716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5392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ARCHITECT - DO/DOCUMENT - WEEK IN THE LIFE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451414" y="388262"/>
              <a:ext cx="2051755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7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C55B8D-DB84-47A6-9859-80A57E96E5B4}"/>
              </a:ext>
            </a:extLst>
          </p:cNvPr>
          <p:cNvSpPr/>
          <p:nvPr/>
        </p:nvSpPr>
        <p:spPr>
          <a:xfrm>
            <a:off x="166650" y="1364500"/>
            <a:ext cx="187608" cy="253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9</a:t>
            </a:r>
            <a:endParaRPr lang="en-IE" sz="135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3F7B50E-B0ED-4D52-9ECF-63939C9FB684}"/>
              </a:ext>
            </a:extLst>
          </p:cNvPr>
          <p:cNvSpPr/>
          <p:nvPr/>
        </p:nvSpPr>
        <p:spPr>
          <a:xfrm>
            <a:off x="166650" y="988549"/>
            <a:ext cx="187608" cy="253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8</a:t>
            </a:r>
            <a:endParaRPr lang="en-IE" sz="135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0F06AC-AD5A-4855-AD1E-16BE4A18A4DF}"/>
              </a:ext>
            </a:extLst>
          </p:cNvPr>
          <p:cNvSpPr/>
          <p:nvPr/>
        </p:nvSpPr>
        <p:spPr>
          <a:xfrm>
            <a:off x="130625" y="2116403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11</a:t>
            </a:r>
            <a:endParaRPr lang="en-IE" sz="135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5A373C-8461-49F4-B144-1D07A29D77C9}"/>
              </a:ext>
            </a:extLst>
          </p:cNvPr>
          <p:cNvSpPr/>
          <p:nvPr/>
        </p:nvSpPr>
        <p:spPr>
          <a:xfrm>
            <a:off x="130625" y="1740451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10</a:t>
            </a:r>
            <a:endParaRPr lang="en-IE" sz="135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9A2B78F-C2D0-472E-B076-EEB4ED1C1708}"/>
              </a:ext>
            </a:extLst>
          </p:cNvPr>
          <p:cNvSpPr/>
          <p:nvPr/>
        </p:nvSpPr>
        <p:spPr>
          <a:xfrm>
            <a:off x="130625" y="2868303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13</a:t>
            </a:r>
            <a:endParaRPr lang="en-IE" sz="135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F1F04B-2498-4307-9277-2EA664EE2F23}"/>
              </a:ext>
            </a:extLst>
          </p:cNvPr>
          <p:cNvSpPr/>
          <p:nvPr/>
        </p:nvSpPr>
        <p:spPr>
          <a:xfrm>
            <a:off x="130625" y="2492352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12</a:t>
            </a:r>
            <a:endParaRPr lang="en-IE" sz="135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4828EB0-9902-438B-BBE4-D97709780645}"/>
              </a:ext>
            </a:extLst>
          </p:cNvPr>
          <p:cNvSpPr/>
          <p:nvPr/>
        </p:nvSpPr>
        <p:spPr>
          <a:xfrm>
            <a:off x="130625" y="3620206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15</a:t>
            </a:r>
            <a:endParaRPr lang="en-IE" sz="135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1912412-2601-4480-B2B5-4957D2149353}"/>
              </a:ext>
            </a:extLst>
          </p:cNvPr>
          <p:cNvSpPr/>
          <p:nvPr/>
        </p:nvSpPr>
        <p:spPr>
          <a:xfrm>
            <a:off x="130625" y="3244255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14</a:t>
            </a:r>
            <a:endParaRPr lang="en-IE" sz="135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9A038C8-53ED-45CD-9F61-59DAB9ED2BDF}"/>
              </a:ext>
            </a:extLst>
          </p:cNvPr>
          <p:cNvSpPr/>
          <p:nvPr/>
        </p:nvSpPr>
        <p:spPr>
          <a:xfrm>
            <a:off x="130625" y="3996155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16</a:t>
            </a:r>
            <a:endParaRPr lang="en-IE" sz="135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F6E5B83-F2B9-4794-A9F9-349A4613377D}"/>
              </a:ext>
            </a:extLst>
          </p:cNvPr>
          <p:cNvSpPr/>
          <p:nvPr/>
        </p:nvSpPr>
        <p:spPr>
          <a:xfrm>
            <a:off x="130625" y="4372107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17</a:t>
            </a:r>
            <a:endParaRPr lang="en-IE" sz="135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50BF066-F350-4317-8509-6783B536FE26}"/>
              </a:ext>
            </a:extLst>
          </p:cNvPr>
          <p:cNvSpPr/>
          <p:nvPr/>
        </p:nvSpPr>
        <p:spPr>
          <a:xfrm>
            <a:off x="130625" y="4748058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18</a:t>
            </a:r>
            <a:endParaRPr lang="en-IE" sz="135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B063809-744E-42D0-A24A-CCB0BE849331}"/>
              </a:ext>
            </a:extLst>
          </p:cNvPr>
          <p:cNvSpPr/>
          <p:nvPr/>
        </p:nvSpPr>
        <p:spPr>
          <a:xfrm>
            <a:off x="130625" y="5124007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19</a:t>
            </a:r>
            <a:endParaRPr lang="en-IE" sz="135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8DFD6FF-6DBE-47BF-B8CD-8B8C43549E81}"/>
              </a:ext>
            </a:extLst>
          </p:cNvPr>
          <p:cNvSpPr/>
          <p:nvPr/>
        </p:nvSpPr>
        <p:spPr>
          <a:xfrm>
            <a:off x="132708" y="5505622"/>
            <a:ext cx="231324" cy="38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20</a:t>
            </a:r>
            <a:endParaRPr lang="en-IE" sz="13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AAD75-A0F8-44B9-BA04-D8CEE921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113</a:t>
            </a:fld>
            <a:endParaRPr lang="en-IE"/>
          </a:p>
        </p:txBody>
      </p:sp>
      <p:pic>
        <p:nvPicPr>
          <p:cNvPr id="70" name="Graphic 69" descr="Paper">
            <a:extLst>
              <a:ext uri="{FF2B5EF4-FFF2-40B4-BE49-F238E27FC236}">
                <a16:creationId xmlns:a16="http://schemas.microsoft.com/office/drawing/2014/main" id="{047CA879-4BBA-4C49-A6F3-6FAE5954C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8854" y="964921"/>
            <a:ext cx="281962" cy="281962"/>
          </a:xfrm>
          <a:prstGeom prst="rect">
            <a:avLst/>
          </a:prstGeom>
        </p:spPr>
      </p:pic>
      <p:pic>
        <p:nvPicPr>
          <p:cNvPr id="71" name="Graphic 70" descr="Stapler">
            <a:extLst>
              <a:ext uri="{FF2B5EF4-FFF2-40B4-BE49-F238E27FC236}">
                <a16:creationId xmlns:a16="http://schemas.microsoft.com/office/drawing/2014/main" id="{163785FA-67A3-4758-B756-668059599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4516" y="1201731"/>
            <a:ext cx="281962" cy="281962"/>
          </a:xfrm>
          <a:prstGeom prst="rect">
            <a:avLst/>
          </a:prstGeom>
        </p:spPr>
      </p:pic>
      <p:pic>
        <p:nvPicPr>
          <p:cNvPr id="72" name="Graphic 71" descr="Meeting">
            <a:extLst>
              <a:ext uri="{FF2B5EF4-FFF2-40B4-BE49-F238E27FC236}">
                <a16:creationId xmlns:a16="http://schemas.microsoft.com/office/drawing/2014/main" id="{9F7AAABA-CBE0-4EF0-9AB7-A112408CC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8854" y="1543800"/>
            <a:ext cx="281962" cy="281962"/>
          </a:xfrm>
          <a:prstGeom prst="rect">
            <a:avLst/>
          </a:prstGeom>
        </p:spPr>
      </p:pic>
      <p:pic>
        <p:nvPicPr>
          <p:cNvPr id="73" name="Graphic 72" descr="Head with Gears">
            <a:extLst>
              <a:ext uri="{FF2B5EF4-FFF2-40B4-BE49-F238E27FC236}">
                <a16:creationId xmlns:a16="http://schemas.microsoft.com/office/drawing/2014/main" id="{FAF4ABA1-5100-4269-A830-D26B6F021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58854" y="1833239"/>
            <a:ext cx="281962" cy="281962"/>
          </a:xfrm>
          <a:prstGeom prst="rect">
            <a:avLst/>
          </a:prstGeom>
        </p:spPr>
      </p:pic>
      <p:pic>
        <p:nvPicPr>
          <p:cNvPr id="74" name="Graphic 73" descr="Lightbulb">
            <a:extLst>
              <a:ext uri="{FF2B5EF4-FFF2-40B4-BE49-F238E27FC236}">
                <a16:creationId xmlns:a16="http://schemas.microsoft.com/office/drawing/2014/main" id="{DDCB2488-900A-46B3-BF09-977F64018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8854" y="2122678"/>
            <a:ext cx="281962" cy="281962"/>
          </a:xfrm>
          <a:prstGeom prst="rect">
            <a:avLst/>
          </a:prstGeom>
        </p:spPr>
      </p:pic>
      <p:pic>
        <p:nvPicPr>
          <p:cNvPr id="75" name="Graphic 74" descr="Puzzle">
            <a:extLst>
              <a:ext uri="{FF2B5EF4-FFF2-40B4-BE49-F238E27FC236}">
                <a16:creationId xmlns:a16="http://schemas.microsoft.com/office/drawing/2014/main" id="{4463C133-17F2-43C5-90FD-BB83E20133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58854" y="2412118"/>
            <a:ext cx="281962" cy="281962"/>
          </a:xfrm>
          <a:prstGeom prst="rect">
            <a:avLst/>
          </a:prstGeom>
        </p:spPr>
      </p:pic>
      <p:pic>
        <p:nvPicPr>
          <p:cNvPr id="76" name="Graphic 75" descr="Playbook">
            <a:extLst>
              <a:ext uri="{FF2B5EF4-FFF2-40B4-BE49-F238E27FC236}">
                <a16:creationId xmlns:a16="http://schemas.microsoft.com/office/drawing/2014/main" id="{7DEC97F3-CB73-458D-83BA-351A61E87A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58854" y="2701557"/>
            <a:ext cx="281962" cy="281962"/>
          </a:xfrm>
          <a:prstGeom prst="rect">
            <a:avLst/>
          </a:prstGeom>
        </p:spPr>
      </p:pic>
      <p:pic>
        <p:nvPicPr>
          <p:cNvPr id="77" name="Graphic 76" descr="Ruler">
            <a:extLst>
              <a:ext uri="{FF2B5EF4-FFF2-40B4-BE49-F238E27FC236}">
                <a16:creationId xmlns:a16="http://schemas.microsoft.com/office/drawing/2014/main" id="{247E9BD3-AF51-4392-983D-549156E9A9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63223" y="3448476"/>
            <a:ext cx="281962" cy="281962"/>
          </a:xfrm>
          <a:prstGeom prst="rect">
            <a:avLst/>
          </a:prstGeom>
        </p:spPr>
      </p:pic>
      <p:pic>
        <p:nvPicPr>
          <p:cNvPr id="78" name="Graphic 77" descr="Winking Face with No Fill">
            <a:extLst>
              <a:ext uri="{FF2B5EF4-FFF2-40B4-BE49-F238E27FC236}">
                <a16:creationId xmlns:a16="http://schemas.microsoft.com/office/drawing/2014/main" id="{9E029076-2D2C-445B-B64D-A503A3A993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08825" y="4484603"/>
            <a:ext cx="281962" cy="281962"/>
          </a:xfrm>
          <a:prstGeom prst="rect">
            <a:avLst/>
          </a:prstGeom>
        </p:spPr>
      </p:pic>
      <p:pic>
        <p:nvPicPr>
          <p:cNvPr id="79" name="Graphic 78" descr="Smiling Face with No Fill">
            <a:extLst>
              <a:ext uri="{FF2B5EF4-FFF2-40B4-BE49-F238E27FC236}">
                <a16:creationId xmlns:a16="http://schemas.microsoft.com/office/drawing/2014/main" id="{A0601A1D-E1AA-4438-A2E9-9162CF164E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08825" y="4724972"/>
            <a:ext cx="281962" cy="281962"/>
          </a:xfrm>
          <a:prstGeom prst="rect">
            <a:avLst/>
          </a:prstGeom>
        </p:spPr>
      </p:pic>
      <p:pic>
        <p:nvPicPr>
          <p:cNvPr id="80" name="Graphic 79" descr="Neutral Face with No Fill">
            <a:extLst>
              <a:ext uri="{FF2B5EF4-FFF2-40B4-BE49-F238E27FC236}">
                <a16:creationId xmlns:a16="http://schemas.microsoft.com/office/drawing/2014/main" id="{CBC1E704-5433-4096-8357-0DF4CE29BE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08825" y="4965341"/>
            <a:ext cx="281962" cy="281962"/>
          </a:xfrm>
          <a:prstGeom prst="rect">
            <a:avLst/>
          </a:prstGeom>
        </p:spPr>
      </p:pic>
      <p:pic>
        <p:nvPicPr>
          <p:cNvPr id="81" name="Graphic 80" descr="Confused Face with No Fill">
            <a:extLst>
              <a:ext uri="{FF2B5EF4-FFF2-40B4-BE49-F238E27FC236}">
                <a16:creationId xmlns:a16="http://schemas.microsoft.com/office/drawing/2014/main" id="{EBB2D48E-D0C5-4B61-9F51-558AD503256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08825" y="5205710"/>
            <a:ext cx="281962" cy="281962"/>
          </a:xfrm>
          <a:prstGeom prst="rect">
            <a:avLst/>
          </a:prstGeom>
        </p:spPr>
      </p:pic>
      <p:pic>
        <p:nvPicPr>
          <p:cNvPr id="82" name="Graphic 81" descr="Surprised Face with No Fill">
            <a:extLst>
              <a:ext uri="{FF2B5EF4-FFF2-40B4-BE49-F238E27FC236}">
                <a16:creationId xmlns:a16="http://schemas.microsoft.com/office/drawing/2014/main" id="{D111D937-62CB-41CC-AA1B-FE281EAFB87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08825" y="5686448"/>
            <a:ext cx="281962" cy="281962"/>
          </a:xfrm>
          <a:prstGeom prst="rect">
            <a:avLst/>
          </a:prstGeom>
        </p:spPr>
      </p:pic>
      <p:pic>
        <p:nvPicPr>
          <p:cNvPr id="83" name="Graphic 82" descr="Crying Face with No Fill">
            <a:extLst>
              <a:ext uri="{FF2B5EF4-FFF2-40B4-BE49-F238E27FC236}">
                <a16:creationId xmlns:a16="http://schemas.microsoft.com/office/drawing/2014/main" id="{34BF6D38-C9A2-48C1-BB10-AF90614D309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108825" y="5446079"/>
            <a:ext cx="281962" cy="281962"/>
          </a:xfrm>
          <a:prstGeom prst="rect">
            <a:avLst/>
          </a:prstGeom>
        </p:spPr>
      </p:pic>
      <p:pic>
        <p:nvPicPr>
          <p:cNvPr id="84" name="Graphic 83" descr="Warning">
            <a:extLst>
              <a:ext uri="{FF2B5EF4-FFF2-40B4-BE49-F238E27FC236}">
                <a16:creationId xmlns:a16="http://schemas.microsoft.com/office/drawing/2014/main" id="{AFECDFA4-4585-4AEA-A406-EE2BA278BBE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076561" y="3072645"/>
            <a:ext cx="281962" cy="281962"/>
          </a:xfrm>
          <a:prstGeom prst="rect">
            <a:avLst/>
          </a:prstGeom>
        </p:spPr>
      </p:pic>
      <p:pic>
        <p:nvPicPr>
          <p:cNvPr id="85" name="Graphic 84" descr="Map with pin">
            <a:extLst>
              <a:ext uri="{FF2B5EF4-FFF2-40B4-BE49-F238E27FC236}">
                <a16:creationId xmlns:a16="http://schemas.microsoft.com/office/drawing/2014/main" id="{FC0DA3FF-86EA-48A8-862A-4BB19B8F5BD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075423" y="3838542"/>
            <a:ext cx="281962" cy="281962"/>
          </a:xfrm>
          <a:prstGeom prst="rect">
            <a:avLst/>
          </a:prstGeom>
        </p:spPr>
      </p:pic>
      <p:pic>
        <p:nvPicPr>
          <p:cNvPr id="87" name="Graphic 86" descr="Tools">
            <a:extLst>
              <a:ext uri="{FF2B5EF4-FFF2-40B4-BE49-F238E27FC236}">
                <a16:creationId xmlns:a16="http://schemas.microsoft.com/office/drawing/2014/main" id="{A70ED082-0E9D-4DF5-9B06-C0C2B0EECB8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075423" y="4127977"/>
            <a:ext cx="281962" cy="281962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B55EA0B-1974-4BC7-8197-4B6028FF33DC}"/>
              </a:ext>
            </a:extLst>
          </p:cNvPr>
          <p:cNvSpPr/>
          <p:nvPr/>
        </p:nvSpPr>
        <p:spPr>
          <a:xfrm>
            <a:off x="8282447" y="4527997"/>
            <a:ext cx="66875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SWEET SPOT</a:t>
            </a:r>
            <a:endParaRPr lang="en-IE" sz="135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F33E56-81C4-4BB7-8893-C4F44B2FF5AA}"/>
              </a:ext>
            </a:extLst>
          </p:cNvPr>
          <p:cNvSpPr/>
          <p:nvPr/>
        </p:nvSpPr>
        <p:spPr>
          <a:xfrm>
            <a:off x="8282447" y="4764365"/>
            <a:ext cx="66875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VALUE-ADD</a:t>
            </a:r>
            <a:endParaRPr lang="en-IE" sz="135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C0B830-4913-497B-92B3-5BE47CD0369F}"/>
              </a:ext>
            </a:extLst>
          </p:cNvPr>
          <p:cNvSpPr/>
          <p:nvPr/>
        </p:nvSpPr>
        <p:spPr>
          <a:xfrm>
            <a:off x="8282448" y="5013340"/>
            <a:ext cx="5785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NOT SURE</a:t>
            </a:r>
            <a:endParaRPr lang="en-IE" sz="135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1CA129C-89A8-4992-B0EC-9C2938102A8D}"/>
              </a:ext>
            </a:extLst>
          </p:cNvPr>
          <p:cNvSpPr/>
          <p:nvPr/>
        </p:nvSpPr>
        <p:spPr>
          <a:xfrm>
            <a:off x="8274031" y="5197058"/>
            <a:ext cx="678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NECESSARY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NON VALUE</a:t>
            </a:r>
            <a:endParaRPr lang="en-IE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A0F677D-5798-4D82-9BE4-5B4226BCC17C}"/>
              </a:ext>
            </a:extLst>
          </p:cNvPr>
          <p:cNvSpPr/>
          <p:nvPr/>
        </p:nvSpPr>
        <p:spPr>
          <a:xfrm>
            <a:off x="8278841" y="5438603"/>
            <a:ext cx="672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NON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VALUE-ADD</a:t>
            </a:r>
            <a:endParaRPr lang="en-IE" sz="135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5D94C4-91F4-4FAA-BC57-3E8B52077027}"/>
              </a:ext>
            </a:extLst>
          </p:cNvPr>
          <p:cNvSpPr/>
          <p:nvPr/>
        </p:nvSpPr>
        <p:spPr>
          <a:xfrm>
            <a:off x="8282448" y="5712348"/>
            <a:ext cx="76606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FIRE-FIGHTING</a:t>
            </a:r>
            <a:endParaRPr lang="en-IE" sz="135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95D5290-7CA3-495C-90AD-D94AA33D980F}"/>
              </a:ext>
            </a:extLst>
          </p:cNvPr>
          <p:cNvSpPr/>
          <p:nvPr/>
        </p:nvSpPr>
        <p:spPr>
          <a:xfrm>
            <a:off x="8235158" y="966184"/>
            <a:ext cx="6772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DOCUMENT</a:t>
            </a:r>
            <a:endParaRPr lang="en-IE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CADBF7-19A4-498D-981D-8C2F5F8DCDE6}"/>
              </a:ext>
            </a:extLst>
          </p:cNvPr>
          <p:cNvSpPr/>
          <p:nvPr/>
        </p:nvSpPr>
        <p:spPr>
          <a:xfrm>
            <a:off x="8325326" y="1250575"/>
            <a:ext cx="46567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ADMIN</a:t>
            </a:r>
            <a:endParaRPr lang="en-IE" sz="135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312561-CB4F-4959-81E2-A5F806931685}"/>
              </a:ext>
            </a:extLst>
          </p:cNvPr>
          <p:cNvSpPr/>
          <p:nvPr/>
        </p:nvSpPr>
        <p:spPr>
          <a:xfrm>
            <a:off x="8233456" y="1581201"/>
            <a:ext cx="5446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MEETING</a:t>
            </a:r>
            <a:endParaRPr lang="en-IE" sz="135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32F8195-CD1E-45F8-BC20-75FE62E86D2F}"/>
              </a:ext>
            </a:extLst>
          </p:cNvPr>
          <p:cNvSpPr/>
          <p:nvPr/>
        </p:nvSpPr>
        <p:spPr>
          <a:xfrm>
            <a:off x="8239291" y="1863961"/>
            <a:ext cx="5672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THINKING</a:t>
            </a:r>
            <a:endParaRPr lang="en-IE" sz="135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713CCB-DC2C-411C-A175-D3D600C34279}"/>
              </a:ext>
            </a:extLst>
          </p:cNvPr>
          <p:cNvSpPr/>
          <p:nvPr/>
        </p:nvSpPr>
        <p:spPr>
          <a:xfrm>
            <a:off x="8244701" y="2155047"/>
            <a:ext cx="45016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IDEATE</a:t>
            </a:r>
            <a:endParaRPr lang="en-IE" sz="135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9DA395-58E0-46AE-A366-1C953D556923}"/>
              </a:ext>
            </a:extLst>
          </p:cNvPr>
          <p:cNvSpPr/>
          <p:nvPr/>
        </p:nvSpPr>
        <p:spPr>
          <a:xfrm>
            <a:off x="8244701" y="2442517"/>
            <a:ext cx="6067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CONNECT</a:t>
            </a:r>
            <a:endParaRPr lang="en-IE" sz="13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54A6D91-90F3-4583-BF19-5007640B1DB3}"/>
              </a:ext>
            </a:extLst>
          </p:cNvPr>
          <p:cNvSpPr/>
          <p:nvPr/>
        </p:nvSpPr>
        <p:spPr>
          <a:xfrm>
            <a:off x="8244701" y="2745814"/>
            <a:ext cx="55029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ANALYSE</a:t>
            </a:r>
            <a:endParaRPr lang="en-IE" sz="135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0B2BFA4-6992-4601-BA6B-BE4E776AE5BA}"/>
              </a:ext>
            </a:extLst>
          </p:cNvPr>
          <p:cNvSpPr/>
          <p:nvPr/>
        </p:nvSpPr>
        <p:spPr>
          <a:xfrm>
            <a:off x="8243660" y="3488057"/>
            <a:ext cx="5672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MEASURE</a:t>
            </a:r>
            <a:endParaRPr lang="en-IE" sz="135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892771C-1221-4EC7-884F-72F959D90A16}"/>
              </a:ext>
            </a:extLst>
          </p:cNvPr>
          <p:cNvSpPr/>
          <p:nvPr/>
        </p:nvSpPr>
        <p:spPr>
          <a:xfrm>
            <a:off x="8274317" y="3133793"/>
            <a:ext cx="4205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CRISIS</a:t>
            </a:r>
            <a:endParaRPr lang="en-IE" sz="135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BE2B11-34EE-4DD4-AB4E-A3F037B4635E}"/>
              </a:ext>
            </a:extLst>
          </p:cNvPr>
          <p:cNvSpPr/>
          <p:nvPr/>
        </p:nvSpPr>
        <p:spPr>
          <a:xfrm>
            <a:off x="8263078" y="3877391"/>
            <a:ext cx="63350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ROADMAP</a:t>
            </a:r>
            <a:endParaRPr lang="en-IE" sz="135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E3A076-C820-428C-8A0D-A2157B57015B}"/>
              </a:ext>
            </a:extLst>
          </p:cNvPr>
          <p:cNvSpPr/>
          <p:nvPr/>
        </p:nvSpPr>
        <p:spPr>
          <a:xfrm>
            <a:off x="8269755" y="4064345"/>
            <a:ext cx="778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CREATE,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INVESTIGATE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&amp; PROTOTYPE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D6A47-2C2E-4DB3-9239-DF0B6C9E3FE1}"/>
              </a:ext>
            </a:extLst>
          </p:cNvPr>
          <p:cNvSpPr/>
          <p:nvPr/>
        </p:nvSpPr>
        <p:spPr>
          <a:xfrm>
            <a:off x="303793" y="755780"/>
            <a:ext cx="1241064" cy="521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latin typeface="Century Gothic" panose="020B0502020202020204" pitchFamily="34" charset="0"/>
              </a:rPr>
              <a:t>MONDAY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35EECFA-6B06-4227-BBCB-B94B9E866BCB}"/>
              </a:ext>
            </a:extLst>
          </p:cNvPr>
          <p:cNvSpPr/>
          <p:nvPr/>
        </p:nvSpPr>
        <p:spPr>
          <a:xfrm>
            <a:off x="1588976" y="755780"/>
            <a:ext cx="1241064" cy="5212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latin typeface="Century Gothic" panose="020B0502020202020204" pitchFamily="34" charset="0"/>
              </a:rPr>
              <a:t>TUESDAY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9BF70E-07C3-4F3A-A76B-4CE3626CC4AD}"/>
              </a:ext>
            </a:extLst>
          </p:cNvPr>
          <p:cNvSpPr/>
          <p:nvPr/>
        </p:nvSpPr>
        <p:spPr>
          <a:xfrm>
            <a:off x="2890619" y="776972"/>
            <a:ext cx="1241064" cy="5191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latin typeface="Century Gothic" panose="020B0502020202020204" pitchFamily="34" charset="0"/>
              </a:rPr>
              <a:t>WEDNESDAY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2F4CF6-339E-4F08-8E46-F727A01D67C9}"/>
              </a:ext>
            </a:extLst>
          </p:cNvPr>
          <p:cNvSpPr/>
          <p:nvPr/>
        </p:nvSpPr>
        <p:spPr>
          <a:xfrm>
            <a:off x="4184031" y="776972"/>
            <a:ext cx="1241064" cy="5191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latin typeface="Century Gothic" panose="020B0502020202020204" pitchFamily="34" charset="0"/>
              </a:rPr>
              <a:t>THURSDAY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270E57-2AA0-4EBE-AA00-DC327BC57659}"/>
              </a:ext>
            </a:extLst>
          </p:cNvPr>
          <p:cNvSpPr/>
          <p:nvPr/>
        </p:nvSpPr>
        <p:spPr>
          <a:xfrm>
            <a:off x="5477443" y="776972"/>
            <a:ext cx="1241064" cy="5191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latin typeface="Century Gothic" panose="020B0502020202020204" pitchFamily="34" charset="0"/>
              </a:rPr>
              <a:t>FRIDAY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3438569-F432-47EC-9835-1D4BAECE47D7}"/>
              </a:ext>
            </a:extLst>
          </p:cNvPr>
          <p:cNvSpPr/>
          <p:nvPr/>
        </p:nvSpPr>
        <p:spPr>
          <a:xfrm>
            <a:off x="6770854" y="777549"/>
            <a:ext cx="1241064" cy="5191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latin typeface="Century Gothic" panose="020B0502020202020204" pitchFamily="34" charset="0"/>
              </a:rPr>
              <a:t>WEEKEND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3355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79108" y="136524"/>
            <a:ext cx="8797913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  <a:endParaRPr lang="en-US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US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marL="171450" indent="-171450">
                <a:buAutoNum type="arabicPeriod"/>
              </a:pPr>
              <a:r>
                <a:rPr lang="en-US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Document your current state process for a single project and where architects own, influence or are not involved in the artifacts, processes and tools. </a:t>
              </a:r>
            </a:p>
            <a:p>
              <a:pPr marL="171450" indent="-171450">
                <a:buAutoNum type="arabicPeriod"/>
              </a:pPr>
              <a:r>
                <a:rPr lang="en-US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Describe ideas for improving architects involvement in the process. </a:t>
              </a:r>
            </a:p>
            <a:p>
              <a:pPr marL="171450" indent="-171450">
                <a:buAutoNum type="arabicPeriod"/>
              </a:pP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788" b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Artifacts</a:t>
              </a:r>
              <a:endParaRPr lang="en-IE" sz="788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Add all </a:t>
              </a:r>
              <a:r>
                <a:rPr lang="en-IE" sz="788" err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artifacts</a:t>
              </a: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 and </a:t>
              </a:r>
              <a:r>
                <a:rPr lang="en-IE" sz="788" err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artifact</a:t>
              </a: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 related items to their appropriate area in the phase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Indicate the quality and ownership of the architecture team related to the </a:t>
              </a:r>
              <a:r>
                <a:rPr lang="en-IE" sz="788" err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artifact</a:t>
              </a: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Processes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Add all process steps, meeting types and activities related to the architecture practice by phase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Indicate the quality and ownership of the architecture team related to the activity</a:t>
              </a: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Tools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Indicate key tools and techniques used as  part of the process and phase</a:t>
              </a:r>
            </a:p>
            <a:p>
              <a:r>
                <a:rPr lang="en-US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Changes</a:t>
              </a:r>
              <a:endParaRPr lang="en-IE" sz="788" b="1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Add any ideas for improving the focus and target of the architecture practice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 – PROCESS ENGAGEMENT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-or- A3 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value add V non value add activity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underserved needs e.g. tech adoption, evaluation etc.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141296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LS4.5.1 ARCHITECT PROCESS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877676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028407" y="388262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Paul Preiss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5195" y="1566301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15195" y="198678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F50D5-C165-4C65-B5BD-E4B0E24C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538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F35EECFA-6B06-4227-BBCB-B94B9E866BCB}"/>
              </a:ext>
            </a:extLst>
          </p:cNvPr>
          <p:cNvSpPr/>
          <p:nvPr/>
        </p:nvSpPr>
        <p:spPr>
          <a:xfrm>
            <a:off x="1939207" y="623579"/>
            <a:ext cx="1262078" cy="5613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Innovate/Strategy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475907" y="136524"/>
            <a:ext cx="8512734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2525554" y="816218"/>
              <a:ext cx="9109929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128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ARCHITECTS PROCESS ENGAGEMENT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Paul Preiss </a:t>
              </a:r>
              <a:r>
                <a:rPr lang="en-IE" sz="600">
                  <a:latin typeface="Century Gothic" panose="020B0502020202020204" pitchFamily="34" charset="0"/>
                </a:rPr>
                <a:t>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77D6A47-2C2E-4DB3-9239-DF0B6C9E3FE1}"/>
              </a:ext>
            </a:extLst>
          </p:cNvPr>
          <p:cNvSpPr/>
          <p:nvPr/>
        </p:nvSpPr>
        <p:spPr>
          <a:xfrm>
            <a:off x="524047" y="601200"/>
            <a:ext cx="1262078" cy="56299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>
                <a:solidFill>
                  <a:schemeClr val="tx1"/>
                </a:solidFill>
                <a:latin typeface="Century Gothic" panose="020B0502020202020204" pitchFamily="34" charset="0"/>
              </a:rPr>
              <a:t>Ideate/Experiment</a:t>
            </a:r>
            <a:endParaRPr lang="en-IE" sz="788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9BF70E-07C3-4F3A-A76B-4CE3626CC4AD}"/>
              </a:ext>
            </a:extLst>
          </p:cNvPr>
          <p:cNvSpPr/>
          <p:nvPr/>
        </p:nvSpPr>
        <p:spPr>
          <a:xfrm>
            <a:off x="3261114" y="623579"/>
            <a:ext cx="1262078" cy="5613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2F4CF6-339E-4F08-8E46-F727A01D67C9}"/>
              </a:ext>
            </a:extLst>
          </p:cNvPr>
          <p:cNvSpPr/>
          <p:nvPr/>
        </p:nvSpPr>
        <p:spPr>
          <a:xfrm>
            <a:off x="4589615" y="626864"/>
            <a:ext cx="1262078" cy="5604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Transform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270E57-2AA0-4EBE-AA00-DC327BC57659}"/>
              </a:ext>
            </a:extLst>
          </p:cNvPr>
          <p:cNvSpPr/>
          <p:nvPr/>
        </p:nvSpPr>
        <p:spPr>
          <a:xfrm>
            <a:off x="5918116" y="626864"/>
            <a:ext cx="1262078" cy="5604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Measure</a:t>
            </a:r>
          </a:p>
        </p:txBody>
      </p: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F56EA2C5-EF25-421A-90CE-E4831CB0B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5116" y="832494"/>
            <a:ext cx="281962" cy="281962"/>
          </a:xfrm>
          <a:prstGeom prst="rect">
            <a:avLst/>
          </a:prstGeom>
        </p:spPr>
      </p:pic>
      <p:pic>
        <p:nvPicPr>
          <p:cNvPr id="8" name="Graphic 7" descr="Stapler">
            <a:extLst>
              <a:ext uri="{FF2B5EF4-FFF2-40B4-BE49-F238E27FC236}">
                <a16:creationId xmlns:a16="http://schemas.microsoft.com/office/drawing/2014/main" id="{B99E36F9-27C2-45BE-8152-D4E2E4ABC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0778" y="1069304"/>
            <a:ext cx="281962" cy="281962"/>
          </a:xfrm>
          <a:prstGeom prst="rect">
            <a:avLst/>
          </a:prstGeom>
        </p:spPr>
      </p:pic>
      <p:pic>
        <p:nvPicPr>
          <p:cNvPr id="10" name="Graphic 9" descr="Meeting">
            <a:extLst>
              <a:ext uri="{FF2B5EF4-FFF2-40B4-BE49-F238E27FC236}">
                <a16:creationId xmlns:a16="http://schemas.microsoft.com/office/drawing/2014/main" id="{A144FE9A-8FD5-4A1C-831B-FBC8D80EA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5116" y="1411373"/>
            <a:ext cx="281962" cy="281962"/>
          </a:xfrm>
          <a:prstGeom prst="rect">
            <a:avLst/>
          </a:prstGeom>
        </p:spPr>
      </p:pic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E1138DC4-B785-4852-9976-715E24B78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45116" y="1700812"/>
            <a:ext cx="281962" cy="281962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EB6AF2CA-02AA-4E9B-92A7-C3B57B035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5116" y="1990251"/>
            <a:ext cx="281962" cy="281962"/>
          </a:xfrm>
          <a:prstGeom prst="rect">
            <a:avLst/>
          </a:prstGeom>
        </p:spPr>
      </p:pic>
      <p:pic>
        <p:nvPicPr>
          <p:cNvPr id="93" name="Graphic 92" descr="Puzzle">
            <a:extLst>
              <a:ext uri="{FF2B5EF4-FFF2-40B4-BE49-F238E27FC236}">
                <a16:creationId xmlns:a16="http://schemas.microsoft.com/office/drawing/2014/main" id="{4CE068F8-CE37-4300-B658-6319DC0E7D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45116" y="2279691"/>
            <a:ext cx="281962" cy="281962"/>
          </a:xfrm>
          <a:prstGeom prst="rect">
            <a:avLst/>
          </a:prstGeom>
        </p:spPr>
      </p:pic>
      <p:pic>
        <p:nvPicPr>
          <p:cNvPr id="95" name="Graphic 94" descr="Playbook">
            <a:extLst>
              <a:ext uri="{FF2B5EF4-FFF2-40B4-BE49-F238E27FC236}">
                <a16:creationId xmlns:a16="http://schemas.microsoft.com/office/drawing/2014/main" id="{27327C3A-B596-4521-8ECA-3DA5B666D2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45116" y="2569130"/>
            <a:ext cx="281962" cy="281962"/>
          </a:xfrm>
          <a:prstGeom prst="rect">
            <a:avLst/>
          </a:prstGeom>
        </p:spPr>
      </p:pic>
      <p:pic>
        <p:nvPicPr>
          <p:cNvPr id="101" name="Graphic 100" descr="Ruler">
            <a:extLst>
              <a:ext uri="{FF2B5EF4-FFF2-40B4-BE49-F238E27FC236}">
                <a16:creationId xmlns:a16="http://schemas.microsoft.com/office/drawing/2014/main" id="{9DFFA30D-9CD3-462B-80FD-2EEBA2C831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9485" y="3316049"/>
            <a:ext cx="281962" cy="281962"/>
          </a:xfrm>
          <a:prstGeom prst="rect">
            <a:avLst/>
          </a:prstGeom>
        </p:spPr>
      </p:pic>
      <p:pic>
        <p:nvPicPr>
          <p:cNvPr id="103" name="Graphic 102" descr="Winking Face with No Fill">
            <a:extLst>
              <a:ext uri="{FF2B5EF4-FFF2-40B4-BE49-F238E27FC236}">
                <a16:creationId xmlns:a16="http://schemas.microsoft.com/office/drawing/2014/main" id="{FC03C846-CC27-429F-89B7-BC3A3CC0A0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72762" y="797671"/>
            <a:ext cx="281962" cy="281962"/>
          </a:xfrm>
          <a:prstGeom prst="rect">
            <a:avLst/>
          </a:prstGeom>
        </p:spPr>
      </p:pic>
      <p:pic>
        <p:nvPicPr>
          <p:cNvPr id="105" name="Graphic 104" descr="Smiling Face with No Fill">
            <a:extLst>
              <a:ext uri="{FF2B5EF4-FFF2-40B4-BE49-F238E27FC236}">
                <a16:creationId xmlns:a16="http://schemas.microsoft.com/office/drawing/2014/main" id="{7A1CAB97-5051-45C1-AA2E-EB7D4169A1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72762" y="1038040"/>
            <a:ext cx="281962" cy="281962"/>
          </a:xfrm>
          <a:prstGeom prst="rect">
            <a:avLst/>
          </a:prstGeom>
        </p:spPr>
      </p:pic>
      <p:pic>
        <p:nvPicPr>
          <p:cNvPr id="107" name="Graphic 106" descr="Neutral Face with No Fill">
            <a:extLst>
              <a:ext uri="{FF2B5EF4-FFF2-40B4-BE49-F238E27FC236}">
                <a16:creationId xmlns:a16="http://schemas.microsoft.com/office/drawing/2014/main" id="{292CFB6D-D89D-4D88-9E0F-1BAB704051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2762" y="1278409"/>
            <a:ext cx="281962" cy="281962"/>
          </a:xfrm>
          <a:prstGeom prst="rect">
            <a:avLst/>
          </a:prstGeom>
        </p:spPr>
      </p:pic>
      <p:pic>
        <p:nvPicPr>
          <p:cNvPr id="109" name="Graphic 108" descr="Confused Face with No Fill">
            <a:extLst>
              <a:ext uri="{FF2B5EF4-FFF2-40B4-BE49-F238E27FC236}">
                <a16:creationId xmlns:a16="http://schemas.microsoft.com/office/drawing/2014/main" id="{0F42A311-FE9A-4D94-AAF1-073423AC4D6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72762" y="1518778"/>
            <a:ext cx="281962" cy="281962"/>
          </a:xfrm>
          <a:prstGeom prst="rect">
            <a:avLst/>
          </a:prstGeom>
        </p:spPr>
      </p:pic>
      <p:pic>
        <p:nvPicPr>
          <p:cNvPr id="111" name="Graphic 110" descr="Surprised Face with No Fill">
            <a:extLst>
              <a:ext uri="{FF2B5EF4-FFF2-40B4-BE49-F238E27FC236}">
                <a16:creationId xmlns:a16="http://schemas.microsoft.com/office/drawing/2014/main" id="{877CFEDC-E7DB-43A6-8D1D-A741BF816BF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72762" y="1999516"/>
            <a:ext cx="281962" cy="281962"/>
          </a:xfrm>
          <a:prstGeom prst="rect">
            <a:avLst/>
          </a:prstGeom>
        </p:spPr>
      </p:pic>
      <p:pic>
        <p:nvPicPr>
          <p:cNvPr id="113" name="Graphic 112" descr="Crying Face with No Fill">
            <a:extLst>
              <a:ext uri="{FF2B5EF4-FFF2-40B4-BE49-F238E27FC236}">
                <a16:creationId xmlns:a16="http://schemas.microsoft.com/office/drawing/2014/main" id="{1E84012B-F13D-45E9-BAF4-F088C118692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72762" y="1759147"/>
            <a:ext cx="281962" cy="281962"/>
          </a:xfrm>
          <a:prstGeom prst="rect">
            <a:avLst/>
          </a:prstGeom>
        </p:spPr>
      </p:pic>
      <p:pic>
        <p:nvPicPr>
          <p:cNvPr id="115" name="Graphic 114" descr="Warning">
            <a:extLst>
              <a:ext uri="{FF2B5EF4-FFF2-40B4-BE49-F238E27FC236}">
                <a16:creationId xmlns:a16="http://schemas.microsoft.com/office/drawing/2014/main" id="{EEC0B3A0-BF51-4FBB-9F64-38237F3B9BA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62823" y="2940218"/>
            <a:ext cx="281962" cy="281962"/>
          </a:xfrm>
          <a:prstGeom prst="rect">
            <a:avLst/>
          </a:prstGeom>
        </p:spPr>
      </p:pic>
      <p:pic>
        <p:nvPicPr>
          <p:cNvPr id="117" name="Graphic 116" descr="Map with pin">
            <a:extLst>
              <a:ext uri="{FF2B5EF4-FFF2-40B4-BE49-F238E27FC236}">
                <a16:creationId xmlns:a16="http://schemas.microsoft.com/office/drawing/2014/main" id="{7C136CE6-52AF-4A4D-953E-331FBC58DAE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361685" y="3706115"/>
            <a:ext cx="281962" cy="281962"/>
          </a:xfrm>
          <a:prstGeom prst="rect">
            <a:avLst/>
          </a:prstGeom>
        </p:spPr>
      </p:pic>
      <p:pic>
        <p:nvPicPr>
          <p:cNvPr id="119" name="Graphic 118" descr="Tools">
            <a:extLst>
              <a:ext uri="{FF2B5EF4-FFF2-40B4-BE49-F238E27FC236}">
                <a16:creationId xmlns:a16="http://schemas.microsoft.com/office/drawing/2014/main" id="{47B8BC8D-2012-40F4-9188-7965C09340E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361685" y="3995550"/>
            <a:ext cx="281962" cy="281962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0C66DB77-931A-462C-8450-B59715C0658B}"/>
              </a:ext>
            </a:extLst>
          </p:cNvPr>
          <p:cNvSpPr/>
          <p:nvPr/>
        </p:nvSpPr>
        <p:spPr>
          <a:xfrm>
            <a:off x="8246384" y="841065"/>
            <a:ext cx="66875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SWEET SPOT</a:t>
            </a:r>
            <a:endParaRPr lang="en-IE" sz="135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F8AC5B-BF28-4576-A9BF-C61A934FBA56}"/>
              </a:ext>
            </a:extLst>
          </p:cNvPr>
          <p:cNvSpPr/>
          <p:nvPr/>
        </p:nvSpPr>
        <p:spPr>
          <a:xfrm>
            <a:off x="8246384" y="1077433"/>
            <a:ext cx="66875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VALUE-ADD</a:t>
            </a:r>
            <a:endParaRPr lang="en-IE" sz="135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B87D54-4B73-4620-840C-9DAF4713719A}"/>
              </a:ext>
            </a:extLst>
          </p:cNvPr>
          <p:cNvSpPr/>
          <p:nvPr/>
        </p:nvSpPr>
        <p:spPr>
          <a:xfrm>
            <a:off x="8246385" y="1326408"/>
            <a:ext cx="5785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NOT SURE</a:t>
            </a:r>
            <a:endParaRPr lang="en-IE" sz="13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007879-65D4-455C-8516-624A776895ED}"/>
              </a:ext>
            </a:extLst>
          </p:cNvPr>
          <p:cNvSpPr/>
          <p:nvPr/>
        </p:nvSpPr>
        <p:spPr>
          <a:xfrm>
            <a:off x="8237968" y="1510126"/>
            <a:ext cx="678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NECESSARY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NON VALUE</a:t>
            </a:r>
            <a:endParaRPr lang="en-IE" sz="135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3E10697-C736-49C7-B116-B1BEC598491D}"/>
              </a:ext>
            </a:extLst>
          </p:cNvPr>
          <p:cNvSpPr/>
          <p:nvPr/>
        </p:nvSpPr>
        <p:spPr>
          <a:xfrm>
            <a:off x="8242778" y="1751671"/>
            <a:ext cx="672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NON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VALUE-ADD</a:t>
            </a:r>
            <a:endParaRPr lang="en-IE" sz="135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DCC2C6-DFC1-4E19-BE1C-59CD82EEFB98}"/>
              </a:ext>
            </a:extLst>
          </p:cNvPr>
          <p:cNvSpPr/>
          <p:nvPr/>
        </p:nvSpPr>
        <p:spPr>
          <a:xfrm>
            <a:off x="8246385" y="2025416"/>
            <a:ext cx="76606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FIRE-FIGHTING</a:t>
            </a:r>
            <a:endParaRPr lang="en-IE" sz="135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647554E-4EB5-4CEB-8000-2F2AEF19EFEA}"/>
              </a:ext>
            </a:extLst>
          </p:cNvPr>
          <p:cNvSpPr/>
          <p:nvPr/>
        </p:nvSpPr>
        <p:spPr>
          <a:xfrm>
            <a:off x="7521420" y="833757"/>
            <a:ext cx="6772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DOCUMENT</a:t>
            </a:r>
            <a:endParaRPr lang="en-IE" sz="135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50DCC4-04EE-4345-BD3A-BA417F415291}"/>
              </a:ext>
            </a:extLst>
          </p:cNvPr>
          <p:cNvSpPr/>
          <p:nvPr/>
        </p:nvSpPr>
        <p:spPr>
          <a:xfrm>
            <a:off x="7611588" y="1118148"/>
            <a:ext cx="46567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ADMIN</a:t>
            </a:r>
            <a:endParaRPr lang="en-IE" sz="135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0A15C8-85A5-4E9C-BBED-C75428FECDE7}"/>
              </a:ext>
            </a:extLst>
          </p:cNvPr>
          <p:cNvSpPr/>
          <p:nvPr/>
        </p:nvSpPr>
        <p:spPr>
          <a:xfrm>
            <a:off x="7519718" y="1448774"/>
            <a:ext cx="5446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MEETING</a:t>
            </a:r>
            <a:endParaRPr lang="en-IE" sz="135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DA0AB9-BECC-4016-8D69-C816AAC49F37}"/>
              </a:ext>
            </a:extLst>
          </p:cNvPr>
          <p:cNvSpPr/>
          <p:nvPr/>
        </p:nvSpPr>
        <p:spPr>
          <a:xfrm>
            <a:off x="7525553" y="1731534"/>
            <a:ext cx="5672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THINKING</a:t>
            </a:r>
            <a:endParaRPr lang="en-IE" sz="135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40E75A1-47A6-478D-8F40-7DB6F83828ED}"/>
              </a:ext>
            </a:extLst>
          </p:cNvPr>
          <p:cNvSpPr/>
          <p:nvPr/>
        </p:nvSpPr>
        <p:spPr>
          <a:xfrm>
            <a:off x="7530963" y="2022620"/>
            <a:ext cx="45016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IDEATE</a:t>
            </a:r>
            <a:endParaRPr lang="en-IE" sz="135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10BC13-2AD4-4879-A284-022ADB919B2C}"/>
              </a:ext>
            </a:extLst>
          </p:cNvPr>
          <p:cNvSpPr/>
          <p:nvPr/>
        </p:nvSpPr>
        <p:spPr>
          <a:xfrm>
            <a:off x="7530963" y="2310090"/>
            <a:ext cx="6067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CONNECT</a:t>
            </a:r>
            <a:endParaRPr lang="en-IE" sz="135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8194D4A-075A-4494-88D8-1F94C8298688}"/>
              </a:ext>
            </a:extLst>
          </p:cNvPr>
          <p:cNvSpPr/>
          <p:nvPr/>
        </p:nvSpPr>
        <p:spPr>
          <a:xfrm>
            <a:off x="7530963" y="2613387"/>
            <a:ext cx="55029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ANALYSE</a:t>
            </a:r>
            <a:endParaRPr lang="en-IE" sz="135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1B9343C-3D43-4424-9FC0-96D3047AF3D8}"/>
              </a:ext>
            </a:extLst>
          </p:cNvPr>
          <p:cNvSpPr/>
          <p:nvPr/>
        </p:nvSpPr>
        <p:spPr>
          <a:xfrm>
            <a:off x="7529922" y="3355630"/>
            <a:ext cx="5672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MEASURE</a:t>
            </a:r>
            <a:endParaRPr lang="en-IE" sz="135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6924003-56CC-477E-B2E9-E09E727B973D}"/>
              </a:ext>
            </a:extLst>
          </p:cNvPr>
          <p:cNvSpPr/>
          <p:nvPr/>
        </p:nvSpPr>
        <p:spPr>
          <a:xfrm>
            <a:off x="7560579" y="3001366"/>
            <a:ext cx="4205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CRISIS</a:t>
            </a:r>
            <a:endParaRPr lang="en-IE" sz="135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BA9F05-376D-419C-B4F2-9AAC04D9CE5E}"/>
              </a:ext>
            </a:extLst>
          </p:cNvPr>
          <p:cNvSpPr/>
          <p:nvPr/>
        </p:nvSpPr>
        <p:spPr>
          <a:xfrm>
            <a:off x="7549340" y="3744964"/>
            <a:ext cx="63350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ROADMAP</a:t>
            </a:r>
            <a:endParaRPr lang="en-IE" sz="135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E7B3623-9A59-45D3-9EA8-D80FA65D13A9}"/>
              </a:ext>
            </a:extLst>
          </p:cNvPr>
          <p:cNvSpPr/>
          <p:nvPr/>
        </p:nvSpPr>
        <p:spPr>
          <a:xfrm>
            <a:off x="7556017" y="3931918"/>
            <a:ext cx="778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CREATE,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INVESTIGATE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&amp; PROTOTYPE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DAA6FE-1D1F-46FA-8289-10C3BA6F5805}"/>
              </a:ext>
            </a:extLst>
          </p:cNvPr>
          <p:cNvGrpSpPr/>
          <p:nvPr/>
        </p:nvGrpSpPr>
        <p:grpSpPr>
          <a:xfrm>
            <a:off x="518289" y="1091682"/>
            <a:ext cx="6646877" cy="5139453"/>
            <a:chOff x="518289" y="1681785"/>
            <a:chExt cx="6655942" cy="384410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9587909-8473-4423-B39F-736E95EAE1D7}"/>
                </a:ext>
              </a:extLst>
            </p:cNvPr>
            <p:cNvSpPr/>
            <p:nvPr/>
          </p:nvSpPr>
          <p:spPr>
            <a:xfrm>
              <a:off x="518289" y="1681785"/>
              <a:ext cx="6653278" cy="9607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4BE211-966C-44D9-90F5-8B4DEF8559B0}"/>
                </a:ext>
              </a:extLst>
            </p:cNvPr>
            <p:cNvSpPr/>
            <p:nvPr/>
          </p:nvSpPr>
          <p:spPr>
            <a:xfrm>
              <a:off x="518546" y="3605145"/>
              <a:ext cx="6653278" cy="9607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16C3B7-3F6C-4E21-A691-4B21117F520C}"/>
                </a:ext>
              </a:extLst>
            </p:cNvPr>
            <p:cNvSpPr/>
            <p:nvPr/>
          </p:nvSpPr>
          <p:spPr>
            <a:xfrm>
              <a:off x="519242" y="2647019"/>
              <a:ext cx="6654989" cy="9607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D74A91-EC5A-4C33-9695-4E605344600C}"/>
                </a:ext>
              </a:extLst>
            </p:cNvPr>
            <p:cNvSpPr/>
            <p:nvPr/>
          </p:nvSpPr>
          <p:spPr>
            <a:xfrm>
              <a:off x="520953" y="4565119"/>
              <a:ext cx="6653278" cy="9607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8CD76EA-A737-4E12-B389-B87752157E30}"/>
              </a:ext>
            </a:extLst>
          </p:cNvPr>
          <p:cNvSpPr txBox="1"/>
          <p:nvPr/>
        </p:nvSpPr>
        <p:spPr>
          <a:xfrm rot="16200000">
            <a:off x="-152451" y="1506069"/>
            <a:ext cx="1008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Artifacts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76CE21-BB8D-4A0E-8D94-7A0D57A2BD2F}"/>
              </a:ext>
            </a:extLst>
          </p:cNvPr>
          <p:cNvSpPr txBox="1"/>
          <p:nvPr/>
        </p:nvSpPr>
        <p:spPr>
          <a:xfrm rot="16200000">
            <a:off x="-98571" y="2829432"/>
            <a:ext cx="878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Process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81D6CD-D07C-4524-AD55-EC6415FD0583}"/>
              </a:ext>
            </a:extLst>
          </p:cNvPr>
          <p:cNvSpPr txBox="1"/>
          <p:nvPr/>
        </p:nvSpPr>
        <p:spPr>
          <a:xfrm rot="16200000">
            <a:off x="-20870" y="4111023"/>
            <a:ext cx="7424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Tools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0A6F37-9251-4F33-9DA0-0E07B52F2F63}"/>
              </a:ext>
            </a:extLst>
          </p:cNvPr>
          <p:cNvSpPr txBox="1"/>
          <p:nvPr/>
        </p:nvSpPr>
        <p:spPr>
          <a:xfrm rot="16200000">
            <a:off x="-326840" y="5451663"/>
            <a:ext cx="13101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latin typeface="Century Gothic" panose="020B0502020202020204" pitchFamily="34" charset="0"/>
              </a:rPr>
              <a:t>Opportunities</a:t>
            </a:r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3E44A-7696-6A4B-981B-DD40A5D64619}"/>
              </a:ext>
            </a:extLst>
          </p:cNvPr>
          <p:cNvSpPr/>
          <p:nvPr/>
        </p:nvSpPr>
        <p:spPr>
          <a:xfrm>
            <a:off x="519635" y="601200"/>
            <a:ext cx="1271930" cy="56299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D17DD-69B3-844F-9447-1A6DBFC1AB7A}"/>
              </a:ext>
            </a:extLst>
          </p:cNvPr>
          <p:cNvSpPr/>
          <p:nvPr/>
        </p:nvSpPr>
        <p:spPr>
          <a:xfrm>
            <a:off x="7171823" y="610918"/>
            <a:ext cx="1816817" cy="5620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5515-BF2B-49BE-A033-AEA90F1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9867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88536" y="136524"/>
            <a:ext cx="8788486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1-2 Problems/Observations relating to your Engagement model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 1-3 Possible Experiments that you could run on your return to work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Experimenting Forward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Design an Experiment or Experiments using the Experiment Card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Make sure your actions &amp; expectations are clear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Experiment Card(s)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culture type and link to architecture engagement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25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LS2.5.2 ENGAGEMENT EXPERIMENT(S)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06819" y="1619028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97091" y="1975870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B663D-11E3-427B-943E-72FDA04C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116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3512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117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525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61029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119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94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19640" y="136524"/>
            <a:ext cx="8857381" cy="6481262"/>
            <a:chOff x="634542" y="369870"/>
            <a:chExt cx="11000941" cy="6217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Fill the page with squiggles 6-8 squiggles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Hold the page at arms length and slowly rotate while looking at the squiggles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Find a bird in each squiggle using the ‘bird bits’ as a guide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187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SQUIGGLE BIRDS WARM-UP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354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Dave </a:t>
              </a:r>
              <a:r>
                <a:rPr lang="en-IE" sz="600" b="1" err="1">
                  <a:latin typeface="Century Gothic" panose="020B0502020202020204" pitchFamily="34" charset="0"/>
                </a:rPr>
                <a:t>Gray</a:t>
              </a:r>
              <a:r>
                <a:rPr lang="en-IE" sz="600" b="1">
                  <a:latin typeface="Century Gothic" panose="020B0502020202020204" pitchFamily="34" charset="0"/>
                </a:rPr>
                <a:t> - http://gamestorming.com/squiggle-birds/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9311512-6FCB-418F-9548-294CCF7DF95C}"/>
              </a:ext>
            </a:extLst>
          </p:cNvPr>
          <p:cNvSpPr/>
          <p:nvPr/>
        </p:nvSpPr>
        <p:spPr>
          <a:xfrm>
            <a:off x="7465090" y="739719"/>
            <a:ext cx="1305722" cy="1053388"/>
          </a:xfrm>
          <a:custGeom>
            <a:avLst/>
            <a:gdLst>
              <a:gd name="connsiteX0" fmla="*/ 912632 w 1421778"/>
              <a:gd name="connsiteY0" fmla="*/ 377101 h 1404517"/>
              <a:gd name="connsiteX1" fmla="*/ 763657 w 1421778"/>
              <a:gd name="connsiteY1" fmla="*/ 603132 h 1404517"/>
              <a:gd name="connsiteX2" fmla="*/ 748246 w 1421778"/>
              <a:gd name="connsiteY2" fmla="*/ 664777 h 1404517"/>
              <a:gd name="connsiteX3" fmla="*/ 753383 w 1421778"/>
              <a:gd name="connsiteY3" fmla="*/ 777793 h 1404517"/>
              <a:gd name="connsiteX4" fmla="*/ 773931 w 1421778"/>
              <a:gd name="connsiteY4" fmla="*/ 839438 h 1404517"/>
              <a:gd name="connsiteX5" fmla="*/ 845850 w 1421778"/>
              <a:gd name="connsiteY5" fmla="*/ 911357 h 1404517"/>
              <a:gd name="connsiteX6" fmla="*/ 994825 w 1421778"/>
              <a:gd name="connsiteY6" fmla="*/ 942180 h 1404517"/>
              <a:gd name="connsiteX7" fmla="*/ 1046196 w 1421778"/>
              <a:gd name="connsiteY7" fmla="*/ 947317 h 1404517"/>
              <a:gd name="connsiteX8" fmla="*/ 1118115 w 1421778"/>
              <a:gd name="connsiteY8" fmla="*/ 942180 h 1404517"/>
              <a:gd name="connsiteX9" fmla="*/ 1138664 w 1421778"/>
              <a:gd name="connsiteY9" fmla="*/ 926768 h 1404517"/>
              <a:gd name="connsiteX10" fmla="*/ 1225994 w 1421778"/>
              <a:gd name="connsiteY10" fmla="*/ 895946 h 1404517"/>
              <a:gd name="connsiteX11" fmla="*/ 1272228 w 1421778"/>
              <a:gd name="connsiteY11" fmla="*/ 865123 h 1404517"/>
              <a:gd name="connsiteX12" fmla="*/ 1292776 w 1421778"/>
              <a:gd name="connsiteY12" fmla="*/ 854849 h 1404517"/>
              <a:gd name="connsiteX13" fmla="*/ 1303050 w 1421778"/>
              <a:gd name="connsiteY13" fmla="*/ 839438 h 1404517"/>
              <a:gd name="connsiteX14" fmla="*/ 1323598 w 1421778"/>
              <a:gd name="connsiteY14" fmla="*/ 813753 h 1404517"/>
              <a:gd name="connsiteX15" fmla="*/ 1349284 w 1421778"/>
              <a:gd name="connsiteY15" fmla="*/ 772656 h 1404517"/>
              <a:gd name="connsiteX16" fmla="*/ 1369832 w 1421778"/>
              <a:gd name="connsiteY16" fmla="*/ 659640 h 1404517"/>
              <a:gd name="connsiteX17" fmla="*/ 1364695 w 1421778"/>
              <a:gd name="connsiteY17" fmla="*/ 582584 h 1404517"/>
              <a:gd name="connsiteX18" fmla="*/ 1349284 w 1421778"/>
              <a:gd name="connsiteY18" fmla="*/ 526076 h 1404517"/>
              <a:gd name="connsiteX19" fmla="*/ 1287639 w 1421778"/>
              <a:gd name="connsiteY19" fmla="*/ 454157 h 1404517"/>
              <a:gd name="connsiteX20" fmla="*/ 1159212 w 1421778"/>
              <a:gd name="connsiteY20" fmla="*/ 356553 h 1404517"/>
              <a:gd name="connsiteX21" fmla="*/ 1128389 w 1421778"/>
              <a:gd name="connsiteY21" fmla="*/ 341141 h 1404517"/>
              <a:gd name="connsiteX22" fmla="*/ 1097567 w 1421778"/>
              <a:gd name="connsiteY22" fmla="*/ 330867 h 1404517"/>
              <a:gd name="connsiteX23" fmla="*/ 1041059 w 1421778"/>
              <a:gd name="connsiteY23" fmla="*/ 315456 h 1404517"/>
              <a:gd name="connsiteX24" fmla="*/ 994825 w 1421778"/>
              <a:gd name="connsiteY24" fmla="*/ 320593 h 1404517"/>
              <a:gd name="connsiteX25" fmla="*/ 845850 w 1421778"/>
              <a:gd name="connsiteY25" fmla="*/ 356553 h 1404517"/>
              <a:gd name="connsiteX26" fmla="*/ 743109 w 1421778"/>
              <a:gd name="connsiteY26" fmla="*/ 433609 h 1404517"/>
              <a:gd name="connsiteX27" fmla="*/ 732834 w 1421778"/>
              <a:gd name="connsiteY27" fmla="*/ 449020 h 1404517"/>
              <a:gd name="connsiteX28" fmla="*/ 645504 w 1421778"/>
              <a:gd name="connsiteY28" fmla="*/ 551762 h 1404517"/>
              <a:gd name="connsiteX29" fmla="*/ 599270 w 1421778"/>
              <a:gd name="connsiteY29" fmla="*/ 577447 h 1404517"/>
              <a:gd name="connsiteX30" fmla="*/ 563311 w 1421778"/>
              <a:gd name="connsiteY30" fmla="*/ 618544 h 1404517"/>
              <a:gd name="connsiteX31" fmla="*/ 537625 w 1421778"/>
              <a:gd name="connsiteY31" fmla="*/ 659640 h 1404517"/>
              <a:gd name="connsiteX32" fmla="*/ 506803 w 1421778"/>
              <a:gd name="connsiteY32" fmla="*/ 921631 h 1404517"/>
              <a:gd name="connsiteX33" fmla="*/ 542763 w 1421778"/>
              <a:gd name="connsiteY33" fmla="*/ 1024373 h 1404517"/>
              <a:gd name="connsiteX34" fmla="*/ 876673 w 1421778"/>
              <a:gd name="connsiteY34" fmla="*/ 1286364 h 1404517"/>
              <a:gd name="connsiteX35" fmla="*/ 938318 w 1421778"/>
              <a:gd name="connsiteY35" fmla="*/ 1240130 h 1404517"/>
              <a:gd name="connsiteX36" fmla="*/ 912632 w 1421778"/>
              <a:gd name="connsiteY36" fmla="*/ 1029510 h 1404517"/>
              <a:gd name="connsiteX37" fmla="*/ 892084 w 1421778"/>
              <a:gd name="connsiteY37" fmla="*/ 993550 h 1404517"/>
              <a:gd name="connsiteX38" fmla="*/ 881810 w 1421778"/>
              <a:gd name="connsiteY38" fmla="*/ 962728 h 1404517"/>
              <a:gd name="connsiteX39" fmla="*/ 850987 w 1421778"/>
              <a:gd name="connsiteY39" fmla="*/ 921631 h 1404517"/>
              <a:gd name="connsiteX40" fmla="*/ 799616 w 1421778"/>
              <a:gd name="connsiteY40" fmla="*/ 834301 h 1404517"/>
              <a:gd name="connsiteX41" fmla="*/ 763657 w 1421778"/>
              <a:gd name="connsiteY41" fmla="*/ 741834 h 1404517"/>
              <a:gd name="connsiteX42" fmla="*/ 748246 w 1421778"/>
              <a:gd name="connsiteY42" fmla="*/ 716148 h 1404517"/>
              <a:gd name="connsiteX43" fmla="*/ 666052 w 1421778"/>
              <a:gd name="connsiteY43" fmla="*/ 505528 h 1404517"/>
              <a:gd name="connsiteX44" fmla="*/ 640367 w 1421778"/>
              <a:gd name="connsiteY44" fmla="*/ 382238 h 1404517"/>
              <a:gd name="connsiteX45" fmla="*/ 717423 w 1421778"/>
              <a:gd name="connsiteY45" fmla="*/ 279497 h 1404517"/>
              <a:gd name="connsiteX46" fmla="*/ 753383 w 1421778"/>
              <a:gd name="connsiteY46" fmla="*/ 253811 h 1404517"/>
              <a:gd name="connsiteX47" fmla="*/ 866398 w 1421778"/>
              <a:gd name="connsiteY47" fmla="*/ 202440 h 1404517"/>
              <a:gd name="connsiteX48" fmla="*/ 979414 w 1421778"/>
              <a:gd name="connsiteY48" fmla="*/ 166481 h 1404517"/>
              <a:gd name="connsiteX49" fmla="*/ 1143801 w 1421778"/>
              <a:gd name="connsiteY49" fmla="*/ 176755 h 1404517"/>
              <a:gd name="connsiteX50" fmla="*/ 1261954 w 1421778"/>
              <a:gd name="connsiteY50" fmla="*/ 207577 h 1404517"/>
              <a:gd name="connsiteX51" fmla="*/ 1292776 w 1421778"/>
              <a:gd name="connsiteY51" fmla="*/ 222989 h 1404517"/>
              <a:gd name="connsiteX52" fmla="*/ 1344147 w 1421778"/>
              <a:gd name="connsiteY52" fmla="*/ 238400 h 1404517"/>
              <a:gd name="connsiteX53" fmla="*/ 1395518 w 1421778"/>
              <a:gd name="connsiteY53" fmla="*/ 289771 h 1404517"/>
              <a:gd name="connsiteX54" fmla="*/ 1400655 w 1421778"/>
              <a:gd name="connsiteY54" fmla="*/ 310319 h 1404517"/>
              <a:gd name="connsiteX55" fmla="*/ 1416066 w 1421778"/>
              <a:gd name="connsiteY55" fmla="*/ 433609 h 1404517"/>
              <a:gd name="connsiteX56" fmla="*/ 321868 w 1421778"/>
              <a:gd name="connsiteY56" fmla="*/ 633955 h 1404517"/>
              <a:gd name="connsiteX57" fmla="*/ 3369 w 1421778"/>
              <a:gd name="connsiteY57" fmla="*/ 1157937 h 1404517"/>
              <a:gd name="connsiteX58" fmla="*/ 23918 w 1421778"/>
              <a:gd name="connsiteY58" fmla="*/ 1240130 h 1404517"/>
              <a:gd name="connsiteX59" fmla="*/ 29055 w 1421778"/>
              <a:gd name="connsiteY59" fmla="*/ 1265816 h 1404517"/>
              <a:gd name="connsiteX60" fmla="*/ 167756 w 1421778"/>
              <a:gd name="connsiteY60" fmla="*/ 1363420 h 1404517"/>
              <a:gd name="connsiteX61" fmla="*/ 224264 w 1421778"/>
              <a:gd name="connsiteY61" fmla="*/ 1399380 h 1404517"/>
              <a:gd name="connsiteX62" fmla="*/ 255086 w 1421778"/>
              <a:gd name="connsiteY62" fmla="*/ 1404517 h 1404517"/>
              <a:gd name="connsiteX63" fmla="*/ 373239 w 1421778"/>
              <a:gd name="connsiteY63" fmla="*/ 1399380 h 1404517"/>
              <a:gd name="connsiteX64" fmla="*/ 840713 w 1421778"/>
              <a:gd name="connsiteY64" fmla="*/ 1240130 h 1404517"/>
              <a:gd name="connsiteX65" fmla="*/ 1123252 w 1421778"/>
              <a:gd name="connsiteY65" fmla="*/ 1055195 h 1404517"/>
              <a:gd name="connsiteX66" fmla="*/ 1174623 w 1421778"/>
              <a:gd name="connsiteY66" fmla="*/ 1003825 h 1404517"/>
              <a:gd name="connsiteX67" fmla="*/ 1195172 w 1421778"/>
              <a:gd name="connsiteY67" fmla="*/ 988413 h 1404517"/>
              <a:gd name="connsiteX68" fmla="*/ 1236268 w 1421778"/>
              <a:gd name="connsiteY68" fmla="*/ 937043 h 1404517"/>
              <a:gd name="connsiteX69" fmla="*/ 1236268 w 1421778"/>
              <a:gd name="connsiteY69" fmla="*/ 762382 h 1404517"/>
              <a:gd name="connsiteX70" fmla="*/ 1231131 w 1421778"/>
              <a:gd name="connsiteY70" fmla="*/ 746971 h 1404517"/>
              <a:gd name="connsiteX71" fmla="*/ 1195172 w 1421778"/>
              <a:gd name="connsiteY71" fmla="*/ 685326 h 1404517"/>
              <a:gd name="connsiteX72" fmla="*/ 1169486 w 1421778"/>
              <a:gd name="connsiteY72" fmla="*/ 669914 h 1404517"/>
              <a:gd name="connsiteX73" fmla="*/ 1087293 w 1421778"/>
              <a:gd name="connsiteY73" fmla="*/ 608270 h 1404517"/>
              <a:gd name="connsiteX74" fmla="*/ 1046196 w 1421778"/>
              <a:gd name="connsiteY74" fmla="*/ 577447 h 1404517"/>
              <a:gd name="connsiteX75" fmla="*/ 984551 w 1421778"/>
              <a:gd name="connsiteY75" fmla="*/ 526076 h 1404517"/>
              <a:gd name="connsiteX76" fmla="*/ 974277 w 1421778"/>
              <a:gd name="connsiteY76" fmla="*/ 510665 h 1404517"/>
              <a:gd name="connsiteX77" fmla="*/ 948592 w 1421778"/>
              <a:gd name="connsiteY77" fmla="*/ 469568 h 1404517"/>
              <a:gd name="connsiteX78" fmla="*/ 933180 w 1421778"/>
              <a:gd name="connsiteY78" fmla="*/ 449020 h 1404517"/>
              <a:gd name="connsiteX79" fmla="*/ 907495 w 1421778"/>
              <a:gd name="connsiteY79" fmla="*/ 392512 h 1404517"/>
              <a:gd name="connsiteX80" fmla="*/ 881810 w 1421778"/>
              <a:gd name="connsiteY80" fmla="*/ 330867 h 1404517"/>
              <a:gd name="connsiteX81" fmla="*/ 871536 w 1421778"/>
              <a:gd name="connsiteY81" fmla="*/ 279497 h 1404517"/>
              <a:gd name="connsiteX82" fmla="*/ 928043 w 1421778"/>
              <a:gd name="connsiteY82" fmla="*/ 89425 h 1404517"/>
              <a:gd name="connsiteX83" fmla="*/ 1005100 w 1421778"/>
              <a:gd name="connsiteY83" fmla="*/ 12368 h 1404517"/>
              <a:gd name="connsiteX84" fmla="*/ 1164349 w 1421778"/>
              <a:gd name="connsiteY84" fmla="*/ 27780 h 140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421778" h="1404517">
                <a:moveTo>
                  <a:pt x="912632" y="377101"/>
                </a:moveTo>
                <a:cubicBezTo>
                  <a:pt x="849771" y="457923"/>
                  <a:pt x="827028" y="483995"/>
                  <a:pt x="763657" y="603132"/>
                </a:cubicBezTo>
                <a:cubicBezTo>
                  <a:pt x="753710" y="621832"/>
                  <a:pt x="753383" y="644229"/>
                  <a:pt x="748246" y="664777"/>
                </a:cubicBezTo>
                <a:cubicBezTo>
                  <a:pt x="749958" y="702449"/>
                  <a:pt x="747896" y="740483"/>
                  <a:pt x="753383" y="777793"/>
                </a:cubicBezTo>
                <a:cubicBezTo>
                  <a:pt x="756534" y="799222"/>
                  <a:pt x="761602" y="821629"/>
                  <a:pt x="773931" y="839438"/>
                </a:cubicBezTo>
                <a:cubicBezTo>
                  <a:pt x="793229" y="867313"/>
                  <a:pt x="817492" y="892777"/>
                  <a:pt x="845850" y="911357"/>
                </a:cubicBezTo>
                <a:cubicBezTo>
                  <a:pt x="891827" y="941480"/>
                  <a:pt x="943728" y="937922"/>
                  <a:pt x="994825" y="942180"/>
                </a:cubicBezTo>
                <a:cubicBezTo>
                  <a:pt x="1011975" y="943609"/>
                  <a:pt x="1029072" y="945605"/>
                  <a:pt x="1046196" y="947317"/>
                </a:cubicBezTo>
                <a:cubicBezTo>
                  <a:pt x="1070169" y="945605"/>
                  <a:pt x="1094653" y="947394"/>
                  <a:pt x="1118115" y="942180"/>
                </a:cubicBezTo>
                <a:cubicBezTo>
                  <a:pt x="1126473" y="940323"/>
                  <a:pt x="1130794" y="930141"/>
                  <a:pt x="1138664" y="926768"/>
                </a:cubicBezTo>
                <a:cubicBezTo>
                  <a:pt x="1167038" y="914608"/>
                  <a:pt x="1197965" y="908882"/>
                  <a:pt x="1225994" y="895946"/>
                </a:cubicBezTo>
                <a:cubicBezTo>
                  <a:pt x="1242811" y="888184"/>
                  <a:pt x="1256453" y="874830"/>
                  <a:pt x="1272228" y="865123"/>
                </a:cubicBezTo>
                <a:cubicBezTo>
                  <a:pt x="1278750" y="861110"/>
                  <a:pt x="1285927" y="858274"/>
                  <a:pt x="1292776" y="854849"/>
                </a:cubicBezTo>
                <a:cubicBezTo>
                  <a:pt x="1296201" y="849712"/>
                  <a:pt x="1299346" y="844377"/>
                  <a:pt x="1303050" y="839438"/>
                </a:cubicBezTo>
                <a:cubicBezTo>
                  <a:pt x="1309629" y="830667"/>
                  <a:pt x="1317357" y="822768"/>
                  <a:pt x="1323598" y="813753"/>
                </a:cubicBezTo>
                <a:cubicBezTo>
                  <a:pt x="1332793" y="800471"/>
                  <a:pt x="1340722" y="786355"/>
                  <a:pt x="1349284" y="772656"/>
                </a:cubicBezTo>
                <a:cubicBezTo>
                  <a:pt x="1358855" y="734374"/>
                  <a:pt x="1367180" y="703392"/>
                  <a:pt x="1369832" y="659640"/>
                </a:cubicBezTo>
                <a:cubicBezTo>
                  <a:pt x="1371389" y="633945"/>
                  <a:pt x="1368609" y="608027"/>
                  <a:pt x="1364695" y="582584"/>
                </a:cubicBezTo>
                <a:cubicBezTo>
                  <a:pt x="1361726" y="563287"/>
                  <a:pt x="1357296" y="543880"/>
                  <a:pt x="1349284" y="526076"/>
                </a:cubicBezTo>
                <a:cubicBezTo>
                  <a:pt x="1332666" y="489148"/>
                  <a:pt x="1317076" y="476947"/>
                  <a:pt x="1287639" y="454157"/>
                </a:cubicBezTo>
                <a:cubicBezTo>
                  <a:pt x="1245123" y="421241"/>
                  <a:pt x="1207304" y="380600"/>
                  <a:pt x="1159212" y="356553"/>
                </a:cubicBezTo>
                <a:cubicBezTo>
                  <a:pt x="1148938" y="351416"/>
                  <a:pt x="1138992" y="345559"/>
                  <a:pt x="1128389" y="341141"/>
                </a:cubicBezTo>
                <a:cubicBezTo>
                  <a:pt x="1118392" y="336976"/>
                  <a:pt x="1107841" y="334292"/>
                  <a:pt x="1097567" y="330867"/>
                </a:cubicBezTo>
                <a:cubicBezTo>
                  <a:pt x="1068760" y="321265"/>
                  <a:pt x="1087409" y="327043"/>
                  <a:pt x="1041059" y="315456"/>
                </a:cubicBezTo>
                <a:cubicBezTo>
                  <a:pt x="1025648" y="317168"/>
                  <a:pt x="1010090" y="317867"/>
                  <a:pt x="994825" y="320593"/>
                </a:cubicBezTo>
                <a:cubicBezTo>
                  <a:pt x="910012" y="335738"/>
                  <a:pt x="912782" y="336473"/>
                  <a:pt x="845850" y="356553"/>
                </a:cubicBezTo>
                <a:cubicBezTo>
                  <a:pt x="787622" y="393985"/>
                  <a:pt x="780871" y="391127"/>
                  <a:pt x="743109" y="433609"/>
                </a:cubicBezTo>
                <a:cubicBezTo>
                  <a:pt x="739007" y="438224"/>
                  <a:pt x="736598" y="444126"/>
                  <a:pt x="732834" y="449020"/>
                </a:cubicBezTo>
                <a:cubicBezTo>
                  <a:pt x="708060" y="481225"/>
                  <a:pt x="674141" y="523125"/>
                  <a:pt x="645504" y="551762"/>
                </a:cubicBezTo>
                <a:cubicBezTo>
                  <a:pt x="637181" y="560085"/>
                  <a:pt x="604645" y="574759"/>
                  <a:pt x="599270" y="577447"/>
                </a:cubicBezTo>
                <a:cubicBezTo>
                  <a:pt x="576151" y="612126"/>
                  <a:pt x="605382" y="570462"/>
                  <a:pt x="563311" y="618544"/>
                </a:cubicBezTo>
                <a:cubicBezTo>
                  <a:pt x="558282" y="624292"/>
                  <a:pt x="538775" y="657724"/>
                  <a:pt x="537625" y="659640"/>
                </a:cubicBezTo>
                <a:cubicBezTo>
                  <a:pt x="527351" y="746970"/>
                  <a:pt x="505564" y="833707"/>
                  <a:pt x="506803" y="921631"/>
                </a:cubicBezTo>
                <a:cubicBezTo>
                  <a:pt x="507314" y="957912"/>
                  <a:pt x="520686" y="995577"/>
                  <a:pt x="542763" y="1024373"/>
                </a:cubicBezTo>
                <a:cubicBezTo>
                  <a:pt x="702823" y="1233147"/>
                  <a:pt x="692419" y="1208410"/>
                  <a:pt x="876673" y="1286364"/>
                </a:cubicBezTo>
                <a:cubicBezTo>
                  <a:pt x="897221" y="1270953"/>
                  <a:pt x="932500" y="1265148"/>
                  <a:pt x="938318" y="1240130"/>
                </a:cubicBezTo>
                <a:cubicBezTo>
                  <a:pt x="955520" y="1166160"/>
                  <a:pt x="944701" y="1093649"/>
                  <a:pt x="912632" y="1029510"/>
                </a:cubicBezTo>
                <a:cubicBezTo>
                  <a:pt x="906458" y="1017162"/>
                  <a:pt x="897869" y="1006085"/>
                  <a:pt x="892084" y="993550"/>
                </a:cubicBezTo>
                <a:cubicBezTo>
                  <a:pt x="887546" y="983717"/>
                  <a:pt x="887183" y="972131"/>
                  <a:pt x="881810" y="962728"/>
                </a:cubicBezTo>
                <a:cubicBezTo>
                  <a:pt x="873314" y="947860"/>
                  <a:pt x="859303" y="936600"/>
                  <a:pt x="850987" y="921631"/>
                </a:cubicBezTo>
                <a:cubicBezTo>
                  <a:pt x="795383" y="821545"/>
                  <a:pt x="867431" y="913418"/>
                  <a:pt x="799616" y="834301"/>
                </a:cubicBezTo>
                <a:cubicBezTo>
                  <a:pt x="787630" y="803479"/>
                  <a:pt x="776843" y="772162"/>
                  <a:pt x="763657" y="741834"/>
                </a:cubicBezTo>
                <a:cubicBezTo>
                  <a:pt x="759676" y="732677"/>
                  <a:pt x="752330" y="725259"/>
                  <a:pt x="748246" y="716148"/>
                </a:cubicBezTo>
                <a:cubicBezTo>
                  <a:pt x="717932" y="648524"/>
                  <a:pt x="688860" y="576486"/>
                  <a:pt x="666052" y="505528"/>
                </a:cubicBezTo>
                <a:cubicBezTo>
                  <a:pt x="648213" y="450030"/>
                  <a:pt x="649574" y="442085"/>
                  <a:pt x="640367" y="382238"/>
                </a:cubicBezTo>
                <a:cubicBezTo>
                  <a:pt x="666052" y="347991"/>
                  <a:pt x="689142" y="311634"/>
                  <a:pt x="717423" y="279497"/>
                </a:cubicBezTo>
                <a:cubicBezTo>
                  <a:pt x="727154" y="268439"/>
                  <a:pt x="741127" y="261982"/>
                  <a:pt x="753383" y="253811"/>
                </a:cubicBezTo>
                <a:cubicBezTo>
                  <a:pt x="796049" y="225367"/>
                  <a:pt x="801410" y="232226"/>
                  <a:pt x="866398" y="202440"/>
                </a:cubicBezTo>
                <a:cubicBezTo>
                  <a:pt x="950796" y="163757"/>
                  <a:pt x="840067" y="194350"/>
                  <a:pt x="979414" y="166481"/>
                </a:cubicBezTo>
                <a:cubicBezTo>
                  <a:pt x="1034210" y="169906"/>
                  <a:pt x="1089470" y="168852"/>
                  <a:pt x="1143801" y="176755"/>
                </a:cubicBezTo>
                <a:cubicBezTo>
                  <a:pt x="1184080" y="182614"/>
                  <a:pt x="1223081" y="195513"/>
                  <a:pt x="1261954" y="207577"/>
                </a:cubicBezTo>
                <a:cubicBezTo>
                  <a:pt x="1272925" y="210982"/>
                  <a:pt x="1282021" y="218956"/>
                  <a:pt x="1292776" y="222989"/>
                </a:cubicBezTo>
                <a:cubicBezTo>
                  <a:pt x="1309515" y="229266"/>
                  <a:pt x="1327023" y="233263"/>
                  <a:pt x="1344147" y="238400"/>
                </a:cubicBezTo>
                <a:cubicBezTo>
                  <a:pt x="1357834" y="279460"/>
                  <a:pt x="1336444" y="224790"/>
                  <a:pt x="1395518" y="289771"/>
                </a:cubicBezTo>
                <a:cubicBezTo>
                  <a:pt x="1400267" y="294995"/>
                  <a:pt x="1398943" y="303470"/>
                  <a:pt x="1400655" y="310319"/>
                </a:cubicBezTo>
                <a:cubicBezTo>
                  <a:pt x="1405792" y="351416"/>
                  <a:pt x="1433552" y="396065"/>
                  <a:pt x="1416066" y="433609"/>
                </a:cubicBezTo>
                <a:cubicBezTo>
                  <a:pt x="1182954" y="934114"/>
                  <a:pt x="932283" y="668638"/>
                  <a:pt x="321868" y="633955"/>
                </a:cubicBezTo>
                <a:cubicBezTo>
                  <a:pt x="55335" y="867984"/>
                  <a:pt x="97423" y="766871"/>
                  <a:pt x="3369" y="1157937"/>
                </a:cubicBezTo>
                <a:cubicBezTo>
                  <a:pt x="-6541" y="1199141"/>
                  <a:pt x="6939" y="1214664"/>
                  <a:pt x="23918" y="1240130"/>
                </a:cubicBezTo>
                <a:cubicBezTo>
                  <a:pt x="25630" y="1248692"/>
                  <a:pt x="22739" y="1259787"/>
                  <a:pt x="29055" y="1265816"/>
                </a:cubicBezTo>
                <a:cubicBezTo>
                  <a:pt x="152092" y="1383261"/>
                  <a:pt x="94968" y="1320604"/>
                  <a:pt x="167756" y="1363420"/>
                </a:cubicBezTo>
                <a:cubicBezTo>
                  <a:pt x="187000" y="1374740"/>
                  <a:pt x="204063" y="1389873"/>
                  <a:pt x="224264" y="1399380"/>
                </a:cubicBezTo>
                <a:cubicBezTo>
                  <a:pt x="233688" y="1403815"/>
                  <a:pt x="244812" y="1402805"/>
                  <a:pt x="255086" y="1404517"/>
                </a:cubicBezTo>
                <a:cubicBezTo>
                  <a:pt x="294470" y="1402805"/>
                  <a:pt x="334480" y="1406578"/>
                  <a:pt x="373239" y="1399380"/>
                </a:cubicBezTo>
                <a:cubicBezTo>
                  <a:pt x="603816" y="1356559"/>
                  <a:pt x="627726" y="1332007"/>
                  <a:pt x="840713" y="1240130"/>
                </a:cubicBezTo>
                <a:cubicBezTo>
                  <a:pt x="950495" y="1192773"/>
                  <a:pt x="1002508" y="1175937"/>
                  <a:pt x="1123252" y="1055195"/>
                </a:cubicBezTo>
                <a:cubicBezTo>
                  <a:pt x="1140376" y="1038072"/>
                  <a:pt x="1156877" y="1020303"/>
                  <a:pt x="1174623" y="1003825"/>
                </a:cubicBezTo>
                <a:cubicBezTo>
                  <a:pt x="1180897" y="997999"/>
                  <a:pt x="1189364" y="994704"/>
                  <a:pt x="1195172" y="988413"/>
                </a:cubicBezTo>
                <a:cubicBezTo>
                  <a:pt x="1210046" y="972300"/>
                  <a:pt x="1222569" y="954166"/>
                  <a:pt x="1236268" y="937043"/>
                </a:cubicBezTo>
                <a:cubicBezTo>
                  <a:pt x="1240034" y="854180"/>
                  <a:pt x="1245798" y="833858"/>
                  <a:pt x="1236268" y="762382"/>
                </a:cubicBezTo>
                <a:cubicBezTo>
                  <a:pt x="1235552" y="757015"/>
                  <a:pt x="1233679" y="751749"/>
                  <a:pt x="1231131" y="746971"/>
                </a:cubicBezTo>
                <a:cubicBezTo>
                  <a:pt x="1219936" y="725981"/>
                  <a:pt x="1210033" y="703902"/>
                  <a:pt x="1195172" y="685326"/>
                </a:cubicBezTo>
                <a:cubicBezTo>
                  <a:pt x="1188934" y="677529"/>
                  <a:pt x="1177611" y="675718"/>
                  <a:pt x="1169486" y="669914"/>
                </a:cubicBezTo>
                <a:cubicBezTo>
                  <a:pt x="1141618" y="650008"/>
                  <a:pt x="1114691" y="628818"/>
                  <a:pt x="1087293" y="608270"/>
                </a:cubicBezTo>
                <a:lnTo>
                  <a:pt x="1046196" y="577447"/>
                </a:lnTo>
                <a:cubicBezTo>
                  <a:pt x="1022265" y="559499"/>
                  <a:pt x="1008323" y="549848"/>
                  <a:pt x="984551" y="526076"/>
                </a:cubicBezTo>
                <a:cubicBezTo>
                  <a:pt x="980185" y="521710"/>
                  <a:pt x="977592" y="515874"/>
                  <a:pt x="974277" y="510665"/>
                </a:cubicBezTo>
                <a:cubicBezTo>
                  <a:pt x="965604" y="497036"/>
                  <a:pt x="958285" y="482491"/>
                  <a:pt x="948592" y="469568"/>
                </a:cubicBezTo>
                <a:cubicBezTo>
                  <a:pt x="943455" y="462719"/>
                  <a:pt x="937494" y="456416"/>
                  <a:pt x="933180" y="449020"/>
                </a:cubicBezTo>
                <a:cubicBezTo>
                  <a:pt x="890414" y="375708"/>
                  <a:pt x="924474" y="432130"/>
                  <a:pt x="907495" y="392512"/>
                </a:cubicBezTo>
                <a:cubicBezTo>
                  <a:pt x="893233" y="359234"/>
                  <a:pt x="895029" y="378455"/>
                  <a:pt x="881810" y="330867"/>
                </a:cubicBezTo>
                <a:cubicBezTo>
                  <a:pt x="877136" y="314042"/>
                  <a:pt x="874961" y="296620"/>
                  <a:pt x="871536" y="279497"/>
                </a:cubicBezTo>
                <a:cubicBezTo>
                  <a:pt x="880912" y="185738"/>
                  <a:pt x="869702" y="167213"/>
                  <a:pt x="928043" y="89425"/>
                </a:cubicBezTo>
                <a:cubicBezTo>
                  <a:pt x="949838" y="60365"/>
                  <a:pt x="1005100" y="12368"/>
                  <a:pt x="1005100" y="12368"/>
                </a:cubicBezTo>
                <a:cubicBezTo>
                  <a:pt x="1166058" y="22753"/>
                  <a:pt x="1164349" y="-30550"/>
                  <a:pt x="1164349" y="2778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25EB38-B87F-4FDC-BDE0-89562CA487D5}"/>
              </a:ext>
            </a:extLst>
          </p:cNvPr>
          <p:cNvGrpSpPr/>
          <p:nvPr/>
        </p:nvGrpSpPr>
        <p:grpSpPr>
          <a:xfrm>
            <a:off x="7786997" y="2589830"/>
            <a:ext cx="839759" cy="1794257"/>
            <a:chOff x="10616924" y="2901633"/>
            <a:chExt cx="914400" cy="23923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3BA4C9-C913-4F77-AA32-C45F6EDFDE3F}"/>
                </a:ext>
              </a:extLst>
            </p:cNvPr>
            <p:cNvSpPr/>
            <p:nvPr/>
          </p:nvSpPr>
          <p:spPr>
            <a:xfrm>
              <a:off x="10660677" y="2901633"/>
              <a:ext cx="84395" cy="843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C3FF6A-102C-4B6E-815E-7E310CEFC698}"/>
                </a:ext>
              </a:extLst>
            </p:cNvPr>
            <p:cNvSpPr/>
            <p:nvPr/>
          </p:nvSpPr>
          <p:spPr>
            <a:xfrm>
              <a:off x="11354803" y="2901633"/>
              <a:ext cx="84395" cy="843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43755D86-0572-46D2-856F-4F17AD77397B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761903" y="2944188"/>
              <a:ext cx="567975" cy="549671"/>
            </a:xfrm>
            <a:prstGeom prst="bentConnector3">
              <a:avLst>
                <a:gd name="adj1" fmla="val 10065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D61EFBCF-19A2-4E78-AC20-103D5A6F92DB}"/>
                </a:ext>
              </a:extLst>
            </p:cNvPr>
            <p:cNvSpPr/>
            <p:nvPr/>
          </p:nvSpPr>
          <p:spPr>
            <a:xfrm>
              <a:off x="10616924" y="3849667"/>
              <a:ext cx="914400" cy="624078"/>
            </a:xfrm>
            <a:prstGeom prst="trapezoi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0" name="Rectangle: Single Corner Rounded 29">
              <a:extLst>
                <a:ext uri="{FF2B5EF4-FFF2-40B4-BE49-F238E27FC236}">
                  <a16:creationId xmlns:a16="http://schemas.microsoft.com/office/drawing/2014/main" id="{A6C6C0EC-1EEB-4867-844F-30D78D7000A6}"/>
                </a:ext>
              </a:extLst>
            </p:cNvPr>
            <p:cNvSpPr/>
            <p:nvPr/>
          </p:nvSpPr>
          <p:spPr>
            <a:xfrm>
              <a:off x="10783057" y="3806322"/>
              <a:ext cx="571746" cy="208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C5CA77-0909-46D1-A196-6D470B7346B5}"/>
                </a:ext>
              </a:extLst>
            </p:cNvPr>
            <p:cNvGrpSpPr/>
            <p:nvPr/>
          </p:nvGrpSpPr>
          <p:grpSpPr>
            <a:xfrm>
              <a:off x="10662319" y="4648017"/>
              <a:ext cx="203441" cy="645967"/>
              <a:chOff x="10643352" y="4730750"/>
              <a:chExt cx="203441" cy="64596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C58C2A5-D2CA-4416-90D3-B1F69F8B7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5072" y="4730750"/>
                <a:ext cx="0" cy="64596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1C7FD37-E79E-4A87-A2B7-99889D4DB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5072" y="4965700"/>
                <a:ext cx="101721" cy="32828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84A11D8-02C2-419A-B19C-64D0D6C21A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3352" y="4965700"/>
                <a:ext cx="101719" cy="30452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CEAF21-FC08-48CF-B033-6105D430FBBD}"/>
                </a:ext>
              </a:extLst>
            </p:cNvPr>
            <p:cNvGrpSpPr/>
            <p:nvPr/>
          </p:nvGrpSpPr>
          <p:grpSpPr>
            <a:xfrm>
              <a:off x="11199761" y="4648017"/>
              <a:ext cx="203441" cy="645967"/>
              <a:chOff x="10643352" y="4730750"/>
              <a:chExt cx="203441" cy="64596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942111-B4A5-426B-9E36-64E680FBF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5072" y="4730750"/>
                <a:ext cx="0" cy="64596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5622A8E-5713-49CC-A6B6-44841E60A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5072" y="4965700"/>
                <a:ext cx="101721" cy="32828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8789D2C-E7EC-4A15-BA88-22C82FDA4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3352" y="4965700"/>
                <a:ext cx="101719" cy="30452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B5A1ECE-0583-4CF8-B4F4-9D9BD60A1CCE}"/>
              </a:ext>
            </a:extLst>
          </p:cNvPr>
          <p:cNvSpPr/>
          <p:nvPr/>
        </p:nvSpPr>
        <p:spPr>
          <a:xfrm>
            <a:off x="7809023" y="1825616"/>
            <a:ext cx="8762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00">
                <a:solidFill>
                  <a:prstClr val="black"/>
                </a:solidFill>
                <a:latin typeface="Century Gothic" panose="020B0502020202020204" pitchFamily="34" charset="0"/>
              </a:rPr>
              <a:t>SQUIGGLE</a:t>
            </a:r>
            <a:endParaRPr lang="en-IE" sz="135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5E509A-40C1-4B34-9225-63B5175EB249}"/>
              </a:ext>
            </a:extLst>
          </p:cNvPr>
          <p:cNvSpPr/>
          <p:nvPr/>
        </p:nvSpPr>
        <p:spPr>
          <a:xfrm>
            <a:off x="7802750" y="4403733"/>
            <a:ext cx="7569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00">
                <a:solidFill>
                  <a:prstClr val="black"/>
                </a:solidFill>
                <a:latin typeface="Century Gothic" panose="020B0502020202020204" pitchFamily="34" charset="0"/>
              </a:rPr>
              <a:t>BIRD BITS</a:t>
            </a:r>
            <a:endParaRPr lang="en-IE" sz="135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84B29-D9B3-4468-A85D-67BB50C0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02908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8342-42EE-47A7-8363-09151551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Architecture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3077-248A-4C94-B0AC-7317B40D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IASA Core 3.0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31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28186" y="136524"/>
            <a:ext cx="8848835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You can use the Draw Toast exercise to introduce people to the concepts of visual thinking, working memory, mental models and/or systems thinking. This also works as a nice warm-up exercise to get people engaged with each other and thinking visually. Plus, it’s fun!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Using the Visual Alphabet 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Draw – ‘how to make toast’ 5-10M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Share and review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Note how many elements are used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Note connectors/colour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Note structure </a:t>
              </a:r>
            </a:p>
            <a:p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There is no one right way to visualise information</a:t>
              </a: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VISUAL THINKING BOOTCAMP– DRAW TOAST –or- A4</a:t>
              </a:r>
            </a:p>
            <a:p>
              <a:pPr lvl="0"/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Visual Thinking Reminder Card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Any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N/A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LS1.1.</a:t>
              </a:r>
              <a:r>
                <a:rPr lang="en-US" sz="1350">
                  <a:latin typeface="Century Gothic" panose="020B0502020202020204" pitchFamily="34" charset="0"/>
                </a:rPr>
                <a:t>2</a:t>
              </a:r>
              <a:r>
                <a:rPr lang="en-IE" sz="1350">
                  <a:latin typeface="Century Gothic" panose="020B0502020202020204" pitchFamily="34" charset="0"/>
                </a:rPr>
                <a:t> DRAW TOAST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101395" y="388262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6804523" y="388262"/>
              <a:ext cx="2544606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466375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7485" y="156564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10 min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07892" y="2013633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ANY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0B5EA-742B-41C8-B12D-DD9F833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60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6978" y="136524"/>
            <a:ext cx="8810044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Using the Visual Alphabet 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Draw – ‘how to make toast’ 5-10M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Share and review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Note how many elements are used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Note connectors/colour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Note structure </a:t>
              </a:r>
            </a:p>
            <a:p>
              <a:endParaRPr lang="en-IE" sz="60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60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There is no one right way to visualise information</a:t>
              </a:r>
            </a:p>
            <a:p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5083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VISUAL THINKING BOOTCAMP– DRAW TOAST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David </a:t>
              </a:r>
              <a:r>
                <a:rPr lang="en-IE" sz="600" b="1" err="1">
                  <a:latin typeface="Century Gothic" panose="020B0502020202020204" pitchFamily="34" charset="0"/>
                </a:rPr>
                <a:t>Gray</a:t>
              </a:r>
              <a:r>
                <a:rPr lang="en-IE" sz="600" b="1">
                  <a:latin typeface="Century Gothic" panose="020B0502020202020204" pitchFamily="34" charset="0"/>
                </a:rPr>
                <a:t>  http://gamestorming.com/draw-toast/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901AD1-32E8-41C1-90B4-5B6B85188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993" y="869046"/>
            <a:ext cx="4285729" cy="24026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9E4A-B686-4223-A6B9-35E348C0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78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45277" y="136524"/>
            <a:ext cx="8831744" cy="6390222"/>
            <a:chOff x="634542" y="369870"/>
            <a:chExt cx="11000941" cy="61292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Introduce yourself visually, tell your story,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New team workshop ‘getting to know you’ moments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Using the Visual Alphabet 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Name, Job Title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Company - What do they do?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Role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you do?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you really do?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did you used to do?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Get Personal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Where are you from?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Something interesting about you? E.g. somewhere you’ve been, someone you met, something you can do (doesn’t have to be big like juggling, knife throwing, surfing)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Something you love to do…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VISUAL THINKING BOOTCAMP– VISUAL INTRODUCTION–or- A4</a:t>
              </a:r>
            </a:p>
            <a:p>
              <a:pPr lvl="0"/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Visual Thinking Reminder Card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Any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N/A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328935" cy="28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LS1.1.3 VISUAL INTRODUCTION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101395" y="388262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6699045" y="388262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56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71099" y="1688879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30 min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71099" y="1982404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02965-33E3-4424-9974-22A3512A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66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2370" y="136524"/>
            <a:ext cx="8814652" cy="6388929"/>
            <a:chOff x="634542" y="369870"/>
            <a:chExt cx="11000941" cy="6129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6151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VISUAL THINKING BOOTCAMP– VISUAL INTRODUCTION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5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901AD1-32E8-41C1-90B4-5B6B85188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476" y="648857"/>
            <a:ext cx="1602597" cy="901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4C018-A8D2-4F12-9FAC-CA07DD6E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16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22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41402" y="136524"/>
            <a:ext cx="8804635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Assess the culture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Architecture Options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CULTURE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Map the culture of your organisation using the Culture Map, follow the instructions on the Maps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positive outcomes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negative outcomes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Map and connect the dependencies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DESIGN THE CULTURE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Design the culture you would like to have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What outcomes do you want, what behaviours do you want to see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HACK THE CULTURE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Design cultural hacks to change the levers that are driving behaviours in your organisation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Class Discussion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Culture Map</a:t>
              </a:r>
            </a:p>
            <a:p>
              <a:pPr lvl="0"/>
              <a:r>
                <a:rPr lang="en-IE" sz="90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Westrum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 Typology</a:t>
              </a: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Architects, Developers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Interface Design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950628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LS1.2.1 CULTURE HACKING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83247" y="1590797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83247" y="1984153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DF9D6-2F64-437C-A913-BBE1F4A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17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214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939D2-5E51-4F47-8660-E84682768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9143999" cy="63563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AC5BA-3B55-4C05-9095-B2C88F7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93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50D3FC-DD5F-4296-8EE8-D5F0D5DC9C3B}"/>
              </a:ext>
            </a:extLst>
          </p:cNvPr>
          <p:cNvGrpSpPr/>
          <p:nvPr/>
        </p:nvGrpSpPr>
        <p:grpSpPr>
          <a:xfrm>
            <a:off x="102636" y="136524"/>
            <a:ext cx="8874385" cy="6471022"/>
            <a:chOff x="475907" y="1134653"/>
            <a:chExt cx="8250706" cy="45791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32CCF3-80B6-4F5B-8D19-C064D1AB0428}"/>
                </a:ext>
              </a:extLst>
            </p:cNvPr>
            <p:cNvGrpSpPr/>
            <p:nvPr/>
          </p:nvGrpSpPr>
          <p:grpSpPr>
            <a:xfrm>
              <a:off x="475907" y="1134653"/>
              <a:ext cx="8250706" cy="4579122"/>
              <a:chOff x="634542" y="369870"/>
              <a:chExt cx="11000941" cy="610549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27F084-D6D6-4F17-9B99-B07801AF58B8}"/>
                  </a:ext>
                </a:extLst>
              </p:cNvPr>
              <p:cNvSpPr/>
              <p:nvPr/>
            </p:nvSpPr>
            <p:spPr>
              <a:xfrm>
                <a:off x="691053" y="816100"/>
                <a:ext cx="10944430" cy="53129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566D74-7A6B-4875-9F40-F016D499DEBD}"/>
                  </a:ext>
                </a:extLst>
              </p:cNvPr>
              <p:cNvSpPr/>
              <p:nvPr/>
            </p:nvSpPr>
            <p:spPr>
              <a:xfrm>
                <a:off x="691052" y="816219"/>
                <a:ext cx="10944431" cy="53127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REASON FOR DIAGNOSTIC:</a:t>
                </a:r>
              </a:p>
              <a:p>
                <a:r>
                  <a:rPr lang="en-IE" sz="60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Why are your performing this diagnostic</a:t>
                </a: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E5560-8BF4-4A88-8F65-DAE8F45FB5E2}"/>
                  </a:ext>
                </a:extLst>
              </p:cNvPr>
              <p:cNvSpPr txBox="1"/>
              <p:nvPr/>
            </p:nvSpPr>
            <p:spPr>
              <a:xfrm>
                <a:off x="634542" y="369870"/>
                <a:ext cx="3868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WESTRUM CULTURE DIAGNOSTIC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FAD61D-AA63-43C0-8D0B-F7343AF8FE55}"/>
                  </a:ext>
                </a:extLst>
              </p:cNvPr>
              <p:cNvSpPr/>
              <p:nvPr/>
            </p:nvSpPr>
            <p:spPr>
              <a:xfrm>
                <a:off x="7245930" y="382666"/>
                <a:ext cx="2051755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PERFORMED BY: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C77FE2-00F1-4397-8DB1-E5706CE482CC}"/>
                  </a:ext>
                </a:extLst>
              </p:cNvPr>
              <p:cNvSpPr/>
              <p:nvPr/>
            </p:nvSpPr>
            <p:spPr>
              <a:xfrm>
                <a:off x="9548413" y="388262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7E9C1-340B-4B0E-ACA5-D98B83F11F2B}"/>
                  </a:ext>
                </a:extLst>
              </p:cNvPr>
              <p:cNvSpPr/>
              <p:nvPr/>
            </p:nvSpPr>
            <p:spPr>
              <a:xfrm>
                <a:off x="10616924" y="388261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CB4E0E-59AF-4C5C-8A3C-F5ECAA11B276}"/>
                  </a:ext>
                </a:extLst>
              </p:cNvPr>
              <p:cNvSpPr/>
              <p:nvPr/>
            </p:nvSpPr>
            <p:spPr>
              <a:xfrm>
                <a:off x="634542" y="6126896"/>
                <a:ext cx="9550278" cy="348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</a:t>
                </a:r>
                <a:r>
                  <a:rPr lang="en-IE" sz="600" b="1">
                    <a:latin typeface="Century Gothic" panose="020B0502020202020204" pitchFamily="34" charset="0"/>
                  </a:rPr>
                  <a:t>Gar Mac </a:t>
                </a:r>
                <a:r>
                  <a:rPr lang="en-IE" sz="600" b="1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 b="1">
                    <a:latin typeface="Century Gothic" panose="020B0502020202020204" pitchFamily="34" charset="0"/>
                  </a:rPr>
                  <a:t> Agent ∆</a:t>
                </a:r>
                <a:r>
                  <a:rPr lang="en-IE" sz="600">
                    <a:latin typeface="Century Gothic" panose="020B0502020202020204" pitchFamily="34" charset="0"/>
                  </a:rPr>
                  <a:t> for </a:t>
                </a:r>
                <a:r>
                  <a:rPr lang="en-IE" sz="600" b="1">
                    <a:latin typeface="Century Gothic" panose="020B0502020202020204" pitchFamily="34" charset="0"/>
                  </a:rPr>
                  <a:t>IASA Global 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Inspired by:</a:t>
                </a:r>
                <a:r>
                  <a:rPr lang="en-IE" sz="600" b="1">
                    <a:latin typeface="Century Gothic" panose="020B0502020202020204" pitchFamily="34" charset="0"/>
                  </a:rPr>
                  <a:t> https://www.ncbi.nlm.nih.gov/pmc/articles/PMC1765804/pdf/v013p0ii22.pdf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2E7CCE-0A7F-4483-B864-366702566EF2}"/>
                </a:ext>
              </a:extLst>
            </p:cNvPr>
            <p:cNvSpPr/>
            <p:nvPr/>
          </p:nvSpPr>
          <p:spPr>
            <a:xfrm>
              <a:off x="4422229" y="2126980"/>
              <a:ext cx="3933707" cy="3952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Information use</a:t>
              </a:r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A11F7B-FB55-4444-8DB1-A60E89D286D1}"/>
                </a:ext>
              </a:extLst>
            </p:cNvPr>
            <p:cNvGrpSpPr/>
            <p:nvPr/>
          </p:nvGrpSpPr>
          <p:grpSpPr>
            <a:xfrm>
              <a:off x="615559" y="1887730"/>
              <a:ext cx="3688724" cy="541455"/>
              <a:chOff x="626270" y="3000522"/>
              <a:chExt cx="4918298" cy="72194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73D4B8-E44B-4066-AE13-90F5B84F11A3}"/>
                  </a:ext>
                </a:extLst>
              </p:cNvPr>
              <p:cNvSpPr txBox="1"/>
              <p:nvPr/>
            </p:nvSpPr>
            <p:spPr>
              <a:xfrm>
                <a:off x="2762228" y="3432035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900">
                    <a:latin typeface="Century Gothic" panose="020B0502020202020204" pitchFamily="34" charset="0"/>
                  </a:rPr>
                  <a:t>neutral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4688995-024D-4185-B0FF-DD145695A024}"/>
                  </a:ext>
                </a:extLst>
              </p:cNvPr>
              <p:cNvGrpSpPr/>
              <p:nvPr/>
            </p:nvGrpSpPr>
            <p:grpSpPr>
              <a:xfrm>
                <a:off x="626270" y="3000522"/>
                <a:ext cx="4918298" cy="721940"/>
                <a:chOff x="626270" y="3276968"/>
                <a:chExt cx="4918298" cy="721940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F439E63-2151-482A-9B8B-B9D044206E58}"/>
                    </a:ext>
                  </a:extLst>
                </p:cNvPr>
                <p:cNvSpPr txBox="1"/>
                <p:nvPr/>
              </p:nvSpPr>
              <p:spPr>
                <a:xfrm>
                  <a:off x="626270" y="3276968"/>
                  <a:ext cx="15167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1050" b="1">
                      <a:latin typeface="Century Gothic" panose="020B0502020202020204" pitchFamily="34" charset="0"/>
                    </a:rPr>
                    <a:t>information use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5AC02F-E270-4E18-8F7D-A2AE9C2862CA}"/>
                    </a:ext>
                  </a:extLst>
                </p:cNvPr>
                <p:cNvSpPr txBox="1"/>
                <p:nvPr/>
              </p:nvSpPr>
              <p:spPr>
                <a:xfrm>
                  <a:off x="641265" y="3516239"/>
                  <a:ext cx="31870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750">
                      <a:latin typeface="Century Gothic" panose="020B0502020202020204" pitchFamily="34" charset="0"/>
                    </a:rPr>
                    <a:t>In my organisation, information is actively sought</a:t>
                  </a:r>
                  <a:endParaRPr lang="en-IE" sz="750" i="1">
                    <a:latin typeface="Century Gothic" panose="020B0502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60D3D4D-7228-484E-AA69-DF9A9A4F2839}"/>
                    </a:ext>
                  </a:extLst>
                </p:cNvPr>
                <p:cNvCxnSpPr/>
                <p:nvPr/>
              </p:nvCxnSpPr>
              <p:spPr>
                <a:xfrm>
                  <a:off x="768423" y="3770727"/>
                  <a:ext cx="464645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9513271-ED67-443D-81F1-09259521E9D9}"/>
                    </a:ext>
                  </a:extLst>
                </p:cNvPr>
                <p:cNvCxnSpPr/>
                <p:nvPr/>
              </p:nvCxnSpPr>
              <p:spPr>
                <a:xfrm>
                  <a:off x="3082999" y="3716249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2E49D41-1572-4A4C-B7E9-2CAA142B6219}"/>
                    </a:ext>
                  </a:extLst>
                </p:cNvPr>
                <p:cNvCxnSpPr/>
                <p:nvPr/>
              </p:nvCxnSpPr>
              <p:spPr>
                <a:xfrm>
                  <a:off x="5359261" y="371447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99A63EF-47AE-4406-BBC8-A76B8F6558A5}"/>
                    </a:ext>
                  </a:extLst>
                </p:cNvPr>
                <p:cNvCxnSpPr/>
                <p:nvPr/>
              </p:nvCxnSpPr>
              <p:spPr>
                <a:xfrm>
                  <a:off x="859903" y="371270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C6E28E-029A-47DB-99AC-2CD777E38838}"/>
                    </a:ext>
                  </a:extLst>
                </p:cNvPr>
                <p:cNvSpPr txBox="1"/>
                <p:nvPr/>
              </p:nvSpPr>
              <p:spPr>
                <a:xfrm>
                  <a:off x="5173954" y="3721909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++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3203D12-B5E8-4124-ACD4-7320DCF54825}"/>
                    </a:ext>
                  </a:extLst>
                </p:cNvPr>
                <p:cNvSpPr txBox="1"/>
                <p:nvPr/>
              </p:nvSpPr>
              <p:spPr>
                <a:xfrm>
                  <a:off x="724569" y="371981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--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8E3FAA9-3C17-4AD4-9B79-1272D72D018B}"/>
                    </a:ext>
                  </a:extLst>
                </p:cNvPr>
                <p:cNvSpPr txBox="1"/>
                <p:nvPr/>
              </p:nvSpPr>
              <p:spPr>
                <a:xfrm>
                  <a:off x="1810547" y="3719770"/>
                  <a:ext cx="2359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0C40EE6-591C-48AC-9455-6036A8847F6B}"/>
                    </a:ext>
                  </a:extLst>
                </p:cNvPr>
                <p:cNvSpPr txBox="1"/>
                <p:nvPr/>
              </p:nvSpPr>
              <p:spPr>
                <a:xfrm>
                  <a:off x="4179617" y="3719815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34B6A0-5A44-4720-B23C-6F5F417D2113}"/>
                </a:ext>
              </a:extLst>
            </p:cNvPr>
            <p:cNvGrpSpPr/>
            <p:nvPr/>
          </p:nvGrpSpPr>
          <p:grpSpPr>
            <a:xfrm>
              <a:off x="615560" y="2393123"/>
              <a:ext cx="3740873" cy="611127"/>
              <a:chOff x="641265" y="4047997"/>
              <a:chExt cx="4987831" cy="8148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07C6A8-21A4-40ED-A1F2-35BA6A8D4F95}"/>
                  </a:ext>
                </a:extLst>
              </p:cNvPr>
              <p:cNvSpPr txBox="1"/>
              <p:nvPr/>
            </p:nvSpPr>
            <p:spPr>
              <a:xfrm>
                <a:off x="2777223" y="4585834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900">
                    <a:latin typeface="Century Gothic" panose="020B0502020202020204" pitchFamily="34" charset="0"/>
                  </a:rPr>
                  <a:t>neutral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AEECB0C-C45A-43BD-A69C-8F522AFE6C72}"/>
                  </a:ext>
                </a:extLst>
              </p:cNvPr>
              <p:cNvGrpSpPr/>
              <p:nvPr/>
            </p:nvGrpSpPr>
            <p:grpSpPr>
              <a:xfrm>
                <a:off x="641265" y="4047997"/>
                <a:ext cx="4987831" cy="796368"/>
                <a:chOff x="626270" y="3276968"/>
                <a:chExt cx="4987831" cy="796368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AB9D5CB-F184-4AE4-A293-F68079D827BF}"/>
                    </a:ext>
                  </a:extLst>
                </p:cNvPr>
                <p:cNvSpPr txBox="1"/>
                <p:nvPr/>
              </p:nvSpPr>
              <p:spPr>
                <a:xfrm>
                  <a:off x="626270" y="3276968"/>
                  <a:ext cx="8963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1050" b="1">
                      <a:latin typeface="Century Gothic" panose="020B0502020202020204" pitchFamily="34" charset="0"/>
                    </a:rPr>
                    <a:t>learning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8FA80B-7213-470D-B69E-AE5EF27EA07F}"/>
                    </a:ext>
                  </a:extLst>
                </p:cNvPr>
                <p:cNvSpPr txBox="1"/>
                <p:nvPr/>
              </p:nvSpPr>
              <p:spPr>
                <a:xfrm>
                  <a:off x="641265" y="3516239"/>
                  <a:ext cx="497283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600" i="1">
                      <a:latin typeface="Century Gothic" panose="020B0502020202020204" pitchFamily="34" charset="0"/>
                    </a:rPr>
                    <a:t>In my organisation, failures are learning opportunities, and messengers of them are not punished</a:t>
                  </a: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5C837D5-DB18-499C-8B16-35EF35A039BC}"/>
                    </a:ext>
                  </a:extLst>
                </p:cNvPr>
                <p:cNvCxnSpPr/>
                <p:nvPr/>
              </p:nvCxnSpPr>
              <p:spPr>
                <a:xfrm>
                  <a:off x="768423" y="3770727"/>
                  <a:ext cx="464645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1C613AA-E340-4489-BDDC-9C7732FA645E}"/>
                    </a:ext>
                  </a:extLst>
                </p:cNvPr>
                <p:cNvCxnSpPr/>
                <p:nvPr/>
              </p:nvCxnSpPr>
              <p:spPr>
                <a:xfrm>
                  <a:off x="3082999" y="3716249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CA4D9E9-6F82-4A7F-9D45-4578CFBDB741}"/>
                    </a:ext>
                  </a:extLst>
                </p:cNvPr>
                <p:cNvCxnSpPr/>
                <p:nvPr/>
              </p:nvCxnSpPr>
              <p:spPr>
                <a:xfrm>
                  <a:off x="5359261" y="371447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D77146D-4693-4F51-A3F3-D0F2772C3001}"/>
                    </a:ext>
                  </a:extLst>
                </p:cNvPr>
                <p:cNvCxnSpPr/>
                <p:nvPr/>
              </p:nvCxnSpPr>
              <p:spPr>
                <a:xfrm>
                  <a:off x="859903" y="371270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E61BB5A-C05E-408B-8DA4-40CE8E236C90}"/>
                    </a:ext>
                  </a:extLst>
                </p:cNvPr>
                <p:cNvSpPr txBox="1"/>
                <p:nvPr/>
              </p:nvSpPr>
              <p:spPr>
                <a:xfrm>
                  <a:off x="5173954" y="3796337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++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38061FE-072C-42CC-A834-A912F75038AB}"/>
                    </a:ext>
                  </a:extLst>
                </p:cNvPr>
                <p:cNvSpPr txBox="1"/>
                <p:nvPr/>
              </p:nvSpPr>
              <p:spPr>
                <a:xfrm>
                  <a:off x="724569" y="3794243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--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46C8142-26AC-4EE8-9048-07696048643D}"/>
                    </a:ext>
                  </a:extLst>
                </p:cNvPr>
                <p:cNvSpPr txBox="1"/>
                <p:nvPr/>
              </p:nvSpPr>
              <p:spPr>
                <a:xfrm>
                  <a:off x="1810547" y="3794198"/>
                  <a:ext cx="2359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60905EA-F35B-4DA0-A7C1-F65F3DD2D1C3}"/>
                    </a:ext>
                  </a:extLst>
                </p:cNvPr>
                <p:cNvSpPr txBox="1"/>
                <p:nvPr/>
              </p:nvSpPr>
              <p:spPr>
                <a:xfrm>
                  <a:off x="4179617" y="3794243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</a:t>
                  </a: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040623-980A-49C1-A687-065A9F655AD3}"/>
                </a:ext>
              </a:extLst>
            </p:cNvPr>
            <p:cNvGrpSpPr/>
            <p:nvPr/>
          </p:nvGrpSpPr>
          <p:grpSpPr>
            <a:xfrm>
              <a:off x="615559" y="2906543"/>
              <a:ext cx="3688724" cy="611127"/>
              <a:chOff x="641265" y="4047997"/>
              <a:chExt cx="4918298" cy="81483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EEE32C-0A44-47B5-A9FF-EBE080B9106D}"/>
                  </a:ext>
                </a:extLst>
              </p:cNvPr>
              <p:cNvSpPr txBox="1"/>
              <p:nvPr/>
            </p:nvSpPr>
            <p:spPr>
              <a:xfrm>
                <a:off x="2777223" y="4585834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900">
                    <a:latin typeface="Century Gothic" panose="020B0502020202020204" pitchFamily="34" charset="0"/>
                  </a:rPr>
                  <a:t>neutral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99C9DD3-D2C1-47C1-9B50-BC010E32928E}"/>
                  </a:ext>
                </a:extLst>
              </p:cNvPr>
              <p:cNvGrpSpPr/>
              <p:nvPr/>
            </p:nvGrpSpPr>
            <p:grpSpPr>
              <a:xfrm>
                <a:off x="641265" y="4047997"/>
                <a:ext cx="4918298" cy="796368"/>
                <a:chOff x="626270" y="3276968"/>
                <a:chExt cx="4918298" cy="79636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526B898-4D50-47E9-8555-CC014FAB8D0E}"/>
                    </a:ext>
                  </a:extLst>
                </p:cNvPr>
                <p:cNvSpPr txBox="1"/>
                <p:nvPr/>
              </p:nvSpPr>
              <p:spPr>
                <a:xfrm>
                  <a:off x="626270" y="3276968"/>
                  <a:ext cx="13067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1050" b="1">
                      <a:latin typeface="Century Gothic" panose="020B0502020202020204" pitchFamily="34" charset="0"/>
                    </a:rPr>
                    <a:t>responsibility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3A53642-9930-4871-8BBF-6CC97198D85B}"/>
                    </a:ext>
                  </a:extLst>
                </p:cNvPr>
                <p:cNvSpPr txBox="1"/>
                <p:nvPr/>
              </p:nvSpPr>
              <p:spPr>
                <a:xfrm>
                  <a:off x="641265" y="3516239"/>
                  <a:ext cx="244490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600" i="1">
                      <a:latin typeface="Century Gothic" panose="020B0502020202020204" pitchFamily="34" charset="0"/>
                    </a:rPr>
                    <a:t>In my organisation, responsibilities are shared.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5C4433C8-FE70-41A3-8617-E0822E55360F}"/>
                    </a:ext>
                  </a:extLst>
                </p:cNvPr>
                <p:cNvCxnSpPr/>
                <p:nvPr/>
              </p:nvCxnSpPr>
              <p:spPr>
                <a:xfrm>
                  <a:off x="768423" y="3770727"/>
                  <a:ext cx="464645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524080BC-8E17-4909-A916-AF4796C673D1}"/>
                    </a:ext>
                  </a:extLst>
                </p:cNvPr>
                <p:cNvCxnSpPr/>
                <p:nvPr/>
              </p:nvCxnSpPr>
              <p:spPr>
                <a:xfrm>
                  <a:off x="3082999" y="3716249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E7A5C0C-6E95-4AEA-AF26-0A4A1B6EB587}"/>
                    </a:ext>
                  </a:extLst>
                </p:cNvPr>
                <p:cNvCxnSpPr/>
                <p:nvPr/>
              </p:nvCxnSpPr>
              <p:spPr>
                <a:xfrm>
                  <a:off x="5359261" y="371447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EB4DD3F-AE7C-459A-9888-AB1A20E51D21}"/>
                    </a:ext>
                  </a:extLst>
                </p:cNvPr>
                <p:cNvCxnSpPr/>
                <p:nvPr/>
              </p:nvCxnSpPr>
              <p:spPr>
                <a:xfrm>
                  <a:off x="859903" y="371270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37CF9BC-FE6E-48FD-9096-1D286A644F9F}"/>
                    </a:ext>
                  </a:extLst>
                </p:cNvPr>
                <p:cNvSpPr txBox="1"/>
                <p:nvPr/>
              </p:nvSpPr>
              <p:spPr>
                <a:xfrm>
                  <a:off x="5173954" y="3796337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++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3C64D80-80BB-4259-AEB1-4158745C8A72}"/>
                    </a:ext>
                  </a:extLst>
                </p:cNvPr>
                <p:cNvSpPr txBox="1"/>
                <p:nvPr/>
              </p:nvSpPr>
              <p:spPr>
                <a:xfrm>
                  <a:off x="724569" y="3794243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--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2113E4D-B5C9-4D18-A49F-2ABAC9EA0DE3}"/>
                    </a:ext>
                  </a:extLst>
                </p:cNvPr>
                <p:cNvSpPr txBox="1"/>
                <p:nvPr/>
              </p:nvSpPr>
              <p:spPr>
                <a:xfrm>
                  <a:off x="1810547" y="3794198"/>
                  <a:ext cx="2359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FBADA39-15E3-4193-9583-F5EA9BA0AE11}"/>
                    </a:ext>
                  </a:extLst>
                </p:cNvPr>
                <p:cNvSpPr txBox="1"/>
                <p:nvPr/>
              </p:nvSpPr>
              <p:spPr>
                <a:xfrm>
                  <a:off x="4179617" y="3794243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</a:t>
                  </a: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3C8746A-3A39-481B-83AB-DF52F529B7FC}"/>
                </a:ext>
              </a:extLst>
            </p:cNvPr>
            <p:cNvGrpSpPr/>
            <p:nvPr/>
          </p:nvGrpSpPr>
          <p:grpSpPr>
            <a:xfrm>
              <a:off x="615559" y="3462344"/>
              <a:ext cx="3688724" cy="611127"/>
              <a:chOff x="641265" y="4047997"/>
              <a:chExt cx="4918298" cy="81483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089243-538C-4ACA-8BE9-8EA15EAC7C4F}"/>
                  </a:ext>
                </a:extLst>
              </p:cNvPr>
              <p:cNvSpPr txBox="1"/>
              <p:nvPr/>
            </p:nvSpPr>
            <p:spPr>
              <a:xfrm>
                <a:off x="2777223" y="4585834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900">
                    <a:latin typeface="Century Gothic" panose="020B0502020202020204" pitchFamily="34" charset="0"/>
                  </a:rPr>
                  <a:t>neutral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69E0B66-8AFE-403C-AC22-AE5F75CC1647}"/>
                  </a:ext>
                </a:extLst>
              </p:cNvPr>
              <p:cNvGrpSpPr/>
              <p:nvPr/>
            </p:nvGrpSpPr>
            <p:grpSpPr>
              <a:xfrm>
                <a:off x="641265" y="4047997"/>
                <a:ext cx="4918298" cy="796368"/>
                <a:chOff x="626270" y="3276968"/>
                <a:chExt cx="4918298" cy="796368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5A64045-3596-438E-ABAE-6FA06BA9C8A2}"/>
                    </a:ext>
                  </a:extLst>
                </p:cNvPr>
                <p:cNvSpPr txBox="1"/>
                <p:nvPr/>
              </p:nvSpPr>
              <p:spPr>
                <a:xfrm>
                  <a:off x="626270" y="3276968"/>
                  <a:ext cx="13516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1050" b="1">
                      <a:latin typeface="Century Gothic" panose="020B0502020202020204" pitchFamily="34" charset="0"/>
                    </a:rPr>
                    <a:t>collaboration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6C5114A-8642-43C8-948B-084F40DC2421}"/>
                    </a:ext>
                  </a:extLst>
                </p:cNvPr>
                <p:cNvSpPr txBox="1"/>
                <p:nvPr/>
              </p:nvSpPr>
              <p:spPr>
                <a:xfrm>
                  <a:off x="641265" y="3516239"/>
                  <a:ext cx="4144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600" i="1">
                      <a:latin typeface="Century Gothic" panose="020B0502020202020204" pitchFamily="34" charset="0"/>
                    </a:rPr>
                    <a:t>In my organisation, cross-functional collaboration is encouraged and rewarded</a:t>
                  </a: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0EC9985-C9C5-4E09-AF26-6040228EF11E}"/>
                    </a:ext>
                  </a:extLst>
                </p:cNvPr>
                <p:cNvCxnSpPr/>
                <p:nvPr/>
              </p:nvCxnSpPr>
              <p:spPr>
                <a:xfrm>
                  <a:off x="768423" y="3770727"/>
                  <a:ext cx="464645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97B6119-691E-4336-BE40-9EE5E5E0A69B}"/>
                    </a:ext>
                  </a:extLst>
                </p:cNvPr>
                <p:cNvCxnSpPr/>
                <p:nvPr/>
              </p:nvCxnSpPr>
              <p:spPr>
                <a:xfrm>
                  <a:off x="3082999" y="3716249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78B18C0E-E413-40B4-858D-E2410D59BE1E}"/>
                    </a:ext>
                  </a:extLst>
                </p:cNvPr>
                <p:cNvCxnSpPr/>
                <p:nvPr/>
              </p:nvCxnSpPr>
              <p:spPr>
                <a:xfrm>
                  <a:off x="5359261" y="371447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3E213A4-34F0-4617-B4DB-7AAD417E717C}"/>
                    </a:ext>
                  </a:extLst>
                </p:cNvPr>
                <p:cNvCxnSpPr/>
                <p:nvPr/>
              </p:nvCxnSpPr>
              <p:spPr>
                <a:xfrm>
                  <a:off x="859903" y="371270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D2F037-1FB3-4CA0-A09C-BB1B5D468B76}"/>
                    </a:ext>
                  </a:extLst>
                </p:cNvPr>
                <p:cNvSpPr txBox="1"/>
                <p:nvPr/>
              </p:nvSpPr>
              <p:spPr>
                <a:xfrm>
                  <a:off x="5173954" y="3796337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++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49D2D1B-2A89-47AE-95C5-647D725A68C5}"/>
                    </a:ext>
                  </a:extLst>
                </p:cNvPr>
                <p:cNvSpPr txBox="1"/>
                <p:nvPr/>
              </p:nvSpPr>
              <p:spPr>
                <a:xfrm>
                  <a:off x="724569" y="3794243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--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CAA7D-2AC8-468F-9491-D208F15F6847}"/>
                    </a:ext>
                  </a:extLst>
                </p:cNvPr>
                <p:cNvSpPr txBox="1"/>
                <p:nvPr/>
              </p:nvSpPr>
              <p:spPr>
                <a:xfrm>
                  <a:off x="1810547" y="3794198"/>
                  <a:ext cx="2359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58DB88D-7F00-4EB0-86CD-A9B482D29ED3}"/>
                    </a:ext>
                  </a:extLst>
                </p:cNvPr>
                <p:cNvSpPr txBox="1"/>
                <p:nvPr/>
              </p:nvSpPr>
              <p:spPr>
                <a:xfrm>
                  <a:off x="4179617" y="3794243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</a:t>
                  </a:r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913A0DC-CD01-4D77-88EC-57F00F06915D}"/>
                </a:ext>
              </a:extLst>
            </p:cNvPr>
            <p:cNvGrpSpPr/>
            <p:nvPr/>
          </p:nvGrpSpPr>
          <p:grpSpPr>
            <a:xfrm>
              <a:off x="615559" y="4033556"/>
              <a:ext cx="3688724" cy="611127"/>
              <a:chOff x="641265" y="4047997"/>
              <a:chExt cx="4918298" cy="814836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858A848-5C1A-4FA4-B60D-D01CB1748C47}"/>
                  </a:ext>
                </a:extLst>
              </p:cNvPr>
              <p:cNvSpPr txBox="1"/>
              <p:nvPr/>
            </p:nvSpPr>
            <p:spPr>
              <a:xfrm>
                <a:off x="2777223" y="4585834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900">
                    <a:latin typeface="Century Gothic" panose="020B0502020202020204" pitchFamily="34" charset="0"/>
                  </a:rPr>
                  <a:t>neutral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6A2CEFD-1D99-4F77-AB39-AA5A3CFA2AC6}"/>
                  </a:ext>
                </a:extLst>
              </p:cNvPr>
              <p:cNvGrpSpPr/>
              <p:nvPr/>
            </p:nvGrpSpPr>
            <p:grpSpPr>
              <a:xfrm>
                <a:off x="641265" y="4047997"/>
                <a:ext cx="4918298" cy="796368"/>
                <a:chOff x="626270" y="3276968"/>
                <a:chExt cx="4918298" cy="796368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C2A8346-6946-45FE-8A6C-D877A0704304}"/>
                    </a:ext>
                  </a:extLst>
                </p:cNvPr>
                <p:cNvSpPr txBox="1"/>
                <p:nvPr/>
              </p:nvSpPr>
              <p:spPr>
                <a:xfrm>
                  <a:off x="626270" y="3276968"/>
                  <a:ext cx="7200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1050" b="1">
                      <a:latin typeface="Century Gothic" panose="020B0502020202020204" pitchFamily="34" charset="0"/>
                    </a:rPr>
                    <a:t>failure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63271BA-C39E-479A-A74A-EB19A22D312C}"/>
                    </a:ext>
                  </a:extLst>
                </p:cNvPr>
                <p:cNvSpPr txBox="1"/>
                <p:nvPr/>
              </p:nvSpPr>
              <p:spPr>
                <a:xfrm>
                  <a:off x="641265" y="3516239"/>
                  <a:ext cx="22124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600" i="1">
                      <a:latin typeface="Century Gothic" panose="020B0502020202020204" pitchFamily="34" charset="0"/>
                    </a:rPr>
                    <a:t>In my organisation, failure causes inquiry.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2CDD672-F835-480D-A25B-269E85586337}"/>
                    </a:ext>
                  </a:extLst>
                </p:cNvPr>
                <p:cNvCxnSpPr/>
                <p:nvPr/>
              </p:nvCxnSpPr>
              <p:spPr>
                <a:xfrm>
                  <a:off x="768423" y="3770727"/>
                  <a:ext cx="464645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9C1C0BDC-48B9-4E85-8E69-9CED3AA90E5C}"/>
                    </a:ext>
                  </a:extLst>
                </p:cNvPr>
                <p:cNvCxnSpPr/>
                <p:nvPr/>
              </p:nvCxnSpPr>
              <p:spPr>
                <a:xfrm>
                  <a:off x="3082999" y="3716249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F750DB9-AAB1-4807-9C76-B2EB0B69791E}"/>
                    </a:ext>
                  </a:extLst>
                </p:cNvPr>
                <p:cNvCxnSpPr/>
                <p:nvPr/>
              </p:nvCxnSpPr>
              <p:spPr>
                <a:xfrm>
                  <a:off x="5359261" y="371447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0494ABD-C5B6-41AB-BFF8-A671AC7F84FF}"/>
                    </a:ext>
                  </a:extLst>
                </p:cNvPr>
                <p:cNvCxnSpPr/>
                <p:nvPr/>
              </p:nvCxnSpPr>
              <p:spPr>
                <a:xfrm>
                  <a:off x="859903" y="371270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61B14F-B2FA-4462-AC3E-D3E421676E0B}"/>
                    </a:ext>
                  </a:extLst>
                </p:cNvPr>
                <p:cNvSpPr txBox="1"/>
                <p:nvPr/>
              </p:nvSpPr>
              <p:spPr>
                <a:xfrm>
                  <a:off x="5173954" y="3796337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++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E8C492D-A658-45E2-AB98-0A16527021AF}"/>
                    </a:ext>
                  </a:extLst>
                </p:cNvPr>
                <p:cNvSpPr txBox="1"/>
                <p:nvPr/>
              </p:nvSpPr>
              <p:spPr>
                <a:xfrm>
                  <a:off x="724569" y="3794243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--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382C19E-2D81-48EF-B1D6-9024F193979D}"/>
                    </a:ext>
                  </a:extLst>
                </p:cNvPr>
                <p:cNvSpPr txBox="1"/>
                <p:nvPr/>
              </p:nvSpPr>
              <p:spPr>
                <a:xfrm>
                  <a:off x="1810547" y="3794198"/>
                  <a:ext cx="2359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2A13778-A497-45DF-B69D-34C5190C0AD8}"/>
                    </a:ext>
                  </a:extLst>
                </p:cNvPr>
                <p:cNvSpPr txBox="1"/>
                <p:nvPr/>
              </p:nvSpPr>
              <p:spPr>
                <a:xfrm>
                  <a:off x="4179617" y="3794243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</a:t>
                  </a: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2BA12B6-FDC6-4FD3-A005-7F9DF15951A0}"/>
                </a:ext>
              </a:extLst>
            </p:cNvPr>
            <p:cNvGrpSpPr/>
            <p:nvPr/>
          </p:nvGrpSpPr>
          <p:grpSpPr>
            <a:xfrm>
              <a:off x="626806" y="4573946"/>
              <a:ext cx="3688724" cy="611127"/>
              <a:chOff x="641265" y="4047997"/>
              <a:chExt cx="4918298" cy="81483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28F51EE-C414-4438-A8D3-0F02C56EDDD2}"/>
                  </a:ext>
                </a:extLst>
              </p:cNvPr>
              <p:cNvSpPr txBox="1"/>
              <p:nvPr/>
            </p:nvSpPr>
            <p:spPr>
              <a:xfrm>
                <a:off x="2777223" y="4585834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900">
                    <a:latin typeface="Century Gothic" panose="020B0502020202020204" pitchFamily="34" charset="0"/>
                  </a:rPr>
                  <a:t>neutral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F863AAC-50C9-4FC8-B6C1-FD5E0997C2B5}"/>
                  </a:ext>
                </a:extLst>
              </p:cNvPr>
              <p:cNvGrpSpPr/>
              <p:nvPr/>
            </p:nvGrpSpPr>
            <p:grpSpPr>
              <a:xfrm>
                <a:off x="641265" y="4047997"/>
                <a:ext cx="4918298" cy="796368"/>
                <a:chOff x="626270" y="3276968"/>
                <a:chExt cx="4918298" cy="796368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481BF17-DAE5-416B-A1BE-91DE771E36D0}"/>
                    </a:ext>
                  </a:extLst>
                </p:cNvPr>
                <p:cNvSpPr txBox="1"/>
                <p:nvPr/>
              </p:nvSpPr>
              <p:spPr>
                <a:xfrm>
                  <a:off x="626270" y="3276968"/>
                  <a:ext cx="6591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1050" b="1">
                      <a:latin typeface="Century Gothic" panose="020B0502020202020204" pitchFamily="34" charset="0"/>
                    </a:rPr>
                    <a:t>ideas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C08DAC9-2870-4C19-BAAB-3EF3AF3F407B}"/>
                    </a:ext>
                  </a:extLst>
                </p:cNvPr>
                <p:cNvSpPr txBox="1"/>
                <p:nvPr/>
              </p:nvSpPr>
              <p:spPr>
                <a:xfrm>
                  <a:off x="641265" y="3516239"/>
                  <a:ext cx="243207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600" i="1">
                      <a:latin typeface="Century Gothic" panose="020B0502020202020204" pitchFamily="34" charset="0"/>
                    </a:rPr>
                    <a:t>In my organisation, new ideas are welcomed</a:t>
                  </a:r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936BE93-EAF3-4955-A793-1A3EDB49F6D7}"/>
                    </a:ext>
                  </a:extLst>
                </p:cNvPr>
                <p:cNvCxnSpPr/>
                <p:nvPr/>
              </p:nvCxnSpPr>
              <p:spPr>
                <a:xfrm>
                  <a:off x="768423" y="3770727"/>
                  <a:ext cx="464645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CFF4A1-94C9-4FF3-AE90-24BFC3591AEC}"/>
                    </a:ext>
                  </a:extLst>
                </p:cNvPr>
                <p:cNvCxnSpPr/>
                <p:nvPr/>
              </p:nvCxnSpPr>
              <p:spPr>
                <a:xfrm>
                  <a:off x="3082999" y="3716249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2CA0126-4B3A-479A-8E10-7DE6681A4AE4}"/>
                    </a:ext>
                  </a:extLst>
                </p:cNvPr>
                <p:cNvCxnSpPr/>
                <p:nvPr/>
              </p:nvCxnSpPr>
              <p:spPr>
                <a:xfrm>
                  <a:off x="5359261" y="371447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79419B1-FC62-401E-BC58-8A2AEFF69E99}"/>
                    </a:ext>
                  </a:extLst>
                </p:cNvPr>
                <p:cNvCxnSpPr/>
                <p:nvPr/>
              </p:nvCxnSpPr>
              <p:spPr>
                <a:xfrm>
                  <a:off x="859903" y="3712706"/>
                  <a:ext cx="0" cy="1056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3D76ED2-DD53-4B0D-84F3-F6C22B597766}"/>
                    </a:ext>
                  </a:extLst>
                </p:cNvPr>
                <p:cNvSpPr txBox="1"/>
                <p:nvPr/>
              </p:nvSpPr>
              <p:spPr>
                <a:xfrm>
                  <a:off x="5173954" y="3796337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++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0766E60-8E59-423A-8E7B-98C0E53A608A}"/>
                    </a:ext>
                  </a:extLst>
                </p:cNvPr>
                <p:cNvSpPr txBox="1"/>
                <p:nvPr/>
              </p:nvSpPr>
              <p:spPr>
                <a:xfrm>
                  <a:off x="724569" y="3794243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--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53CE4AE-58E3-4873-BD16-8352DE7496A6}"/>
                    </a:ext>
                  </a:extLst>
                </p:cNvPr>
                <p:cNvSpPr txBox="1"/>
                <p:nvPr/>
              </p:nvSpPr>
              <p:spPr>
                <a:xfrm>
                  <a:off x="1810547" y="3794198"/>
                  <a:ext cx="2359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-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7018C00-C9BC-4977-8BB1-D5536E4584FD}"/>
                    </a:ext>
                  </a:extLst>
                </p:cNvPr>
                <p:cNvSpPr txBox="1"/>
                <p:nvPr/>
              </p:nvSpPr>
              <p:spPr>
                <a:xfrm>
                  <a:off x="4179617" y="3794243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E" sz="900">
                      <a:latin typeface="Century Gothic" panose="020B0502020202020204" pitchFamily="34" charset="0"/>
                    </a:rPr>
                    <a:t>+</a:t>
                  </a:r>
                </a:p>
              </p:txBody>
            </p:sp>
          </p:grp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7B0A03B-19AF-40E2-B5F0-D97A042A513E}"/>
                </a:ext>
              </a:extLst>
            </p:cNvPr>
            <p:cNvSpPr/>
            <p:nvPr/>
          </p:nvSpPr>
          <p:spPr>
            <a:xfrm>
              <a:off x="4422229" y="2652263"/>
              <a:ext cx="3933707" cy="3952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learning</a:t>
              </a:r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A51A685-24C1-416B-BABB-A182E923530D}"/>
                </a:ext>
              </a:extLst>
            </p:cNvPr>
            <p:cNvSpPr/>
            <p:nvPr/>
          </p:nvSpPr>
          <p:spPr>
            <a:xfrm>
              <a:off x="4422229" y="3177547"/>
              <a:ext cx="3933707" cy="3952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responsibility</a:t>
              </a:r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0AE56C9-E82C-4951-9C1E-1E3DF304A2C8}"/>
                </a:ext>
              </a:extLst>
            </p:cNvPr>
            <p:cNvSpPr/>
            <p:nvPr/>
          </p:nvSpPr>
          <p:spPr>
            <a:xfrm>
              <a:off x="4415284" y="3702830"/>
              <a:ext cx="3933707" cy="3952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collaboration</a:t>
              </a:r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7A6631-329F-4609-9DC2-267F39F84837}"/>
                </a:ext>
              </a:extLst>
            </p:cNvPr>
            <p:cNvSpPr/>
            <p:nvPr/>
          </p:nvSpPr>
          <p:spPr>
            <a:xfrm>
              <a:off x="4415284" y="4228114"/>
              <a:ext cx="3933707" cy="3952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failure</a:t>
              </a:r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49BEC7F-2B7C-4087-98FE-B53202450352}"/>
                </a:ext>
              </a:extLst>
            </p:cNvPr>
            <p:cNvSpPr/>
            <p:nvPr/>
          </p:nvSpPr>
          <p:spPr>
            <a:xfrm>
              <a:off x="4408263" y="4753399"/>
              <a:ext cx="3933707" cy="3952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ideas</a:t>
              </a:r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B93371D-A8DD-4E4F-B1A3-B3C7853A6342}"/>
                </a:ext>
              </a:extLst>
            </p:cNvPr>
            <p:cNvSpPr/>
            <p:nvPr/>
          </p:nvSpPr>
          <p:spPr>
            <a:xfrm>
              <a:off x="3853042" y="1143907"/>
              <a:ext cx="1538816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2816A64-164A-4E0B-A990-BEFCD8EC003D}"/>
                </a:ext>
              </a:extLst>
            </p:cNvPr>
            <p:cNvSpPr txBox="1"/>
            <p:nvPr/>
          </p:nvSpPr>
          <p:spPr>
            <a:xfrm>
              <a:off x="615559" y="1733403"/>
              <a:ext cx="7324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latin typeface="Century Gothic" panose="020B0502020202020204" pitchFamily="34" charset="0"/>
                </a:rPr>
                <a:t>pathological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ED607CE-0E1F-4F8C-95C4-91B7A32BFDF1}"/>
                </a:ext>
              </a:extLst>
            </p:cNvPr>
            <p:cNvSpPr txBox="1"/>
            <p:nvPr/>
          </p:nvSpPr>
          <p:spPr>
            <a:xfrm>
              <a:off x="2116539" y="1735827"/>
              <a:ext cx="7516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latin typeface="Century Gothic" panose="020B0502020202020204" pitchFamily="34" charset="0"/>
                </a:rPr>
                <a:t>bureaucratic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FA49E6-DE49-4E8B-8765-8E961A4630FF}"/>
                </a:ext>
              </a:extLst>
            </p:cNvPr>
            <p:cNvSpPr txBox="1"/>
            <p:nvPr/>
          </p:nvSpPr>
          <p:spPr>
            <a:xfrm>
              <a:off x="3568804" y="1733402"/>
              <a:ext cx="6494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latin typeface="Century Gothic" panose="020B0502020202020204" pitchFamily="34" charset="0"/>
                </a:rPr>
                <a:t>generative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3DCC9EC-DCC6-419A-A92A-A38D7A3E6811}"/>
                </a:ext>
              </a:extLst>
            </p:cNvPr>
            <p:cNvCxnSpPr>
              <a:cxnSpLocks/>
              <a:stCxn id="115" idx="3"/>
              <a:endCxn id="116" idx="1"/>
            </p:cNvCxnSpPr>
            <p:nvPr/>
          </p:nvCxnSpPr>
          <p:spPr>
            <a:xfrm flipV="1">
              <a:off x="2151141" y="2278489"/>
              <a:ext cx="525463" cy="181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6834488-EAA2-4732-B4EB-3A859BAAD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069" y="1824059"/>
              <a:ext cx="700617" cy="242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D6B63-777C-4953-8E19-48A84A28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19073" cy="365125"/>
          </a:xfrm>
        </p:spPr>
        <p:txBody>
          <a:bodyPr/>
          <a:lstStyle/>
          <a:p>
            <a:fld id="{0B11D575-617C-4713-9DCF-53E28D64FF34}" type="slidenum">
              <a:rPr lang="en-IE" smtClean="0"/>
              <a:t>19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99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A58A-ADEF-4910-9E51-8C323307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771" y="417650"/>
            <a:ext cx="2297841" cy="1828800"/>
          </a:xfrm>
        </p:spPr>
        <p:txBody>
          <a:bodyPr/>
          <a:lstStyle/>
          <a:p>
            <a:r>
              <a:rPr lang="en-IE"/>
              <a:t>Module Mapping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ADE1E87-322F-4D7B-93D5-6C35BB9D8B00}"/>
              </a:ext>
            </a:extLst>
          </p:cNvPr>
          <p:cNvGrpSpPr/>
          <p:nvPr/>
        </p:nvGrpSpPr>
        <p:grpSpPr>
          <a:xfrm>
            <a:off x="131387" y="318894"/>
            <a:ext cx="5958732" cy="5949730"/>
            <a:chOff x="131387" y="318894"/>
            <a:chExt cx="5958732" cy="594973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AA5AB3-2382-497E-B501-D1DA7CCD7AB3}"/>
                </a:ext>
              </a:extLst>
            </p:cNvPr>
            <p:cNvSpPr/>
            <p:nvPr/>
          </p:nvSpPr>
          <p:spPr>
            <a:xfrm>
              <a:off x="1943348" y="5569844"/>
              <a:ext cx="973255" cy="567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Visual Thinking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3531E04-28C2-4508-BF0D-CDFB2CACFC3E}"/>
                </a:ext>
              </a:extLst>
            </p:cNvPr>
            <p:cNvSpPr/>
            <p:nvPr/>
          </p:nvSpPr>
          <p:spPr>
            <a:xfrm>
              <a:off x="2998619" y="5569844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Brain-friendly change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746C004-817D-463B-AE40-ED6DD25A7161}"/>
                </a:ext>
              </a:extLst>
            </p:cNvPr>
            <p:cNvSpPr/>
            <p:nvPr/>
          </p:nvSpPr>
          <p:spPr>
            <a:xfrm>
              <a:off x="4053890" y="5569844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Experimentation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C85CC60-DFA7-4B91-B7C9-445834B06918}"/>
                </a:ext>
              </a:extLst>
            </p:cNvPr>
            <p:cNvSpPr/>
            <p:nvPr/>
          </p:nvSpPr>
          <p:spPr>
            <a:xfrm>
              <a:off x="5109161" y="5569844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Decision-making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1F9C766-26D8-4676-BD01-E101EB584B63}"/>
                </a:ext>
              </a:extLst>
            </p:cNvPr>
            <p:cNvSpPr/>
            <p:nvPr/>
          </p:nvSpPr>
          <p:spPr>
            <a:xfrm>
              <a:off x="1943348" y="5223504"/>
              <a:ext cx="4139069" cy="279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Responsibilities, Values &amp; Ethics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48A74E25-7D36-42EA-B31B-FB216EBB77B1}"/>
                </a:ext>
              </a:extLst>
            </p:cNvPr>
            <p:cNvSpPr/>
            <p:nvPr/>
          </p:nvSpPr>
          <p:spPr>
            <a:xfrm>
              <a:off x="1943348" y="4735238"/>
              <a:ext cx="4139069" cy="43458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Scenarios</a:t>
              </a:r>
            </a:p>
          </p:txBody>
        </p:sp>
        <p:sp>
          <p:nvSpPr>
            <p:cNvPr id="190" name="Arrow: Chevron 189">
              <a:extLst>
                <a:ext uri="{FF2B5EF4-FFF2-40B4-BE49-F238E27FC236}">
                  <a16:creationId xmlns:a16="http://schemas.microsoft.com/office/drawing/2014/main" id="{F6ACC0C5-82D9-438E-9416-07EA5D5F358A}"/>
                </a:ext>
              </a:extLst>
            </p:cNvPr>
            <p:cNvSpPr/>
            <p:nvPr/>
          </p:nvSpPr>
          <p:spPr>
            <a:xfrm rot="16200000">
              <a:off x="3801720" y="4090068"/>
              <a:ext cx="408655" cy="908169"/>
            </a:xfrm>
            <a:prstGeom prst="chevron">
              <a:avLst>
                <a:gd name="adj" fmla="val 278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Learning Shots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8295FAA-4591-406E-94C6-E2B23A0D3C21}"/>
                </a:ext>
              </a:extLst>
            </p:cNvPr>
            <p:cNvSpPr/>
            <p:nvPr/>
          </p:nvSpPr>
          <p:spPr>
            <a:xfrm>
              <a:off x="1943348" y="4395821"/>
              <a:ext cx="973255" cy="3643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Case Study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CC84368-39C7-4166-9C00-B843608F0FD6}"/>
                </a:ext>
              </a:extLst>
            </p:cNvPr>
            <p:cNvSpPr/>
            <p:nvPr/>
          </p:nvSpPr>
          <p:spPr>
            <a:xfrm>
              <a:off x="5109161" y="4395820"/>
              <a:ext cx="973255" cy="3643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Real-Life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51E9B77-2AD7-492A-8BAD-300F6D46A75E}"/>
                </a:ext>
              </a:extLst>
            </p:cNvPr>
            <p:cNvSpPr/>
            <p:nvPr/>
          </p:nvSpPr>
          <p:spPr>
            <a:xfrm>
              <a:off x="1943348" y="3688761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Model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63EFEB7-731E-495B-980A-7FADDD2E1932}"/>
                </a:ext>
              </a:extLst>
            </p:cNvPr>
            <p:cNvSpPr/>
            <p:nvPr/>
          </p:nvSpPr>
          <p:spPr>
            <a:xfrm>
              <a:off x="2998619" y="3688761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Customer Development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3DB1C60-3F42-4263-9855-1215012787A4}"/>
                </a:ext>
              </a:extLst>
            </p:cNvPr>
            <p:cNvSpPr/>
            <p:nvPr/>
          </p:nvSpPr>
          <p:spPr>
            <a:xfrm>
              <a:off x="4053890" y="3688761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Capabilities/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Services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F40668-2EC9-45B9-99E4-C11D3B6D0BD6}"/>
                </a:ext>
              </a:extLst>
            </p:cNvPr>
            <p:cNvSpPr/>
            <p:nvPr/>
          </p:nvSpPr>
          <p:spPr>
            <a:xfrm>
              <a:off x="5109161" y="3688761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Value Management</a:t>
              </a:r>
            </a:p>
          </p:txBody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FA395797-F000-4D21-B077-09EDDFC4AD46}"/>
                </a:ext>
              </a:extLst>
            </p:cNvPr>
            <p:cNvSpPr/>
            <p:nvPr/>
          </p:nvSpPr>
          <p:spPr>
            <a:xfrm>
              <a:off x="1943348" y="3341785"/>
              <a:ext cx="4139069" cy="27926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Portfolio &amp; Priorities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55CD760-3EE0-4832-944B-0AE16969D687}"/>
                </a:ext>
              </a:extLst>
            </p:cNvPr>
            <p:cNvSpPr/>
            <p:nvPr/>
          </p:nvSpPr>
          <p:spPr>
            <a:xfrm>
              <a:off x="1943348" y="1995169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Delivery and Agility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D509F0F-456C-4CCB-BD2B-CF8F833196AF}"/>
                </a:ext>
              </a:extLst>
            </p:cNvPr>
            <p:cNvSpPr/>
            <p:nvPr/>
          </p:nvSpPr>
          <p:spPr>
            <a:xfrm>
              <a:off x="2998619" y="1995169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Options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A2571B4-C966-411A-9289-F89318A18F33}"/>
                </a:ext>
              </a:extLst>
            </p:cNvPr>
            <p:cNvSpPr/>
            <p:nvPr/>
          </p:nvSpPr>
          <p:spPr>
            <a:xfrm>
              <a:off x="4053890" y="1995169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Language of Architecture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36CE502-A066-4263-AA23-73ED9693EFC7}"/>
                </a:ext>
              </a:extLst>
            </p:cNvPr>
            <p:cNvSpPr/>
            <p:nvPr/>
          </p:nvSpPr>
          <p:spPr>
            <a:xfrm>
              <a:off x="5109161" y="1995169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Creating Architecture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2EC0A47-8022-4915-86C1-AFCF2061F336}"/>
                </a:ext>
              </a:extLst>
            </p:cNvPr>
            <p:cNvSpPr txBox="1"/>
            <p:nvPr/>
          </p:nvSpPr>
          <p:spPr>
            <a:xfrm>
              <a:off x="157678" y="2797407"/>
              <a:ext cx="938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>
                  <a:latin typeface="Century Gothic" panose="020B0502020202020204" pitchFamily="34" charset="0"/>
                </a:rPr>
                <a:t>SUPPLY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99655BD-3B4F-4776-9D97-6FCC6290FF06}"/>
                </a:ext>
              </a:extLst>
            </p:cNvPr>
            <p:cNvSpPr txBox="1"/>
            <p:nvPr/>
          </p:nvSpPr>
          <p:spPr>
            <a:xfrm>
              <a:off x="157678" y="3152396"/>
              <a:ext cx="116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>
                  <a:latin typeface="Century Gothic" panose="020B0502020202020204" pitchFamily="34" charset="0"/>
                </a:rPr>
                <a:t>DEMAND</a:t>
              </a:r>
            </a:p>
          </p:txBody>
        </p:sp>
        <p:pic>
          <p:nvPicPr>
            <p:cNvPr id="204" name="Picture 2" descr="Bildresultat fÃ¶r business model font glyph">
              <a:extLst>
                <a:ext uri="{FF2B5EF4-FFF2-40B4-BE49-F238E27FC236}">
                  <a16:creationId xmlns:a16="http://schemas.microsoft.com/office/drawing/2014/main" id="{4FE696D7-630E-4516-9E6E-84BA87FBB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829" y="3976214"/>
              <a:ext cx="270429" cy="25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Picture 20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8CC3AAC-BB72-4529-B121-87A13331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261" y="5909022"/>
              <a:ext cx="239574" cy="225086"/>
            </a:xfrm>
            <a:prstGeom prst="rect">
              <a:avLst/>
            </a:prstGeom>
          </p:spPr>
        </p:pic>
        <p:pic>
          <p:nvPicPr>
            <p:cNvPr id="206" name="Picture 20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9938D646-F376-4FDB-900F-10985B904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77" y="5863485"/>
              <a:ext cx="289885" cy="272355"/>
            </a:xfrm>
            <a:prstGeom prst="rect">
              <a:avLst/>
            </a:prstGeom>
          </p:spPr>
        </p:pic>
        <p:pic>
          <p:nvPicPr>
            <p:cNvPr id="207" name="Picture 20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3F092AF9-D34A-4111-A41C-FA5F0A44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253" y="5898791"/>
              <a:ext cx="239574" cy="225086"/>
            </a:xfrm>
            <a:prstGeom prst="rect">
              <a:avLst/>
            </a:prstGeom>
          </p:spPr>
        </p:pic>
        <p:pic>
          <p:nvPicPr>
            <p:cNvPr id="208" name="Picture 20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C8C8EB4-B84C-4F06-BE7A-CD01AE197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428" y="5937855"/>
              <a:ext cx="197995" cy="186022"/>
            </a:xfrm>
            <a:prstGeom prst="rect">
              <a:avLst/>
            </a:prstGeom>
          </p:spPr>
        </p:pic>
        <p:pic>
          <p:nvPicPr>
            <p:cNvPr id="209" name="Picture 20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424D698-F47E-4A2D-A2FC-8A0C7A856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509" y="5251643"/>
              <a:ext cx="263531" cy="247595"/>
            </a:xfrm>
            <a:prstGeom prst="rect">
              <a:avLst/>
            </a:prstGeom>
          </p:spPr>
        </p:pic>
        <p:pic>
          <p:nvPicPr>
            <p:cNvPr id="210" name="Picture 20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B96808E-CECA-430C-8EBD-8DCD3F56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427" y="3995565"/>
              <a:ext cx="239574" cy="225086"/>
            </a:xfrm>
            <a:prstGeom prst="rect">
              <a:avLst/>
            </a:prstGeom>
          </p:spPr>
        </p:pic>
        <p:pic>
          <p:nvPicPr>
            <p:cNvPr id="211" name="Picture 21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5411074-18EB-4FEC-8609-D3F0C615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609" y="4036684"/>
              <a:ext cx="197995" cy="186022"/>
            </a:xfrm>
            <a:prstGeom prst="rect">
              <a:avLst/>
            </a:prstGeom>
          </p:spPr>
        </p:pic>
        <p:pic>
          <p:nvPicPr>
            <p:cNvPr id="212" name="Picture 21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81B54F4-6D72-4442-8E3D-DEB8BEBFE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555" y="4025594"/>
              <a:ext cx="217795" cy="204624"/>
            </a:xfrm>
            <a:prstGeom prst="rect">
              <a:avLst/>
            </a:prstGeom>
          </p:spPr>
        </p:pic>
        <p:pic>
          <p:nvPicPr>
            <p:cNvPr id="213" name="Picture 21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9A2FE19F-6FBE-42E2-9157-FA7AD1FB4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000" y="2310039"/>
              <a:ext cx="239574" cy="225086"/>
            </a:xfrm>
            <a:prstGeom prst="rect">
              <a:avLst/>
            </a:prstGeom>
          </p:spPr>
        </p:pic>
        <p:pic>
          <p:nvPicPr>
            <p:cNvPr id="214" name="Picture 21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4221338-A94E-4FC1-B151-9BE890CE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933" y="2305167"/>
              <a:ext cx="289885" cy="272355"/>
            </a:xfrm>
            <a:prstGeom prst="rect">
              <a:avLst/>
            </a:prstGeom>
          </p:spPr>
        </p:pic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08E2AF-477A-46D9-8E2E-B2671AB3623D}"/>
                </a:ext>
              </a:extLst>
            </p:cNvPr>
            <p:cNvGrpSpPr/>
            <p:nvPr/>
          </p:nvGrpSpPr>
          <p:grpSpPr>
            <a:xfrm>
              <a:off x="1943348" y="1427777"/>
              <a:ext cx="4139069" cy="497539"/>
              <a:chOff x="2501758" y="1790346"/>
              <a:chExt cx="3888768" cy="319716"/>
            </a:xfrm>
          </p:grpSpPr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F8E38BAD-18AA-4C4F-8015-81FE83128C5D}"/>
                  </a:ext>
                </a:extLst>
              </p:cNvPr>
              <p:cNvSpPr/>
              <p:nvPr/>
            </p:nvSpPr>
            <p:spPr>
              <a:xfrm rot="10800000">
                <a:off x="2501758" y="1830802"/>
                <a:ext cx="3888768" cy="2792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76AAAEE-1D67-41EB-A9DE-C29B5E01B560}"/>
                  </a:ext>
                </a:extLst>
              </p:cNvPr>
              <p:cNvSpPr/>
              <p:nvPr/>
            </p:nvSpPr>
            <p:spPr>
              <a:xfrm>
                <a:off x="3672477" y="1790346"/>
                <a:ext cx="14702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IE" sz="900">
                    <a:latin typeface="Century Gothic" panose="020B0502020202020204" pitchFamily="34" charset="0"/>
                  </a:rPr>
                  <a:t>Assess the Architecture</a:t>
                </a:r>
              </a:p>
            </p:txBody>
          </p:sp>
          <p:pic>
            <p:nvPicPr>
              <p:cNvPr id="234" name="Picture 23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A7BB1D29-937B-4E70-9449-185E7E501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040" y="1839335"/>
                <a:ext cx="139762" cy="139762"/>
              </a:xfrm>
              <a:prstGeom prst="rect">
                <a:avLst/>
              </a:prstGeom>
            </p:spPr>
          </p:pic>
        </p:grpSp>
        <p:pic>
          <p:nvPicPr>
            <p:cNvPr id="216" name="Picture 21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C4D2343-3AAB-416B-9F1E-E1BDFB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361" y="2311669"/>
              <a:ext cx="263531" cy="247595"/>
            </a:xfrm>
            <a:prstGeom prst="rect">
              <a:avLst/>
            </a:prstGeom>
          </p:spPr>
        </p:pic>
        <p:pic>
          <p:nvPicPr>
            <p:cNvPr id="217" name="Picture 21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90C00A5-2F69-4D67-9F3C-78BED1D68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314" y="2330837"/>
              <a:ext cx="217795" cy="204624"/>
            </a:xfrm>
            <a:prstGeom prst="rect">
              <a:avLst/>
            </a:prstGeom>
          </p:spPr>
        </p:pic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A90C14F-EC63-40E7-B12D-051954816893}"/>
                </a:ext>
              </a:extLst>
            </p:cNvPr>
            <p:cNvSpPr/>
            <p:nvPr/>
          </p:nvSpPr>
          <p:spPr>
            <a:xfrm>
              <a:off x="131387" y="5197348"/>
              <a:ext cx="1709319" cy="107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/>
                <a:t>1 Architecture Thinking</a:t>
              </a:r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09D1D360-FDAC-4538-8913-5C947403272D}"/>
                </a:ext>
              </a:extLst>
            </p:cNvPr>
            <p:cNvSpPr/>
            <p:nvPr/>
          </p:nvSpPr>
          <p:spPr>
            <a:xfrm>
              <a:off x="131387" y="318894"/>
              <a:ext cx="1709319" cy="107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/>
                <a:t>4 Architecture Engagement</a:t>
              </a:r>
            </a:p>
          </p:txBody>
        </p:sp>
        <p:sp>
          <p:nvSpPr>
            <p:cNvPr id="220" name="Arrow: Right 219">
              <a:extLst>
                <a:ext uri="{FF2B5EF4-FFF2-40B4-BE49-F238E27FC236}">
                  <a16:creationId xmlns:a16="http://schemas.microsoft.com/office/drawing/2014/main" id="{966E0E10-302F-4A86-AA6C-43DDF920B96D}"/>
                </a:ext>
              </a:extLst>
            </p:cNvPr>
            <p:cNvSpPr/>
            <p:nvPr/>
          </p:nvSpPr>
          <p:spPr>
            <a:xfrm>
              <a:off x="131387" y="3621009"/>
              <a:ext cx="1709319" cy="107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/>
                <a:t>2 Architecture Demand</a:t>
              </a:r>
            </a:p>
          </p:txBody>
        </p:sp>
        <p:sp>
          <p:nvSpPr>
            <p:cNvPr id="221" name="Arrow: Right 220">
              <a:extLst>
                <a:ext uri="{FF2B5EF4-FFF2-40B4-BE49-F238E27FC236}">
                  <a16:creationId xmlns:a16="http://schemas.microsoft.com/office/drawing/2014/main" id="{B065526F-C97F-4988-8717-708FD921FB02}"/>
                </a:ext>
              </a:extLst>
            </p:cNvPr>
            <p:cNvSpPr/>
            <p:nvPr/>
          </p:nvSpPr>
          <p:spPr>
            <a:xfrm>
              <a:off x="131387" y="1502789"/>
              <a:ext cx="1709319" cy="107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/>
                <a:t>3 Architecture Supply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005073B-7665-4609-BE70-9E5594574C83}"/>
                </a:ext>
              </a:extLst>
            </p:cNvPr>
            <p:cNvSpPr/>
            <p:nvPr/>
          </p:nvSpPr>
          <p:spPr>
            <a:xfrm>
              <a:off x="1943348" y="788193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Role &amp; Skills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1773ECD-8889-4445-A5F3-EE6FEBC05737}"/>
                </a:ext>
              </a:extLst>
            </p:cNvPr>
            <p:cNvSpPr/>
            <p:nvPr/>
          </p:nvSpPr>
          <p:spPr>
            <a:xfrm>
              <a:off x="2993104" y="785508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Engagement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15E686-E8D4-4F3B-8016-7BB8F4249FDF}"/>
                </a:ext>
              </a:extLst>
            </p:cNvPr>
            <p:cNvSpPr/>
            <p:nvPr/>
          </p:nvSpPr>
          <p:spPr>
            <a:xfrm>
              <a:off x="4053890" y="788193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Environment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397D372-7988-437A-A044-85C3E3A7B54C}"/>
                </a:ext>
              </a:extLst>
            </p:cNvPr>
            <p:cNvSpPr/>
            <p:nvPr/>
          </p:nvSpPr>
          <p:spPr>
            <a:xfrm>
              <a:off x="5109161" y="788193"/>
              <a:ext cx="973255" cy="567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Relationships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761BB56B-13CB-459B-B09C-E9BB233B8F4D}"/>
                </a:ext>
              </a:extLst>
            </p:cNvPr>
            <p:cNvSpPr/>
            <p:nvPr/>
          </p:nvSpPr>
          <p:spPr>
            <a:xfrm>
              <a:off x="1943348" y="436723"/>
              <a:ext cx="4139069" cy="279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Work &amp; Deliverables</a:t>
              </a:r>
            </a:p>
          </p:txBody>
        </p:sp>
        <p:pic>
          <p:nvPicPr>
            <p:cNvPr id="227" name="Picture 22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76D7589-5627-4750-9F1B-DDBCDF4D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979" y="1099821"/>
              <a:ext cx="239574" cy="225086"/>
            </a:xfrm>
            <a:prstGeom prst="rect">
              <a:avLst/>
            </a:prstGeom>
          </p:spPr>
        </p:pic>
        <p:pic>
          <p:nvPicPr>
            <p:cNvPr id="228" name="Picture 22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6F35913-A908-4269-B328-B79D1F5A2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882" y="1099211"/>
              <a:ext cx="239574" cy="225086"/>
            </a:xfrm>
            <a:prstGeom prst="rect">
              <a:avLst/>
            </a:prstGeom>
          </p:spPr>
        </p:pic>
        <p:pic>
          <p:nvPicPr>
            <p:cNvPr id="229" name="Picture 22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D697806-7CC4-4C6C-95C1-619DAD74A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040" y="1100579"/>
              <a:ext cx="217795" cy="204624"/>
            </a:xfrm>
            <a:prstGeom prst="rect">
              <a:avLst/>
            </a:prstGeom>
          </p:spPr>
        </p:pic>
        <p:pic>
          <p:nvPicPr>
            <p:cNvPr id="230" name="Picture 22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CADD342-3981-4559-A445-657C0589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545" y="434618"/>
              <a:ext cx="239574" cy="225086"/>
            </a:xfrm>
            <a:prstGeom prst="rect">
              <a:avLst/>
            </a:prstGeom>
          </p:spPr>
        </p:pic>
        <p:pic>
          <p:nvPicPr>
            <p:cNvPr id="231" name="Picture 2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4D54F7C-CD65-4C4F-9913-9F1E6B96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109" y="1087956"/>
              <a:ext cx="263531" cy="247595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70C1F7-F518-4CCA-A861-60EC079BD751}"/>
              </a:ext>
            </a:extLst>
          </p:cNvPr>
          <p:cNvCxnSpPr/>
          <p:nvPr/>
        </p:nvCxnSpPr>
        <p:spPr>
          <a:xfrm>
            <a:off x="1943348" y="3135961"/>
            <a:ext cx="414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4462CFAE-30CC-4981-8DFB-F9ADA9BDB73D}"/>
              </a:ext>
            </a:extLst>
          </p:cNvPr>
          <p:cNvSpPr/>
          <p:nvPr/>
        </p:nvSpPr>
        <p:spPr>
          <a:xfrm>
            <a:off x="1943348" y="2630019"/>
            <a:ext cx="4093692" cy="422649"/>
          </a:xfrm>
          <a:prstGeom prst="flowChartMerg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44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84840" y="136524"/>
            <a:ext cx="8892181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how to design and run experiments to drive continuous learning &amp; transformation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Experimenting Forward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Learn POPCORN Flow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Use POPCORN Flow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a Problem or Make an Observation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Finding options - Options marketplace using Q&amp;I – 10 minutes (3 rounds)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Design an Experiment or Experiments using the Experiment Card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Make sure your actions &amp; expectations are clear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Experiment Card(s)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culture type and link to architecture engagement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7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LS1.3.1 EXPERIMENT 101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01675" y="1590797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01674" y="1984861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A8BCC-9CD4-49A7-AD65-13E2428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67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08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41402" y="136524"/>
            <a:ext cx="883562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elements of a good decision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impact of bias on good decision-making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Decision-making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Setting Up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Review the ‘Decisions’ cards and canvases</a:t>
              </a: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Class Discussion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What did you notice?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What would you do differently?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Decision Record Card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Decision-Bias Calibrator (1+2)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Any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Decision dynamics – quality, velocity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Bias-aware decision-making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086059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LS1.4.1 DECISIONS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7485" y="1590797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09788" y="198663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2C305-DD5D-4EA3-9DF6-E7A996C9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851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235670" y="226340"/>
            <a:ext cx="8719794" cy="6289420"/>
            <a:chOff x="634542" y="369870"/>
            <a:chExt cx="11000941" cy="61337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OBJECTIVE: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goal do you have that you need to achieve?</a:t>
              </a:r>
            </a:p>
            <a:p>
              <a:r>
                <a:rPr lang="en-IE" sz="60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I will….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1665726"/>
              <a:ext cx="6398167" cy="2995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RESULTS: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As measured by….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089218" y="1665725"/>
              <a:ext cx="4546264" cy="29958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RESULT RETROSPECTIVE: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did you do?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good was the measure you picked?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4666546"/>
              <a:ext cx="5404946" cy="1566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OBJECTIVE ALIGNMENT: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6096000" y="4662159"/>
              <a:ext cx="5539482" cy="15712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VALUE &amp; LEARNING: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was the impact?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did I learn?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OKR CARD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10591235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7" cy="270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 </a:t>
              </a:r>
              <a:r>
                <a:rPr lang="en-IE" sz="600" b="1">
                  <a:latin typeface="Century Gothic" panose="020B0502020202020204" pitchFamily="34" charset="0"/>
                </a:rPr>
                <a:t>John </a:t>
              </a:r>
              <a:r>
                <a:rPr lang="en-IE" sz="600" b="1" err="1">
                  <a:latin typeface="Century Gothic" panose="020B0502020202020204" pitchFamily="34" charset="0"/>
                </a:rPr>
                <a:t>Doerr</a:t>
              </a:r>
              <a:endParaRPr lang="en-IE" sz="600" b="1">
                <a:latin typeface="Century Gothic" panose="020B0502020202020204" pitchFamily="34" charset="0"/>
              </a:endParaRP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1FB6FA-6413-4C68-8747-7E42D23E2C5A}"/>
              </a:ext>
            </a:extLst>
          </p:cNvPr>
          <p:cNvCxnSpPr/>
          <p:nvPr/>
        </p:nvCxnSpPr>
        <p:spPr>
          <a:xfrm>
            <a:off x="5409970" y="2592671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3DFD2E-0743-40AC-97CB-E5C9C5113E36}"/>
              </a:ext>
            </a:extLst>
          </p:cNvPr>
          <p:cNvSpPr txBox="1"/>
          <p:nvPr/>
        </p:nvSpPr>
        <p:spPr>
          <a:xfrm>
            <a:off x="5349091" y="2463682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EA46F-270C-4F0A-B525-70E97F7C0FD4}"/>
              </a:ext>
            </a:extLst>
          </p:cNvPr>
          <p:cNvSpPr txBox="1"/>
          <p:nvPr/>
        </p:nvSpPr>
        <p:spPr>
          <a:xfrm>
            <a:off x="7760774" y="2463682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C3318-19EE-4FCB-BBDB-29191737F597}"/>
              </a:ext>
            </a:extLst>
          </p:cNvPr>
          <p:cNvSpPr txBox="1"/>
          <p:nvPr/>
        </p:nvSpPr>
        <p:spPr>
          <a:xfrm>
            <a:off x="7141843" y="2463682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FDF525-29F9-4D08-BDBD-E20DF4E17E22}"/>
              </a:ext>
            </a:extLst>
          </p:cNvPr>
          <p:cNvSpPr txBox="1"/>
          <p:nvPr/>
        </p:nvSpPr>
        <p:spPr>
          <a:xfrm>
            <a:off x="5819858" y="2463682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CA6A2B-B0A6-42FA-A911-07DD2DBAD4E7}"/>
              </a:ext>
            </a:extLst>
          </p:cNvPr>
          <p:cNvSpPr txBox="1"/>
          <p:nvPr/>
        </p:nvSpPr>
        <p:spPr>
          <a:xfrm>
            <a:off x="6568007" y="2463682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3D98E3-AC5F-4BE6-B5E9-6824A57B633C}"/>
              </a:ext>
            </a:extLst>
          </p:cNvPr>
          <p:cNvSpPr/>
          <p:nvPr/>
        </p:nvSpPr>
        <p:spPr>
          <a:xfrm>
            <a:off x="577921" y="2447764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7FEDAF-9AA6-44B7-855B-F9E36555F724}"/>
              </a:ext>
            </a:extLst>
          </p:cNvPr>
          <p:cNvSpPr/>
          <p:nvPr/>
        </p:nvSpPr>
        <p:spPr>
          <a:xfrm>
            <a:off x="2898813" y="2447764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E57C19-7922-4A07-A752-903643BE7066}"/>
              </a:ext>
            </a:extLst>
          </p:cNvPr>
          <p:cNvSpPr/>
          <p:nvPr/>
        </p:nvSpPr>
        <p:spPr>
          <a:xfrm>
            <a:off x="3694909" y="2447764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3C85A3-1837-49AA-B06C-1DC7119928A4}"/>
              </a:ext>
            </a:extLst>
          </p:cNvPr>
          <p:cNvSpPr/>
          <p:nvPr/>
        </p:nvSpPr>
        <p:spPr>
          <a:xfrm>
            <a:off x="4486946" y="2447764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52EE3D-F5D6-47D3-91C5-71B569DA15A7}"/>
              </a:ext>
            </a:extLst>
          </p:cNvPr>
          <p:cNvCxnSpPr/>
          <p:nvPr/>
        </p:nvCxnSpPr>
        <p:spPr>
          <a:xfrm>
            <a:off x="5409970" y="2976934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B323D1-BEBD-4DA3-8DB5-CAB5A98E45EA}"/>
              </a:ext>
            </a:extLst>
          </p:cNvPr>
          <p:cNvSpPr txBox="1"/>
          <p:nvPr/>
        </p:nvSpPr>
        <p:spPr>
          <a:xfrm>
            <a:off x="5349091" y="2847946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645312-20F8-4DE3-894C-A4E577223B84}"/>
              </a:ext>
            </a:extLst>
          </p:cNvPr>
          <p:cNvSpPr txBox="1"/>
          <p:nvPr/>
        </p:nvSpPr>
        <p:spPr>
          <a:xfrm>
            <a:off x="7760774" y="2847946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79B1AE-91BA-468E-BA1F-C7210CF0FE6D}"/>
              </a:ext>
            </a:extLst>
          </p:cNvPr>
          <p:cNvSpPr txBox="1"/>
          <p:nvPr/>
        </p:nvSpPr>
        <p:spPr>
          <a:xfrm>
            <a:off x="7141843" y="2847946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B62A3-37CE-482E-9820-0A4B1EDE6540}"/>
              </a:ext>
            </a:extLst>
          </p:cNvPr>
          <p:cNvSpPr txBox="1"/>
          <p:nvPr/>
        </p:nvSpPr>
        <p:spPr>
          <a:xfrm>
            <a:off x="5819858" y="2847946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31DC9-27DE-40B4-AE0F-3B55E0CD0CD1}"/>
              </a:ext>
            </a:extLst>
          </p:cNvPr>
          <p:cNvSpPr txBox="1"/>
          <p:nvPr/>
        </p:nvSpPr>
        <p:spPr>
          <a:xfrm>
            <a:off x="6568007" y="2847946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0839F-950A-4DFF-8E14-4EC4F4014A5E}"/>
              </a:ext>
            </a:extLst>
          </p:cNvPr>
          <p:cNvSpPr/>
          <p:nvPr/>
        </p:nvSpPr>
        <p:spPr>
          <a:xfrm>
            <a:off x="577921" y="2832028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1CC6FA-153E-4532-B343-78C697215F43}"/>
              </a:ext>
            </a:extLst>
          </p:cNvPr>
          <p:cNvSpPr/>
          <p:nvPr/>
        </p:nvSpPr>
        <p:spPr>
          <a:xfrm>
            <a:off x="2898813" y="283202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A84DCB-B5F0-4A0F-916D-1182D377B6BB}"/>
              </a:ext>
            </a:extLst>
          </p:cNvPr>
          <p:cNvSpPr/>
          <p:nvPr/>
        </p:nvSpPr>
        <p:spPr>
          <a:xfrm>
            <a:off x="3694909" y="283202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3CA43C-19F3-4287-B932-5A485CD85A4D}"/>
              </a:ext>
            </a:extLst>
          </p:cNvPr>
          <p:cNvSpPr/>
          <p:nvPr/>
        </p:nvSpPr>
        <p:spPr>
          <a:xfrm>
            <a:off x="4486946" y="283202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FB1F91-10A0-4FBD-B9FE-2AD9F88C15B7}"/>
              </a:ext>
            </a:extLst>
          </p:cNvPr>
          <p:cNvCxnSpPr/>
          <p:nvPr/>
        </p:nvCxnSpPr>
        <p:spPr>
          <a:xfrm>
            <a:off x="5409970" y="3357925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E98247-0937-4E6B-BAFB-C9F53B100ED9}"/>
              </a:ext>
            </a:extLst>
          </p:cNvPr>
          <p:cNvSpPr txBox="1"/>
          <p:nvPr/>
        </p:nvSpPr>
        <p:spPr>
          <a:xfrm>
            <a:off x="5349091" y="3228937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330E4C-9692-464E-B608-411563836616}"/>
              </a:ext>
            </a:extLst>
          </p:cNvPr>
          <p:cNvSpPr txBox="1"/>
          <p:nvPr/>
        </p:nvSpPr>
        <p:spPr>
          <a:xfrm>
            <a:off x="7760774" y="3228937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4B880F-9F6F-41AD-931C-69966F4B4570}"/>
              </a:ext>
            </a:extLst>
          </p:cNvPr>
          <p:cNvSpPr txBox="1"/>
          <p:nvPr/>
        </p:nvSpPr>
        <p:spPr>
          <a:xfrm>
            <a:off x="7141843" y="3228937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FF6D1B-6C93-4D5E-9736-FB9104693828}"/>
              </a:ext>
            </a:extLst>
          </p:cNvPr>
          <p:cNvSpPr txBox="1"/>
          <p:nvPr/>
        </p:nvSpPr>
        <p:spPr>
          <a:xfrm>
            <a:off x="5819858" y="3228937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29C7D3-266B-454B-9594-D12091A51EC4}"/>
              </a:ext>
            </a:extLst>
          </p:cNvPr>
          <p:cNvSpPr txBox="1"/>
          <p:nvPr/>
        </p:nvSpPr>
        <p:spPr>
          <a:xfrm>
            <a:off x="6568007" y="3228937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990D35-47A6-4178-A8B1-3FA753581616}"/>
              </a:ext>
            </a:extLst>
          </p:cNvPr>
          <p:cNvSpPr/>
          <p:nvPr/>
        </p:nvSpPr>
        <p:spPr>
          <a:xfrm>
            <a:off x="577921" y="3213019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1B598-190D-4334-89F8-DFA08E13819D}"/>
              </a:ext>
            </a:extLst>
          </p:cNvPr>
          <p:cNvSpPr/>
          <p:nvPr/>
        </p:nvSpPr>
        <p:spPr>
          <a:xfrm>
            <a:off x="2898813" y="321301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05431F-34DE-481E-936E-ED8FE3AE6A73}"/>
              </a:ext>
            </a:extLst>
          </p:cNvPr>
          <p:cNvSpPr/>
          <p:nvPr/>
        </p:nvSpPr>
        <p:spPr>
          <a:xfrm>
            <a:off x="3694909" y="321301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DFA272-7BC6-408F-AD4F-C71B564C0106}"/>
              </a:ext>
            </a:extLst>
          </p:cNvPr>
          <p:cNvSpPr/>
          <p:nvPr/>
        </p:nvSpPr>
        <p:spPr>
          <a:xfrm>
            <a:off x="4486946" y="321301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136FC5-4467-4400-8860-D366790683FE}"/>
              </a:ext>
            </a:extLst>
          </p:cNvPr>
          <p:cNvCxnSpPr/>
          <p:nvPr/>
        </p:nvCxnSpPr>
        <p:spPr>
          <a:xfrm>
            <a:off x="5409970" y="3742188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56E2D6-89B0-4098-AFF3-EDEF05B2C4EF}"/>
              </a:ext>
            </a:extLst>
          </p:cNvPr>
          <p:cNvSpPr txBox="1"/>
          <p:nvPr/>
        </p:nvSpPr>
        <p:spPr>
          <a:xfrm>
            <a:off x="5349091" y="3613200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DD380F-4FF3-4B8B-AC54-ACBEC27436B1}"/>
              </a:ext>
            </a:extLst>
          </p:cNvPr>
          <p:cNvSpPr txBox="1"/>
          <p:nvPr/>
        </p:nvSpPr>
        <p:spPr>
          <a:xfrm>
            <a:off x="7760774" y="3613200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71DE4-8BDA-4EBE-8292-8895565A7444}"/>
              </a:ext>
            </a:extLst>
          </p:cNvPr>
          <p:cNvSpPr txBox="1"/>
          <p:nvPr/>
        </p:nvSpPr>
        <p:spPr>
          <a:xfrm>
            <a:off x="7141843" y="3613200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77DA35-3FC8-48D0-8FEF-682BA0516516}"/>
              </a:ext>
            </a:extLst>
          </p:cNvPr>
          <p:cNvSpPr txBox="1"/>
          <p:nvPr/>
        </p:nvSpPr>
        <p:spPr>
          <a:xfrm>
            <a:off x="5819858" y="3613200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265466-7D4B-4966-906B-199F39FF4B41}"/>
              </a:ext>
            </a:extLst>
          </p:cNvPr>
          <p:cNvSpPr txBox="1"/>
          <p:nvPr/>
        </p:nvSpPr>
        <p:spPr>
          <a:xfrm>
            <a:off x="6568007" y="3613200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53EAA6-9770-4D99-B9E6-BCAE8AFAA9E4}"/>
              </a:ext>
            </a:extLst>
          </p:cNvPr>
          <p:cNvSpPr/>
          <p:nvPr/>
        </p:nvSpPr>
        <p:spPr>
          <a:xfrm>
            <a:off x="577921" y="3597282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53F36B-1B1B-4223-8CEF-79B02A211DBB}"/>
              </a:ext>
            </a:extLst>
          </p:cNvPr>
          <p:cNvSpPr/>
          <p:nvPr/>
        </p:nvSpPr>
        <p:spPr>
          <a:xfrm>
            <a:off x="2898813" y="359728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7F9386B-E3F2-48BB-B11A-12A4B9E52187}"/>
              </a:ext>
            </a:extLst>
          </p:cNvPr>
          <p:cNvSpPr/>
          <p:nvPr/>
        </p:nvSpPr>
        <p:spPr>
          <a:xfrm>
            <a:off x="3694909" y="359728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385600-667C-455D-B185-3DCAE18AA133}"/>
              </a:ext>
            </a:extLst>
          </p:cNvPr>
          <p:cNvSpPr/>
          <p:nvPr/>
        </p:nvSpPr>
        <p:spPr>
          <a:xfrm>
            <a:off x="4486946" y="359728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61D9C03-CF66-4E10-A24A-B4D1250333A7}"/>
              </a:ext>
            </a:extLst>
          </p:cNvPr>
          <p:cNvCxnSpPr/>
          <p:nvPr/>
        </p:nvCxnSpPr>
        <p:spPr>
          <a:xfrm>
            <a:off x="5409970" y="4122128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29712A1-2C8C-4925-A71E-0733556657EC}"/>
              </a:ext>
            </a:extLst>
          </p:cNvPr>
          <p:cNvSpPr txBox="1"/>
          <p:nvPr/>
        </p:nvSpPr>
        <p:spPr>
          <a:xfrm>
            <a:off x="5349091" y="3993139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689395-D952-4063-8DA4-C332CEB2C7B4}"/>
              </a:ext>
            </a:extLst>
          </p:cNvPr>
          <p:cNvSpPr txBox="1"/>
          <p:nvPr/>
        </p:nvSpPr>
        <p:spPr>
          <a:xfrm>
            <a:off x="7760774" y="3993139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02E414-A40C-4D5F-9245-81628A3B1B69}"/>
              </a:ext>
            </a:extLst>
          </p:cNvPr>
          <p:cNvSpPr txBox="1"/>
          <p:nvPr/>
        </p:nvSpPr>
        <p:spPr>
          <a:xfrm>
            <a:off x="7141843" y="3993139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E81D1D-04A6-45EC-9AD7-0055DE53BC46}"/>
              </a:ext>
            </a:extLst>
          </p:cNvPr>
          <p:cNvSpPr txBox="1"/>
          <p:nvPr/>
        </p:nvSpPr>
        <p:spPr>
          <a:xfrm>
            <a:off x="5819858" y="3993139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264F19-75F2-46B5-BD52-3E1774296616}"/>
              </a:ext>
            </a:extLst>
          </p:cNvPr>
          <p:cNvSpPr txBox="1"/>
          <p:nvPr/>
        </p:nvSpPr>
        <p:spPr>
          <a:xfrm>
            <a:off x="6568007" y="3993139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7EAFD9-549C-4C99-AFA5-971FBF97F18D}"/>
              </a:ext>
            </a:extLst>
          </p:cNvPr>
          <p:cNvSpPr/>
          <p:nvPr/>
        </p:nvSpPr>
        <p:spPr>
          <a:xfrm>
            <a:off x="577921" y="3977221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A381E8-7362-49EE-859F-8CECA4476045}"/>
              </a:ext>
            </a:extLst>
          </p:cNvPr>
          <p:cNvSpPr/>
          <p:nvPr/>
        </p:nvSpPr>
        <p:spPr>
          <a:xfrm>
            <a:off x="2898813" y="397722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A27E80-5F75-481C-8F50-E336AF92C176}"/>
              </a:ext>
            </a:extLst>
          </p:cNvPr>
          <p:cNvSpPr/>
          <p:nvPr/>
        </p:nvSpPr>
        <p:spPr>
          <a:xfrm>
            <a:off x="3694909" y="397722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6C2E69-985E-4A42-A2BE-95D27DAF99C7}"/>
              </a:ext>
            </a:extLst>
          </p:cNvPr>
          <p:cNvSpPr/>
          <p:nvPr/>
        </p:nvSpPr>
        <p:spPr>
          <a:xfrm>
            <a:off x="4486946" y="397722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DD2EB3D-A641-4658-BEB2-E2A02F499C31}"/>
              </a:ext>
            </a:extLst>
          </p:cNvPr>
          <p:cNvGrpSpPr/>
          <p:nvPr/>
        </p:nvGrpSpPr>
        <p:grpSpPr>
          <a:xfrm>
            <a:off x="8180010" y="2460880"/>
            <a:ext cx="423434" cy="253916"/>
            <a:chOff x="10928374" y="2138172"/>
            <a:chExt cx="564578" cy="3385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D5808-541D-45F2-8911-7842E5B3B198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432B656-A2C6-4A97-BF8A-840D1EF512BD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54DF1D-7C36-4DB7-9AB4-1CD05B07DEB8}"/>
              </a:ext>
            </a:extLst>
          </p:cNvPr>
          <p:cNvGrpSpPr/>
          <p:nvPr/>
        </p:nvGrpSpPr>
        <p:grpSpPr>
          <a:xfrm>
            <a:off x="8180010" y="2845027"/>
            <a:ext cx="423434" cy="253916"/>
            <a:chOff x="10928374" y="2138172"/>
            <a:chExt cx="564578" cy="33855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AB8F70-C35F-41F1-8C41-2E543ED8D604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30104DA-2BD3-47B3-888F-97727E502D2A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DE58AE-BE19-4BE2-A21F-CD38351AAFB9}"/>
              </a:ext>
            </a:extLst>
          </p:cNvPr>
          <p:cNvGrpSpPr/>
          <p:nvPr/>
        </p:nvGrpSpPr>
        <p:grpSpPr>
          <a:xfrm>
            <a:off x="8180010" y="3230879"/>
            <a:ext cx="423434" cy="253916"/>
            <a:chOff x="10928374" y="2138172"/>
            <a:chExt cx="564578" cy="33855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29E2AC-369B-4E5C-92F8-C5850559373B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F5C845D-4F5B-4AD4-BC95-89A9110160FB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5154191-B0D9-4D00-9227-6502856A215F}"/>
              </a:ext>
            </a:extLst>
          </p:cNvPr>
          <p:cNvGrpSpPr/>
          <p:nvPr/>
        </p:nvGrpSpPr>
        <p:grpSpPr>
          <a:xfrm>
            <a:off x="8180010" y="3615027"/>
            <a:ext cx="423434" cy="253916"/>
            <a:chOff x="10928374" y="2138172"/>
            <a:chExt cx="564578" cy="33855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F9ED7CD-354D-42E7-83A4-4C7C105FE618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22AF9F-4C62-4EB0-83BE-179582276342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CD933AC-4458-4A4B-BF7E-7C4B53222AC0}"/>
              </a:ext>
            </a:extLst>
          </p:cNvPr>
          <p:cNvGrpSpPr/>
          <p:nvPr/>
        </p:nvGrpSpPr>
        <p:grpSpPr>
          <a:xfrm>
            <a:off x="8180010" y="3994967"/>
            <a:ext cx="423434" cy="253916"/>
            <a:chOff x="10928374" y="2138172"/>
            <a:chExt cx="564578" cy="33855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55764DD-E69A-4D6A-A566-7A2270C0162C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35A8E5-A6F1-4F43-AA5B-8580F2010629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pic>
        <p:nvPicPr>
          <p:cNvPr id="97" name="Graphic 96" descr="Heart">
            <a:extLst>
              <a:ext uri="{FF2B5EF4-FFF2-40B4-BE49-F238E27FC236}">
                <a16:creationId xmlns:a16="http://schemas.microsoft.com/office/drawing/2014/main" id="{018AF394-FD2A-4830-9BD8-4958DB63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08" y="4975469"/>
            <a:ext cx="180593" cy="18059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9C4B1D0-C5EE-4895-B0F1-D194E7428D23}"/>
              </a:ext>
            </a:extLst>
          </p:cNvPr>
          <p:cNvSpPr txBox="1"/>
          <p:nvPr/>
        </p:nvSpPr>
        <p:spPr>
          <a:xfrm>
            <a:off x="399323" y="5040193"/>
            <a:ext cx="838812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OUR PURPOSE &amp; 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16DF88-730F-4428-9EC0-1648A94A3703}"/>
              </a:ext>
            </a:extLst>
          </p:cNvPr>
          <p:cNvSpPr txBox="1"/>
          <p:nvPr/>
        </p:nvSpPr>
        <p:spPr>
          <a:xfrm>
            <a:off x="2443922" y="5040193"/>
            <a:ext cx="909782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MY BOSS/MY CUSTOMER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2DA32C-8FC1-4DD6-A6E4-55CAED36FFAF}"/>
              </a:ext>
            </a:extLst>
          </p:cNvPr>
          <p:cNvSpPr txBox="1"/>
          <p:nvPr/>
        </p:nvSpPr>
        <p:spPr>
          <a:xfrm>
            <a:off x="3714776" y="5005568"/>
            <a:ext cx="1118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MY TEAM &amp; </a:t>
            </a:r>
          </a:p>
          <a:p>
            <a:r>
              <a:rPr lang="en-IE" sz="450" i="1"/>
              <a:t>MY STAKEHOLDERS</a:t>
            </a:r>
          </a:p>
        </p:txBody>
      </p:sp>
      <p:pic>
        <p:nvPicPr>
          <p:cNvPr id="104" name="Graphic 103" descr="Bullseye">
            <a:extLst>
              <a:ext uri="{FF2B5EF4-FFF2-40B4-BE49-F238E27FC236}">
                <a16:creationId xmlns:a16="http://schemas.microsoft.com/office/drawing/2014/main" id="{466E2376-824A-4159-AF08-71A16C610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1316" y="4979904"/>
            <a:ext cx="198652" cy="198652"/>
          </a:xfrm>
          <a:prstGeom prst="rect">
            <a:avLst/>
          </a:prstGeom>
        </p:spPr>
      </p:pic>
      <p:pic>
        <p:nvPicPr>
          <p:cNvPr id="106" name="Graphic 105" descr="Team">
            <a:extLst>
              <a:ext uri="{FF2B5EF4-FFF2-40B4-BE49-F238E27FC236}">
                <a16:creationId xmlns:a16="http://schemas.microsoft.com/office/drawing/2014/main" id="{2C68E3A3-B6C6-409C-BC4C-B72F20C2A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1642" y="4975468"/>
            <a:ext cx="180593" cy="180593"/>
          </a:xfrm>
          <a:prstGeom prst="rect">
            <a:avLst/>
          </a:prstGeom>
        </p:spPr>
      </p:pic>
      <p:pic>
        <p:nvPicPr>
          <p:cNvPr id="108" name="Graphic 107" descr="Send">
            <a:extLst>
              <a:ext uri="{FF2B5EF4-FFF2-40B4-BE49-F238E27FC236}">
                <a16:creationId xmlns:a16="http://schemas.microsoft.com/office/drawing/2014/main" id="{827CB657-CFCC-4484-BE43-08DAB46D1F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0756" y="4975469"/>
            <a:ext cx="180593" cy="18059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F3D4F3F9-D9D0-4AF6-AE46-DF0FF2182410}"/>
              </a:ext>
            </a:extLst>
          </p:cNvPr>
          <p:cNvSpPr txBox="1"/>
          <p:nvPr/>
        </p:nvSpPr>
        <p:spPr>
          <a:xfrm>
            <a:off x="1485638" y="5040195"/>
            <a:ext cx="636115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OUR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E09ED-078D-408A-9BC6-0BEC387A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52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22548" y="136524"/>
            <a:ext cx="8854474" cy="6357119"/>
            <a:chOff x="634542" y="369870"/>
            <a:chExt cx="11000941" cy="62252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417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7"/>
              <a:ext cx="10944431" cy="1371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NEED: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Context, Problem, Need, Gap, Driver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2196360"/>
              <a:ext cx="10944430" cy="13435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APPROACH: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Proposed approach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3543300"/>
              <a:ext cx="3410345" cy="1397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BENEFIT(S)/VALUE: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benefits financial/non-financial do we expect?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4115331" y="3543300"/>
              <a:ext cx="3410345" cy="1397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COSTS(S):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costs will be incurred?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4943284"/>
              <a:ext cx="10944429" cy="12901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CONSIDERATIONS/COMPETITION/ALTERNATIVES/RISKS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 considerations, alternatives, competition, risks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178987" cy="293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BUSINESS CASE: NABC CARD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8980784" cy="361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Global.</a:t>
              </a:r>
              <a:br>
                <a:rPr lang="en-IE" sz="600" b="1">
                  <a:latin typeface="Century Gothic" panose="020B0502020202020204" pitchFamily="34" charset="0"/>
                </a:rPr>
              </a:b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US" sz="600" b="1">
                  <a:latin typeface="Century Gothic" panose="020B0502020202020204" pitchFamily="34" charset="0"/>
                </a:rPr>
                <a:t>Carlson and William W. Wilmot,</a:t>
              </a:r>
              <a:r>
                <a:rPr lang="en-US" sz="600">
                  <a:latin typeface="Century Gothic" panose="020B0502020202020204" pitchFamily="34" charset="0"/>
                </a:rPr>
                <a:t> Innovation: The Five Disciplines for Creating What Customers Want, Crown Business (August 8, 2006)</a:t>
              </a:r>
              <a:endParaRPr lang="en-IE" sz="600" b="1">
                <a:latin typeface="Century Gothic" panose="020B0502020202020204" pitchFamily="34" charset="0"/>
              </a:endParaRP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DED15E9-C545-451C-83DE-F91A9DB00719}"/>
              </a:ext>
            </a:extLst>
          </p:cNvPr>
          <p:cNvSpPr/>
          <p:nvPr/>
        </p:nvSpPr>
        <p:spPr>
          <a:xfrm>
            <a:off x="6296219" y="146005"/>
            <a:ext cx="960747" cy="377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843AB-7E1A-4FC0-BC0F-2BD22A0A6A32}"/>
              </a:ext>
            </a:extLst>
          </p:cNvPr>
          <p:cNvSpPr/>
          <p:nvPr/>
        </p:nvSpPr>
        <p:spPr>
          <a:xfrm>
            <a:off x="5680323" y="3390143"/>
            <a:ext cx="3295643" cy="1413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RETURN ON INVESTMENT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1B673-47B2-43A7-9B72-DAAA890697D8}"/>
              </a:ext>
            </a:extLst>
          </p:cNvPr>
          <p:cNvSpPr/>
          <p:nvPr/>
        </p:nvSpPr>
        <p:spPr>
          <a:xfrm>
            <a:off x="5793939" y="3624393"/>
            <a:ext cx="1461991" cy="4052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TIMEFRAME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2BE1CE-EFDE-421F-BFB9-5FE50A3CBB94}"/>
              </a:ext>
            </a:extLst>
          </p:cNvPr>
          <p:cNvSpPr/>
          <p:nvPr/>
        </p:nvSpPr>
        <p:spPr>
          <a:xfrm>
            <a:off x="7408010" y="4090483"/>
            <a:ext cx="1461991" cy="40521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ROI 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C276F-8815-4B64-A0FC-38F63D493867}"/>
              </a:ext>
            </a:extLst>
          </p:cNvPr>
          <p:cNvSpPr/>
          <p:nvPr/>
        </p:nvSpPr>
        <p:spPr>
          <a:xfrm>
            <a:off x="5819010" y="4095560"/>
            <a:ext cx="1417967" cy="4052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BREAKEVEN POINT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20AD4-C951-4C03-86E5-6F1A05D13844}"/>
              </a:ext>
            </a:extLst>
          </p:cNvPr>
          <p:cNvSpPr/>
          <p:nvPr/>
        </p:nvSpPr>
        <p:spPr>
          <a:xfrm>
            <a:off x="7408010" y="3624393"/>
            <a:ext cx="1461991" cy="4052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NPV/IRR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6494AD-07F0-4986-B8FA-B4925DEBB838}"/>
              </a:ext>
            </a:extLst>
          </p:cNvPr>
          <p:cNvSpPr/>
          <p:nvPr/>
        </p:nvSpPr>
        <p:spPr>
          <a:xfrm>
            <a:off x="7351031" y="2119399"/>
            <a:ext cx="1518970" cy="11151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0B813D-9AD6-4122-831A-ED06B9D7C33B}"/>
              </a:ext>
            </a:extLst>
          </p:cNvPr>
          <p:cNvSpPr/>
          <p:nvPr/>
        </p:nvSpPr>
        <p:spPr>
          <a:xfrm>
            <a:off x="7352592" y="696860"/>
            <a:ext cx="1517410" cy="11718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630133-ED06-4686-82BE-AEBE2A4F9897}"/>
              </a:ext>
            </a:extLst>
          </p:cNvPr>
          <p:cNvSpPr/>
          <p:nvPr/>
        </p:nvSpPr>
        <p:spPr>
          <a:xfrm>
            <a:off x="251436" y="4472763"/>
            <a:ext cx="1289060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TOTAL BENEFIT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6BA26-20E7-42EA-AA52-C3D43FA7A014}"/>
              </a:ext>
            </a:extLst>
          </p:cNvPr>
          <p:cNvSpPr/>
          <p:nvPr/>
        </p:nvSpPr>
        <p:spPr>
          <a:xfrm>
            <a:off x="1673484" y="4472763"/>
            <a:ext cx="1171873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CONFIDENCE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748ACE-262C-406F-B355-8F693392E221}"/>
              </a:ext>
            </a:extLst>
          </p:cNvPr>
          <p:cNvSpPr/>
          <p:nvPr/>
        </p:nvSpPr>
        <p:spPr>
          <a:xfrm>
            <a:off x="3018799" y="4472763"/>
            <a:ext cx="1289060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TOTAL COST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5C652-A44C-4786-B1D1-AD5B8657CC88}"/>
              </a:ext>
            </a:extLst>
          </p:cNvPr>
          <p:cNvSpPr/>
          <p:nvPr/>
        </p:nvSpPr>
        <p:spPr>
          <a:xfrm>
            <a:off x="4440847" y="4472763"/>
            <a:ext cx="1171873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CONFIDENCE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0A6F1-5584-4B87-9DAB-A7EBC013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31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A11391-30CC-4453-987B-CC04E9C79A25}"/>
              </a:ext>
            </a:extLst>
          </p:cNvPr>
          <p:cNvGrpSpPr/>
          <p:nvPr/>
        </p:nvGrpSpPr>
        <p:grpSpPr>
          <a:xfrm>
            <a:off x="207390" y="136524"/>
            <a:ext cx="8769632" cy="6381863"/>
            <a:chOff x="613994" y="360852"/>
            <a:chExt cx="11000940" cy="61369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461772-8C28-4112-AFB3-D79E7443C913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BA6D65-5753-44C5-9817-42370CBB73B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ARCHITECTURALLY SIGNIFICANT REQUIREMENT &amp; ARCHITECTURE CONTEXT:</a:t>
              </a:r>
              <a:endPara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B29B9D-6EE8-4121-A25C-C96B5738E0EA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SIGNIFICANCE &amp; IMPACT: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5AE3EA-32CD-435D-BC6F-A6E3BFE4F281}"/>
                </a:ext>
              </a:extLst>
            </p:cNvPr>
            <p:cNvSpPr txBox="1"/>
            <p:nvPr/>
          </p:nvSpPr>
          <p:spPr>
            <a:xfrm>
              <a:off x="613994" y="360852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ASR CARD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B54582-0787-4E4C-9EE6-7D0CEEF0B67F}"/>
                </a:ext>
              </a:extLst>
            </p:cNvPr>
            <p:cNvSpPr/>
            <p:nvPr/>
          </p:nvSpPr>
          <p:spPr>
            <a:xfrm>
              <a:off x="5327144" y="374202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35D9D0-B7DD-4776-AA36-4714F981B172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4BFD9E-A721-49F3-8BA9-D625CACCBD39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STATUS: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3F25EA-45B3-446A-BAD0-3750977792B6}"/>
                </a:ext>
              </a:extLst>
            </p:cNvPr>
            <p:cNvSpPr/>
            <p:nvPr/>
          </p:nvSpPr>
          <p:spPr>
            <a:xfrm>
              <a:off x="661261" y="6231449"/>
              <a:ext cx="9550278" cy="266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Gar Mac </a:t>
              </a:r>
              <a:r>
                <a:rPr lang="en-IE" sz="600" err="1">
                  <a:latin typeface="Century Gothic" panose="020B0502020202020204" pitchFamily="34" charset="0"/>
                </a:rPr>
                <a:t>Críosta</a:t>
              </a:r>
              <a:r>
                <a:rPr lang="en-IE" sz="600">
                  <a:latin typeface="Century Gothic" panose="020B0502020202020204" pitchFamily="34" charset="0"/>
                </a:rPr>
                <a:t> Agent ∆ for 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738429-D861-483C-86F1-BDF41BCCA910}"/>
                </a:ext>
              </a:extLst>
            </p:cNvPr>
            <p:cNvSpPr/>
            <p:nvPr/>
          </p:nvSpPr>
          <p:spPr>
            <a:xfrm>
              <a:off x="7921705" y="379243"/>
              <a:ext cx="155620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CRITICALITY: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666021-F5EB-428A-8213-3AAD348D0913}"/>
                </a:ext>
              </a:extLst>
            </p:cNvPr>
            <p:cNvSpPr/>
            <p:nvPr/>
          </p:nvSpPr>
          <p:spPr>
            <a:xfrm>
              <a:off x="720429" y="2535524"/>
              <a:ext cx="10894499" cy="2134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CHARACTERISTICS: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2573B9-0AAF-419E-9CFF-E5F281685C09}"/>
                </a:ext>
              </a:extLst>
            </p:cNvPr>
            <p:cNvCxnSpPr/>
            <p:nvPr/>
          </p:nvCxnSpPr>
          <p:spPr>
            <a:xfrm>
              <a:off x="1991744" y="32529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EF6066E-4A04-402C-9E09-3420AE389831}"/>
                </a:ext>
              </a:extLst>
            </p:cNvPr>
            <p:cNvCxnSpPr/>
            <p:nvPr/>
          </p:nvCxnSpPr>
          <p:spPr>
            <a:xfrm>
              <a:off x="1991744" y="3565294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49E3F6-BA83-4525-AA0C-2A420966EF83}"/>
                </a:ext>
              </a:extLst>
            </p:cNvPr>
            <p:cNvCxnSpPr/>
            <p:nvPr/>
          </p:nvCxnSpPr>
          <p:spPr>
            <a:xfrm>
              <a:off x="1991744" y="3887217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4ADE95-BA1A-4122-AA64-0E2E48DAA5B6}"/>
                </a:ext>
              </a:extLst>
            </p:cNvPr>
            <p:cNvSpPr txBox="1"/>
            <p:nvPr/>
          </p:nvSpPr>
          <p:spPr>
            <a:xfrm>
              <a:off x="1909551" y="3081002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76F6D5-DE9E-4964-8785-F0E3C1F7E7DC}"/>
                </a:ext>
              </a:extLst>
            </p:cNvPr>
            <p:cNvSpPr txBox="1"/>
            <p:nvPr/>
          </p:nvSpPr>
          <p:spPr>
            <a:xfrm>
              <a:off x="3344894" y="3081662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6DB186-EAA1-4C3F-B7DC-3D070DFE1583}"/>
                </a:ext>
              </a:extLst>
            </p:cNvPr>
            <p:cNvSpPr txBox="1"/>
            <p:nvPr/>
          </p:nvSpPr>
          <p:spPr>
            <a:xfrm>
              <a:off x="1912978" y="341319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simple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99CBE5-9F43-4546-A2C6-CCB52AAB68E2}"/>
                </a:ext>
              </a:extLst>
            </p:cNvPr>
            <p:cNvSpPr txBox="1"/>
            <p:nvPr/>
          </p:nvSpPr>
          <p:spPr>
            <a:xfrm>
              <a:off x="3626898" y="3413197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complex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F34C2E-2E21-412D-A236-41D8722EE0A1}"/>
                </a:ext>
              </a:extLst>
            </p:cNvPr>
            <p:cNvSpPr txBox="1"/>
            <p:nvPr/>
          </p:nvSpPr>
          <p:spPr>
            <a:xfrm>
              <a:off x="1903883" y="3724496"/>
              <a:ext cx="4876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not new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89C5D0-F22E-4709-8666-9B73791196AD}"/>
                </a:ext>
              </a:extLst>
            </p:cNvPr>
            <p:cNvSpPr txBox="1"/>
            <p:nvPr/>
          </p:nvSpPr>
          <p:spPr>
            <a:xfrm>
              <a:off x="3467651" y="3725156"/>
              <a:ext cx="7441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bleeding edge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1D27DC-4D0C-497D-9BF3-BA7DCDD41E95}"/>
                </a:ext>
              </a:extLst>
            </p:cNvPr>
            <p:cNvCxnSpPr/>
            <p:nvPr/>
          </p:nvCxnSpPr>
          <p:spPr>
            <a:xfrm>
              <a:off x="1991744" y="4211933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45F5C-147C-4D74-B130-CE192D89C958}"/>
                </a:ext>
              </a:extLst>
            </p:cNvPr>
            <p:cNvSpPr txBox="1"/>
            <p:nvPr/>
          </p:nvSpPr>
          <p:spPr>
            <a:xfrm>
              <a:off x="1919294" y="4049212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35EB8F-55AE-4ACA-8E76-01AF34DB9741}"/>
                </a:ext>
              </a:extLst>
            </p:cNvPr>
            <p:cNvSpPr txBox="1"/>
            <p:nvPr/>
          </p:nvSpPr>
          <p:spPr>
            <a:xfrm>
              <a:off x="3765597" y="4049872"/>
              <a:ext cx="3449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2FB983-AD30-4960-B48A-F45BF8D6BE54}"/>
                </a:ext>
              </a:extLst>
            </p:cNvPr>
            <p:cNvCxnSpPr/>
            <p:nvPr/>
          </p:nvCxnSpPr>
          <p:spPr>
            <a:xfrm>
              <a:off x="5429803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79D030-82A9-4113-888D-5B741B8C4319}"/>
                </a:ext>
              </a:extLst>
            </p:cNvPr>
            <p:cNvCxnSpPr/>
            <p:nvPr/>
          </p:nvCxnSpPr>
          <p:spPr>
            <a:xfrm>
              <a:off x="5429803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A02C10-F31C-48B4-8765-951255567801}"/>
                </a:ext>
              </a:extLst>
            </p:cNvPr>
            <p:cNvCxnSpPr/>
            <p:nvPr/>
          </p:nvCxnSpPr>
          <p:spPr>
            <a:xfrm>
              <a:off x="5429803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3E7B0C-40BD-42B7-A675-7766D10E7F42}"/>
                </a:ext>
              </a:extLst>
            </p:cNvPr>
            <p:cNvSpPr txBox="1"/>
            <p:nvPr/>
          </p:nvSpPr>
          <p:spPr>
            <a:xfrm>
              <a:off x="5347610" y="3090394"/>
              <a:ext cx="5148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return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1F2906-A588-4EBD-AFF2-5DB01AFFAD25}"/>
                </a:ext>
              </a:extLst>
            </p:cNvPr>
            <p:cNvSpPr txBox="1"/>
            <p:nvPr/>
          </p:nvSpPr>
          <p:spPr>
            <a:xfrm>
              <a:off x="6937063" y="3091054"/>
              <a:ext cx="6094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 returns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C88E65-DB8E-4C7B-9205-BF5978FF37A4}"/>
                </a:ext>
              </a:extLst>
            </p:cNvPr>
            <p:cNvSpPr txBox="1"/>
            <p:nvPr/>
          </p:nvSpPr>
          <p:spPr>
            <a:xfrm>
              <a:off x="5357353" y="3733888"/>
              <a:ext cx="6110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Iow visibility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1DFC93-EC6E-49D9-B8BF-8248AA3B47B3}"/>
                </a:ext>
              </a:extLst>
            </p:cNvPr>
            <p:cNvSpPr txBox="1"/>
            <p:nvPr/>
          </p:nvSpPr>
          <p:spPr>
            <a:xfrm>
              <a:off x="6957272" y="3726110"/>
              <a:ext cx="6399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high visibility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3087D6-9DDD-44BA-ABF8-7337AC1DC96B}"/>
                </a:ext>
              </a:extLst>
            </p:cNvPr>
            <p:cNvCxnSpPr/>
            <p:nvPr/>
          </p:nvCxnSpPr>
          <p:spPr>
            <a:xfrm>
              <a:off x="5429803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CB9B94-67C1-4C8B-95BE-ABE8A1F3C3E2}"/>
                </a:ext>
              </a:extLst>
            </p:cNvPr>
            <p:cNvSpPr/>
            <p:nvPr/>
          </p:nvSpPr>
          <p:spPr>
            <a:xfrm>
              <a:off x="1367824" y="3043649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i="1">
                  <a:latin typeface="Century Gothic" panose="020B0502020202020204" pitchFamily="34" charset="0"/>
                </a:rPr>
                <a:t>COST</a:t>
              </a:r>
              <a:endParaRPr lang="en-IE" sz="900" i="1">
                <a:latin typeface="Century Gothic" panose="020B0502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FE0823-619B-49A1-AFD9-56B25984D75A}"/>
                </a:ext>
              </a:extLst>
            </p:cNvPr>
            <p:cNvSpPr/>
            <p:nvPr/>
          </p:nvSpPr>
          <p:spPr>
            <a:xfrm>
              <a:off x="840436" y="3340287"/>
              <a:ext cx="11128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COMPLEXITY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D6D37-3CFB-43C4-89A3-9D58C348E14F}"/>
                </a:ext>
              </a:extLst>
            </p:cNvPr>
            <p:cNvSpPr/>
            <p:nvPr/>
          </p:nvSpPr>
          <p:spPr>
            <a:xfrm>
              <a:off x="1061980" y="3669633"/>
              <a:ext cx="8483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NOVELTY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B6B7B5-73C9-4C45-9AD7-58A3F2AFCC25}"/>
                </a:ext>
              </a:extLst>
            </p:cNvPr>
            <p:cNvSpPr/>
            <p:nvPr/>
          </p:nvSpPr>
          <p:spPr>
            <a:xfrm>
              <a:off x="1416244" y="3966271"/>
              <a:ext cx="494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RISK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454FB23-BBD9-47A5-AA1C-0F4379627EFA}"/>
                </a:ext>
              </a:extLst>
            </p:cNvPr>
            <p:cNvSpPr/>
            <p:nvPr/>
          </p:nvSpPr>
          <p:spPr>
            <a:xfrm>
              <a:off x="4610402" y="3081002"/>
              <a:ext cx="8274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REWARD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2FE9FD-92B8-4D41-8FA7-CDD964255A0D}"/>
                </a:ext>
              </a:extLst>
            </p:cNvPr>
            <p:cNvSpPr/>
            <p:nvPr/>
          </p:nvSpPr>
          <p:spPr>
            <a:xfrm>
              <a:off x="4087823" y="3377640"/>
              <a:ext cx="1350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LEGAL &amp; COMP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737053-F679-48BA-9A08-696A1ECA83C0}"/>
                </a:ext>
              </a:extLst>
            </p:cNvPr>
            <p:cNvSpPr/>
            <p:nvPr/>
          </p:nvSpPr>
          <p:spPr>
            <a:xfrm>
              <a:off x="4577069" y="3706986"/>
              <a:ext cx="8178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i="1">
                  <a:latin typeface="Century Gothic" panose="020B0502020202020204" pitchFamily="34" charset="0"/>
                </a:rPr>
                <a:t>POLITICS</a:t>
              </a:r>
              <a:endParaRPr lang="en-IE" sz="900" i="1">
                <a:latin typeface="Century Gothic" panose="020B0502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C444D92-8E97-477B-BD05-57DFE29196EA}"/>
                </a:ext>
              </a:extLst>
            </p:cNvPr>
            <p:cNvSpPr/>
            <p:nvPr/>
          </p:nvSpPr>
          <p:spPr>
            <a:xfrm>
              <a:off x="7532289" y="4010465"/>
              <a:ext cx="11977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E" sz="600" i="1">
                  <a:latin typeface="Century Gothic" panose="020B0502020202020204" pitchFamily="34" charset="0"/>
                </a:rPr>
                <a:t>other</a:t>
              </a:r>
              <a:r>
                <a:rPr lang="en-IE" sz="900" i="1">
                  <a:latin typeface="Century Gothic" panose="020B0502020202020204" pitchFamily="34" charset="0"/>
                </a:rPr>
                <a:t>_________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B61498-9137-44BA-9343-83615CB5CE5C}"/>
                </a:ext>
              </a:extLst>
            </p:cNvPr>
            <p:cNvCxnSpPr/>
            <p:nvPr/>
          </p:nvCxnSpPr>
          <p:spPr>
            <a:xfrm>
              <a:off x="8843158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7E0AB0-C765-4215-A0BF-D5F59B5FDA53}"/>
                </a:ext>
              </a:extLst>
            </p:cNvPr>
            <p:cNvCxnSpPr/>
            <p:nvPr/>
          </p:nvCxnSpPr>
          <p:spPr>
            <a:xfrm>
              <a:off x="8843158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F13C437-58AA-4179-8550-D6CC13BAC094}"/>
                </a:ext>
              </a:extLst>
            </p:cNvPr>
            <p:cNvCxnSpPr/>
            <p:nvPr/>
          </p:nvCxnSpPr>
          <p:spPr>
            <a:xfrm>
              <a:off x="8843158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489A23D-0BF5-471A-9BF8-1693934AD76E}"/>
                </a:ext>
              </a:extLst>
            </p:cNvPr>
            <p:cNvSpPr txBox="1"/>
            <p:nvPr/>
          </p:nvSpPr>
          <p:spPr>
            <a:xfrm>
              <a:off x="8760965" y="309039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compliant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ED293F-ADF2-41D0-AC86-BF59CA1A58FC}"/>
                </a:ext>
              </a:extLst>
            </p:cNvPr>
            <p:cNvSpPr txBox="1"/>
            <p:nvPr/>
          </p:nvSpPr>
          <p:spPr>
            <a:xfrm>
              <a:off x="10115692" y="3003320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major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EE32EE-9CB3-4197-A889-EE75262FEC43}"/>
                </a:ext>
              </a:extLst>
            </p:cNvPr>
            <p:cNvSpPr txBox="1"/>
            <p:nvPr/>
          </p:nvSpPr>
          <p:spPr>
            <a:xfrm>
              <a:off x="8764392" y="3422589"/>
              <a:ext cx="5373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available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79B95A8-C6BE-4D53-B64E-86EBF7AC43CB}"/>
                </a:ext>
              </a:extLst>
            </p:cNvPr>
            <p:cNvSpPr txBox="1"/>
            <p:nvPr/>
          </p:nvSpPr>
          <p:spPr>
            <a:xfrm>
              <a:off x="10406321" y="3422589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unavailable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532F5F-A8FE-45F4-89CA-D3AACD1BF81A}"/>
                </a:ext>
              </a:extLst>
            </p:cNvPr>
            <p:cNvSpPr txBox="1"/>
            <p:nvPr/>
          </p:nvSpPr>
          <p:spPr>
            <a:xfrm>
              <a:off x="8770708" y="3733888"/>
              <a:ext cx="4587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doable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4D6B75-3EF5-4884-8558-25B442DE6E0E}"/>
                </a:ext>
              </a:extLst>
            </p:cNvPr>
            <p:cNvSpPr txBox="1"/>
            <p:nvPr/>
          </p:nvSpPr>
          <p:spPr>
            <a:xfrm>
              <a:off x="10442565" y="3734548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impossible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94761F-A3D1-4684-AE3E-31E71DCB487D}"/>
                </a:ext>
              </a:extLst>
            </p:cNvPr>
            <p:cNvSpPr txBox="1"/>
            <p:nvPr/>
          </p:nvSpPr>
          <p:spPr>
            <a:xfrm>
              <a:off x="9163765" y="3424892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CCDD15-8B51-4C35-8F21-23C61779F275}"/>
                </a:ext>
              </a:extLst>
            </p:cNvPr>
            <p:cNvCxnSpPr/>
            <p:nvPr/>
          </p:nvCxnSpPr>
          <p:spPr>
            <a:xfrm>
              <a:off x="8843158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78D5A1F-36CC-4A57-96EA-E85C0A408D56}"/>
                </a:ext>
              </a:extLst>
            </p:cNvPr>
            <p:cNvSpPr txBox="1"/>
            <p:nvPr/>
          </p:nvSpPr>
          <p:spPr>
            <a:xfrm>
              <a:off x="8770708" y="405860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162B370-8380-495B-BA17-E429642B63BE}"/>
                </a:ext>
              </a:extLst>
            </p:cNvPr>
            <p:cNvSpPr txBox="1"/>
            <p:nvPr/>
          </p:nvSpPr>
          <p:spPr>
            <a:xfrm>
              <a:off x="10473175" y="405926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C1E0F4F-8533-463C-9E21-DC5ABA8E0C3D}"/>
                </a:ext>
              </a:extLst>
            </p:cNvPr>
            <p:cNvSpPr/>
            <p:nvPr/>
          </p:nvSpPr>
          <p:spPr>
            <a:xfrm>
              <a:off x="7795729" y="3081002"/>
              <a:ext cx="998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PRINCIPLES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4B7DE74-5E74-4E79-A279-E13C63D14F62}"/>
                </a:ext>
              </a:extLst>
            </p:cNvPr>
            <p:cNvSpPr/>
            <p:nvPr/>
          </p:nvSpPr>
          <p:spPr>
            <a:xfrm>
              <a:off x="8175641" y="3377640"/>
              <a:ext cx="6190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SKILLS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17C37C2-D487-4B02-A69C-06A930506579}"/>
                </a:ext>
              </a:extLst>
            </p:cNvPr>
            <p:cNvSpPr/>
            <p:nvPr/>
          </p:nvSpPr>
          <p:spPr>
            <a:xfrm>
              <a:off x="7820105" y="3706986"/>
              <a:ext cx="931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DOABILITY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7A422A6-C7A6-4006-9764-55AA9E516EB1}"/>
                </a:ext>
              </a:extLst>
            </p:cNvPr>
            <p:cNvSpPr/>
            <p:nvPr/>
          </p:nvSpPr>
          <p:spPr>
            <a:xfrm>
              <a:off x="4195814" y="3983985"/>
              <a:ext cx="11977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0195908-691C-4ED4-B16C-81DE4D6F8A19}"/>
                </a:ext>
              </a:extLst>
            </p:cNvPr>
            <p:cNvSpPr txBox="1"/>
            <p:nvPr/>
          </p:nvSpPr>
          <p:spPr>
            <a:xfrm>
              <a:off x="5345203" y="341270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9BE86C2-1371-426E-9516-8F7766001BF0}"/>
                </a:ext>
              </a:extLst>
            </p:cNvPr>
            <p:cNvSpPr txBox="1"/>
            <p:nvPr/>
          </p:nvSpPr>
          <p:spPr>
            <a:xfrm>
              <a:off x="6780546" y="3413363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5E803E4-CFB9-4B9D-BC15-2D87663047A8}"/>
                </a:ext>
              </a:extLst>
            </p:cNvPr>
            <p:cNvSpPr txBox="1"/>
            <p:nvPr/>
          </p:nvSpPr>
          <p:spPr>
            <a:xfrm>
              <a:off x="5357353" y="4049790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constraints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F5FBE8F-B317-4E68-8F07-62A3F62BE6D3}"/>
                </a:ext>
              </a:extLst>
            </p:cNvPr>
            <p:cNvSpPr txBox="1"/>
            <p:nvPr/>
          </p:nvSpPr>
          <p:spPr>
            <a:xfrm>
              <a:off x="6995677" y="4050450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D44237A-EC84-46E5-9014-0F2E6E029CF4}"/>
                </a:ext>
              </a:extLst>
            </p:cNvPr>
            <p:cNvSpPr txBox="1"/>
            <p:nvPr/>
          </p:nvSpPr>
          <p:spPr>
            <a:xfrm>
              <a:off x="9347849" y="3002655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minor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B63911-8524-4C6E-B8B4-FDF55541BE7A}"/>
                </a:ext>
              </a:extLst>
            </p:cNvPr>
            <p:cNvSpPr/>
            <p:nvPr/>
          </p:nvSpPr>
          <p:spPr>
            <a:xfrm>
              <a:off x="719667" y="4667375"/>
              <a:ext cx="10894502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STRATEGY &amp; PLAN: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8A12A59-FEAE-4CF8-A4DF-913806B05DF4}"/>
                </a:ext>
              </a:extLst>
            </p:cNvPr>
            <p:cNvSpPr/>
            <p:nvPr/>
          </p:nvSpPr>
          <p:spPr>
            <a:xfrm>
              <a:off x="719667" y="5453622"/>
              <a:ext cx="5376334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IDEAS: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4097A5-63CA-450A-AF7D-F753F82B5B38}"/>
                </a:ext>
              </a:extLst>
            </p:cNvPr>
            <p:cNvSpPr/>
            <p:nvPr/>
          </p:nvSpPr>
          <p:spPr>
            <a:xfrm>
              <a:off x="6095233" y="5452067"/>
              <a:ext cx="5518935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8C3DF-6246-4CF3-BBE5-3F91DACB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85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B3C6EC-1A23-4E54-8AEE-5EF5F8EFA496}"/>
              </a:ext>
            </a:extLst>
          </p:cNvPr>
          <p:cNvGrpSpPr/>
          <p:nvPr/>
        </p:nvGrpSpPr>
        <p:grpSpPr>
          <a:xfrm>
            <a:off x="65988" y="136524"/>
            <a:ext cx="8911034" cy="6382534"/>
            <a:chOff x="613994" y="360852"/>
            <a:chExt cx="11000940" cy="61462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E90992-1A92-4397-9E66-46E68FDDB65A}"/>
                </a:ext>
              </a:extLst>
            </p:cNvPr>
            <p:cNvGrpSpPr/>
            <p:nvPr/>
          </p:nvGrpSpPr>
          <p:grpSpPr>
            <a:xfrm>
              <a:off x="613994" y="360852"/>
              <a:ext cx="11000940" cy="6146218"/>
              <a:chOff x="613994" y="360852"/>
              <a:chExt cx="11000940" cy="6146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8218D7-A702-4509-96CD-A1B81969114A}"/>
                  </a:ext>
                </a:extLst>
              </p:cNvPr>
              <p:cNvSpPr/>
              <p:nvPr/>
            </p:nvSpPr>
            <p:spPr>
              <a:xfrm>
                <a:off x="720432" y="845480"/>
                <a:ext cx="10894499" cy="53991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A13ECA-B2AA-4583-AA22-A9850C8B0B9E}"/>
                  </a:ext>
                </a:extLst>
              </p:cNvPr>
              <p:cNvSpPr/>
              <p:nvPr/>
            </p:nvSpPr>
            <p:spPr>
              <a:xfrm>
                <a:off x="720431" y="845598"/>
                <a:ext cx="10894503" cy="8495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QUALITY ATTRIBUTE SCENARIO: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scenario, allows an architect to make quantifiable arguments about a system</a:t>
                </a:r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					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315C13-0B47-4952-9A7D-9C18570F3D5F}"/>
                  </a:ext>
                </a:extLst>
              </p:cNvPr>
              <p:cNvSpPr/>
              <p:nvPr/>
            </p:nvSpPr>
            <p:spPr>
              <a:xfrm>
                <a:off x="711577" y="4853784"/>
                <a:ext cx="3564682" cy="1387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TRADE-OFFs: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396ECE-AC8D-49AF-9257-5DAD4BBC9AC9}"/>
                  </a:ext>
                </a:extLst>
              </p:cNvPr>
              <p:cNvSpPr/>
              <p:nvPr/>
            </p:nvSpPr>
            <p:spPr>
              <a:xfrm>
                <a:off x="4267402" y="4855316"/>
                <a:ext cx="7347529" cy="1387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TACTICs: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9AFF4-5829-47ED-B85D-A6A64D210454}"/>
                  </a:ext>
                </a:extLst>
              </p:cNvPr>
              <p:cNvSpPr/>
              <p:nvPr/>
            </p:nvSpPr>
            <p:spPr>
              <a:xfrm>
                <a:off x="718247" y="1697998"/>
                <a:ext cx="3549156" cy="10986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SOURCE OF STIMULUS: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An entity capable of creating stimulus (internal or external people, a computer system, etc) 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scenario defines the source of stimulus (users)</a:t>
                </a: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C2D53-D3F3-4D27-B88A-3802F5C1C2A5}"/>
                  </a:ext>
                </a:extLst>
              </p:cNvPr>
              <p:cNvSpPr txBox="1"/>
              <p:nvPr/>
            </p:nvSpPr>
            <p:spPr>
              <a:xfrm>
                <a:off x="613994" y="360852"/>
                <a:ext cx="1949666" cy="28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ASR: QATT CARD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890229-11B5-449E-A1CF-F8F715004037}"/>
                  </a:ext>
                </a:extLst>
              </p:cNvPr>
              <p:cNvSpPr/>
              <p:nvPr/>
            </p:nvSpPr>
            <p:spPr>
              <a:xfrm>
                <a:off x="4080847" y="379244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DOMAIN: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E93B25-90D8-456A-9F5D-A3D287B77FBA}"/>
                  </a:ext>
                </a:extLst>
              </p:cNvPr>
              <p:cNvSpPr/>
              <p:nvPr/>
            </p:nvSpPr>
            <p:spPr>
              <a:xfrm>
                <a:off x="6678497" y="379244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OWNED BY: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05F99D-CC5F-4EAB-A4AF-E49F8F2AEAFC}"/>
                  </a:ext>
                </a:extLst>
              </p:cNvPr>
              <p:cNvSpPr/>
              <p:nvPr/>
            </p:nvSpPr>
            <p:spPr>
              <a:xfrm>
                <a:off x="9527865" y="379244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CA4A38-63A1-4C3D-B3FF-065BDD4FD517}"/>
                  </a:ext>
                </a:extLst>
              </p:cNvPr>
              <p:cNvSpPr/>
              <p:nvPr/>
            </p:nvSpPr>
            <p:spPr>
              <a:xfrm>
                <a:off x="10596376" y="379243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A2FB56-FE08-4E1E-9564-B78BF991F1A6}"/>
                  </a:ext>
                </a:extLst>
              </p:cNvPr>
              <p:cNvSpPr/>
              <p:nvPr/>
            </p:nvSpPr>
            <p:spPr>
              <a:xfrm>
                <a:off x="652383" y="6240327"/>
                <a:ext cx="9550278" cy="266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Gar Mac </a:t>
                </a:r>
                <a:r>
                  <a:rPr lang="en-IE" sz="600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>
                    <a:latin typeface="Century Gothic" panose="020B0502020202020204" pitchFamily="34" charset="0"/>
                  </a:rPr>
                  <a:t> Agent ∆ for IASA Global 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75B8F-E9D2-487C-B135-3BED631D0697}"/>
                </a:ext>
              </a:extLst>
            </p:cNvPr>
            <p:cNvSpPr/>
            <p:nvPr/>
          </p:nvSpPr>
          <p:spPr>
            <a:xfrm>
              <a:off x="4270354" y="1699398"/>
              <a:ext cx="7344577" cy="31429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ENVIRONMENT: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environment where the stimulus occurs. For instance, the system may be running in normal conditions, under heavy traffic, or with a high latency or any relevant state.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Normal Operation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Seasonal Peak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Financial Close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B0B747-7F67-4934-B6AE-51F4523E0A8A}"/>
                </a:ext>
              </a:extLst>
            </p:cNvPr>
            <p:cNvSpPr/>
            <p:nvPr/>
          </p:nvSpPr>
          <p:spPr>
            <a:xfrm>
              <a:off x="711577" y="2787316"/>
              <a:ext cx="3555825" cy="2055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STIMULUS: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stimulus is a condition that requires a response when it arrives at a system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 Stimulus (e.g. initiate transaction, login, create account)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3CB4E0C-27DE-4557-84D9-FE0148A2C166}"/>
                </a:ext>
              </a:extLst>
            </p:cNvPr>
            <p:cNvSpPr/>
            <p:nvPr/>
          </p:nvSpPr>
          <p:spPr>
            <a:xfrm rot="10800000">
              <a:off x="751284" y="2797966"/>
              <a:ext cx="3454221" cy="1473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6F63B9B-876B-4FAD-A87B-EDD01F918D09}"/>
                </a:ext>
              </a:extLst>
            </p:cNvPr>
            <p:cNvSpPr/>
            <p:nvPr/>
          </p:nvSpPr>
          <p:spPr>
            <a:xfrm rot="5400000">
              <a:off x="3375559" y="3743451"/>
              <a:ext cx="1949820" cy="1339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9F9FF0-073D-4EE3-A3A2-85849E395DCE}"/>
                </a:ext>
              </a:extLst>
            </p:cNvPr>
            <p:cNvSpPr/>
            <p:nvPr/>
          </p:nvSpPr>
          <p:spPr>
            <a:xfrm>
              <a:off x="4482289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ARTIFACT(s):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</a:t>
              </a:r>
              <a:r>
                <a:rPr lang="en-IE" sz="600" i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</a:t>
              </a:r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 that receives the stimulus. This can be a component of the system, the whole system, or several systems.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 Architecture component e.g. payment component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C31599-8043-47F4-B8AF-0EA6825D3AD1}"/>
                </a:ext>
              </a:extLst>
            </p:cNvPr>
            <p:cNvSpPr/>
            <p:nvPr/>
          </p:nvSpPr>
          <p:spPr>
            <a:xfrm>
              <a:off x="6769514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RESPONSE: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is the response of the </a:t>
              </a:r>
              <a:r>
                <a:rPr lang="en-IE" sz="600" i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</a:t>
              </a:r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 according to the received stimulus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effect of the action e.g. transaction processed, account created, user logged in, results returned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AF2D96-2533-41AA-9EB7-3542A9E775AD}"/>
                </a:ext>
              </a:extLst>
            </p:cNvPr>
            <p:cNvSpPr/>
            <p:nvPr/>
          </p:nvSpPr>
          <p:spPr>
            <a:xfrm>
              <a:off x="9067013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RESPONSE MEASURE: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This is the measure that should be tested for the response to test if the requirement is well implemented.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2A28E77-C539-4E95-9AF9-CE78CED34CAE}"/>
                </a:ext>
              </a:extLst>
            </p:cNvPr>
            <p:cNvSpPr/>
            <p:nvPr/>
          </p:nvSpPr>
          <p:spPr>
            <a:xfrm rot="5400000">
              <a:off x="5873687" y="3704590"/>
              <a:ext cx="1611422" cy="13394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A189DEF-C61D-4540-A359-3D4EC168CC9F}"/>
                </a:ext>
              </a:extLst>
            </p:cNvPr>
            <p:cNvSpPr/>
            <p:nvPr/>
          </p:nvSpPr>
          <p:spPr>
            <a:xfrm rot="5400000">
              <a:off x="8174428" y="3733231"/>
              <a:ext cx="1611422" cy="13394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F0C7E71-505E-42D9-A16B-906BE7225ADE}"/>
                </a:ext>
              </a:extLst>
            </p:cNvPr>
            <p:cNvSpPr/>
            <p:nvPr/>
          </p:nvSpPr>
          <p:spPr>
            <a:xfrm rot="10800000">
              <a:off x="762378" y="4848955"/>
              <a:ext cx="3454221" cy="1473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63A6A5-6148-46AA-858C-E5897C4DCAF4}"/>
                </a:ext>
              </a:extLst>
            </p:cNvPr>
            <p:cNvSpPr/>
            <p:nvPr/>
          </p:nvSpPr>
          <p:spPr>
            <a:xfrm>
              <a:off x="9003874" y="894898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CF90D8-FB61-4349-A18A-1CFEE05CFE36}"/>
                </a:ext>
              </a:extLst>
            </p:cNvPr>
            <p:cNvSpPr/>
            <p:nvPr/>
          </p:nvSpPr>
          <p:spPr>
            <a:xfrm>
              <a:off x="9003873" y="1295001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SUB-CHARACTERISTIC: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E81CE0-FC6B-42B2-B878-5894D23D1F3B}"/>
                </a:ext>
              </a:extLst>
            </p:cNvPr>
            <p:cNvSpPr/>
            <p:nvPr/>
          </p:nvSpPr>
          <p:spPr>
            <a:xfrm>
              <a:off x="9135174" y="4161277"/>
              <a:ext cx="1051045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MEASURE: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E5BFC0-0096-4322-A66E-8FEFF144C4EE}"/>
                </a:ext>
              </a:extLst>
            </p:cNvPr>
            <p:cNvSpPr/>
            <p:nvPr/>
          </p:nvSpPr>
          <p:spPr>
            <a:xfrm>
              <a:off x="10206122" y="4161276"/>
              <a:ext cx="89754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UNIT: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BC873A-6984-4D9C-A47F-B985E4F48B08}"/>
                </a:ext>
              </a:extLst>
            </p:cNvPr>
            <p:cNvSpPr/>
            <p:nvPr/>
          </p:nvSpPr>
          <p:spPr>
            <a:xfrm>
              <a:off x="718247" y="5137273"/>
              <a:ext cx="1762962" cy="1110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+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B89DE-5BA1-4812-A010-922D1A48C832}"/>
                </a:ext>
              </a:extLst>
            </p:cNvPr>
            <p:cNvSpPr/>
            <p:nvPr/>
          </p:nvSpPr>
          <p:spPr>
            <a:xfrm>
              <a:off x="2487880" y="5137273"/>
              <a:ext cx="1771022" cy="1110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</a:t>
              </a:r>
            </a:p>
            <a:p>
              <a:endParaRPr lang="en-IE" sz="6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8B9AE-B274-4528-9B70-0EDECA1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26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702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97557-2542-417E-9899-9EEFF56F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26A77-9739-4DAB-8406-36AF09B76081}"/>
              </a:ext>
            </a:extLst>
          </p:cNvPr>
          <p:cNvSpPr/>
          <p:nvPr/>
        </p:nvSpPr>
        <p:spPr>
          <a:xfrm>
            <a:off x="309978" y="631597"/>
            <a:ext cx="8535442" cy="5504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477AA-DC38-4CA2-A1D0-167269F2A2D4}"/>
              </a:ext>
            </a:extLst>
          </p:cNvPr>
          <p:cNvSpPr/>
          <p:nvPr/>
        </p:nvSpPr>
        <p:spPr>
          <a:xfrm>
            <a:off x="306412" y="631598"/>
            <a:ext cx="4122574" cy="1025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CONTEXT: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forces at play, including technological, political, social, and project local.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tensions &amp; dependencies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facts as you know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BB66B-2EE0-4B8B-BA37-B68AEC6F4D14}"/>
              </a:ext>
            </a:extLst>
          </p:cNvPr>
          <p:cNvSpPr/>
          <p:nvPr/>
        </p:nvSpPr>
        <p:spPr>
          <a:xfrm>
            <a:off x="306411" y="5506774"/>
            <a:ext cx="8539007" cy="628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DECISION:</a:t>
            </a:r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ADRs are those that affect the structure, quality attribute characteristics, dependencies, interfaces, or construction techniques of an architecture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do we respond to the forces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 will….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9AA8-08C0-486F-9EE4-E8C486CCCA4B}"/>
              </a:ext>
            </a:extLst>
          </p:cNvPr>
          <p:cNvSpPr txBox="1"/>
          <p:nvPr/>
        </p:nvSpPr>
        <p:spPr>
          <a:xfrm>
            <a:off x="217899" y="203588"/>
            <a:ext cx="361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ARCHITECTURE DECISION RECORD CARD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8AB8B-117C-4861-9AC1-4667A9DAF8E6}"/>
              </a:ext>
            </a:extLst>
          </p:cNvPr>
          <p:cNvSpPr/>
          <p:nvPr/>
        </p:nvSpPr>
        <p:spPr>
          <a:xfrm>
            <a:off x="4553763" y="210596"/>
            <a:ext cx="1282478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9D7AC-419B-411F-ADD0-4AF1979E1BC0}"/>
              </a:ext>
            </a:extLst>
          </p:cNvPr>
          <p:cNvSpPr/>
          <p:nvPr/>
        </p:nvSpPr>
        <p:spPr>
          <a:xfrm>
            <a:off x="7078326" y="21437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86EB7-EFEF-4B7E-96D0-8CFF07A568E1}"/>
              </a:ext>
            </a:extLst>
          </p:cNvPr>
          <p:cNvSpPr/>
          <p:nvPr/>
        </p:nvSpPr>
        <p:spPr>
          <a:xfrm>
            <a:off x="7879709" y="21437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15AA9-DD62-434B-8229-763AE517C908}"/>
              </a:ext>
            </a:extLst>
          </p:cNvPr>
          <p:cNvSpPr/>
          <p:nvPr/>
        </p:nvSpPr>
        <p:spPr>
          <a:xfrm>
            <a:off x="289324" y="6224885"/>
            <a:ext cx="6374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Gar Mac Críosta Agent ∆</a:t>
            </a:r>
            <a:r>
              <a:rPr lang="en-IE" sz="600">
                <a:latin typeface="Century Gothic" panose="020B0502020202020204" pitchFamily="34" charset="0"/>
              </a:rPr>
              <a:t> for </a:t>
            </a:r>
            <a:r>
              <a:rPr lang="en-IE" sz="600" b="1">
                <a:latin typeface="Century Gothic" panose="020B0502020202020204" pitchFamily="34" charset="0"/>
              </a:rPr>
              <a:t>IASA Global </a:t>
            </a:r>
          </a:p>
          <a:p>
            <a:r>
              <a:rPr lang="en-IE" sz="600">
                <a:latin typeface="Century Gothic" panose="020B0502020202020204" pitchFamily="34" charset="0"/>
              </a:rPr>
              <a:t>Inspired By: </a:t>
            </a:r>
            <a:r>
              <a:rPr lang="en-IE" sz="600" b="1">
                <a:latin typeface="Century Gothic" panose="020B0502020202020204" pitchFamily="34" charset="0"/>
              </a:rPr>
              <a:t>Michael Nygard </a:t>
            </a:r>
            <a:r>
              <a:rPr lang="en-IE" sz="600">
                <a:latin typeface="Century Gothic" panose="020B0502020202020204" pitchFamily="34" charset="0"/>
              </a:rPr>
              <a:t>http://thinkrelevance.com/blog/2011/11/15/documenting-architecture-decisions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EE16D-2A36-44C3-8285-1675E9221E69}"/>
              </a:ext>
            </a:extLst>
          </p:cNvPr>
          <p:cNvSpPr/>
          <p:nvPr/>
        </p:nvSpPr>
        <p:spPr>
          <a:xfrm>
            <a:off x="5873706" y="214377"/>
            <a:ext cx="1167156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2FE69-91CA-4138-8CEA-8E0B7FA11481}"/>
              </a:ext>
            </a:extLst>
          </p:cNvPr>
          <p:cNvSpPr/>
          <p:nvPr/>
        </p:nvSpPr>
        <p:spPr>
          <a:xfrm>
            <a:off x="304766" y="1656927"/>
            <a:ext cx="5527431" cy="3849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OPTIONS: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What options did we consider?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4BBEC-22AA-4088-B7ED-003462EBA377}"/>
              </a:ext>
            </a:extLst>
          </p:cNvPr>
          <p:cNvGrpSpPr/>
          <p:nvPr/>
        </p:nvGrpSpPr>
        <p:grpSpPr>
          <a:xfrm>
            <a:off x="397991" y="2006662"/>
            <a:ext cx="5346192" cy="3419131"/>
            <a:chOff x="397991" y="2006662"/>
            <a:chExt cx="5151615" cy="24224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785993-D8D1-4A68-8329-A08A8230F8EE}"/>
                </a:ext>
              </a:extLst>
            </p:cNvPr>
            <p:cNvSpPr/>
            <p:nvPr/>
          </p:nvSpPr>
          <p:spPr>
            <a:xfrm>
              <a:off x="397991" y="2006662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1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801FC8-ED18-4B2E-8050-D1788CB08B33}"/>
                </a:ext>
              </a:extLst>
            </p:cNvPr>
            <p:cNvSpPr/>
            <p:nvPr/>
          </p:nvSpPr>
          <p:spPr>
            <a:xfrm>
              <a:off x="2143546" y="2012213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2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74ED58-A5A2-4F0E-BF7A-72E1503BCF82}"/>
                </a:ext>
              </a:extLst>
            </p:cNvPr>
            <p:cNvSpPr/>
            <p:nvPr/>
          </p:nvSpPr>
          <p:spPr>
            <a:xfrm>
              <a:off x="3884455" y="2006662"/>
              <a:ext cx="1665151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3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222B821-BBC2-4E7E-BDF7-1CF664B7A527}"/>
              </a:ext>
            </a:extLst>
          </p:cNvPr>
          <p:cNvSpPr/>
          <p:nvPr/>
        </p:nvSpPr>
        <p:spPr>
          <a:xfrm>
            <a:off x="5826988" y="2731699"/>
            <a:ext cx="3018432" cy="1089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CHARACTERISTICS: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1991A-2A9B-4DBD-8DDB-8E904E39B11E}"/>
              </a:ext>
            </a:extLst>
          </p:cNvPr>
          <p:cNvSpPr/>
          <p:nvPr/>
        </p:nvSpPr>
        <p:spPr>
          <a:xfrm>
            <a:off x="5826987" y="3816993"/>
            <a:ext cx="3018432" cy="1089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AUTHORITY</a:t>
            </a:r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DECISION-OWNER: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Who owns the decision-making process?</a:t>
            </a: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PROCESS: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How do we make this decision?</a:t>
            </a:r>
            <a:endParaRPr lang="en-IE" sz="900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AUTHORITY:</a:t>
            </a:r>
          </a:p>
          <a:p>
            <a:pPr lvl="0"/>
            <a:r>
              <a:rPr lang="en-IE" sz="600" i="1">
                <a:solidFill>
                  <a:prstClr val="black"/>
                </a:solidFill>
                <a:latin typeface="Century Gothic" panose="020B0502020202020204" pitchFamily="34" charset="0"/>
              </a:rPr>
              <a:t>tell, sell, consult, agree, inquire, delegate</a:t>
            </a:r>
          </a:p>
          <a:p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F8BB1-4327-4A26-8EE0-7121DC9529AA}"/>
              </a:ext>
            </a:extLst>
          </p:cNvPr>
          <p:cNvSpPr/>
          <p:nvPr/>
        </p:nvSpPr>
        <p:spPr>
          <a:xfrm>
            <a:off x="5388067" y="2890386"/>
            <a:ext cx="1797450" cy="94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788" i="1">
                <a:latin typeface="Century Gothic" panose="020B0502020202020204" pitchFamily="34" charset="0"/>
              </a:rPr>
              <a:t>REVERSABILITY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DECISION DURATION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INFORMATION QUALITY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EFFORT (€, people, time)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0A73F1-C4F3-4D47-80CB-9A71A63D4BF4}"/>
              </a:ext>
            </a:extLst>
          </p:cNvPr>
          <p:cNvCxnSpPr>
            <a:cxnSpLocks/>
          </p:cNvCxnSpPr>
          <p:nvPr/>
        </p:nvCxnSpPr>
        <p:spPr>
          <a:xfrm>
            <a:off x="7157432" y="298090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B2F8D-A061-49D7-8800-1A7E5BCE964B}"/>
              </a:ext>
            </a:extLst>
          </p:cNvPr>
          <p:cNvCxnSpPr>
            <a:cxnSpLocks/>
          </p:cNvCxnSpPr>
          <p:nvPr/>
        </p:nvCxnSpPr>
        <p:spPr>
          <a:xfrm>
            <a:off x="7157432" y="3215135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A99FEB-C4B9-4A93-994D-203625D34E05}"/>
              </a:ext>
            </a:extLst>
          </p:cNvPr>
          <p:cNvCxnSpPr>
            <a:cxnSpLocks/>
          </p:cNvCxnSpPr>
          <p:nvPr/>
        </p:nvCxnSpPr>
        <p:spPr>
          <a:xfrm>
            <a:off x="7157432" y="3456577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2C3ACD-34A2-4A44-8DFA-89E46BF9063C}"/>
              </a:ext>
            </a:extLst>
          </p:cNvPr>
          <p:cNvSpPr txBox="1"/>
          <p:nvPr/>
        </p:nvSpPr>
        <p:spPr>
          <a:xfrm>
            <a:off x="7093237" y="2851916"/>
            <a:ext cx="506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fully reversible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A8DB6-0EF8-4DA0-AC95-C4AC8D7E3986}"/>
              </a:ext>
            </a:extLst>
          </p:cNvPr>
          <p:cNvSpPr txBox="1"/>
          <p:nvPr/>
        </p:nvSpPr>
        <p:spPr>
          <a:xfrm>
            <a:off x="8362718" y="2852411"/>
            <a:ext cx="42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irreversible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A4669-E649-43FE-B196-2FC941D18685}"/>
              </a:ext>
            </a:extLst>
          </p:cNvPr>
          <p:cNvSpPr txBox="1"/>
          <p:nvPr/>
        </p:nvSpPr>
        <p:spPr>
          <a:xfrm>
            <a:off x="7095914" y="3101062"/>
            <a:ext cx="255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6292-2E45-4483-8D1A-7DCF3E7A8F54}"/>
              </a:ext>
            </a:extLst>
          </p:cNvPr>
          <p:cNvSpPr txBox="1"/>
          <p:nvPr/>
        </p:nvSpPr>
        <p:spPr>
          <a:xfrm>
            <a:off x="8462605" y="3101062"/>
            <a:ext cx="324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forever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9F181-78A8-4834-B57D-25412D619A23}"/>
              </a:ext>
            </a:extLst>
          </p:cNvPr>
          <p:cNvSpPr txBox="1"/>
          <p:nvPr/>
        </p:nvSpPr>
        <p:spPr>
          <a:xfrm>
            <a:off x="7100847" y="3334536"/>
            <a:ext cx="21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23F6E-D58F-4237-AAF9-C399BFF99766}"/>
              </a:ext>
            </a:extLst>
          </p:cNvPr>
          <p:cNvSpPr txBox="1"/>
          <p:nvPr/>
        </p:nvSpPr>
        <p:spPr>
          <a:xfrm>
            <a:off x="8510751" y="3335031"/>
            <a:ext cx="276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100%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0499DB-7A81-45A0-80A5-13F3561617BB}"/>
              </a:ext>
            </a:extLst>
          </p:cNvPr>
          <p:cNvCxnSpPr>
            <a:cxnSpLocks/>
          </p:cNvCxnSpPr>
          <p:nvPr/>
        </p:nvCxnSpPr>
        <p:spPr>
          <a:xfrm>
            <a:off x="7919744" y="3418076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29A498-A3FE-4B71-BF42-C78E05EBC017}"/>
              </a:ext>
            </a:extLst>
          </p:cNvPr>
          <p:cNvCxnSpPr>
            <a:cxnSpLocks/>
          </p:cNvCxnSpPr>
          <p:nvPr/>
        </p:nvCxnSpPr>
        <p:spPr>
          <a:xfrm>
            <a:off x="8347704" y="341294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634110-CAD5-4FCA-8E0A-7F060BA544AE}"/>
              </a:ext>
            </a:extLst>
          </p:cNvPr>
          <p:cNvCxnSpPr>
            <a:cxnSpLocks/>
          </p:cNvCxnSpPr>
          <p:nvPr/>
        </p:nvCxnSpPr>
        <p:spPr>
          <a:xfrm>
            <a:off x="8550986" y="341551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55900E-530F-458C-9B64-2927050E7B71}"/>
              </a:ext>
            </a:extLst>
          </p:cNvPr>
          <p:cNvSpPr txBox="1"/>
          <p:nvPr/>
        </p:nvSpPr>
        <p:spPr>
          <a:xfrm>
            <a:off x="7407833" y="3102789"/>
            <a:ext cx="298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weeks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E31F1-548F-46AF-8822-62F35B0B5BBE}"/>
              </a:ext>
            </a:extLst>
          </p:cNvPr>
          <p:cNvSpPr txBox="1"/>
          <p:nvPr/>
        </p:nvSpPr>
        <p:spPr>
          <a:xfrm>
            <a:off x="7766397" y="3103355"/>
            <a:ext cx="329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E5C92-DF19-463F-983D-4001BA354605}"/>
              </a:ext>
            </a:extLst>
          </p:cNvPr>
          <p:cNvSpPr txBox="1"/>
          <p:nvPr/>
        </p:nvSpPr>
        <p:spPr>
          <a:xfrm>
            <a:off x="8117006" y="3101062"/>
            <a:ext cx="275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years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45196B-76B3-494C-9E77-E31971D9374E}"/>
              </a:ext>
            </a:extLst>
          </p:cNvPr>
          <p:cNvCxnSpPr>
            <a:cxnSpLocks/>
          </p:cNvCxnSpPr>
          <p:nvPr/>
        </p:nvCxnSpPr>
        <p:spPr>
          <a:xfrm>
            <a:off x="7157432" y="370011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CDDDA-568C-4F57-ACE1-4FFE314E9202}"/>
              </a:ext>
            </a:extLst>
          </p:cNvPr>
          <p:cNvSpPr txBox="1"/>
          <p:nvPr/>
        </p:nvSpPr>
        <p:spPr>
          <a:xfrm>
            <a:off x="7100847" y="3578073"/>
            <a:ext cx="2318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05F517-657D-48CC-89BA-D95A739B13DF}"/>
              </a:ext>
            </a:extLst>
          </p:cNvPr>
          <p:cNvSpPr txBox="1"/>
          <p:nvPr/>
        </p:nvSpPr>
        <p:spPr>
          <a:xfrm>
            <a:off x="8430508" y="3578568"/>
            <a:ext cx="344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extreme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FDD997-5009-4264-92C4-C4DA19D93E6B}"/>
              </a:ext>
            </a:extLst>
          </p:cNvPr>
          <p:cNvCxnSpPr>
            <a:cxnSpLocks/>
          </p:cNvCxnSpPr>
          <p:nvPr/>
        </p:nvCxnSpPr>
        <p:spPr>
          <a:xfrm>
            <a:off x="7919744" y="3661613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B7890C-7566-4BCF-B0A5-C86F817953A0}"/>
              </a:ext>
            </a:extLst>
          </p:cNvPr>
          <p:cNvCxnSpPr>
            <a:cxnSpLocks/>
          </p:cNvCxnSpPr>
          <p:nvPr/>
        </p:nvCxnSpPr>
        <p:spPr>
          <a:xfrm>
            <a:off x="8347704" y="365647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A53A9-27F5-494A-8F9C-D51DEDA11F11}"/>
              </a:ext>
            </a:extLst>
          </p:cNvPr>
          <p:cNvCxnSpPr>
            <a:cxnSpLocks/>
          </p:cNvCxnSpPr>
          <p:nvPr/>
        </p:nvCxnSpPr>
        <p:spPr>
          <a:xfrm>
            <a:off x="8550986" y="365904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C2BAA-28BA-43FF-804D-CD1CD12D601F}"/>
              </a:ext>
            </a:extLst>
          </p:cNvPr>
          <p:cNvSpPr/>
          <p:nvPr/>
        </p:nvSpPr>
        <p:spPr>
          <a:xfrm>
            <a:off x="5826986" y="4903793"/>
            <a:ext cx="3018433" cy="602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RATIONALE &amp; CONSEQUENCES: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Why did we choose this option?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Are there any side-effects or impacts resulting form this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0BCE4-6116-479E-B55C-5907389DBEAB}"/>
              </a:ext>
            </a:extLst>
          </p:cNvPr>
          <p:cNvSpPr txBox="1"/>
          <p:nvPr/>
        </p:nvSpPr>
        <p:spPr>
          <a:xfrm>
            <a:off x="5020210" y="784047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EBF55-A16E-4572-8CAD-FDAEB92DF596}"/>
              </a:ext>
            </a:extLst>
          </p:cNvPr>
          <p:cNvSpPr/>
          <p:nvPr/>
        </p:nvSpPr>
        <p:spPr>
          <a:xfrm>
            <a:off x="4428986" y="634793"/>
            <a:ext cx="4416434" cy="1022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REQUIREMENTS: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ASRs or ARSs this decision impacts.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2C6559-C575-48DA-B51E-71FE7354B9C1}"/>
              </a:ext>
            </a:extLst>
          </p:cNvPr>
          <p:cNvSpPr/>
          <p:nvPr/>
        </p:nvSpPr>
        <p:spPr>
          <a:xfrm>
            <a:off x="5832198" y="1660432"/>
            <a:ext cx="3018433" cy="10734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SCOPE: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much of the enterprise is affected by the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8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84840" y="136524"/>
            <a:ext cx="8892181" cy="6353973"/>
            <a:chOff x="634542" y="249562"/>
            <a:chExt cx="11000941" cy="6189534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657547"/>
              <a:ext cx="10944431" cy="54150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282541"/>
              <a:ext cx="4104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DECISION BIAS CALIBRATOR (1 of 2)</a:t>
              </a: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2495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079322"/>
              <a:ext cx="9550278" cy="359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Decisive Chip &amp; Dan Heath </a:t>
              </a:r>
              <a:r>
                <a:rPr lang="en-IE" sz="600">
                  <a:latin typeface="Century Gothic" panose="020B0502020202020204" pitchFamily="34" charset="0"/>
                </a:rPr>
                <a:t>- </a:t>
              </a:r>
              <a:r>
                <a:rPr lang="en-IE" sz="600" b="1">
                  <a:latin typeface="Century Gothic" panose="020B0502020202020204" pitchFamily="34" charset="0"/>
                </a:rPr>
                <a:t> </a:t>
              </a:r>
              <a:r>
                <a:rPr lang="en-IE" sz="600">
                  <a:latin typeface="Century Gothic" panose="020B0502020202020204" pitchFamily="34" charset="0"/>
                </a:rPr>
                <a:t>http://heathbrothers.com/books/decisive/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60336B4-B6ED-4B44-8BA1-EFE0A79B5028}"/>
              </a:ext>
            </a:extLst>
          </p:cNvPr>
          <p:cNvSpPr/>
          <p:nvPr/>
        </p:nvSpPr>
        <p:spPr>
          <a:xfrm>
            <a:off x="130518" y="555349"/>
            <a:ext cx="8846503" cy="2008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REFRAMING &amp; OPTIONS: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Consider multiple options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Consider reframing the problem -  what else could we spend the money, people, time on?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Find analogies outside of your domain, explore biomimicry, explore story tropes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Beg, borrow, copy, steal ideas from everywhere and anywhere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8DFD72-972A-48F2-BAE1-E61573411351}"/>
              </a:ext>
            </a:extLst>
          </p:cNvPr>
          <p:cNvSpPr/>
          <p:nvPr/>
        </p:nvSpPr>
        <p:spPr>
          <a:xfrm>
            <a:off x="130518" y="2563478"/>
            <a:ext cx="8846503" cy="172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DETACH &amp; AVOID ‘FAVOURITES’: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Avoid searching for information that confirms pre-existing beliefs (confirmation bias)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Acknowledge your ‘favourite’ and actively detach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Search for information that contradicts your beliefs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Say good bye to your preferred option, actively detach and embrace the feelings of loss (loss aversion)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Actively challenge the preferred option, actively challenge ‘expert’ opinion </a:t>
            </a:r>
          </a:p>
          <a:p>
            <a:endParaRPr lang="en-IE" sz="60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Reverse the Approach – find ways to make the option work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For each option  ask the questions</a:t>
            </a: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US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would need to be true for this option to be the right answer?</a:t>
            </a: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US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has to be true for each of the options to be the best choice?</a:t>
            </a:r>
          </a:p>
          <a:p>
            <a:endParaRPr lang="en-IE" sz="60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60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60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872F5-F2A9-472C-9B64-54F4B9F71FBF}"/>
              </a:ext>
            </a:extLst>
          </p:cNvPr>
          <p:cNvSpPr/>
          <p:nvPr/>
        </p:nvSpPr>
        <p:spPr>
          <a:xfrm>
            <a:off x="130518" y="4294523"/>
            <a:ext cx="8846503" cy="1819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ASSUME YOU’RE WRONG: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Set tripwires and introduce fitness checks on your decisions to ensure they remain true. 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A tripwire is a pre-determined signal that kicks you out of auto-pilot e.g. a deadline, a threshold, a weighting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Design reversal strategies to back out of or undo options</a:t>
            </a:r>
          </a:p>
          <a:p>
            <a:endParaRPr lang="en-IE" sz="60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6AF91-1EAB-4B1A-83AA-A17EB3DC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22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70DCBE-D0A4-4D8F-B70D-420E7324B01C}"/>
              </a:ext>
            </a:extLst>
          </p:cNvPr>
          <p:cNvGrpSpPr/>
          <p:nvPr/>
        </p:nvGrpSpPr>
        <p:grpSpPr>
          <a:xfrm>
            <a:off x="103367" y="136524"/>
            <a:ext cx="8773933" cy="6368056"/>
            <a:chOff x="223991" y="1044422"/>
            <a:chExt cx="8648055" cy="4764215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C132CCF3-80B6-4F5B-8D19-C064D1AB0428}"/>
                </a:ext>
              </a:extLst>
            </p:cNvPr>
            <p:cNvGrpSpPr/>
            <p:nvPr/>
          </p:nvGrpSpPr>
          <p:grpSpPr>
            <a:xfrm>
              <a:off x="475907" y="1044422"/>
              <a:ext cx="8250706" cy="4764215"/>
              <a:chOff x="634542" y="249562"/>
              <a:chExt cx="11000941" cy="6352287"/>
            </a:xfrm>
          </p:grpSpPr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03566D74-7A6B-4875-9F40-F016D499DEBD}"/>
                  </a:ext>
                </a:extLst>
              </p:cNvPr>
              <p:cNvSpPr/>
              <p:nvPr/>
            </p:nvSpPr>
            <p:spPr>
              <a:xfrm>
                <a:off x="691052" y="657546"/>
                <a:ext cx="10944431" cy="55758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788" i="1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Ask these questions each time you have a major decision to make</a:t>
                </a:r>
                <a:endPara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216E5560-8BF4-4A88-8F65-DAE8F45FB5E2}"/>
                  </a:ext>
                </a:extLst>
              </p:cNvPr>
              <p:cNvSpPr txBox="1"/>
              <p:nvPr/>
            </p:nvSpPr>
            <p:spPr>
              <a:xfrm>
                <a:off x="634542" y="282541"/>
                <a:ext cx="410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DECISION BIAS CALIBRATOR (2 of 2)</a:t>
                </a:r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7067E9C1-340B-4B0E-ACA5-D98B83F11F2B}"/>
                  </a:ext>
                </a:extLst>
              </p:cNvPr>
              <p:cNvSpPr/>
              <p:nvPr/>
            </p:nvSpPr>
            <p:spPr>
              <a:xfrm>
                <a:off x="10616924" y="249562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7DCB4E0E-59AF-4C5C-8A3C-F5ECAA11B276}"/>
                  </a:ext>
                </a:extLst>
              </p:cNvPr>
              <p:cNvSpPr/>
              <p:nvPr/>
            </p:nvSpPr>
            <p:spPr>
              <a:xfrm>
                <a:off x="634542" y="6233432"/>
                <a:ext cx="9550278" cy="368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</a:t>
                </a:r>
                <a:r>
                  <a:rPr lang="en-IE" sz="600" b="1">
                    <a:latin typeface="Century Gothic" panose="020B0502020202020204" pitchFamily="34" charset="0"/>
                  </a:rPr>
                  <a:t>Gar Mac </a:t>
                </a:r>
                <a:r>
                  <a:rPr lang="en-IE" sz="600" b="1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 b="1">
                    <a:latin typeface="Century Gothic" panose="020B0502020202020204" pitchFamily="34" charset="0"/>
                  </a:rPr>
                  <a:t> Agent ∆</a:t>
                </a:r>
                <a:r>
                  <a:rPr lang="en-IE" sz="600">
                    <a:latin typeface="Century Gothic" panose="020B0502020202020204" pitchFamily="34" charset="0"/>
                  </a:rPr>
                  <a:t> for </a:t>
                </a:r>
                <a:r>
                  <a:rPr lang="en-IE" sz="600" b="1">
                    <a:latin typeface="Century Gothic" panose="020B0502020202020204" pitchFamily="34" charset="0"/>
                  </a:rPr>
                  <a:t>IASA Global 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Questions by:</a:t>
                </a:r>
                <a:r>
                  <a:rPr lang="en-IE" sz="600" b="1">
                    <a:latin typeface="Century Gothic" panose="020B0502020202020204" pitchFamily="34" charset="0"/>
                  </a:rPr>
                  <a:t> "Before You Make That Big Decision..." by D. Kahneman, D. </a:t>
                </a:r>
                <a:r>
                  <a:rPr lang="en-IE" sz="600" b="1" err="1">
                    <a:latin typeface="Century Gothic" panose="020B0502020202020204" pitchFamily="34" charset="0"/>
                  </a:rPr>
                  <a:t>Lovallo</a:t>
                </a:r>
                <a:r>
                  <a:rPr lang="en-IE" sz="600" b="1">
                    <a:latin typeface="Century Gothic" panose="020B0502020202020204" pitchFamily="34" charset="0"/>
                  </a:rPr>
                  <a:t>, and O. </a:t>
                </a:r>
                <a:r>
                  <a:rPr lang="en-IE" sz="600" b="1" err="1">
                    <a:latin typeface="Century Gothic" panose="020B0502020202020204" pitchFamily="34" charset="0"/>
                  </a:rPr>
                  <a:t>Sibony</a:t>
                </a:r>
                <a:endParaRPr lang="en-IE" sz="600" b="1">
                  <a:latin typeface="Century Gothic" panose="020B0502020202020204" pitchFamily="34" charset="0"/>
                </a:endParaRP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62E5CD-6E6C-4253-8F91-8DDB2923B781}"/>
                </a:ext>
              </a:extLst>
            </p:cNvPr>
            <p:cNvSpPr/>
            <p:nvPr/>
          </p:nvSpPr>
          <p:spPr>
            <a:xfrm>
              <a:off x="579205" y="1551557"/>
              <a:ext cx="12849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Self-interest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E73F9A-FA62-4DD9-9185-90E7CA51F173}"/>
                </a:ext>
              </a:extLst>
            </p:cNvPr>
            <p:cNvSpPr/>
            <p:nvPr/>
          </p:nvSpPr>
          <p:spPr>
            <a:xfrm>
              <a:off x="2119383" y="1551556"/>
              <a:ext cx="35604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Is there any reason to suspect the team making the recommendation  is motivated by self-interest?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9ACE9-D21C-45F5-A57E-44E9B218D4F3}"/>
                </a:ext>
              </a:extLst>
            </p:cNvPr>
            <p:cNvSpPr/>
            <p:nvPr/>
          </p:nvSpPr>
          <p:spPr>
            <a:xfrm>
              <a:off x="5579288" y="1551556"/>
              <a:ext cx="32670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Review the proposal with extra care, especially for over-optimism.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C0FE640-85D2-4EF5-90F8-F4F77D72D346}"/>
                </a:ext>
              </a:extLst>
            </p:cNvPr>
            <p:cNvSpPr/>
            <p:nvPr/>
          </p:nvSpPr>
          <p:spPr>
            <a:xfrm>
              <a:off x="576705" y="1861417"/>
              <a:ext cx="12849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Affect Heuristic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161F4B1-3ABE-4E3E-A2E1-FC1E6E8C69DE}"/>
                </a:ext>
              </a:extLst>
            </p:cNvPr>
            <p:cNvSpPr/>
            <p:nvPr/>
          </p:nvSpPr>
          <p:spPr>
            <a:xfrm>
              <a:off x="2119383" y="1861416"/>
              <a:ext cx="356044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Has the team fallen in love with its proposal?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993EE40-9572-4530-9149-05805CF98701}"/>
                </a:ext>
              </a:extLst>
            </p:cNvPr>
            <p:cNvSpPr/>
            <p:nvPr/>
          </p:nvSpPr>
          <p:spPr>
            <a:xfrm>
              <a:off x="5588863" y="1853997"/>
              <a:ext cx="3267000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Rigorously apply all the quality controls on the checklist.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B3B7E69-60C9-490F-AB9D-A777E7CA6CEB}"/>
                </a:ext>
              </a:extLst>
            </p:cNvPr>
            <p:cNvSpPr/>
            <p:nvPr/>
          </p:nvSpPr>
          <p:spPr>
            <a:xfrm>
              <a:off x="576705" y="2150079"/>
              <a:ext cx="12849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Groupthink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BBBD1A0-9440-44A2-888B-E0E71DA36571}"/>
                </a:ext>
              </a:extLst>
            </p:cNvPr>
            <p:cNvSpPr/>
            <p:nvPr/>
          </p:nvSpPr>
          <p:spPr>
            <a:xfrm>
              <a:off x="2118154" y="2150079"/>
              <a:ext cx="358748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Were there dissenting opinions within the team?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4FEED5-DBAD-4C9D-B17B-C25D4A7A13EA}"/>
                </a:ext>
              </a:extLst>
            </p:cNvPr>
            <p:cNvSpPr/>
            <p:nvPr/>
          </p:nvSpPr>
          <p:spPr>
            <a:xfrm>
              <a:off x="5591581" y="2150079"/>
              <a:ext cx="3267000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Solicit dissenting views, discreetly if necessary.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2FC420C-0316-4774-8814-072E2C36C100}"/>
                </a:ext>
              </a:extLst>
            </p:cNvPr>
            <p:cNvSpPr txBox="1"/>
            <p:nvPr/>
          </p:nvSpPr>
          <p:spPr>
            <a:xfrm rot="16200000">
              <a:off x="-136119" y="4876852"/>
              <a:ext cx="10918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050">
                  <a:latin typeface="Century Gothic" panose="020B0502020202020204" pitchFamily="34" charset="0"/>
                </a:rPr>
                <a:t>EVALUATION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ABDAC5-FAEA-41A0-94FA-7988C4199DD2}"/>
                </a:ext>
              </a:extLst>
            </p:cNvPr>
            <p:cNvSpPr/>
            <p:nvPr/>
          </p:nvSpPr>
          <p:spPr>
            <a:xfrm>
              <a:off x="576706" y="2509114"/>
              <a:ext cx="13581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Saliency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892A018-D553-499D-9901-86725E824D6D}"/>
                </a:ext>
              </a:extLst>
            </p:cNvPr>
            <p:cNvSpPr/>
            <p:nvPr/>
          </p:nvSpPr>
          <p:spPr>
            <a:xfrm>
              <a:off x="576706" y="2798071"/>
              <a:ext cx="144416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Confirmation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444C53A-8909-4D1F-9824-339A665D1FEA}"/>
                </a:ext>
              </a:extLst>
            </p:cNvPr>
            <p:cNvSpPr/>
            <p:nvPr/>
          </p:nvSpPr>
          <p:spPr>
            <a:xfrm>
              <a:off x="576706" y="3084276"/>
              <a:ext cx="12849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Availability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0AD6681-6846-4E7F-B5B3-9A487C42E94E}"/>
                </a:ext>
              </a:extLst>
            </p:cNvPr>
            <p:cNvSpPr/>
            <p:nvPr/>
          </p:nvSpPr>
          <p:spPr>
            <a:xfrm>
              <a:off x="576706" y="3392714"/>
              <a:ext cx="13581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Anchoring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96102D-1E1E-4CDD-9D18-CE2B864C404B}"/>
                </a:ext>
              </a:extLst>
            </p:cNvPr>
            <p:cNvSpPr/>
            <p:nvPr/>
          </p:nvSpPr>
          <p:spPr>
            <a:xfrm>
              <a:off x="540841" y="3778914"/>
              <a:ext cx="144416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Halo Effect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BCDCCE-DFDD-4EC6-8A36-8938E205633C}"/>
                </a:ext>
              </a:extLst>
            </p:cNvPr>
            <p:cNvSpPr/>
            <p:nvPr/>
          </p:nvSpPr>
          <p:spPr>
            <a:xfrm>
              <a:off x="549654" y="4088551"/>
              <a:ext cx="1471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Sunk-cost fallacy, endowment effect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B0579DD-F945-4A85-A894-59F58D617013}"/>
                </a:ext>
              </a:extLst>
            </p:cNvPr>
            <p:cNvSpPr/>
            <p:nvPr/>
          </p:nvSpPr>
          <p:spPr>
            <a:xfrm>
              <a:off x="2119384" y="2509114"/>
              <a:ext cx="35604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Could the diagnosis be overly influenced by an analogy to a memorable success?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0D5F91D-9C85-4DF8-823D-38D7C9A3C49C}"/>
                </a:ext>
              </a:extLst>
            </p:cNvPr>
            <p:cNvSpPr/>
            <p:nvPr/>
          </p:nvSpPr>
          <p:spPr>
            <a:xfrm>
              <a:off x="5591581" y="2509114"/>
              <a:ext cx="32670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Ask for more analogies, and rigorously </a:t>
              </a:r>
              <a:r>
                <a:rPr lang="en-IE" sz="750" err="1">
                  <a:latin typeface="Century Gothic" panose="020B0502020202020204" pitchFamily="34" charset="0"/>
                </a:rPr>
                <a:t>analyze</a:t>
              </a:r>
              <a:r>
                <a:rPr lang="en-IE" sz="750">
                  <a:latin typeface="Century Gothic" panose="020B0502020202020204" pitchFamily="34" charset="0"/>
                </a:rPr>
                <a:t> their similarity to the current situation. 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E48F14B-D174-4C15-B954-60ED9E55C9D2}"/>
                </a:ext>
              </a:extLst>
            </p:cNvPr>
            <p:cNvSpPr/>
            <p:nvPr/>
          </p:nvSpPr>
          <p:spPr>
            <a:xfrm>
              <a:off x="2118154" y="2798070"/>
              <a:ext cx="358748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Are credible alternatives included along with the recommendation? 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1D12C2B-8143-4703-A3D7-7312EDCEE9D1}"/>
                </a:ext>
              </a:extLst>
            </p:cNvPr>
            <p:cNvSpPr/>
            <p:nvPr/>
          </p:nvSpPr>
          <p:spPr>
            <a:xfrm>
              <a:off x="5591581" y="2798070"/>
              <a:ext cx="3267000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Request additional options. 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F0C5865-7EB8-41CF-B532-E0A0F9EDB2AC}"/>
                </a:ext>
              </a:extLst>
            </p:cNvPr>
            <p:cNvSpPr/>
            <p:nvPr/>
          </p:nvSpPr>
          <p:spPr>
            <a:xfrm>
              <a:off x="2119384" y="3084275"/>
              <a:ext cx="35604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If you had to make this decision again in a year’s time, what information would you want, and can you get more of it now? 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3323DA-D69D-4915-8C63-0E6F3D68F559}"/>
                </a:ext>
              </a:extLst>
            </p:cNvPr>
            <p:cNvSpPr/>
            <p:nvPr/>
          </p:nvSpPr>
          <p:spPr>
            <a:xfrm>
              <a:off x="5591581" y="3084275"/>
              <a:ext cx="32670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Use checklists of the data needed for each kind of decision.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9EB8295-6B79-4C93-B479-41A5B4E2D6AE}"/>
                </a:ext>
              </a:extLst>
            </p:cNvPr>
            <p:cNvSpPr/>
            <p:nvPr/>
          </p:nvSpPr>
          <p:spPr>
            <a:xfrm>
              <a:off x="2119384" y="3392713"/>
              <a:ext cx="356044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Do you know where the numbers came from? Can there be . . . unsubstantiated numbers? . . . extrapolation from history? . . . a motivation to use a certain anchor? 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49BE6E3-8830-49E3-A308-90D4185E5207}"/>
                </a:ext>
              </a:extLst>
            </p:cNvPr>
            <p:cNvSpPr/>
            <p:nvPr/>
          </p:nvSpPr>
          <p:spPr>
            <a:xfrm>
              <a:off x="5605046" y="3392713"/>
              <a:ext cx="32670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Re-anchor with figures generated by other models or benchmarks, and request new analysis.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A38BA65-684E-4A35-AE84-F60F7EE00B24}"/>
                </a:ext>
              </a:extLst>
            </p:cNvPr>
            <p:cNvSpPr/>
            <p:nvPr/>
          </p:nvSpPr>
          <p:spPr>
            <a:xfrm>
              <a:off x="2119383" y="3778913"/>
              <a:ext cx="35604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Is the team assuming that a person, organization, or approach that is successful in one area will be just as successful in another? 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F53A30A-4306-4201-8DE6-5CE4CB37BF1C}"/>
                </a:ext>
              </a:extLst>
            </p:cNvPr>
            <p:cNvSpPr/>
            <p:nvPr/>
          </p:nvSpPr>
          <p:spPr>
            <a:xfrm>
              <a:off x="5591581" y="3778913"/>
              <a:ext cx="32670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Eliminate false inferences, and ask the team to seek additional comparable examples. 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FA5E80B-71FB-4B74-86FC-118BF80E6BEA}"/>
                </a:ext>
              </a:extLst>
            </p:cNvPr>
            <p:cNvSpPr/>
            <p:nvPr/>
          </p:nvSpPr>
          <p:spPr>
            <a:xfrm>
              <a:off x="2119383" y="4088551"/>
              <a:ext cx="35604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Are the recommenders overly attached to a history of past decisions? 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F6F544A-1296-4596-B740-CC1B6BEDF7AC}"/>
                </a:ext>
              </a:extLst>
            </p:cNvPr>
            <p:cNvSpPr/>
            <p:nvPr/>
          </p:nvSpPr>
          <p:spPr>
            <a:xfrm>
              <a:off x="5591581" y="4088551"/>
              <a:ext cx="3267000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Consider the issue as if you were a new CEO.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5F3D5C-83FE-448A-9EEE-0A4A9A0A0C72}"/>
                </a:ext>
              </a:extLst>
            </p:cNvPr>
            <p:cNvSpPr txBox="1"/>
            <p:nvPr/>
          </p:nvSpPr>
          <p:spPr>
            <a:xfrm rot="16200000">
              <a:off x="-20768" y="1735977"/>
              <a:ext cx="7896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PRELIM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4978740-1AFA-43FB-8A33-FE2B9528812B}"/>
                </a:ext>
              </a:extLst>
            </p:cNvPr>
            <p:cNvSpPr txBox="1"/>
            <p:nvPr/>
          </p:nvSpPr>
          <p:spPr>
            <a:xfrm rot="16200000">
              <a:off x="-247130" y="3331200"/>
              <a:ext cx="126644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CHALLENGE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CE9EFCD-E193-4098-9764-BFD8E8FF4685}"/>
                </a:ext>
              </a:extLst>
            </p:cNvPr>
            <p:cNvSpPr/>
            <p:nvPr/>
          </p:nvSpPr>
          <p:spPr>
            <a:xfrm>
              <a:off x="545036" y="4579464"/>
              <a:ext cx="18174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Overconfidence, planning fallacy, optimism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A5DE75A-F156-47CC-8105-09F66296F71A}"/>
                </a:ext>
              </a:extLst>
            </p:cNvPr>
            <p:cNvSpPr/>
            <p:nvPr/>
          </p:nvSpPr>
          <p:spPr>
            <a:xfrm>
              <a:off x="551235" y="4922492"/>
              <a:ext cx="181746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Disaster neglect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7E6F440-7D85-44BA-A343-5EA08484D5F7}"/>
                </a:ext>
              </a:extLst>
            </p:cNvPr>
            <p:cNvSpPr/>
            <p:nvPr/>
          </p:nvSpPr>
          <p:spPr>
            <a:xfrm>
              <a:off x="557470" y="5194426"/>
              <a:ext cx="181746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900" b="1" i="1">
                  <a:latin typeface="Century Gothic" panose="020B0502020202020204" pitchFamily="34" charset="0"/>
                </a:rPr>
                <a:t>BIAS: Loss aversion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09D3606-3215-4067-B3E2-115DD77A5D85}"/>
                </a:ext>
              </a:extLst>
            </p:cNvPr>
            <p:cNvSpPr/>
            <p:nvPr/>
          </p:nvSpPr>
          <p:spPr>
            <a:xfrm>
              <a:off x="2118154" y="4588284"/>
              <a:ext cx="358748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Is the base case overly optimistic? 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593A73-1BD6-4280-8901-2CBD37552811}"/>
                </a:ext>
              </a:extLst>
            </p:cNvPr>
            <p:cNvSpPr/>
            <p:nvPr/>
          </p:nvSpPr>
          <p:spPr>
            <a:xfrm>
              <a:off x="5591581" y="4588283"/>
              <a:ext cx="32670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Have the team build a case taking an outside view; use war games. 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519D78-AADB-483C-9C2A-2CF8D4C57615}"/>
                </a:ext>
              </a:extLst>
            </p:cNvPr>
            <p:cNvSpPr/>
            <p:nvPr/>
          </p:nvSpPr>
          <p:spPr>
            <a:xfrm>
              <a:off x="2118154" y="4922492"/>
              <a:ext cx="358748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Is the worst case bad enough? 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0483A8B-95E0-4459-AC6B-721424F95282}"/>
                </a:ext>
              </a:extLst>
            </p:cNvPr>
            <p:cNvSpPr/>
            <p:nvPr/>
          </p:nvSpPr>
          <p:spPr>
            <a:xfrm>
              <a:off x="5591581" y="4922491"/>
              <a:ext cx="32670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Have the team conduct a premortem: Imagine that the worst has happened, and develop a story about the causes.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988F88D-3408-43B6-AB4E-03AB223E2FDD}"/>
                </a:ext>
              </a:extLst>
            </p:cNvPr>
            <p:cNvSpPr/>
            <p:nvPr/>
          </p:nvSpPr>
          <p:spPr>
            <a:xfrm>
              <a:off x="2118154" y="5194426"/>
              <a:ext cx="358748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TEST: </a:t>
              </a:r>
              <a:r>
                <a:rPr lang="en-IE" sz="750">
                  <a:latin typeface="Century Gothic" panose="020B0502020202020204" pitchFamily="34" charset="0"/>
                </a:rPr>
                <a:t>Is the recommending team overly cautious? 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4CF44C8-EF65-4BE4-9E04-17E0C52158C3}"/>
                </a:ext>
              </a:extLst>
            </p:cNvPr>
            <p:cNvSpPr/>
            <p:nvPr/>
          </p:nvSpPr>
          <p:spPr>
            <a:xfrm>
              <a:off x="5591581" y="5194426"/>
              <a:ext cx="3267000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750" b="1">
                  <a:latin typeface="Century Gothic" panose="020B0502020202020204" pitchFamily="34" charset="0"/>
                </a:rPr>
                <a:t>ACTION: </a:t>
              </a:r>
              <a:r>
                <a:rPr lang="en-IE" sz="750">
                  <a:latin typeface="Century Gothic" panose="020B0502020202020204" pitchFamily="34" charset="0"/>
                </a:rPr>
                <a:t>Realign incentives to share responsibility for the risk or to remove risk.</a:t>
              </a:r>
            </a:p>
            <a:p>
              <a:endParaRPr lang="en-IE" sz="750"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44A391-0B41-4E30-88BC-1871AB235950}"/>
                </a:ext>
              </a:extLst>
            </p:cNvPr>
            <p:cNvCxnSpPr/>
            <p:nvPr/>
          </p:nvCxnSpPr>
          <p:spPr>
            <a:xfrm>
              <a:off x="627937" y="2452688"/>
              <a:ext cx="80833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903D1BB-883F-4303-AAC3-D421DBBE1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981" y="1491219"/>
              <a:ext cx="2501" cy="40318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9B73EA-EE88-401D-9489-702FD26908E0}"/>
                </a:ext>
              </a:extLst>
            </p:cNvPr>
            <p:cNvCxnSpPr/>
            <p:nvPr/>
          </p:nvCxnSpPr>
          <p:spPr>
            <a:xfrm>
              <a:off x="627937" y="4555652"/>
              <a:ext cx="80833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87E7F02-1AC1-4F87-97DB-865C01A67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9238" y="1493730"/>
              <a:ext cx="2501" cy="40318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E2EAF-2090-408C-8E29-4F1CB809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29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22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19640" y="213644"/>
            <a:ext cx="8857382" cy="6309838"/>
            <a:chOff x="634542" y="369870"/>
            <a:chExt cx="11000941" cy="61327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steps do we need to perform to get to the result?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18358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18359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126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WORKSHOP DESIGN CARD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101395" y="388262"/>
              <a:ext cx="2051755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6203103" y="388262"/>
              <a:ext cx="2051755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92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DED15E9-C545-451C-83DE-F91A9DB00719}"/>
              </a:ext>
            </a:extLst>
          </p:cNvPr>
          <p:cNvSpPr/>
          <p:nvPr/>
        </p:nvSpPr>
        <p:spPr>
          <a:xfrm>
            <a:off x="6274152" y="227827"/>
            <a:ext cx="857178" cy="37541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1F57B-02A5-4023-B730-5E039173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385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2C168A-C075-49BF-9E3F-425DDE2E9EB4}"/>
              </a:ext>
            </a:extLst>
          </p:cNvPr>
          <p:cNvGrpSpPr/>
          <p:nvPr/>
        </p:nvGrpSpPr>
        <p:grpSpPr>
          <a:xfrm>
            <a:off x="139959" y="136524"/>
            <a:ext cx="8677469" cy="6370250"/>
            <a:chOff x="453034" y="935520"/>
            <a:chExt cx="8273579" cy="47848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4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518290" y="1469413"/>
              <a:ext cx="8208323" cy="1028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CONTEXT: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Context information regarding the architecture debt request.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518289" y="2504520"/>
              <a:ext cx="8208323" cy="10076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JUSTIFICATION: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Business justification for incurring the debt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How urgent is the issue?</a:t>
              </a: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518289" y="3514725"/>
              <a:ext cx="2620038" cy="1047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COMPONENTS IMPACTED: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architecture components are impacted – application, roadmap, principles, standards, policies. organisation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518290" y="4560607"/>
              <a:ext cx="4053710" cy="953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UNDO ACTIONS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actions required to ‘repay’ the debt incurred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53034" y="935520"/>
              <a:ext cx="171585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 DEBT REQUEST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2269176" y="1148447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3578390" y="114717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REQUESTOR: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8447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 REQ: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8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75907" y="5512349"/>
              <a:ext cx="6735588" cy="208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Global.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359926" y="1148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DURATION: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B843AB-7E1A-4FC0-BC0F-2BD22A0A6A32}"/>
                </a:ext>
              </a:extLst>
            </p:cNvPr>
            <p:cNvSpPr/>
            <p:nvPr/>
          </p:nvSpPr>
          <p:spPr>
            <a:xfrm>
              <a:off x="4572001" y="4560608"/>
              <a:ext cx="4154612" cy="953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REPAYMENT SCHEDULE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81B673-47B2-43A7-9B72-DAAA890697D8}"/>
                </a:ext>
              </a:extLst>
            </p:cNvPr>
            <p:cNvSpPr/>
            <p:nvPr/>
          </p:nvSpPr>
          <p:spPr>
            <a:xfrm>
              <a:off x="6153393" y="4809020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REPAYMENT START DATE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2BE1CE-EFDE-421F-BFB9-5FE50A3CBB94}"/>
                </a:ext>
              </a:extLst>
            </p:cNvPr>
            <p:cNvSpPr/>
            <p:nvPr/>
          </p:nvSpPr>
          <p:spPr>
            <a:xfrm>
              <a:off x="4635760" y="5126156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REMOVAL COST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interest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0C276F-8815-4B64-A0FC-38F63D493867}"/>
                </a:ext>
              </a:extLst>
            </p:cNvPr>
            <p:cNvSpPr/>
            <p:nvPr/>
          </p:nvSpPr>
          <p:spPr>
            <a:xfrm>
              <a:off x="6153392" y="5124058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REPAYMENT PERIOD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820AD4-C951-4C03-86E5-6F1A05D13844}"/>
                </a:ext>
              </a:extLst>
            </p:cNvPr>
            <p:cNvSpPr/>
            <p:nvPr/>
          </p:nvSpPr>
          <p:spPr>
            <a:xfrm>
              <a:off x="4635760" y="4809020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PRODUCTIVITY COST</a:t>
              </a:r>
              <a:endParaRPr lang="en-IE" sz="6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principal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7A5C69-E7EB-45B0-BE24-839BFB2568EA}"/>
                </a:ext>
              </a:extLst>
            </p:cNvPr>
            <p:cNvSpPr/>
            <p:nvPr/>
          </p:nvSpPr>
          <p:spPr>
            <a:xfrm>
              <a:off x="4899902" y="114717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OWNER: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BFAB9D-38FA-4602-921D-6946327B8C3D}"/>
                </a:ext>
              </a:extLst>
            </p:cNvPr>
            <p:cNvSpPr/>
            <p:nvPr/>
          </p:nvSpPr>
          <p:spPr>
            <a:xfrm>
              <a:off x="3138328" y="3515333"/>
              <a:ext cx="2576715" cy="1046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IMPACTS: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impacts on the architecture of the architecture debt incurred e.g. evolution, quality, maintainability, reliability, performance, productivity?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far reaching is the impact of this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1267F-9E74-4957-9532-EBAF655C726B}"/>
                </a:ext>
              </a:extLst>
            </p:cNvPr>
            <p:cNvSpPr txBox="1"/>
            <p:nvPr/>
          </p:nvSpPr>
          <p:spPr>
            <a:xfrm>
              <a:off x="5432012" y="1479157"/>
              <a:ext cx="3285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E" sz="120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“there’s never enough time to do it right, there’s always enough time to do it twice” </a:t>
              </a:r>
              <a:r>
                <a:rPr lang="en-IE" sz="9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– Brian Tracy - Eat that Frog</a:t>
              </a:r>
              <a:endParaRPr lang="en-IE" sz="12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B0EA1D-DBB9-496D-A27E-8B8657966960}"/>
                </a:ext>
              </a:extLst>
            </p:cNvPr>
            <p:cNvSpPr/>
            <p:nvPr/>
          </p:nvSpPr>
          <p:spPr>
            <a:xfrm>
              <a:off x="5715046" y="3513850"/>
              <a:ext cx="3011566" cy="1046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b="1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DEBT CHARACTERISTICS: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7882B0-1589-45A5-B548-8784D2E25C1E}"/>
                </a:ext>
              </a:extLst>
            </p:cNvPr>
            <p:cNvSpPr/>
            <p:nvPr/>
          </p:nvSpPr>
          <p:spPr>
            <a:xfrm>
              <a:off x="5174103" y="3762800"/>
              <a:ext cx="1848283" cy="692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REVERSABILITY</a:t>
              </a:r>
            </a:p>
            <a:p>
              <a:pPr algn="r"/>
              <a:endParaRPr lang="en-IE" sz="788" i="1">
                <a:latin typeface="Century Gothic" panose="020B0502020202020204" pitchFamily="34" charset="0"/>
              </a:endParaRPr>
            </a:p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UNDO DURATION</a:t>
              </a:r>
            </a:p>
            <a:p>
              <a:pPr algn="r"/>
              <a:endParaRPr lang="en-IE" sz="788" i="1">
                <a:latin typeface="Century Gothic" panose="020B0502020202020204" pitchFamily="34" charset="0"/>
              </a:endParaRPr>
            </a:p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EFFORT (€, people, time)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82A2CA3-71BE-4A30-B2B0-B1F4B0C2C523}"/>
                </a:ext>
              </a:extLst>
            </p:cNvPr>
            <p:cNvCxnSpPr/>
            <p:nvPr/>
          </p:nvCxnSpPr>
          <p:spPr>
            <a:xfrm>
              <a:off x="6993508" y="3855614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7BA77B-5ED0-4A51-992E-2CCDBE6CE61C}"/>
                </a:ext>
              </a:extLst>
            </p:cNvPr>
            <p:cNvCxnSpPr/>
            <p:nvPr/>
          </p:nvCxnSpPr>
          <p:spPr>
            <a:xfrm>
              <a:off x="6993508" y="4095786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A4F60A-1850-4E74-AA97-3DB1BD871ED2}"/>
                </a:ext>
              </a:extLst>
            </p:cNvPr>
            <p:cNvSpPr txBox="1"/>
            <p:nvPr/>
          </p:nvSpPr>
          <p:spPr>
            <a:xfrm>
              <a:off x="6927498" y="3723355"/>
              <a:ext cx="520361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fully reversible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FAD049-C9FD-4BCF-8BE6-353C0FDF1198}"/>
                </a:ext>
              </a:extLst>
            </p:cNvPr>
            <p:cNvSpPr txBox="1"/>
            <p:nvPr/>
          </p:nvSpPr>
          <p:spPr>
            <a:xfrm>
              <a:off x="8249304" y="3723863"/>
              <a:ext cx="4341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irreversible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2E26A1-0EFF-4CD8-B8F3-FC386718918B}"/>
                </a:ext>
              </a:extLst>
            </p:cNvPr>
            <p:cNvSpPr txBox="1"/>
            <p:nvPr/>
          </p:nvSpPr>
          <p:spPr>
            <a:xfrm>
              <a:off x="6930249" y="3978820"/>
              <a:ext cx="2628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days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57C460-6E85-4D64-AFE7-0B617E4A8940}"/>
                </a:ext>
              </a:extLst>
            </p:cNvPr>
            <p:cNvSpPr txBox="1"/>
            <p:nvPr/>
          </p:nvSpPr>
          <p:spPr>
            <a:xfrm>
              <a:off x="8335592" y="3978820"/>
              <a:ext cx="333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forever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4B93F5F-0B9B-427C-BC78-A79228481CDB}"/>
                </a:ext>
              </a:extLst>
            </p:cNvPr>
            <p:cNvSpPr txBox="1"/>
            <p:nvPr/>
          </p:nvSpPr>
          <p:spPr>
            <a:xfrm>
              <a:off x="7250989" y="3980592"/>
              <a:ext cx="306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weeks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E37EAE-1154-4860-8E4F-709F0F85607B}"/>
                </a:ext>
              </a:extLst>
            </p:cNvPr>
            <p:cNvSpPr txBox="1"/>
            <p:nvPr/>
          </p:nvSpPr>
          <p:spPr>
            <a:xfrm>
              <a:off x="7619695" y="3981172"/>
              <a:ext cx="338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months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9F64CA-2C51-499C-A93B-B36DFD417E4D}"/>
                </a:ext>
              </a:extLst>
            </p:cNvPr>
            <p:cNvSpPr txBox="1"/>
            <p:nvPr/>
          </p:nvSpPr>
          <p:spPr>
            <a:xfrm>
              <a:off x="7980219" y="3978820"/>
              <a:ext cx="2834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years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E6979F-83A7-4658-B883-D2546E116A23}"/>
                </a:ext>
              </a:extLst>
            </p:cNvPr>
            <p:cNvCxnSpPr/>
            <p:nvPr/>
          </p:nvCxnSpPr>
          <p:spPr>
            <a:xfrm>
              <a:off x="6993508" y="4344633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C14E06-2633-4DF6-84B6-7BAD01C6439F}"/>
                </a:ext>
              </a:extLst>
            </p:cNvPr>
            <p:cNvSpPr txBox="1"/>
            <p:nvPr/>
          </p:nvSpPr>
          <p:spPr>
            <a:xfrm>
              <a:off x="6935321" y="4219497"/>
              <a:ext cx="238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low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C81986-6526-4405-9ADA-6F3C04A0D81B}"/>
                </a:ext>
              </a:extLst>
            </p:cNvPr>
            <p:cNvSpPr txBox="1"/>
            <p:nvPr/>
          </p:nvSpPr>
          <p:spPr>
            <a:xfrm>
              <a:off x="8302587" y="4220005"/>
              <a:ext cx="354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extreme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6CC47E-DCD5-4B1C-B6F2-65C76C03A4FC}"/>
                </a:ext>
              </a:extLst>
            </p:cNvPr>
            <p:cNvCxnSpPr/>
            <p:nvPr/>
          </p:nvCxnSpPr>
          <p:spPr>
            <a:xfrm>
              <a:off x="7777378" y="4305156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E6E7322-102A-4DBE-AE81-8FA66097330B}"/>
                </a:ext>
              </a:extLst>
            </p:cNvPr>
            <p:cNvCxnSpPr/>
            <p:nvPr/>
          </p:nvCxnSpPr>
          <p:spPr>
            <a:xfrm>
              <a:off x="8217440" y="4299891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E5AD93-AE22-49D0-85BC-5E9189A19B5B}"/>
                </a:ext>
              </a:extLst>
            </p:cNvPr>
            <p:cNvCxnSpPr/>
            <p:nvPr/>
          </p:nvCxnSpPr>
          <p:spPr>
            <a:xfrm>
              <a:off x="8426471" y="4302526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573811-C76E-4677-94C1-8608696EB121}"/>
                </a:ext>
              </a:extLst>
            </p:cNvPr>
            <p:cNvSpPr/>
            <p:nvPr/>
          </p:nvSpPr>
          <p:spPr>
            <a:xfrm>
              <a:off x="4262335" y="4247605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SCOPE</a:t>
              </a: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6E6D8-78F6-4235-86A9-E5625ED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02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25EC20-60AC-46E7-B6EF-DD308B2E6675}"/>
              </a:ext>
            </a:extLst>
          </p:cNvPr>
          <p:cNvGrpSpPr/>
          <p:nvPr/>
        </p:nvGrpSpPr>
        <p:grpSpPr>
          <a:xfrm>
            <a:off x="111966" y="260563"/>
            <a:ext cx="8789437" cy="6258948"/>
            <a:chOff x="475907" y="1134652"/>
            <a:chExt cx="8250706" cy="45246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32CCF3-80B6-4F5B-8D19-C064D1AB0428}"/>
                </a:ext>
              </a:extLst>
            </p:cNvPr>
            <p:cNvGrpSpPr/>
            <p:nvPr/>
          </p:nvGrpSpPr>
          <p:grpSpPr>
            <a:xfrm>
              <a:off x="475907" y="1134653"/>
              <a:ext cx="8250706" cy="4524674"/>
              <a:chOff x="634542" y="369870"/>
              <a:chExt cx="11000941" cy="60328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27F084-D6D6-4F17-9B99-B07801AF58B8}"/>
                  </a:ext>
                </a:extLst>
              </p:cNvPr>
              <p:cNvSpPr/>
              <p:nvPr/>
            </p:nvSpPr>
            <p:spPr>
              <a:xfrm>
                <a:off x="691053" y="816100"/>
                <a:ext cx="10944430" cy="53129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566D74-7A6B-4875-9F40-F016D499DEBD}"/>
                  </a:ext>
                </a:extLst>
              </p:cNvPr>
              <p:cNvSpPr/>
              <p:nvPr/>
            </p:nvSpPr>
            <p:spPr>
              <a:xfrm>
                <a:off x="691052" y="816219"/>
                <a:ext cx="10944431" cy="53127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E5560-8BF4-4A88-8F65-DAE8F45FB5E2}"/>
                  </a:ext>
                </a:extLst>
              </p:cNvPr>
              <p:cNvSpPr txBox="1"/>
              <p:nvPr/>
            </p:nvSpPr>
            <p:spPr>
              <a:xfrm>
                <a:off x="634542" y="369870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BENEFIT CARD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C77FE2-00F1-4397-8DB1-E5706CE482CC}"/>
                  </a:ext>
                </a:extLst>
              </p:cNvPr>
              <p:cNvSpPr/>
              <p:nvPr/>
            </p:nvSpPr>
            <p:spPr>
              <a:xfrm>
                <a:off x="9548413" y="388262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7E9C1-340B-4B0E-ACA5-D98B83F11F2B}"/>
                  </a:ext>
                </a:extLst>
              </p:cNvPr>
              <p:cNvSpPr/>
              <p:nvPr/>
            </p:nvSpPr>
            <p:spPr>
              <a:xfrm>
                <a:off x="10616924" y="388261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CB4E0E-59AF-4C5C-8A3C-F5ECAA11B276}"/>
                  </a:ext>
                </a:extLst>
              </p:cNvPr>
              <p:cNvSpPr/>
              <p:nvPr/>
            </p:nvSpPr>
            <p:spPr>
              <a:xfrm>
                <a:off x="634542" y="6135774"/>
                <a:ext cx="9550278" cy="266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</a:t>
                </a:r>
                <a:r>
                  <a:rPr lang="en-IE" sz="600" b="1">
                    <a:latin typeface="Century Gothic" panose="020B0502020202020204" pitchFamily="34" charset="0"/>
                  </a:rPr>
                  <a:t>Gar Mac </a:t>
                </a:r>
                <a:r>
                  <a:rPr lang="en-IE" sz="600" b="1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 b="1">
                    <a:latin typeface="Century Gothic" panose="020B0502020202020204" pitchFamily="34" charset="0"/>
                  </a:rPr>
                  <a:t> Agent ∆</a:t>
                </a:r>
                <a:r>
                  <a:rPr lang="en-IE" sz="600">
                    <a:latin typeface="Century Gothic" panose="020B0502020202020204" pitchFamily="34" charset="0"/>
                  </a:rPr>
                  <a:t> for </a:t>
                </a:r>
                <a:r>
                  <a:rPr lang="en-IE" sz="600" b="1">
                    <a:latin typeface="Century Gothic" panose="020B0502020202020204" pitchFamily="34" charset="0"/>
                  </a:rPr>
                  <a:t>IASA Global 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C5A6289-7DF0-4062-9366-B9F4F293595F}"/>
                </a:ext>
              </a:extLst>
            </p:cNvPr>
            <p:cNvGrpSpPr/>
            <p:nvPr/>
          </p:nvGrpSpPr>
          <p:grpSpPr>
            <a:xfrm>
              <a:off x="475907" y="1134652"/>
              <a:ext cx="8250706" cy="4326356"/>
              <a:chOff x="634542" y="369870"/>
              <a:chExt cx="11000941" cy="5768474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D422E45-BC3F-462B-BCC3-0F045D8C1291}"/>
                  </a:ext>
                </a:extLst>
              </p:cNvPr>
              <p:cNvSpPr/>
              <p:nvPr/>
            </p:nvSpPr>
            <p:spPr>
              <a:xfrm>
                <a:off x="691053" y="816100"/>
                <a:ext cx="10944430" cy="53127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8798AF-215B-4E45-AA39-C53EE7B01701}"/>
                  </a:ext>
                </a:extLst>
              </p:cNvPr>
              <p:cNvSpPr/>
              <p:nvPr/>
            </p:nvSpPr>
            <p:spPr>
              <a:xfrm>
                <a:off x="691051" y="825553"/>
                <a:ext cx="10944431" cy="10807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BENEFIT:</a:t>
                </a:r>
              </a:p>
              <a:p>
                <a:r>
                  <a:rPr lang="en-IE" sz="60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Summary of the benefit</a:t>
                </a: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B6AF8BE-5C39-41AC-802E-98FBDD552868}"/>
                  </a:ext>
                </a:extLst>
              </p:cNvPr>
              <p:cNvSpPr/>
              <p:nvPr/>
            </p:nvSpPr>
            <p:spPr>
              <a:xfrm>
                <a:off x="691052" y="3616503"/>
                <a:ext cx="10944430" cy="11609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BENEFIT MEASURES:</a:t>
                </a: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28B9FFE-7278-4B6B-9DBE-E869F4453893}"/>
                  </a:ext>
                </a:extLst>
              </p:cNvPr>
              <p:cNvSpPr/>
              <p:nvPr/>
            </p:nvSpPr>
            <p:spPr>
              <a:xfrm>
                <a:off x="691050" y="1906432"/>
                <a:ext cx="5404947" cy="17100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CHANGES REQUIRED: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Describe the changes required at a high level to realise this benefit</a:t>
                </a: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5D1FAE1-204D-41B7-B5E8-F1B66EC02102}"/>
                  </a:ext>
                </a:extLst>
              </p:cNvPr>
              <p:cNvSpPr/>
              <p:nvPr/>
            </p:nvSpPr>
            <p:spPr>
              <a:xfrm>
                <a:off x="6096000" y="1906432"/>
                <a:ext cx="5539482" cy="17100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BENEFIT REALIZATION: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When and how will we measure the benefit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How often should we check?</a:t>
                </a:r>
              </a:p>
              <a:p>
                <a:pPr lvl="0"/>
                <a:endPara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endParaRP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EDD2D7-8D28-404E-891F-F81F12892A8E}"/>
                  </a:ext>
                </a:extLst>
              </p:cNvPr>
              <p:cNvSpPr/>
              <p:nvPr/>
            </p:nvSpPr>
            <p:spPr>
              <a:xfrm>
                <a:off x="691053" y="4777484"/>
                <a:ext cx="5470988" cy="1360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BENEFITS ALIGNMENT: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How does this benefit align with </a:t>
                </a: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F677A7A-3D56-4205-92D9-ED5A4FC1554C}"/>
                  </a:ext>
                </a:extLst>
              </p:cNvPr>
              <p:cNvSpPr/>
              <p:nvPr/>
            </p:nvSpPr>
            <p:spPr>
              <a:xfrm>
                <a:off x="6164494" y="4777485"/>
                <a:ext cx="5470988" cy="13608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STAKEHOLDERS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Who’s concerned with this benefit?</a:t>
                </a: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4EE5D75-2A2D-48A3-8F01-880534741411}"/>
                  </a:ext>
                </a:extLst>
              </p:cNvPr>
              <p:cNvSpPr txBox="1"/>
              <p:nvPr/>
            </p:nvSpPr>
            <p:spPr>
              <a:xfrm>
                <a:off x="634542" y="36987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E86F0A36-AF35-4158-9A32-DAD1B699B4DC}"/>
                  </a:ext>
                </a:extLst>
              </p:cNvPr>
              <p:cNvSpPr/>
              <p:nvPr/>
            </p:nvSpPr>
            <p:spPr>
              <a:xfrm>
                <a:off x="2299750" y="393328"/>
                <a:ext cx="1541514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ID: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FF9B1F0-82BB-4F45-8EF8-B6D584727101}"/>
                  </a:ext>
                </a:extLst>
              </p:cNvPr>
              <p:cNvSpPr/>
              <p:nvPr/>
            </p:nvSpPr>
            <p:spPr>
              <a:xfrm>
                <a:off x="3891217" y="398988"/>
                <a:ext cx="2051755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DOMAIN: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8F0F04A-CC56-4775-AD5D-B0FD69B4ECF4}"/>
                  </a:ext>
                </a:extLst>
              </p:cNvPr>
              <p:cNvSpPr/>
              <p:nvPr/>
            </p:nvSpPr>
            <p:spPr>
              <a:xfrm>
                <a:off x="9548413" y="388262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REALISED ON: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416018E-9E16-4436-B2B9-4C4DC88C8704}"/>
                  </a:ext>
                </a:extLst>
              </p:cNvPr>
              <p:cNvSpPr/>
              <p:nvPr/>
            </p:nvSpPr>
            <p:spPr>
              <a:xfrm>
                <a:off x="10616924" y="388261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4E67CFD-CD6C-4365-9572-8C03C2BEA6DD}"/>
                </a:ext>
              </a:extLst>
            </p:cNvPr>
            <p:cNvSpPr/>
            <p:nvPr/>
          </p:nvSpPr>
          <p:spPr>
            <a:xfrm>
              <a:off x="4494694" y="1148446"/>
              <a:ext cx="1538816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 OWNER: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24C4C80-D951-4DB9-BC33-1C7F00317FD6}"/>
                </a:ext>
              </a:extLst>
            </p:cNvPr>
            <p:cNvSpPr/>
            <p:nvPr/>
          </p:nvSpPr>
          <p:spPr>
            <a:xfrm>
              <a:off x="587162" y="2586624"/>
              <a:ext cx="1890195" cy="931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ENABLING CHANGES :</a:t>
              </a: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F64CC45-9D75-4C3E-BC15-7A5CBBAB1C1A}"/>
                </a:ext>
              </a:extLst>
            </p:cNvPr>
            <p:cNvSpPr/>
            <p:nvPr/>
          </p:nvSpPr>
          <p:spPr>
            <a:xfrm>
              <a:off x="2522074" y="2586624"/>
              <a:ext cx="1890195" cy="931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CHANGES:</a:t>
              </a: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9FB4C7B-63CB-4C77-8141-12B047106A99}"/>
                </a:ext>
              </a:extLst>
            </p:cNvPr>
            <p:cNvSpPr/>
            <p:nvPr/>
          </p:nvSpPr>
          <p:spPr>
            <a:xfrm>
              <a:off x="4571998" y="1525882"/>
              <a:ext cx="4087834" cy="7001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CLASSIFICATION:</a:t>
              </a: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" name="Graphic 3" descr="Rocket">
              <a:extLst>
                <a:ext uri="{FF2B5EF4-FFF2-40B4-BE49-F238E27FC236}">
                  <a16:creationId xmlns:a16="http://schemas.microsoft.com/office/drawing/2014/main" id="{E68AAB11-DFDB-48D7-9F49-20E329B1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4980" y="1724723"/>
              <a:ext cx="264406" cy="264406"/>
            </a:xfrm>
            <a:prstGeom prst="rect">
              <a:avLst/>
            </a:prstGeom>
          </p:spPr>
        </p:pic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1CAE3AF6-5EF2-4643-99B0-3AC01EA5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39482" y="1696960"/>
              <a:ext cx="319931" cy="319931"/>
            </a:xfrm>
            <a:prstGeom prst="rect">
              <a:avLst/>
            </a:prstGeom>
          </p:spPr>
        </p:pic>
        <p:pic>
          <p:nvPicPr>
            <p:cNvPr id="10" name="Graphic 9" descr="No sign">
              <a:extLst>
                <a:ext uri="{FF2B5EF4-FFF2-40B4-BE49-F238E27FC236}">
                  <a16:creationId xmlns:a16="http://schemas.microsoft.com/office/drawing/2014/main" id="{EFFC2750-BCE3-486E-A0AD-D435CF5E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4170" y="1724723"/>
              <a:ext cx="264406" cy="264406"/>
            </a:xfrm>
            <a:prstGeom prst="rect">
              <a:avLst/>
            </a:prstGeom>
          </p:spPr>
        </p:pic>
        <p:pic>
          <p:nvPicPr>
            <p:cNvPr id="12" name="Graphic 11" descr="Downward trend">
              <a:extLst>
                <a:ext uri="{FF2B5EF4-FFF2-40B4-BE49-F238E27FC236}">
                  <a16:creationId xmlns:a16="http://schemas.microsoft.com/office/drawing/2014/main" id="{95E84F91-9200-4541-BE7F-E5145ACC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07781" y="1711503"/>
              <a:ext cx="290846" cy="290846"/>
            </a:xfrm>
            <a:prstGeom prst="rect">
              <a:avLst/>
            </a:prstGeom>
          </p:spPr>
        </p:pic>
        <p:pic>
          <p:nvPicPr>
            <p:cNvPr id="15" name="Graphic 14" descr="Eye">
              <a:extLst>
                <a:ext uri="{FF2B5EF4-FFF2-40B4-BE49-F238E27FC236}">
                  <a16:creationId xmlns:a16="http://schemas.microsoft.com/office/drawing/2014/main" id="{E57015F8-C553-454C-9B23-39E449131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91368" y="1711503"/>
              <a:ext cx="290846" cy="290846"/>
            </a:xfrm>
            <a:prstGeom prst="rect">
              <a:avLst/>
            </a:prstGeom>
          </p:spPr>
        </p:pic>
        <p:pic>
          <p:nvPicPr>
            <p:cNvPr id="25" name="Graphic 24" descr="Lightbulb">
              <a:extLst>
                <a:ext uri="{FF2B5EF4-FFF2-40B4-BE49-F238E27FC236}">
                  <a16:creationId xmlns:a16="http://schemas.microsoft.com/office/drawing/2014/main" id="{1C844E82-3FC4-46FA-8716-DB7E0833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74954" y="1711503"/>
              <a:ext cx="290846" cy="290846"/>
            </a:xfrm>
            <a:prstGeom prst="rect">
              <a:avLst/>
            </a:prstGeom>
          </p:spPr>
        </p:pic>
        <p:pic>
          <p:nvPicPr>
            <p:cNvPr id="91" name="Graphic 90" descr="Puzzle">
              <a:extLst>
                <a:ext uri="{FF2B5EF4-FFF2-40B4-BE49-F238E27FC236}">
                  <a16:creationId xmlns:a16="http://schemas.microsoft.com/office/drawing/2014/main" id="{019EF1FC-C7A1-42E2-9124-1CFBED564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24195" y="1724723"/>
              <a:ext cx="264406" cy="264406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8A828F-A6CE-42AC-B6F5-07507CEAE832}"/>
                </a:ext>
              </a:extLst>
            </p:cNvPr>
            <p:cNvSpPr/>
            <p:nvPr/>
          </p:nvSpPr>
          <p:spPr>
            <a:xfrm>
              <a:off x="4621531" y="1942199"/>
              <a:ext cx="327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grow</a:t>
              </a:r>
              <a:endParaRPr lang="en-IE" sz="135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70B8EC0-4105-4029-A195-36F74118B1A1}"/>
                </a:ext>
              </a:extLst>
            </p:cNvPr>
            <p:cNvSpPr/>
            <p:nvPr/>
          </p:nvSpPr>
          <p:spPr>
            <a:xfrm>
              <a:off x="5176964" y="1942199"/>
              <a:ext cx="4871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transform</a:t>
              </a:r>
              <a:endParaRPr lang="en-IE" sz="135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49440D2-889D-4173-B7D6-605FAE0504DF}"/>
                </a:ext>
              </a:extLst>
            </p:cNvPr>
            <p:cNvSpPr/>
            <p:nvPr/>
          </p:nvSpPr>
          <p:spPr>
            <a:xfrm>
              <a:off x="5792978" y="1942199"/>
              <a:ext cx="4703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innovate</a:t>
              </a:r>
              <a:endParaRPr lang="en-IE" sz="135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E58EC12-6CAA-4ED5-B68B-27E87C448E17}"/>
                </a:ext>
              </a:extLst>
            </p:cNvPr>
            <p:cNvSpPr/>
            <p:nvPr/>
          </p:nvSpPr>
          <p:spPr>
            <a:xfrm>
              <a:off x="6446669" y="1942199"/>
              <a:ext cx="3705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inform</a:t>
              </a:r>
              <a:endParaRPr lang="en-IE" sz="135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368564C-65EF-42DF-9478-CFD23CA6774B}"/>
                </a:ext>
              </a:extLst>
            </p:cNvPr>
            <p:cNvSpPr/>
            <p:nvPr/>
          </p:nvSpPr>
          <p:spPr>
            <a:xfrm>
              <a:off x="7031005" y="1942199"/>
              <a:ext cx="4522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optimise</a:t>
              </a:r>
              <a:endParaRPr lang="en-IE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A6B820B-5CEF-4C09-9A47-2D104CD03B98}"/>
                </a:ext>
              </a:extLst>
            </p:cNvPr>
            <p:cNvSpPr/>
            <p:nvPr/>
          </p:nvSpPr>
          <p:spPr>
            <a:xfrm>
              <a:off x="7651826" y="1942199"/>
              <a:ext cx="40780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enable</a:t>
              </a:r>
              <a:endParaRPr lang="en-IE" sz="135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B5DD1B0-5DD1-4D94-A39F-8EF1A05FB209}"/>
                </a:ext>
              </a:extLst>
            </p:cNvPr>
            <p:cNvSpPr/>
            <p:nvPr/>
          </p:nvSpPr>
          <p:spPr>
            <a:xfrm>
              <a:off x="8303716" y="1942199"/>
              <a:ext cx="2984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stop</a:t>
              </a:r>
              <a:endParaRPr lang="en-IE" sz="135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37FC4F6-C71B-4BBC-8872-ECDC5293B7C8}"/>
                </a:ext>
              </a:extLst>
            </p:cNvPr>
            <p:cNvSpPr/>
            <p:nvPr/>
          </p:nvSpPr>
          <p:spPr>
            <a:xfrm>
              <a:off x="7513974" y="3270813"/>
              <a:ext cx="1102878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REALISED ON: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5EC14BB-7264-45D3-B262-5964799CEFBF}"/>
                </a:ext>
              </a:extLst>
            </p:cNvPr>
            <p:cNvSpPr/>
            <p:nvPr/>
          </p:nvSpPr>
          <p:spPr>
            <a:xfrm>
              <a:off x="7513974" y="2385938"/>
              <a:ext cx="1104009" cy="845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PROBABILITY OF BENEFIT: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2F54A31-459C-4D21-A2A5-CBDD3C7680FF}"/>
                </a:ext>
              </a:extLst>
            </p:cNvPr>
            <p:cNvSpPr txBox="1"/>
            <p:nvPr/>
          </p:nvSpPr>
          <p:spPr>
            <a:xfrm>
              <a:off x="8154990" y="2595083"/>
              <a:ext cx="4066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700">
                  <a:latin typeface="Century Gothic" panose="020B0502020202020204" pitchFamily="34" charset="0"/>
                </a:rPr>
                <a:t>%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3D3E84A-A646-41DE-B5B9-02BD37AC45BC}"/>
                </a:ext>
              </a:extLst>
            </p:cNvPr>
            <p:cNvSpPr/>
            <p:nvPr/>
          </p:nvSpPr>
          <p:spPr>
            <a:xfrm>
              <a:off x="5770079" y="3271171"/>
              <a:ext cx="1102878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UPDATE FREQUENCY: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48C4CB2-1434-444A-B6FC-E2489D6C45FE}"/>
                </a:ext>
              </a:extLst>
            </p:cNvPr>
            <p:cNvSpPr/>
            <p:nvPr/>
          </p:nvSpPr>
          <p:spPr>
            <a:xfrm>
              <a:off x="639545" y="3774552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FINANCIAL INTANGIBLE: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A1F2E8C-D055-40A8-A27C-591E4F2B2F79}"/>
                </a:ext>
              </a:extLst>
            </p:cNvPr>
            <p:cNvSpPr/>
            <p:nvPr/>
          </p:nvSpPr>
          <p:spPr>
            <a:xfrm>
              <a:off x="1724813" y="3777781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INCREASED REVENUE: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15031E7-0C61-480F-AB34-6C545D245CC5}"/>
                </a:ext>
              </a:extLst>
            </p:cNvPr>
            <p:cNvSpPr/>
            <p:nvPr/>
          </p:nvSpPr>
          <p:spPr>
            <a:xfrm>
              <a:off x="2810081" y="3774552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COST AVOIDANCE:</a:t>
              </a:r>
            </a:p>
            <a:p>
              <a:r>
                <a:rPr lang="en-IE" sz="600" i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not in budget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C9418B8-05A3-4C77-8D9E-8E31E040C0EC}"/>
                </a:ext>
              </a:extLst>
            </p:cNvPr>
            <p:cNvSpPr/>
            <p:nvPr/>
          </p:nvSpPr>
          <p:spPr>
            <a:xfrm>
              <a:off x="3895349" y="3774552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COST AVOIDANCE:</a:t>
              </a:r>
            </a:p>
            <a:p>
              <a:r>
                <a:rPr lang="en-IE" sz="600" i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 budget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47F1ED0-5627-42A5-BFBF-94B79B252E0F}"/>
                </a:ext>
              </a:extLst>
            </p:cNvPr>
            <p:cNvSpPr/>
            <p:nvPr/>
          </p:nvSpPr>
          <p:spPr>
            <a:xfrm>
              <a:off x="4980617" y="3774552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REDUCE COST: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6317D60-1630-40DD-B25C-D11D8F4D902C}"/>
                </a:ext>
              </a:extLst>
            </p:cNvPr>
            <p:cNvSpPr/>
            <p:nvPr/>
          </p:nvSpPr>
          <p:spPr>
            <a:xfrm>
              <a:off x="6070849" y="3774552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IMPROVED PERF: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04CC622-8ADD-4AB2-8597-7379469B46E2}"/>
                </a:ext>
              </a:extLst>
            </p:cNvPr>
            <p:cNvSpPr/>
            <p:nvPr/>
          </p:nvSpPr>
          <p:spPr>
            <a:xfrm>
              <a:off x="7155149" y="3777780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NON-FINANCIAL INTANGIBLE:</a:t>
              </a:r>
            </a:p>
          </p:txBody>
        </p:sp>
        <p:pic>
          <p:nvPicPr>
            <p:cNvPr id="160" name="Graphic 159" descr="Money">
              <a:extLst>
                <a:ext uri="{FF2B5EF4-FFF2-40B4-BE49-F238E27FC236}">
                  <a16:creationId xmlns:a16="http://schemas.microsoft.com/office/drawing/2014/main" id="{9061E5FC-B215-4A30-BB28-9644C769D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45143" y="4173625"/>
              <a:ext cx="198652" cy="198652"/>
            </a:xfrm>
            <a:prstGeom prst="rect">
              <a:avLst/>
            </a:prstGeom>
          </p:spPr>
        </p:pic>
        <p:pic>
          <p:nvPicPr>
            <p:cNvPr id="161" name="Graphic 160" descr="Money">
              <a:extLst>
                <a:ext uri="{FF2B5EF4-FFF2-40B4-BE49-F238E27FC236}">
                  <a16:creationId xmlns:a16="http://schemas.microsoft.com/office/drawing/2014/main" id="{6761637A-E864-4F0A-AB90-4272A479C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00121" y="4164259"/>
              <a:ext cx="198652" cy="198652"/>
            </a:xfrm>
            <a:prstGeom prst="rect">
              <a:avLst/>
            </a:prstGeom>
          </p:spPr>
        </p:pic>
        <p:pic>
          <p:nvPicPr>
            <p:cNvPr id="162" name="Graphic 161" descr="Money">
              <a:extLst>
                <a:ext uri="{FF2B5EF4-FFF2-40B4-BE49-F238E27FC236}">
                  <a16:creationId xmlns:a16="http://schemas.microsoft.com/office/drawing/2014/main" id="{2D7FA268-217F-4475-A1AF-E58B1A19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21725" y="4164259"/>
              <a:ext cx="198652" cy="198652"/>
            </a:xfrm>
            <a:prstGeom prst="rect">
              <a:avLst/>
            </a:prstGeom>
          </p:spPr>
        </p:pic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A2D9CCA-CABB-49BA-858D-ED50E02EAB3A}"/>
                </a:ext>
              </a:extLst>
            </p:cNvPr>
            <p:cNvSpPr/>
            <p:nvPr/>
          </p:nvSpPr>
          <p:spPr>
            <a:xfrm>
              <a:off x="3505050" y="1528166"/>
              <a:ext cx="1036932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LIFECYCLE:</a:t>
              </a:r>
            </a:p>
            <a:p>
              <a:endParaRPr lang="en-IE" sz="525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E6E8F84-EB90-4F1E-B591-48EACFBE7D6C}"/>
                </a:ext>
              </a:extLst>
            </p:cNvPr>
            <p:cNvSpPr/>
            <p:nvPr/>
          </p:nvSpPr>
          <p:spPr>
            <a:xfrm>
              <a:off x="3458426" y="1772178"/>
              <a:ext cx="10900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potential, expected, committed, validated, baselined, realised</a:t>
              </a:r>
              <a:endParaRPr lang="en-IE" sz="13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29D046E-692B-4BDE-B195-6C3D754AC2C4}"/>
                </a:ext>
              </a:extLst>
            </p:cNvPr>
            <p:cNvSpPr/>
            <p:nvPr/>
          </p:nvSpPr>
          <p:spPr>
            <a:xfrm>
              <a:off x="4621531" y="2675384"/>
              <a:ext cx="110287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METRIC: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187268-1590-4373-854E-B9F962A62AAA}"/>
                </a:ext>
              </a:extLst>
            </p:cNvPr>
            <p:cNvSpPr/>
            <p:nvPr/>
          </p:nvSpPr>
          <p:spPr>
            <a:xfrm>
              <a:off x="4621531" y="2974160"/>
              <a:ext cx="110287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METRIC SOURCE: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F9E2AD1-8A45-4FF5-B1D0-D9AC2C07E596}"/>
                </a:ext>
              </a:extLst>
            </p:cNvPr>
            <p:cNvSpPr/>
            <p:nvPr/>
          </p:nvSpPr>
          <p:spPr>
            <a:xfrm>
              <a:off x="6359926" y="1151223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REGISERED ON: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E564669-5FD7-4B33-9396-95884276658E}"/>
                </a:ext>
              </a:extLst>
            </p:cNvPr>
            <p:cNvSpPr/>
            <p:nvPr/>
          </p:nvSpPr>
          <p:spPr>
            <a:xfrm>
              <a:off x="4621531" y="3269645"/>
              <a:ext cx="110287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BASELINE VALUE: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071C9C8-C763-4692-B8F8-926AE4F700F0}"/>
                </a:ext>
              </a:extLst>
            </p:cNvPr>
            <p:cNvSpPr/>
            <p:nvPr/>
          </p:nvSpPr>
          <p:spPr>
            <a:xfrm>
              <a:off x="587162" y="4749557"/>
              <a:ext cx="1890195" cy="636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STRATEGIC ALIGNMENT: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business strategies, goals, objectives are impacted?</a:t>
              </a: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BAE5FE5-1654-4D4B-BC19-92795FDD3713}"/>
                </a:ext>
              </a:extLst>
            </p:cNvPr>
            <p:cNvSpPr/>
            <p:nvPr/>
          </p:nvSpPr>
          <p:spPr>
            <a:xfrm>
              <a:off x="2522074" y="4749557"/>
              <a:ext cx="1890195" cy="636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CAPABILITY IMPACT: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business capabilities are impacted?</a:t>
              </a: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6" name="Graphic 175" descr="Gauge">
              <a:extLst>
                <a:ext uri="{FF2B5EF4-FFF2-40B4-BE49-F238E27FC236}">
                  <a16:creationId xmlns:a16="http://schemas.microsoft.com/office/drawing/2014/main" id="{801A4462-D456-4990-AB94-927146124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869366" y="4143530"/>
              <a:ext cx="218517" cy="218517"/>
            </a:xfrm>
            <a:prstGeom prst="rect">
              <a:avLst/>
            </a:prstGeom>
          </p:spPr>
        </p:pic>
        <p:pic>
          <p:nvPicPr>
            <p:cNvPr id="178" name="Graphic 177" descr="Eye">
              <a:extLst>
                <a:ext uri="{FF2B5EF4-FFF2-40B4-BE49-F238E27FC236}">
                  <a16:creationId xmlns:a16="http://schemas.microsoft.com/office/drawing/2014/main" id="{0526EF40-A0DE-456A-A663-D2ACCF83E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33210" y="4131744"/>
              <a:ext cx="264406" cy="264406"/>
            </a:xfrm>
            <a:prstGeom prst="rect">
              <a:avLst/>
            </a:prstGeom>
          </p:spPr>
        </p:pic>
        <p:pic>
          <p:nvPicPr>
            <p:cNvPr id="182" name="Graphic 181" descr="Link">
              <a:extLst>
                <a:ext uri="{FF2B5EF4-FFF2-40B4-BE49-F238E27FC236}">
                  <a16:creationId xmlns:a16="http://schemas.microsoft.com/office/drawing/2014/main" id="{A0E759FE-6917-49CC-83D0-A22C635D5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02371" y="4169430"/>
              <a:ext cx="180593" cy="180593"/>
            </a:xfrm>
            <a:prstGeom prst="rect">
              <a:avLst/>
            </a:prstGeom>
          </p:spPr>
        </p:pic>
        <p:pic>
          <p:nvPicPr>
            <p:cNvPr id="184" name="Graphic 183" descr="Arrow: Rotate right">
              <a:extLst>
                <a:ext uri="{FF2B5EF4-FFF2-40B4-BE49-F238E27FC236}">
                  <a16:creationId xmlns:a16="http://schemas.microsoft.com/office/drawing/2014/main" id="{BCC419AD-A0C9-435F-B987-8A20F6EF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655899" y="4172756"/>
              <a:ext cx="180593" cy="180593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BDA04-C950-46F2-A000-79DCB292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41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9682" y="136524"/>
            <a:ext cx="880734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challenge with principles and ethics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Ethics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 the tram diagram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Evaluate your choices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Develop alternative scenarios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Understand the trade-offs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Tram-Diagram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Large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Benefits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501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LS1.5.1 ETHICAL CONUNDRUM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3844" y="1604699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30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09511" y="196599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Picture 2" descr="https://upload.wikimedia.org/wikipedia/commons/thumb/f/fd/Trolley_Problem.svg/1345px-Trolley_Problem.svg.png">
            <a:extLst>
              <a:ext uri="{FF2B5EF4-FFF2-40B4-BE49-F238E27FC236}">
                <a16:creationId xmlns:a16="http://schemas.microsoft.com/office/drawing/2014/main" id="{3BFC2DB2-0579-4465-9354-DA7F804F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14" y="3837410"/>
            <a:ext cx="2913560" cy="9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22E75-CDB3-4C41-9516-992C447D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890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79108" y="136524"/>
            <a:ext cx="8797913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7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ETHICAL CONUNDRUM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901AD1-32E8-41C1-90B4-5B6B85188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138" y="5248537"/>
            <a:ext cx="1602597" cy="901461"/>
          </a:xfrm>
          <a:prstGeom prst="rect">
            <a:avLst/>
          </a:prstGeom>
        </p:spPr>
      </p:pic>
      <p:pic>
        <p:nvPicPr>
          <p:cNvPr id="12" name="Picture 2" descr="https://upload.wikimedia.org/wikipedia/commons/thumb/f/fd/Trolley_Problem.svg/1345px-Trolley_Problem.svg.png">
            <a:extLst>
              <a:ext uri="{FF2B5EF4-FFF2-40B4-BE49-F238E27FC236}">
                <a16:creationId xmlns:a16="http://schemas.microsoft.com/office/drawing/2014/main" id="{43183454-44B4-49D5-ACF4-2BF78BE7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5" y="2146397"/>
            <a:ext cx="3204917" cy="10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7328F1-77F7-4C17-A569-DC8292AD2C2A}"/>
              </a:ext>
            </a:extLst>
          </p:cNvPr>
          <p:cNvSpPr/>
          <p:nvPr/>
        </p:nvSpPr>
        <p:spPr>
          <a:xfrm>
            <a:off x="224302" y="601199"/>
            <a:ext cx="4002230" cy="2834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SCENARIO: </a:t>
            </a: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Do nothing 5 people die!</a:t>
            </a: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Pull the lever 1 person dies!</a:t>
            </a: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What do you do?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F51AB-9133-4F1D-B4F7-BEF441654A2A}"/>
              </a:ext>
            </a:extLst>
          </p:cNvPr>
          <p:cNvSpPr/>
          <p:nvPr/>
        </p:nvSpPr>
        <p:spPr>
          <a:xfrm>
            <a:off x="224300" y="3435997"/>
            <a:ext cx="4002231" cy="27951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OPTIONS: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List your options</a:t>
            </a:r>
            <a:endParaRPr lang="en-IE" sz="900" i="1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A3780-5F5C-4EA1-8AF8-419A4D46A42A}"/>
              </a:ext>
            </a:extLst>
          </p:cNvPr>
          <p:cNvSpPr/>
          <p:nvPr/>
        </p:nvSpPr>
        <p:spPr>
          <a:xfrm>
            <a:off x="4226531" y="610918"/>
            <a:ext cx="4737204" cy="2825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ALTERNATIVE SCENARIOS: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What other considerations would change the scenario?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What other attributes could change the outcome?</a:t>
            </a:r>
            <a:endParaRPr lang="en-IE" sz="900" i="1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CE5E0C-DEE0-46C5-BAC1-03C667E2978F}"/>
              </a:ext>
            </a:extLst>
          </p:cNvPr>
          <p:cNvSpPr/>
          <p:nvPr/>
        </p:nvSpPr>
        <p:spPr>
          <a:xfrm>
            <a:off x="4226530" y="3435998"/>
            <a:ext cx="4750489" cy="27951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DECISION CRITERIA: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What criteria do you use to make the decision?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What guiding principles guide your choice?</a:t>
            </a:r>
          </a:p>
          <a:p>
            <a:endParaRPr lang="en-IE" sz="600" i="1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B8F03-D902-48C1-B856-E7C04FF6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384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88536" y="235670"/>
            <a:ext cx="8748074" cy="6289420"/>
            <a:chOff x="634542" y="369870"/>
            <a:chExt cx="11000941" cy="61337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professional principles an architect live by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Ethics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  <a:endParaRPr lang="en-IE" sz="788" b="1" i="1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71450" indent="-171450"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 the Architect Ethical Principles</a:t>
              </a:r>
            </a:p>
            <a:p>
              <a:pPr marL="171450" indent="-171450"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Find the challenging principles &amp; discuss</a:t>
              </a:r>
            </a:p>
            <a:p>
              <a:pPr marL="171450" indent="-171450"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challenging scenarios and understand the implications</a:t>
              </a:r>
            </a:p>
            <a:p>
              <a:pPr marL="171450" indent="-171450">
                <a:buAutoNum type="arabicPeriod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Optional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Sign if you feel like it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Provide feedback</a:t>
              </a:r>
            </a:p>
            <a:p>
              <a:pPr marL="171450" indent="-171450">
                <a:buAutoNum type="arabicPeriod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 Principles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Large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Architects,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Professional Principles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945362" cy="292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LS1.5.2 ETHICAL PRINCIPLES  REVIEW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70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81932" y="162730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30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81932" y="1999097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CD9CD-6EF6-4688-B862-5354589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869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226243" y="136524"/>
            <a:ext cx="8719794" cy="6390300"/>
            <a:chOff x="634542" y="249562"/>
            <a:chExt cx="11000941" cy="6255004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657546"/>
              <a:ext cx="10944431" cy="55758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282541"/>
              <a:ext cx="3513240" cy="293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ARCHITECT ETHICAL PRINCIPLES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2495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7" cy="27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66847BD-037D-407A-ABF4-F36DC2F24A47}"/>
              </a:ext>
            </a:extLst>
          </p:cNvPr>
          <p:cNvSpPr/>
          <p:nvPr/>
        </p:nvSpPr>
        <p:spPr>
          <a:xfrm>
            <a:off x="271035" y="553332"/>
            <a:ext cx="842990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Consider the enterprise fitness of the client organisation to be your first priority. 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Respect the rights, autonomy and freedom of choice of the client  &amp; stakeholders. Clarify what are client decisions, what are agreed and what decisions are yours to make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Avoid exploiting the client  &amp; stakeholders in any manner. 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Practise the art and science of architecture to the best of your ability with moral integrity, compassion and respect for human dignity &amp; society. 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Protect the clients private information for as long as is appropriate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Strive to improve your knowledge and skills so that the best possible advice and treatment can be offered to your clients &amp; stakeholders.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Adhere to the fundamental practices of architecture while acknowledging the limits of current knowledge and contributing responsibly to innovation and research. 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Honour the profession, its values and its principles in the ways that best serve the interests of clients &amp; stakeholders. 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Recognise your own limitations and the special skills of others in the diagnosis, prevention and treatment of strategy. 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Accept a responsibility to assist in the protection and improvement of the client organisation and it’s surrounding ecosystem. </a:t>
            </a:r>
          </a:p>
          <a:p>
            <a:pPr marL="257175" indent="-257175">
              <a:buFont typeface="+mj-lt"/>
              <a:buAutoNum type="arabicPeriod"/>
            </a:pPr>
            <a:r>
              <a:rPr lang="en-IE" sz="1350" i="1">
                <a:latin typeface="Century Gothic" panose="020B0502020202020204" pitchFamily="34" charset="0"/>
              </a:rPr>
              <a:t>Accept a responsibility for maintaining and improving the standards of the profession.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6D6A44-1FAB-4726-B70A-027D51B34551}"/>
              </a:ext>
            </a:extLst>
          </p:cNvPr>
          <p:cNvCxnSpPr/>
          <p:nvPr/>
        </p:nvCxnSpPr>
        <p:spPr>
          <a:xfrm>
            <a:off x="6542602" y="6134951"/>
            <a:ext cx="1829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1DF17E-25AA-4619-B688-3ACFC7FDE98D}"/>
              </a:ext>
            </a:extLst>
          </p:cNvPr>
          <p:cNvCxnSpPr/>
          <p:nvPr/>
        </p:nvCxnSpPr>
        <p:spPr>
          <a:xfrm>
            <a:off x="4628398" y="6134951"/>
            <a:ext cx="1829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54B800-98DE-4C49-BABE-22143C1FD3FB}"/>
              </a:ext>
            </a:extLst>
          </p:cNvPr>
          <p:cNvSpPr txBox="1"/>
          <p:nvPr/>
        </p:nvSpPr>
        <p:spPr>
          <a:xfrm>
            <a:off x="6457950" y="5945727"/>
            <a:ext cx="4775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25">
                <a:latin typeface="Century Gothic" panose="020B0502020202020204" pitchFamily="34" charset="0"/>
              </a:rPr>
              <a:t>date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9ECE8C-4FB0-4007-9E51-BF68752D4530}"/>
              </a:ext>
            </a:extLst>
          </p:cNvPr>
          <p:cNvSpPr txBox="1"/>
          <p:nvPr/>
        </p:nvSpPr>
        <p:spPr>
          <a:xfrm>
            <a:off x="4572000" y="5945727"/>
            <a:ext cx="53147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25">
                <a:latin typeface="Century Gothic" panose="020B0502020202020204" pitchFamily="34" charset="0"/>
              </a:rPr>
              <a:t>signed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D017A9-9C83-41A6-8336-A01DCF3E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941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36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37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417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38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824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8342-42EE-47A7-8363-09151551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Architecture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3077-248A-4C94-B0AC-7317B40D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IASA Core 3.0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8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8342-42EE-47A7-8363-09151551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3077-248A-4C94-B0AC-7317B40D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IASA Core 3.0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403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41402" y="136524"/>
            <a:ext cx="883562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Model your business using business model canvas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dynamics of your business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Business Modelling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This workshop will allow you to explore the use of business modelling in the context of a your organisation. The goal of this exercise is to start to unpack the organizations business model(s) using Tool: Business Model Canvas</a:t>
              </a: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Front-Stage</a:t>
              </a:r>
            </a:p>
            <a:p>
              <a:pPr marL="171450" indent="-171450">
                <a:buFont typeface="+mj-lt"/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Customer  - segments, personas, types, characteristics</a:t>
              </a:r>
            </a:p>
            <a:p>
              <a:pPr marL="171450" indent="-171450">
                <a:buFont typeface="+mj-lt"/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Value Proposition – start with products/services</a:t>
              </a:r>
            </a:p>
            <a:p>
              <a:pPr marL="171450" indent="-171450">
                <a:buFont typeface="+mj-lt"/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Customer Relationships </a:t>
              </a:r>
            </a:p>
            <a:p>
              <a:pPr marL="171450" indent="-171450">
                <a:buFont typeface="+mj-lt"/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Channels </a:t>
              </a:r>
            </a:p>
            <a:p>
              <a:pPr marL="171450" indent="-171450">
                <a:buFont typeface="+mj-lt"/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Revenue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Front-stage connections </a:t>
              </a: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Back-Stage</a:t>
              </a:r>
            </a:p>
            <a:p>
              <a:pPr marL="171450" indent="-171450">
                <a:buFont typeface="+mj-lt"/>
                <a:buAutoNum type="arabicPeriod" startAt="6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Key Activities</a:t>
              </a:r>
            </a:p>
            <a:p>
              <a:pPr marL="171450" indent="-171450">
                <a:buFont typeface="+mj-lt"/>
                <a:buAutoNum type="arabicPeriod" startAt="6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Key Resources</a:t>
              </a:r>
            </a:p>
            <a:p>
              <a:pPr marL="171450" indent="-171450">
                <a:buFont typeface="+mj-lt"/>
                <a:buAutoNum type="arabicPeriod" startAt="6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Key Partners</a:t>
              </a:r>
            </a:p>
            <a:p>
              <a:pPr marL="171450" indent="-171450">
                <a:buFont typeface="+mj-lt"/>
                <a:buAutoNum type="arabicPeriod" startAt="6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Cost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Back-stage connections</a:t>
              </a:r>
            </a:p>
            <a:p>
              <a:pPr marL="171450" indent="-171450">
                <a:buFont typeface="+mj-lt"/>
                <a:buAutoNum type="arabicPeriod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Model Canvas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Understanding the Business Model(s)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329390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LS2.1.2 BUSINESS MODEL YOUR BUSINESS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464995" y="378926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09788" y="1619028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30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09787" y="2004731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EC216-3F0B-41F7-9193-AE4170EE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886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32D61A-BFE2-4139-A8B8-269549914C55}"/>
              </a:ext>
            </a:extLst>
          </p:cNvPr>
          <p:cNvGrpSpPr/>
          <p:nvPr/>
        </p:nvGrpSpPr>
        <p:grpSpPr>
          <a:xfrm>
            <a:off x="160256" y="136524"/>
            <a:ext cx="8816766" cy="6373318"/>
            <a:chOff x="552348" y="229868"/>
            <a:chExt cx="11000941" cy="64151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3F82B9-49B0-4973-960A-9C71A095CF5E}"/>
                </a:ext>
              </a:extLst>
            </p:cNvPr>
            <p:cNvSpPr/>
            <p:nvPr/>
          </p:nvSpPr>
          <p:spPr>
            <a:xfrm>
              <a:off x="4851789" y="677263"/>
              <a:ext cx="2404283" cy="40743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VALUE PROPOSITION: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value do we deliver to the customer? 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customer problems does our product/service relieve?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(JTBD) )Jobs to be done – functional, social, emotional does our customer hire us to do?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outcomes does the customer desire?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bundles of products and services are we offering to each Customer Segment?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products/services are digitised?</a:t>
              </a: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472343-763B-4277-A796-C0D32185C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4820" y="829193"/>
              <a:ext cx="596969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7D25BA1-3D63-4561-A026-12B3AEF14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373" y="883498"/>
              <a:ext cx="2955317" cy="31733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09A4F2-45C2-4EF6-A9EB-05B35EB4FD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5804" y="991957"/>
              <a:ext cx="2934887" cy="180326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C41988A-8FC4-4EC9-BC46-A645863B3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820" y="1095027"/>
              <a:ext cx="1788568" cy="374491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32CCF3-80B6-4F5B-8D19-C064D1AB0428}"/>
                </a:ext>
              </a:extLst>
            </p:cNvPr>
            <p:cNvGrpSpPr/>
            <p:nvPr/>
          </p:nvGrpSpPr>
          <p:grpSpPr>
            <a:xfrm>
              <a:off x="552348" y="229868"/>
              <a:ext cx="11000941" cy="6415111"/>
              <a:chOff x="634542" y="369870"/>
              <a:chExt cx="11000941" cy="641511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27F084-D6D6-4F17-9B99-B07801AF58B8}"/>
                  </a:ext>
                </a:extLst>
              </p:cNvPr>
              <p:cNvSpPr/>
              <p:nvPr/>
            </p:nvSpPr>
            <p:spPr>
              <a:xfrm>
                <a:off x="691053" y="816100"/>
                <a:ext cx="10944430" cy="53991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3E7113-AA4F-4ED3-9C33-78D6F9E041C9}"/>
                  </a:ext>
                </a:extLst>
              </p:cNvPr>
              <p:cNvSpPr/>
              <p:nvPr/>
            </p:nvSpPr>
            <p:spPr>
              <a:xfrm>
                <a:off x="691052" y="816100"/>
                <a:ext cx="2185712" cy="40743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825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KEY PARTNERS:</a:t>
                </a:r>
              </a:p>
              <a:p>
                <a:r>
                  <a:rPr lang="en-IE" sz="45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Key partners enable a business capability that </a:t>
                </a:r>
              </a:p>
              <a:p>
                <a:r>
                  <a:rPr lang="en-IE" sz="45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allows your business model to be successful. The business model is leveraging the partner for </a:t>
                </a:r>
              </a:p>
              <a:p>
                <a:r>
                  <a:rPr lang="en-IE" sz="45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one of several reasons e.g. technology transfer, scale, resource, channel access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Who are our Key Partners?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Which Key Resources are we acquiring from partners?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Which Key Activities do partners perform?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What Channels do Key Partners </a:t>
                </a:r>
              </a:p>
              <a:p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      enable?</a:t>
                </a:r>
              </a:p>
              <a:p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Which partners are digitally integrated?</a:t>
                </a:r>
              </a:p>
              <a:p>
                <a:endParaRPr lang="en-IE" sz="6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48EC3B-A9E5-40F2-A6EB-AFBD7D2BB57C}"/>
                  </a:ext>
                </a:extLst>
              </p:cNvPr>
              <p:cNvSpPr/>
              <p:nvPr/>
            </p:nvSpPr>
            <p:spPr>
              <a:xfrm>
                <a:off x="691053" y="4890499"/>
                <a:ext cx="5462097" cy="1342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825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COSTS: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are the most important cost areas in our business model?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business capabilities drive the most cost?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resources impact our cost base?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key activities drive most costs in our business model?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% of costs are driven by technology?</a:t>
                </a:r>
              </a:p>
              <a:p>
                <a:pPr lvl="0"/>
                <a:r>
                  <a:rPr lang="en-IE" sz="450" i="1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Cost Categories</a:t>
                </a:r>
              </a:p>
              <a:p>
                <a:pPr marL="128588" lvl="0" indent="-128588">
                  <a:buFont typeface="Wingdings" panose="05000000000000000000" pitchFamily="2" charset="2"/>
                  <a:buChar char="§"/>
                </a:pPr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Fixed Cost</a:t>
                </a:r>
              </a:p>
              <a:p>
                <a:pPr marL="128588" lvl="0" indent="-128588">
                  <a:buFont typeface="Wingdings" panose="05000000000000000000" pitchFamily="2" charset="2"/>
                  <a:buChar char="§"/>
                </a:pPr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Variable Cost</a:t>
                </a: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97A9E2-733E-4283-B8E1-7B1E56FD8A08}"/>
                  </a:ext>
                </a:extLst>
              </p:cNvPr>
              <p:cNvSpPr/>
              <p:nvPr/>
            </p:nvSpPr>
            <p:spPr>
              <a:xfrm>
                <a:off x="6153150" y="4890499"/>
                <a:ext cx="5482332" cy="1342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825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REVENUES: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will our customers pay for?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How much do they pay?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How would they like to pay? fixed, once off, recurring subscription, per use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revenue lines to we have? 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percentage of revenue comes from each line &amp; how does it contribute to overall revenues?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Which customer segments contribute the most revenue?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% of revenue is derived from digital channels?</a:t>
                </a:r>
              </a:p>
              <a:p>
                <a:pPr lvl="0"/>
                <a:endParaRPr lang="en-IE" sz="45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endParaRPr>
              </a:p>
              <a:p>
                <a:pPr lvl="0"/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E5560-8BF4-4A88-8F65-DAE8F45FB5E2}"/>
                  </a:ext>
                </a:extLst>
              </p:cNvPr>
              <p:cNvSpPr txBox="1"/>
              <p:nvPr/>
            </p:nvSpPr>
            <p:spPr>
              <a:xfrm>
                <a:off x="634542" y="369870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BUSINESS MODEL CANVAS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C77FE2-00F1-4397-8DB1-E5706CE482CC}"/>
                  </a:ext>
                </a:extLst>
              </p:cNvPr>
              <p:cNvSpPr/>
              <p:nvPr/>
            </p:nvSpPr>
            <p:spPr>
              <a:xfrm>
                <a:off x="9548413" y="388262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7E9C1-340B-4B0E-ACA5-D98B83F11F2B}"/>
                  </a:ext>
                </a:extLst>
              </p:cNvPr>
              <p:cNvSpPr/>
              <p:nvPr/>
            </p:nvSpPr>
            <p:spPr>
              <a:xfrm>
                <a:off x="10616924" y="388261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CB4E0E-59AF-4C5C-8A3C-F5ECAA11B276}"/>
                  </a:ext>
                </a:extLst>
              </p:cNvPr>
              <p:cNvSpPr/>
              <p:nvPr/>
            </p:nvSpPr>
            <p:spPr>
              <a:xfrm>
                <a:off x="634542" y="6413227"/>
                <a:ext cx="9550278" cy="371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</a:t>
                </a:r>
                <a:r>
                  <a:rPr lang="en-IE" sz="600" b="1">
                    <a:latin typeface="Century Gothic" panose="020B0502020202020204" pitchFamily="34" charset="0"/>
                  </a:rPr>
                  <a:t>Business Model Foundry AG</a:t>
                </a:r>
                <a:r>
                  <a:rPr lang="en-IE" sz="600">
                    <a:latin typeface="Century Gothic" panose="020B0502020202020204" pitchFamily="34" charset="0"/>
                  </a:rPr>
                  <a:t> Adapted By: </a:t>
                </a:r>
                <a:r>
                  <a:rPr lang="en-IE" sz="600" b="1">
                    <a:latin typeface="Century Gothic" panose="020B0502020202020204" pitchFamily="34" charset="0"/>
                  </a:rPr>
                  <a:t>Gar Mac </a:t>
                </a:r>
                <a:r>
                  <a:rPr lang="en-IE" sz="600" b="1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 b="1">
                    <a:latin typeface="Century Gothic" panose="020B0502020202020204" pitchFamily="34" charset="0"/>
                  </a:rPr>
                  <a:t> - Agent ∆</a:t>
                </a:r>
                <a:r>
                  <a:rPr lang="en-IE" sz="600">
                    <a:latin typeface="Century Gothic" panose="020B0502020202020204" pitchFamily="34" charset="0"/>
                  </a:rPr>
                  <a:t> for </a:t>
                </a:r>
                <a:r>
                  <a:rPr lang="en-IE" sz="600" b="1">
                    <a:latin typeface="Century Gothic" panose="020B0502020202020204" pitchFamily="34" charset="0"/>
                  </a:rPr>
                  <a:t>IASA Global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the Creative Commons Attribution-Share Alike 3.0 </a:t>
                </a:r>
                <a:r>
                  <a:rPr lang="en-IE" sz="600" err="1">
                    <a:latin typeface="Century Gothic" panose="020B0502020202020204" pitchFamily="34" charset="0"/>
                  </a:rPr>
                  <a:t>Unported</a:t>
                </a:r>
                <a:r>
                  <a:rPr lang="en-IE" sz="600">
                    <a:latin typeface="Century Gothic" panose="020B0502020202020204" pitchFamily="34" charset="0"/>
                  </a:rPr>
                  <a:t> License. To view a copy of this license, visit: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http://creativecommons.org/licenses/by-sa/3.0/ or send a letter to Creative Commons, 171 Second Street, Suite 300, San Francisco, California, 94105, USA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6EE03E-7A73-46C6-B530-1F389628EAC8}"/>
                </a:ext>
              </a:extLst>
            </p:cNvPr>
            <p:cNvSpPr/>
            <p:nvPr/>
          </p:nvSpPr>
          <p:spPr>
            <a:xfrm>
              <a:off x="9313080" y="678535"/>
              <a:ext cx="2240208" cy="40743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CUSTOMER SEGMENTS:</a:t>
              </a:r>
            </a:p>
            <a:p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Who are we serving?</a:t>
              </a:r>
            </a:p>
            <a:p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Who is hiring our product or service to do a job?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Mass market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Niche market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Geographically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Demographically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Bundles</a:t>
              </a: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3AE919-D338-4AD5-B123-B36FB6B9E0BC}"/>
                </a:ext>
              </a:extLst>
            </p:cNvPr>
            <p:cNvSpPr/>
            <p:nvPr/>
          </p:nvSpPr>
          <p:spPr>
            <a:xfrm>
              <a:off x="2794574" y="676098"/>
              <a:ext cx="2062351" cy="2042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825">
                  <a:solidFill>
                    <a:schemeClr val="tx1"/>
                  </a:solidFill>
                  <a:latin typeface="Century Gothic" panose="020B0502020202020204" pitchFamily="34" charset="0"/>
                </a:rPr>
                <a:t>KEY ACTIVITIES: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What Key Activities do our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Value Propositions require?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Distribution Channels require?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Customer Relationships require?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Revenue streams require?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What key activities are digitally enabled?</a:t>
              </a:r>
            </a:p>
            <a:p>
              <a:endParaRPr lang="en-IE" sz="450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CATEGORIES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Make, Sell, Buy, Deliver, Run, Support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Design, Research, Develop, Assemble, Enable, Service, Problem Solve, Govern, Administer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7AA366-FBBE-49C8-B206-E47522A08611}"/>
                </a:ext>
              </a:extLst>
            </p:cNvPr>
            <p:cNvSpPr/>
            <p:nvPr/>
          </p:nvSpPr>
          <p:spPr>
            <a:xfrm>
              <a:off x="2794367" y="2720813"/>
              <a:ext cx="2062351" cy="20296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825">
                  <a:solidFill>
                    <a:schemeClr val="tx1"/>
                  </a:solidFill>
                  <a:latin typeface="Century Gothic" panose="020B0502020202020204" pitchFamily="34" charset="0"/>
                </a:rPr>
                <a:t>KEY RESOURCES: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What Key Resources do our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Value Propositions require?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Our Distribution Channels?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Customer Relationships?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Revenue streams?</a:t>
              </a:r>
            </a:p>
            <a:p>
              <a:endParaRPr lang="en-IE" sz="525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CATERGORIES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Physical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Intellectual (brand patents, recipes, copyrights, data)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Human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Financial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Advantage Capabilities</a:t>
              </a:r>
              <a:endParaRPr lang="en-IE" sz="525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D8D3F9-BAFA-4146-984B-F271AD7A9B5A}"/>
                </a:ext>
              </a:extLst>
            </p:cNvPr>
            <p:cNvSpPr/>
            <p:nvPr/>
          </p:nvSpPr>
          <p:spPr>
            <a:xfrm>
              <a:off x="7250936" y="676098"/>
              <a:ext cx="2062351" cy="2042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825">
                  <a:solidFill>
                    <a:schemeClr val="tx1"/>
                  </a:solidFill>
                  <a:latin typeface="Century Gothic" panose="020B0502020202020204" pitchFamily="34" charset="0"/>
                </a:rPr>
                <a:t>CUSTOMER RELATIONSHIPS: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kind of relationships to our customers expect? [customer segment specific]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relationships are most valuable?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relationships are most costly to create &amp; provide?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are technology enabled?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have technology challenges?</a:t>
              </a:r>
            </a:p>
            <a:p>
              <a:endParaRPr lang="en-IE" sz="45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45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Relationship Type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Problem-Solver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Brand Ambassador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Personal Assistant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Trusted Advisor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Dedicated Personal Assistant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Self-Service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Fully Automated Services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Community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Value Co-creator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20EB0C-AC1E-40AD-9204-004033B2B8AC}"/>
                </a:ext>
              </a:extLst>
            </p:cNvPr>
            <p:cNvSpPr/>
            <p:nvPr/>
          </p:nvSpPr>
          <p:spPr>
            <a:xfrm>
              <a:off x="7250729" y="2720813"/>
              <a:ext cx="2062351" cy="20296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825">
                  <a:solidFill>
                    <a:schemeClr val="tx1"/>
                  </a:solidFill>
                  <a:latin typeface="Century Gothic" panose="020B0502020202020204" pitchFamily="34" charset="0"/>
                </a:rPr>
                <a:t>CHANNELS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How do we interact with them now?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work best?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work best for which segments?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enable most revenue?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cost the most to deliver?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ones are most cost-efficient?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are technology enabled?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have technology challenges?</a:t>
              </a:r>
            </a:p>
            <a:p>
              <a:endParaRPr lang="en-IE" sz="45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Channel Stages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Awareness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Acquisition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Evaluation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Configuration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Purchase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Distribution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Product/Service Use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Disposal/Replacement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Referral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082182-D100-4BD3-BE32-3E35A5B34C36}"/>
                </a:ext>
              </a:extLst>
            </p:cNvPr>
            <p:cNvSpPr/>
            <p:nvPr/>
          </p:nvSpPr>
          <p:spPr>
            <a:xfrm>
              <a:off x="608652" y="2734572"/>
              <a:ext cx="2002930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75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KEY SUPPLIERS:</a:t>
              </a:r>
            </a:p>
            <a:p>
              <a:pPr lvl="0"/>
              <a:r>
                <a:rPr lang="en-IE" sz="450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Supplier relationships can be thought of as less significant or less strategic and but never the less important. e.g. AWS is a technology supplier, for most customers the relationship is not strategic for AWS but could be critical  for your business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Which Key Resources are we acquiring from suppliers?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Which Key Activities do suppliers perform?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What Channels do Key suppliers 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     enable?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Which suppliers are digitally integrated?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469A33-D73C-4489-8300-5011192286C7}"/>
                </a:ext>
              </a:extLst>
            </p:cNvPr>
            <p:cNvGrpSpPr/>
            <p:nvPr/>
          </p:nvGrpSpPr>
          <p:grpSpPr>
            <a:xfrm>
              <a:off x="2563628" y="772087"/>
              <a:ext cx="215449" cy="3893392"/>
              <a:chOff x="2522534" y="1145569"/>
              <a:chExt cx="215449" cy="353944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D3298E-0F76-4DBA-9A0E-0154EB2CDA7E}"/>
                  </a:ext>
                </a:extLst>
              </p:cNvPr>
              <p:cNvCxnSpPr/>
              <p:nvPr/>
            </p:nvCxnSpPr>
            <p:spPr>
              <a:xfrm>
                <a:off x="2693775" y="1145569"/>
                <a:ext cx="0" cy="3539447"/>
              </a:xfrm>
              <a:prstGeom prst="straightConnector1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3E5893C-3165-41AF-B559-32DAB6A91FD6}"/>
                  </a:ext>
                </a:extLst>
              </p:cNvPr>
              <p:cNvSpPr/>
              <p:nvPr/>
            </p:nvSpPr>
            <p:spPr>
              <a:xfrm rot="16200000">
                <a:off x="2069064" y="2737986"/>
                <a:ext cx="112239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strategic importance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20EA53-61F6-4424-A49D-758B335341FB}"/>
                  </a:ext>
                </a:extLst>
              </p:cNvPr>
              <p:cNvSpPr/>
              <p:nvPr/>
            </p:nvSpPr>
            <p:spPr>
              <a:xfrm rot="16200000">
                <a:off x="2448681" y="1233692"/>
                <a:ext cx="36315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high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69D7F-B44B-45CF-BBE3-09AEDFD6CD6E}"/>
                  </a:ext>
                </a:extLst>
              </p:cNvPr>
              <p:cNvSpPr/>
              <p:nvPr/>
            </p:nvSpPr>
            <p:spPr>
              <a:xfrm rot="16200000">
                <a:off x="2467624" y="4410005"/>
                <a:ext cx="32526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low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D8E79-924E-4DDF-8164-48DD753DBF6B}"/>
                </a:ext>
              </a:extLst>
            </p:cNvPr>
            <p:cNvSpPr txBox="1"/>
            <p:nvPr/>
          </p:nvSpPr>
          <p:spPr>
            <a:xfrm>
              <a:off x="4867035" y="2699179"/>
              <a:ext cx="23733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latin typeface="Century Gothic" panose="020B0502020202020204" pitchFamily="34" charset="0"/>
                </a:rPr>
                <a:t>Our Product/Service</a:t>
              </a:r>
            </a:p>
            <a:p>
              <a:r>
                <a:rPr lang="en-IE" sz="750" i="1">
                  <a:latin typeface="Century Gothic" panose="020B0502020202020204" pitchFamily="34" charset="0"/>
                </a:rPr>
                <a:t> 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[product/service]</a:t>
              </a:r>
            </a:p>
            <a:p>
              <a:r>
                <a:rPr lang="en-IE" sz="750" i="1">
                  <a:latin typeface="Century Gothic" panose="020B0502020202020204" pitchFamily="34" charset="0"/>
                </a:rPr>
                <a:t>help(s)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[customer segment]</a:t>
              </a:r>
            </a:p>
            <a:p>
              <a:endParaRPr lang="en-IE" sz="750" i="1">
                <a:latin typeface="Century Gothic" panose="020B0502020202020204" pitchFamily="34" charset="0"/>
              </a:endParaRPr>
            </a:p>
            <a:p>
              <a:r>
                <a:rPr lang="en-IE" sz="750" i="1">
                  <a:latin typeface="Century Gothic" panose="020B0502020202020204" pitchFamily="34" charset="0"/>
                </a:rPr>
                <a:t>who want to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[job to be done]</a:t>
              </a:r>
            </a:p>
            <a:p>
              <a:endParaRPr lang="en-IE" sz="750" i="1">
                <a:latin typeface="Century Gothic" panose="020B0502020202020204" pitchFamily="34" charset="0"/>
              </a:endParaRPr>
            </a:p>
            <a:p>
              <a:r>
                <a:rPr lang="en-IE" sz="750" i="1">
                  <a:latin typeface="Century Gothic" panose="020B0502020202020204" pitchFamily="34" charset="0"/>
                </a:rPr>
                <a:t>by 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[verb (reduce, eliminate, avoid)] a [customer pain]</a:t>
              </a:r>
            </a:p>
            <a:p>
              <a:endParaRPr lang="en-IE" sz="750" i="1">
                <a:latin typeface="Century Gothic" panose="020B0502020202020204" pitchFamily="34" charset="0"/>
              </a:endParaRPr>
            </a:p>
            <a:p>
              <a:r>
                <a:rPr lang="en-IE" sz="750" i="1">
                  <a:latin typeface="Century Gothic" panose="020B0502020202020204" pitchFamily="34" charset="0"/>
                </a:rPr>
                <a:t>and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[verb (improve, increase, enable] a [customer gain]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06AA9A-93E9-426D-8BFE-2829DB2EBA95}"/>
                </a:ext>
              </a:extLst>
            </p:cNvPr>
            <p:cNvGrpSpPr/>
            <p:nvPr/>
          </p:nvGrpSpPr>
          <p:grpSpPr>
            <a:xfrm rot="5400000">
              <a:off x="5966046" y="4400309"/>
              <a:ext cx="222148" cy="3552057"/>
              <a:chOff x="2515841" y="1132959"/>
              <a:chExt cx="222148" cy="355205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C33DB94-C2E6-40CE-B21F-0AF1830FB8E4}"/>
                  </a:ext>
                </a:extLst>
              </p:cNvPr>
              <p:cNvCxnSpPr/>
              <p:nvPr/>
            </p:nvCxnSpPr>
            <p:spPr>
              <a:xfrm>
                <a:off x="2693775" y="1145569"/>
                <a:ext cx="0" cy="35394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E8C0C3-2F3A-4E89-9D82-E993166C6BA4}"/>
                  </a:ext>
                </a:extLst>
              </p:cNvPr>
              <p:cNvSpPr/>
              <p:nvPr/>
            </p:nvSpPr>
            <p:spPr>
              <a:xfrm rot="16200000">
                <a:off x="2266225" y="1389279"/>
                <a:ext cx="72808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front-stage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2A8E02-32E5-402D-9F0A-5E26D34CA2C0}"/>
                  </a:ext>
                </a:extLst>
              </p:cNvPr>
              <p:cNvSpPr/>
              <p:nvPr/>
            </p:nvSpPr>
            <p:spPr>
              <a:xfrm rot="16200000">
                <a:off x="2244292" y="4161073"/>
                <a:ext cx="75854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back-stage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038F8D-FBE6-4817-83EB-3D28508C81F5}"/>
                </a:ext>
              </a:extLst>
            </p:cNvPr>
            <p:cNvSpPr/>
            <p:nvPr/>
          </p:nvSpPr>
          <p:spPr>
            <a:xfrm>
              <a:off x="5404207" y="5717569"/>
              <a:ext cx="1345915" cy="3389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350"/>
                <a:t>€€€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0911F24-6A08-4C07-B177-241E76D27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010" y="2872687"/>
              <a:ext cx="596969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960029-E433-4D0F-9424-B62DF7C1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011" y="2978200"/>
              <a:ext cx="2934679" cy="2001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24700C3-94E8-47BF-A52B-9BF4B20E5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011" y="968527"/>
              <a:ext cx="2943642" cy="217944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9A0B32E-2A66-4533-AC04-365A83A76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4297" y="3201273"/>
              <a:ext cx="1771764" cy="167474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DFDAD00-A306-49B6-BD00-175B0BB773D0}"/>
                </a:ext>
              </a:extLst>
            </p:cNvPr>
            <p:cNvSpPr/>
            <p:nvPr/>
          </p:nvSpPr>
          <p:spPr>
            <a:xfrm>
              <a:off x="9323397" y="3539232"/>
              <a:ext cx="20029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75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USER:</a:t>
              </a:r>
            </a:p>
            <a:p>
              <a:pPr lvl="0"/>
              <a:r>
                <a:rPr lang="en-IE" sz="450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Who uses the product or service?</a:t>
              </a:r>
            </a:p>
            <a:p>
              <a:pPr lvl="0"/>
              <a:r>
                <a:rPr lang="en-IE" sz="45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Who has a job to be done and hires our service to do this job?</a:t>
              </a:r>
              <a:endParaRPr lang="en-IE" sz="450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3755B0-031A-4F50-8240-90CB0FBE7059}"/>
                </a:ext>
              </a:extLst>
            </p:cNvPr>
            <p:cNvSpPr/>
            <p:nvPr/>
          </p:nvSpPr>
          <p:spPr>
            <a:xfrm>
              <a:off x="9323397" y="2341136"/>
              <a:ext cx="20029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75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ECONOMIC BUYER:</a:t>
              </a:r>
            </a:p>
            <a:p>
              <a:pPr lvl="0"/>
              <a:r>
                <a:rPr lang="en-IE" sz="450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Who makes the economic buying decision?</a:t>
              </a:r>
              <a:endParaRPr lang="en-IE" sz="450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CAE09-EFCC-4EDC-87EB-BDCA1922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69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32D61A-BFE2-4139-A8B8-269549914C55}"/>
              </a:ext>
            </a:extLst>
          </p:cNvPr>
          <p:cNvGrpSpPr/>
          <p:nvPr/>
        </p:nvGrpSpPr>
        <p:grpSpPr>
          <a:xfrm>
            <a:off x="160256" y="136524"/>
            <a:ext cx="8816766" cy="6373318"/>
            <a:chOff x="552348" y="229868"/>
            <a:chExt cx="11000941" cy="64151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3F82B9-49B0-4973-960A-9C71A095CF5E}"/>
                </a:ext>
              </a:extLst>
            </p:cNvPr>
            <p:cNvSpPr/>
            <p:nvPr/>
          </p:nvSpPr>
          <p:spPr>
            <a:xfrm>
              <a:off x="4851789" y="677263"/>
              <a:ext cx="2404283" cy="40743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VALUE PROPOSITION: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value do we deliver to the customer? 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customer problems does our product/service relieve?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(JTBD) )Jobs to be done – functional, social, emotional does our customer hire us to do?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outcomes does the customer desire?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bundles of products and services are we offering to each Customer Segment?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products/services are digitised?</a:t>
              </a: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472343-763B-4277-A796-C0D32185C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4820" y="829193"/>
              <a:ext cx="596969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7D25BA1-3D63-4561-A026-12B3AEF14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373" y="883498"/>
              <a:ext cx="2955317" cy="31733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09A4F2-45C2-4EF6-A9EB-05B35EB4FD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5804" y="991957"/>
              <a:ext cx="2934887" cy="180326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C41988A-8FC4-4EC9-BC46-A645863B3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820" y="1095027"/>
              <a:ext cx="1788568" cy="374491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32CCF3-80B6-4F5B-8D19-C064D1AB0428}"/>
                </a:ext>
              </a:extLst>
            </p:cNvPr>
            <p:cNvGrpSpPr/>
            <p:nvPr/>
          </p:nvGrpSpPr>
          <p:grpSpPr>
            <a:xfrm>
              <a:off x="552348" y="229868"/>
              <a:ext cx="11000941" cy="6415111"/>
              <a:chOff x="634542" y="369870"/>
              <a:chExt cx="11000941" cy="641511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27F084-D6D6-4F17-9B99-B07801AF58B8}"/>
                  </a:ext>
                </a:extLst>
              </p:cNvPr>
              <p:cNvSpPr/>
              <p:nvPr/>
            </p:nvSpPr>
            <p:spPr>
              <a:xfrm>
                <a:off x="691053" y="816100"/>
                <a:ext cx="10944430" cy="53991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3E7113-AA4F-4ED3-9C33-78D6F9E041C9}"/>
                  </a:ext>
                </a:extLst>
              </p:cNvPr>
              <p:cNvSpPr/>
              <p:nvPr/>
            </p:nvSpPr>
            <p:spPr>
              <a:xfrm>
                <a:off x="691052" y="816100"/>
                <a:ext cx="2185712" cy="40743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825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KEY PARTNERS:</a:t>
                </a:r>
              </a:p>
              <a:p>
                <a:r>
                  <a:rPr lang="en-IE" sz="45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Key partners enable a business capability that </a:t>
                </a:r>
              </a:p>
              <a:p>
                <a:r>
                  <a:rPr lang="en-IE" sz="45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allows your business model to be successful. The business model is leveraging the partner for </a:t>
                </a:r>
              </a:p>
              <a:p>
                <a:r>
                  <a:rPr lang="en-IE" sz="45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one of several reasons e.g. technology transfer, scale, resource, channel access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Who are our Key Partners?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Which Key Resources are we acquiring from partners?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Which Key Activities do partners perform?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What Channels do Key Partners </a:t>
                </a:r>
              </a:p>
              <a:p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      enable?</a:t>
                </a:r>
              </a:p>
              <a:p>
                <a:r>
                  <a:rPr lang="en-IE" sz="45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Which partners are digitally integrated?</a:t>
                </a:r>
              </a:p>
              <a:p>
                <a:endParaRPr lang="en-IE" sz="6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48EC3B-A9E5-40F2-A6EB-AFBD7D2BB57C}"/>
                  </a:ext>
                </a:extLst>
              </p:cNvPr>
              <p:cNvSpPr/>
              <p:nvPr/>
            </p:nvSpPr>
            <p:spPr>
              <a:xfrm>
                <a:off x="691053" y="4890499"/>
                <a:ext cx="5462097" cy="1342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825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BUDGET/COSTS: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are the most important cost areas in our business model?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business capabilities drive the most cost?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resources impact our cost base?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key activities drive most costs in our business model?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% of costs are driven by technology?</a:t>
                </a:r>
              </a:p>
              <a:p>
                <a:pPr lvl="0"/>
                <a:r>
                  <a:rPr lang="en-IE" sz="450" i="1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Cost Categories</a:t>
                </a:r>
              </a:p>
              <a:p>
                <a:pPr marL="128588" lvl="0" indent="-128588">
                  <a:buFont typeface="Wingdings" panose="05000000000000000000" pitchFamily="2" charset="2"/>
                  <a:buChar char="§"/>
                </a:pPr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Fixed Cost</a:t>
                </a:r>
              </a:p>
              <a:p>
                <a:pPr marL="128588" lvl="0" indent="-128588">
                  <a:buFont typeface="Wingdings" panose="05000000000000000000" pitchFamily="2" charset="2"/>
                  <a:buChar char="§"/>
                </a:pPr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Variable Cost</a:t>
                </a: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97A9E2-733E-4283-B8E1-7B1E56FD8A08}"/>
                  </a:ext>
                </a:extLst>
              </p:cNvPr>
              <p:cNvSpPr/>
              <p:nvPr/>
            </p:nvSpPr>
            <p:spPr>
              <a:xfrm>
                <a:off x="6153150" y="4890499"/>
                <a:ext cx="5482332" cy="1342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825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MISSION ACHIEVEMENT/IMPACT FACTORS: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will our customers pay for?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How much do they pay?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How would they like to pay? fixed, once off, recurring subscription, per use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revenue lines to we have? 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percentage of revenue comes from each line &amp; how does it contribute to overall revenues?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Which customer segments contribute the most revenue?</a:t>
                </a:r>
              </a:p>
              <a:p>
                <a:pPr lvl="0"/>
                <a:r>
                  <a:rPr lang="en-IE" sz="45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% of revenue is derived from digital channels?</a:t>
                </a:r>
              </a:p>
              <a:p>
                <a:pPr lvl="0"/>
                <a:endParaRPr lang="en-IE" sz="45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endParaRPr>
              </a:p>
              <a:p>
                <a:pPr lvl="0"/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E5560-8BF4-4A88-8F65-DAE8F45FB5E2}"/>
                  </a:ext>
                </a:extLst>
              </p:cNvPr>
              <p:cNvSpPr txBox="1"/>
              <p:nvPr/>
            </p:nvSpPr>
            <p:spPr>
              <a:xfrm>
                <a:off x="634542" y="369870"/>
                <a:ext cx="2886565" cy="3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MISSION MODEL CANVAS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C77FE2-00F1-4397-8DB1-E5706CE482CC}"/>
                  </a:ext>
                </a:extLst>
              </p:cNvPr>
              <p:cNvSpPr/>
              <p:nvPr/>
            </p:nvSpPr>
            <p:spPr>
              <a:xfrm>
                <a:off x="9548413" y="388262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7E9C1-340B-4B0E-ACA5-D98B83F11F2B}"/>
                  </a:ext>
                </a:extLst>
              </p:cNvPr>
              <p:cNvSpPr/>
              <p:nvPr/>
            </p:nvSpPr>
            <p:spPr>
              <a:xfrm>
                <a:off x="10616924" y="388261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CB4E0E-59AF-4C5C-8A3C-F5ECAA11B276}"/>
                  </a:ext>
                </a:extLst>
              </p:cNvPr>
              <p:cNvSpPr/>
              <p:nvPr/>
            </p:nvSpPr>
            <p:spPr>
              <a:xfrm>
                <a:off x="634542" y="6413227"/>
                <a:ext cx="9550278" cy="371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</a:t>
                </a:r>
                <a:r>
                  <a:rPr lang="en-IE" sz="600" b="1">
                    <a:latin typeface="Century Gothic" panose="020B0502020202020204" pitchFamily="34" charset="0"/>
                  </a:rPr>
                  <a:t>Business Model Foundry AG</a:t>
                </a:r>
                <a:r>
                  <a:rPr lang="en-IE" sz="600">
                    <a:latin typeface="Century Gothic" panose="020B0502020202020204" pitchFamily="34" charset="0"/>
                  </a:rPr>
                  <a:t> Adapted By: </a:t>
                </a:r>
                <a:r>
                  <a:rPr lang="en-IE" sz="600" b="1">
                    <a:latin typeface="Century Gothic" panose="020B0502020202020204" pitchFamily="34" charset="0"/>
                  </a:rPr>
                  <a:t>Gar Mac </a:t>
                </a:r>
                <a:r>
                  <a:rPr lang="en-IE" sz="600" b="1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 b="1">
                    <a:latin typeface="Century Gothic" panose="020B0502020202020204" pitchFamily="34" charset="0"/>
                  </a:rPr>
                  <a:t> - Agent ∆</a:t>
                </a:r>
                <a:r>
                  <a:rPr lang="en-IE" sz="600">
                    <a:latin typeface="Century Gothic" panose="020B0502020202020204" pitchFamily="34" charset="0"/>
                  </a:rPr>
                  <a:t> for </a:t>
                </a:r>
                <a:r>
                  <a:rPr lang="en-IE" sz="600" b="1">
                    <a:latin typeface="Century Gothic" panose="020B0502020202020204" pitchFamily="34" charset="0"/>
                  </a:rPr>
                  <a:t>IASA Global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the Creative Commons Attribution-Share Alike 3.0 </a:t>
                </a:r>
                <a:r>
                  <a:rPr lang="en-IE" sz="600" err="1">
                    <a:latin typeface="Century Gothic" panose="020B0502020202020204" pitchFamily="34" charset="0"/>
                  </a:rPr>
                  <a:t>Unported</a:t>
                </a:r>
                <a:r>
                  <a:rPr lang="en-IE" sz="600">
                    <a:latin typeface="Century Gothic" panose="020B0502020202020204" pitchFamily="34" charset="0"/>
                  </a:rPr>
                  <a:t> License. To view a copy of this license, visit: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http://creativecommons.org/licenses/by-sa/3.0/ or send a letter to Creative Commons, 171 Second Street, Suite 300, San Francisco, California, 94105, USA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6EE03E-7A73-46C6-B530-1F389628EAC8}"/>
                </a:ext>
              </a:extLst>
            </p:cNvPr>
            <p:cNvSpPr/>
            <p:nvPr/>
          </p:nvSpPr>
          <p:spPr>
            <a:xfrm>
              <a:off x="9313080" y="678535"/>
              <a:ext cx="2240208" cy="40743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BENEFICIARIES:</a:t>
              </a:r>
            </a:p>
            <a:p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Who are we serving?</a:t>
              </a:r>
            </a:p>
            <a:p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Who is hiring our product or service to do a job?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Mass market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Niche market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Geographically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Demographically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Bundles</a:t>
              </a: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3AE919-D338-4AD5-B123-B36FB6B9E0BC}"/>
                </a:ext>
              </a:extLst>
            </p:cNvPr>
            <p:cNvSpPr/>
            <p:nvPr/>
          </p:nvSpPr>
          <p:spPr>
            <a:xfrm>
              <a:off x="2794574" y="676098"/>
              <a:ext cx="2062351" cy="2042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825">
                  <a:solidFill>
                    <a:schemeClr val="tx1"/>
                  </a:solidFill>
                  <a:latin typeface="Century Gothic" panose="020B0502020202020204" pitchFamily="34" charset="0"/>
                </a:rPr>
                <a:t>KEY ACTIVITIES: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What Key Activities do our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Value Propositions require?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Distribution Channels require?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Customer Relationships require?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Revenue streams require?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What key activities are digitally enabled?</a:t>
              </a:r>
            </a:p>
            <a:p>
              <a:endParaRPr lang="en-IE" sz="450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CATEGORIES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Make, Sell, Buy, Deliver, Run, Support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Design, Research, Develop, Assemble, Enable, Service, Problem Solve, Govern, Administer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7AA366-FBBE-49C8-B206-E47522A08611}"/>
                </a:ext>
              </a:extLst>
            </p:cNvPr>
            <p:cNvSpPr/>
            <p:nvPr/>
          </p:nvSpPr>
          <p:spPr>
            <a:xfrm>
              <a:off x="2794367" y="2720813"/>
              <a:ext cx="2062351" cy="20296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825">
                  <a:solidFill>
                    <a:schemeClr val="tx1"/>
                  </a:solidFill>
                  <a:latin typeface="Century Gothic" panose="020B0502020202020204" pitchFamily="34" charset="0"/>
                </a:rPr>
                <a:t>KEY RESOURCES: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What Key Resources do our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Value Propositions require?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Our Distribution Channels?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Customer Relationships?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Revenue streams?</a:t>
              </a:r>
            </a:p>
            <a:p>
              <a:endParaRPr lang="en-IE" sz="525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CATERGORIES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Physical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Intellectual (brand patents, recipes, copyrights, data)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Human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Financial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Advantage Capabilities</a:t>
              </a:r>
              <a:endParaRPr lang="en-IE" sz="525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D8D3F9-BAFA-4146-984B-F271AD7A9B5A}"/>
                </a:ext>
              </a:extLst>
            </p:cNvPr>
            <p:cNvSpPr/>
            <p:nvPr/>
          </p:nvSpPr>
          <p:spPr>
            <a:xfrm>
              <a:off x="7250936" y="676098"/>
              <a:ext cx="2062351" cy="2042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825">
                  <a:solidFill>
                    <a:schemeClr val="tx1"/>
                  </a:solidFill>
                  <a:latin typeface="Century Gothic" panose="020B0502020202020204" pitchFamily="34" charset="0"/>
                </a:rPr>
                <a:t>BUY-IN &amp;SUPPORT: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kind of relationships to our customers expect? [customer segment specific]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relationships are most valuable?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relationships are most costly to create &amp; provide?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are technology enabled?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have technology challenges?</a:t>
              </a:r>
            </a:p>
            <a:p>
              <a:endParaRPr lang="en-IE" sz="45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45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Relationship Type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Problem-Solver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Brand Ambassador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Personal Assistant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Trusted Advisor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Dedicated Personal Assistant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Self-Service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Fully Automated Services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Community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Value Co-creator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20EB0C-AC1E-40AD-9204-004033B2B8AC}"/>
                </a:ext>
              </a:extLst>
            </p:cNvPr>
            <p:cNvSpPr/>
            <p:nvPr/>
          </p:nvSpPr>
          <p:spPr>
            <a:xfrm>
              <a:off x="7250729" y="2720813"/>
              <a:ext cx="2062351" cy="20296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825">
                  <a:solidFill>
                    <a:schemeClr val="tx1"/>
                  </a:solidFill>
                  <a:latin typeface="Century Gothic" panose="020B0502020202020204" pitchFamily="34" charset="0"/>
                </a:rPr>
                <a:t>DEPLOYMENT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How do we interact with them now?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work best?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work best for which segments?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enable most revenue?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cost the most to deliver?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ones are most cost-efficient?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are technology enabled?</a:t>
              </a:r>
            </a:p>
            <a:p>
              <a:r>
                <a:rPr lang="en-IE" sz="45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Which channels have technology challenges?</a:t>
              </a:r>
            </a:p>
            <a:p>
              <a:endParaRPr lang="en-IE" sz="45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Channel Stages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Awareness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Acquisition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Evaluation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Configuration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Purchase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Distribution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Product/Service Use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Disposal/Replacement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Referral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082182-D100-4BD3-BE32-3E35A5B34C36}"/>
                </a:ext>
              </a:extLst>
            </p:cNvPr>
            <p:cNvSpPr/>
            <p:nvPr/>
          </p:nvSpPr>
          <p:spPr>
            <a:xfrm>
              <a:off x="608652" y="2734572"/>
              <a:ext cx="2002930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75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KEY SUPPLIERS:</a:t>
              </a:r>
            </a:p>
            <a:p>
              <a:pPr lvl="0"/>
              <a:r>
                <a:rPr lang="en-IE" sz="450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Supplier relationships can be thought of as less significant or less strategic and but never the less important. e.g. AWS is a technology supplier, for most customers the relationship is not strategic for AWS but could be critical  for your business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Which Key Resources are we acquiring from suppliers?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Which Key Activities do suppliers perform?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What Channels do Key suppliers 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     enable?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Which suppliers are digitally integrated?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469A33-D73C-4489-8300-5011192286C7}"/>
                </a:ext>
              </a:extLst>
            </p:cNvPr>
            <p:cNvGrpSpPr/>
            <p:nvPr/>
          </p:nvGrpSpPr>
          <p:grpSpPr>
            <a:xfrm>
              <a:off x="2563628" y="772087"/>
              <a:ext cx="215449" cy="3893392"/>
              <a:chOff x="2522534" y="1145569"/>
              <a:chExt cx="215449" cy="353944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D3298E-0F76-4DBA-9A0E-0154EB2CDA7E}"/>
                  </a:ext>
                </a:extLst>
              </p:cNvPr>
              <p:cNvCxnSpPr/>
              <p:nvPr/>
            </p:nvCxnSpPr>
            <p:spPr>
              <a:xfrm>
                <a:off x="2693775" y="1145569"/>
                <a:ext cx="0" cy="3539447"/>
              </a:xfrm>
              <a:prstGeom prst="straightConnector1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3E5893C-3165-41AF-B559-32DAB6A91FD6}"/>
                  </a:ext>
                </a:extLst>
              </p:cNvPr>
              <p:cNvSpPr/>
              <p:nvPr/>
            </p:nvSpPr>
            <p:spPr>
              <a:xfrm rot="16200000">
                <a:off x="2069064" y="2737986"/>
                <a:ext cx="112239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strategic importance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20EA53-61F6-4424-A49D-758B335341FB}"/>
                  </a:ext>
                </a:extLst>
              </p:cNvPr>
              <p:cNvSpPr/>
              <p:nvPr/>
            </p:nvSpPr>
            <p:spPr>
              <a:xfrm rot="16200000">
                <a:off x="2448681" y="1233692"/>
                <a:ext cx="36315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high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69D7F-B44B-45CF-BBE3-09AEDFD6CD6E}"/>
                  </a:ext>
                </a:extLst>
              </p:cNvPr>
              <p:cNvSpPr/>
              <p:nvPr/>
            </p:nvSpPr>
            <p:spPr>
              <a:xfrm rot="16200000">
                <a:off x="2467624" y="4410005"/>
                <a:ext cx="32526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low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D8E79-924E-4DDF-8164-48DD753DBF6B}"/>
                </a:ext>
              </a:extLst>
            </p:cNvPr>
            <p:cNvSpPr txBox="1"/>
            <p:nvPr/>
          </p:nvSpPr>
          <p:spPr>
            <a:xfrm>
              <a:off x="4867035" y="2699179"/>
              <a:ext cx="23733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750" i="1">
                  <a:latin typeface="Century Gothic" panose="020B0502020202020204" pitchFamily="34" charset="0"/>
                </a:rPr>
                <a:t>Our Product/Service</a:t>
              </a:r>
            </a:p>
            <a:p>
              <a:r>
                <a:rPr lang="en-IE" sz="750" i="1">
                  <a:latin typeface="Century Gothic" panose="020B0502020202020204" pitchFamily="34" charset="0"/>
                </a:rPr>
                <a:t> 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[product/service]</a:t>
              </a:r>
            </a:p>
            <a:p>
              <a:r>
                <a:rPr lang="en-IE" sz="750" i="1">
                  <a:latin typeface="Century Gothic" panose="020B0502020202020204" pitchFamily="34" charset="0"/>
                </a:rPr>
                <a:t>help(s)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[customer segment]</a:t>
              </a:r>
            </a:p>
            <a:p>
              <a:endParaRPr lang="en-IE" sz="750" i="1">
                <a:latin typeface="Century Gothic" panose="020B0502020202020204" pitchFamily="34" charset="0"/>
              </a:endParaRPr>
            </a:p>
            <a:p>
              <a:r>
                <a:rPr lang="en-IE" sz="750" i="1">
                  <a:latin typeface="Century Gothic" panose="020B0502020202020204" pitchFamily="34" charset="0"/>
                </a:rPr>
                <a:t>who want to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[job to be done]</a:t>
              </a:r>
            </a:p>
            <a:p>
              <a:endParaRPr lang="en-IE" sz="750" i="1">
                <a:latin typeface="Century Gothic" panose="020B0502020202020204" pitchFamily="34" charset="0"/>
              </a:endParaRPr>
            </a:p>
            <a:p>
              <a:r>
                <a:rPr lang="en-IE" sz="750" i="1">
                  <a:latin typeface="Century Gothic" panose="020B0502020202020204" pitchFamily="34" charset="0"/>
                </a:rPr>
                <a:t>by 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[verb (reduce, eliminate, avoid)] a [customer pain]</a:t>
              </a:r>
            </a:p>
            <a:p>
              <a:endParaRPr lang="en-IE" sz="750" i="1">
                <a:latin typeface="Century Gothic" panose="020B0502020202020204" pitchFamily="34" charset="0"/>
              </a:endParaRPr>
            </a:p>
            <a:p>
              <a:r>
                <a:rPr lang="en-IE" sz="750" i="1">
                  <a:latin typeface="Century Gothic" panose="020B0502020202020204" pitchFamily="34" charset="0"/>
                </a:rPr>
                <a:t>and</a:t>
              </a:r>
            </a:p>
            <a:p>
              <a:r>
                <a:rPr lang="en-IE" sz="45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[verb (improve, increase, enable] a [customer gain]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06AA9A-93E9-426D-8BFE-2829DB2EBA95}"/>
                </a:ext>
              </a:extLst>
            </p:cNvPr>
            <p:cNvGrpSpPr/>
            <p:nvPr/>
          </p:nvGrpSpPr>
          <p:grpSpPr>
            <a:xfrm rot="5400000">
              <a:off x="5966046" y="4400309"/>
              <a:ext cx="222148" cy="3552057"/>
              <a:chOff x="2515841" y="1132959"/>
              <a:chExt cx="222148" cy="355205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C33DB94-C2E6-40CE-B21F-0AF1830FB8E4}"/>
                  </a:ext>
                </a:extLst>
              </p:cNvPr>
              <p:cNvCxnSpPr/>
              <p:nvPr/>
            </p:nvCxnSpPr>
            <p:spPr>
              <a:xfrm>
                <a:off x="2693775" y="1145569"/>
                <a:ext cx="0" cy="35394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E8C0C3-2F3A-4E89-9D82-E993166C6BA4}"/>
                  </a:ext>
                </a:extLst>
              </p:cNvPr>
              <p:cNvSpPr/>
              <p:nvPr/>
            </p:nvSpPr>
            <p:spPr>
              <a:xfrm rot="16200000">
                <a:off x="2266225" y="1389279"/>
                <a:ext cx="72808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front-stage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2A8E02-32E5-402D-9F0A-5E26D34CA2C0}"/>
                  </a:ext>
                </a:extLst>
              </p:cNvPr>
              <p:cNvSpPr/>
              <p:nvPr/>
            </p:nvSpPr>
            <p:spPr>
              <a:xfrm rot="16200000">
                <a:off x="2244292" y="4161073"/>
                <a:ext cx="75854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IE" sz="600" i="1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back-stage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038F8D-FBE6-4817-83EB-3D28508C81F5}"/>
                </a:ext>
              </a:extLst>
            </p:cNvPr>
            <p:cNvSpPr/>
            <p:nvPr/>
          </p:nvSpPr>
          <p:spPr>
            <a:xfrm>
              <a:off x="5404207" y="5717569"/>
              <a:ext cx="1345915" cy="3389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350"/>
                <a:t>€€€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0911F24-6A08-4C07-B177-241E76D27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010" y="2872687"/>
              <a:ext cx="596969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960029-E433-4D0F-9424-B62DF7C1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011" y="2978200"/>
              <a:ext cx="2934679" cy="2001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24700C3-94E8-47BF-A52B-9BF4B20E5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011" y="968527"/>
              <a:ext cx="2943642" cy="217944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9A0B32E-2A66-4533-AC04-365A83A76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4297" y="3201273"/>
              <a:ext cx="1771764" cy="167474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DFDAD00-A306-49B6-BD00-175B0BB773D0}"/>
                </a:ext>
              </a:extLst>
            </p:cNvPr>
            <p:cNvSpPr/>
            <p:nvPr/>
          </p:nvSpPr>
          <p:spPr>
            <a:xfrm>
              <a:off x="9323397" y="3539232"/>
              <a:ext cx="20029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75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USER:</a:t>
              </a:r>
            </a:p>
            <a:p>
              <a:pPr lvl="0"/>
              <a:r>
                <a:rPr lang="en-IE" sz="450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Who uses the product or service?</a:t>
              </a:r>
            </a:p>
            <a:p>
              <a:pPr lvl="0"/>
              <a:r>
                <a:rPr lang="en-IE" sz="45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Who has a job to be done and hires our service to do this job?</a:t>
              </a:r>
              <a:endParaRPr lang="en-IE" sz="450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3755B0-031A-4F50-8240-90CB0FBE7059}"/>
                </a:ext>
              </a:extLst>
            </p:cNvPr>
            <p:cNvSpPr/>
            <p:nvPr/>
          </p:nvSpPr>
          <p:spPr>
            <a:xfrm>
              <a:off x="9323397" y="2341136"/>
              <a:ext cx="20029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75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ECONOMIC BUYER:</a:t>
              </a:r>
            </a:p>
            <a:p>
              <a:pPr lvl="0"/>
              <a:r>
                <a:rPr lang="en-IE" sz="450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Who makes the economic buying decision?</a:t>
              </a:r>
              <a:endParaRPr lang="en-IE" sz="450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CAE09-EFCC-4EDC-87EB-BDCA1922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28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22548" y="136524"/>
            <a:ext cx="8854474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Empathy mapping helps teams develop deep, shared understanding and empathy for other people and in particular Customers (internal/external). The first step in improving customer experience, designing better customer journeys, shaping services/products and fulfilling customer  needs comes from empathising with the customer.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Customer Development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Setup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Select a Customer (preferably a real customer)</a:t>
              </a: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Map the Customer &amp; Build Empathy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Follow the steps 1-7 answering the questions as you go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Persona Design Card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Model Canvas – Customer Segment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Model Drivers – Change/Risk/Opportunity/Impact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854137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LS2.2.1 CUSTOMER PERSONA CARD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9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42790" y="162730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30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42789" y="1995026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902AE-429F-4978-A027-C393E38B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11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D080FF-CC1F-48C0-A20C-4F34A976914E}"/>
              </a:ext>
            </a:extLst>
          </p:cNvPr>
          <p:cNvGrpSpPr/>
          <p:nvPr/>
        </p:nvGrpSpPr>
        <p:grpSpPr>
          <a:xfrm>
            <a:off x="92468" y="136524"/>
            <a:ext cx="8884554" cy="6501090"/>
            <a:chOff x="475906" y="942975"/>
            <a:chExt cx="8250707" cy="48273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287810"/>
              <a:ext cx="8208323" cy="41722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2547938" y="1287902"/>
              <a:ext cx="3089336" cy="6564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SCENARIO: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 is the customer trying to do?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5637272" y="1944288"/>
              <a:ext cx="3089339" cy="31249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EMPATHY MAP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is the customer experiencing?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5637273" y="2220256"/>
              <a:ext cx="3089336" cy="63902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7" y="942975"/>
              <a:ext cx="202965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PERSONA CARD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542883" y="957187"/>
              <a:ext cx="1271749" cy="2784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5852097" y="957187"/>
              <a:ext cx="1271749" cy="2784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957188"/>
              <a:ext cx="763919" cy="2784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957187"/>
              <a:ext cx="763919" cy="2784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75906" y="5564663"/>
              <a:ext cx="7162709" cy="205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Paul Preiss </a:t>
              </a:r>
              <a:r>
                <a:rPr lang="en-IE" sz="600">
                  <a:latin typeface="Century Gothic" panose="020B0502020202020204" pitchFamily="34" charset="0"/>
                </a:rPr>
                <a:t>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147D9F-5881-4655-BA6E-AF30A6F36579}"/>
                </a:ext>
              </a:extLst>
            </p:cNvPr>
            <p:cNvSpPr/>
            <p:nvPr/>
          </p:nvSpPr>
          <p:spPr>
            <a:xfrm>
              <a:off x="518288" y="1288349"/>
              <a:ext cx="2029650" cy="6559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PERSONA: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Who is the protagonist in this journey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EB64FD-8F05-4D58-8CBB-D0F99227BC25}"/>
                </a:ext>
              </a:extLst>
            </p:cNvPr>
            <p:cNvSpPr/>
            <p:nvPr/>
          </p:nvSpPr>
          <p:spPr>
            <a:xfrm>
              <a:off x="5637275" y="1288349"/>
              <a:ext cx="3089337" cy="6559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EXPECTATIONS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does the customer expect?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does the customer fear?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1B118A-080F-4370-99BC-D9B79E55B7CA}"/>
                </a:ext>
              </a:extLst>
            </p:cNvPr>
            <p:cNvSpPr/>
            <p:nvPr/>
          </p:nvSpPr>
          <p:spPr>
            <a:xfrm>
              <a:off x="5637263" y="2228018"/>
              <a:ext cx="3089339" cy="31248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JOB TO BE DONE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does the person/system need to accomplish?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86BF8BAF-0496-4949-8962-5D9ADE8F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1437" y="1344939"/>
              <a:ext cx="566777" cy="566777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F55093-406F-40A8-A898-2654AA8F63C3}"/>
                </a:ext>
              </a:extLst>
            </p:cNvPr>
            <p:cNvSpPr/>
            <p:nvPr/>
          </p:nvSpPr>
          <p:spPr>
            <a:xfrm>
              <a:off x="5637269" y="3564034"/>
              <a:ext cx="3089339" cy="71291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SAYING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have we heard them say? 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AEDB80-81CD-4B4B-938E-6DA1A0EB84F9}"/>
                </a:ext>
              </a:extLst>
            </p:cNvPr>
            <p:cNvCxnSpPr/>
            <p:nvPr/>
          </p:nvCxnSpPr>
          <p:spPr>
            <a:xfrm rot="5400000">
              <a:off x="1068622" y="5057923"/>
              <a:ext cx="0" cy="10234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76AE94-28BE-4A6E-8D99-7664A78EAB25}"/>
                </a:ext>
              </a:extLst>
            </p:cNvPr>
            <p:cNvSpPr/>
            <p:nvPr/>
          </p:nvSpPr>
          <p:spPr>
            <a:xfrm>
              <a:off x="562720" y="5436200"/>
              <a:ext cx="30320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time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8A8CC-0D77-4A51-8803-E16B088CA199}"/>
                </a:ext>
              </a:extLst>
            </p:cNvPr>
            <p:cNvSpPr/>
            <p:nvPr/>
          </p:nvSpPr>
          <p:spPr>
            <a:xfrm>
              <a:off x="5637265" y="4277878"/>
              <a:ext cx="3089342" cy="671504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DOING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do they do today?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6EEE1E-3CFF-4D0D-BD26-718CB5F724DA}"/>
                </a:ext>
              </a:extLst>
            </p:cNvPr>
            <p:cNvSpPr/>
            <p:nvPr/>
          </p:nvSpPr>
          <p:spPr>
            <a:xfrm>
              <a:off x="5637260" y="4949381"/>
              <a:ext cx="3089342" cy="50994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HEARING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opportunities exist to improve this customers experience?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hotspots cause the most pain?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Where are customer getting frustrated or slowed down?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03DB75-CD7F-4B54-B843-45ADADE5EFFF}"/>
                </a:ext>
              </a:extLst>
            </p:cNvPr>
            <p:cNvSpPr/>
            <p:nvPr/>
          </p:nvSpPr>
          <p:spPr>
            <a:xfrm>
              <a:off x="5637263" y="2860206"/>
              <a:ext cx="3089339" cy="71291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SEEING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do they see in the marketplace, their environment? What do they read?, 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F8AA49-0C2A-44EC-AD70-896CA79A6C8C}"/>
                </a:ext>
              </a:extLst>
            </p:cNvPr>
            <p:cNvSpPr/>
            <p:nvPr/>
          </p:nvSpPr>
          <p:spPr>
            <a:xfrm>
              <a:off x="5637266" y="1942041"/>
              <a:ext cx="3089336" cy="27728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DEB3E5-1952-47C3-BEE2-6023A396EC40}"/>
                </a:ext>
              </a:extLst>
            </p:cNvPr>
            <p:cNvSpPr/>
            <p:nvPr/>
          </p:nvSpPr>
          <p:spPr>
            <a:xfrm>
              <a:off x="518288" y="1942041"/>
              <a:ext cx="5118965" cy="92222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39D470-EDFF-4555-8BA4-78F11245E87E}"/>
                </a:ext>
              </a:extLst>
            </p:cNvPr>
            <p:cNvSpPr/>
            <p:nvPr/>
          </p:nvSpPr>
          <p:spPr>
            <a:xfrm>
              <a:off x="586278" y="2183564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AGE: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1FDDBD-E840-42A4-969F-29B73A01252E}"/>
                </a:ext>
              </a:extLst>
            </p:cNvPr>
            <p:cNvSpPr/>
            <p:nvPr/>
          </p:nvSpPr>
          <p:spPr>
            <a:xfrm>
              <a:off x="1671546" y="2186793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SEX: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80E112-2D6E-4713-93EE-01EF6C66DC5B}"/>
                </a:ext>
              </a:extLst>
            </p:cNvPr>
            <p:cNvSpPr/>
            <p:nvPr/>
          </p:nvSpPr>
          <p:spPr>
            <a:xfrm>
              <a:off x="2756814" y="2183564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INCOME:</a:t>
              </a:r>
            </a:p>
            <a:p>
              <a:r>
                <a:rPr lang="en-IE" sz="600" i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not in budget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317D39-F9CA-463D-AE8F-A5E5071CFBDC}"/>
                </a:ext>
              </a:extLst>
            </p:cNvPr>
            <p:cNvSpPr/>
            <p:nvPr/>
          </p:nvSpPr>
          <p:spPr>
            <a:xfrm>
              <a:off x="3842082" y="2183564"/>
              <a:ext cx="1047642" cy="594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NPS:</a:t>
              </a:r>
            </a:p>
          </p:txBody>
        </p:sp>
        <p:pic>
          <p:nvPicPr>
            <p:cNvPr id="45" name="Graphic 44" descr="Money">
              <a:extLst>
                <a:ext uri="{FF2B5EF4-FFF2-40B4-BE49-F238E27FC236}">
                  <a16:creationId xmlns:a16="http://schemas.microsoft.com/office/drawing/2014/main" id="{2E19EF4C-738F-4FF7-A96F-E48BC7A95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64952" y="2579408"/>
              <a:ext cx="198652" cy="198652"/>
            </a:xfrm>
            <a:prstGeom prst="rect">
              <a:avLst/>
            </a:prstGeom>
          </p:spPr>
        </p:pic>
        <p:pic>
          <p:nvPicPr>
            <p:cNvPr id="48" name="Graphic 47" descr="Gauge">
              <a:extLst>
                <a:ext uri="{FF2B5EF4-FFF2-40B4-BE49-F238E27FC236}">
                  <a16:creationId xmlns:a16="http://schemas.microsoft.com/office/drawing/2014/main" id="{D1D55C10-DEA0-46C7-803A-0611FF146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83029" y="2579408"/>
              <a:ext cx="218517" cy="218517"/>
            </a:xfrm>
            <a:prstGeom prst="rect">
              <a:avLst/>
            </a:prstGeom>
          </p:spPr>
        </p:pic>
        <p:pic>
          <p:nvPicPr>
            <p:cNvPr id="49" name="Graphic 48" descr="Eye">
              <a:extLst>
                <a:ext uri="{FF2B5EF4-FFF2-40B4-BE49-F238E27FC236}">
                  <a16:creationId xmlns:a16="http://schemas.microsoft.com/office/drawing/2014/main" id="{2EDE88A6-4CA2-4143-9D99-98CA06810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42058" y="2546530"/>
              <a:ext cx="264406" cy="2644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F4BE30-4D17-4387-A92C-C2E8E30F7A28}"/>
                </a:ext>
              </a:extLst>
            </p:cNvPr>
            <p:cNvSpPr/>
            <p:nvPr/>
          </p:nvSpPr>
          <p:spPr>
            <a:xfrm>
              <a:off x="516943" y="1939078"/>
              <a:ext cx="3089339" cy="21958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PERSONAL DETAILS</a:t>
              </a:r>
            </a:p>
          </p:txBody>
        </p:sp>
        <p:pic>
          <p:nvPicPr>
            <p:cNvPr id="53" name="Graphic 52" descr="Gauge">
              <a:extLst>
                <a:ext uri="{FF2B5EF4-FFF2-40B4-BE49-F238E27FC236}">
                  <a16:creationId xmlns:a16="http://schemas.microsoft.com/office/drawing/2014/main" id="{30F0A3EF-8F07-4A13-9450-82A1BC29E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1863" y="2569474"/>
              <a:ext cx="218517" cy="218517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E7FD64A-C75A-48DD-85A8-28E3E92F0BF3}"/>
                </a:ext>
              </a:extLst>
            </p:cNvPr>
            <p:cNvSpPr/>
            <p:nvPr/>
          </p:nvSpPr>
          <p:spPr>
            <a:xfrm>
              <a:off x="516943" y="2879311"/>
              <a:ext cx="3089339" cy="54968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PERSONAL STORY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Who is this person? Describe them in a ‘day in the life’ or as an introduction.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CA32D-B943-4478-8C09-9B851EB5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719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9682" y="136524"/>
            <a:ext cx="880734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Customer Journey Maps allow us to understand how a customer experiences a product of service we offer. Long journeys will be broken into phases and stages. The goal is to understand from a customers perspective 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Customer Development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Setup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Using the customer empathy map you created in the previous workshop</a:t>
              </a: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Map the Customer Journey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Choose a starting point, make sure this is selected from the customer perspective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Start with  Persona (Empathy Map Customer), Scenario, Goals &amp; Expectations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Next describe the Stage of the Journey (is it the beginning, middle, end, search,  buy, use, replace)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Next describe what the customer is doing, where they are and what they are using or interacting with or via?</a:t>
              </a:r>
            </a:p>
            <a:p>
              <a:pPr marL="471488" lvl="1" indent="-128588">
                <a:buFont typeface="Courier New" panose="02070309020205020404" pitchFamily="49" charset="0"/>
                <a:buChar char="o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Positive experience above the line, Negative experience below the line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Next describe what (you think) they are thinking as they go through the journey</a:t>
              </a:r>
            </a:p>
            <a:p>
              <a:pPr marL="471488" lvl="1" indent="-128588">
                <a:buFont typeface="Courier New" panose="02070309020205020404" pitchFamily="49" charset="0"/>
                <a:buChar char="o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Positive experience above the line, Negative experience below the line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Next describe what (you think) they are feeling as they go through the journey</a:t>
              </a:r>
            </a:p>
            <a:p>
              <a:pPr marL="471488" lvl="1" indent="-128588">
                <a:buFont typeface="Courier New" panose="02070309020205020404" pitchFamily="49" charset="0"/>
                <a:buChar char="o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Positive experience above the line, Negative experience below the line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Journey Stage Map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Customer Empathy Map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Visual Alphabet Reminder Card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Customers Experience of our Product/Service  - full/stage/phase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710579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LS2.2.2 CUSTOMER JOURNEY MAP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3844" y="156564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30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13843" y="1984153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8FD95-FBD0-48EC-A06A-7B4A97B8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362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0D5E7-7A35-44B4-BD0C-D008EAF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46</a:t>
            </a:fld>
            <a:endParaRPr lang="en-I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480B0A-C703-4B41-81BA-156FC9AF53D1}"/>
              </a:ext>
            </a:extLst>
          </p:cNvPr>
          <p:cNvSpPr/>
          <p:nvPr/>
        </p:nvSpPr>
        <p:spPr>
          <a:xfrm>
            <a:off x="241525" y="601200"/>
            <a:ext cx="8827829" cy="5629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C595A7-4B80-433B-84CF-FD904AB86035}"/>
              </a:ext>
            </a:extLst>
          </p:cNvPr>
          <p:cNvSpPr txBox="1"/>
          <p:nvPr/>
        </p:nvSpPr>
        <p:spPr>
          <a:xfrm>
            <a:off x="195943" y="136524"/>
            <a:ext cx="2493143" cy="384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CUSTOMER JOURNEY MAP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26C6C1-EF91-4728-80CD-2498E133EAAA}"/>
              </a:ext>
            </a:extLst>
          </p:cNvPr>
          <p:cNvSpPr/>
          <p:nvPr/>
        </p:nvSpPr>
        <p:spPr>
          <a:xfrm>
            <a:off x="7385913" y="155671"/>
            <a:ext cx="821574" cy="3750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DAC559-D0DC-4242-B89A-AC9FF46D497C}"/>
              </a:ext>
            </a:extLst>
          </p:cNvPr>
          <p:cNvSpPr/>
          <p:nvPr/>
        </p:nvSpPr>
        <p:spPr>
          <a:xfrm>
            <a:off x="8247780" y="155670"/>
            <a:ext cx="821574" cy="3750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VERSION: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9BEE7D-6E96-48F0-9B4B-B88B2A368CD5}"/>
              </a:ext>
            </a:extLst>
          </p:cNvPr>
          <p:cNvSpPr/>
          <p:nvPr/>
        </p:nvSpPr>
        <p:spPr>
          <a:xfrm>
            <a:off x="195943" y="6240854"/>
            <a:ext cx="770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Paul Preiss </a:t>
            </a:r>
            <a:r>
              <a:rPr lang="en-IE" sz="600">
                <a:latin typeface="Century Gothic" panose="020B0502020202020204" pitchFamily="34" charset="0"/>
              </a:rPr>
              <a:t>for </a:t>
            </a:r>
            <a:r>
              <a:rPr lang="en-IE" sz="600" b="1">
                <a:latin typeface="Century Gothic" panose="020B0502020202020204" pitchFamily="34" charset="0"/>
              </a:rPr>
              <a:t>IASA Global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58E210-2506-480F-9A2C-C2A4C110AAFD}"/>
              </a:ext>
            </a:extLst>
          </p:cNvPr>
          <p:cNvGrpSpPr/>
          <p:nvPr/>
        </p:nvGrpSpPr>
        <p:grpSpPr>
          <a:xfrm>
            <a:off x="390555" y="703335"/>
            <a:ext cx="8511919" cy="5379928"/>
            <a:chOff x="390556" y="703335"/>
            <a:chExt cx="7015666" cy="53799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6E4EB37-C8BE-4BDF-949D-92D96F6BE8EE}"/>
                </a:ext>
              </a:extLst>
            </p:cNvPr>
            <p:cNvSpPr/>
            <p:nvPr/>
          </p:nvSpPr>
          <p:spPr>
            <a:xfrm>
              <a:off x="390556" y="708096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STAGE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562994-420A-4449-A5CB-1C8A4BCBDE0D}"/>
                </a:ext>
              </a:extLst>
            </p:cNvPr>
            <p:cNvSpPr/>
            <p:nvPr/>
          </p:nvSpPr>
          <p:spPr>
            <a:xfrm>
              <a:off x="1805141" y="708096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STAGE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9EC0F1-E15B-4AA7-8C6B-37EE8970FBAE}"/>
                </a:ext>
              </a:extLst>
            </p:cNvPr>
            <p:cNvSpPr/>
            <p:nvPr/>
          </p:nvSpPr>
          <p:spPr>
            <a:xfrm>
              <a:off x="3219724" y="703335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STAGE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6095761-37D6-433B-AFC1-4A706BD53922}"/>
                </a:ext>
              </a:extLst>
            </p:cNvPr>
            <p:cNvSpPr/>
            <p:nvPr/>
          </p:nvSpPr>
          <p:spPr>
            <a:xfrm>
              <a:off x="4634308" y="703335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STAGE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152C3C-8F10-4566-A8A6-F32D43E3FF8E}"/>
                </a:ext>
              </a:extLst>
            </p:cNvPr>
            <p:cNvSpPr/>
            <p:nvPr/>
          </p:nvSpPr>
          <p:spPr>
            <a:xfrm>
              <a:off x="6048891" y="703335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STAGE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8846921-1000-47EA-B196-C1B49A7B5B14}"/>
                </a:ext>
              </a:extLst>
            </p:cNvPr>
            <p:cNvSpPr/>
            <p:nvPr/>
          </p:nvSpPr>
          <p:spPr>
            <a:xfrm>
              <a:off x="390556" y="1160139"/>
              <a:ext cx="1357331" cy="1552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DOING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0B987AA-C75C-4AFC-BC25-18EDA038E68F}"/>
                </a:ext>
              </a:extLst>
            </p:cNvPr>
            <p:cNvSpPr/>
            <p:nvPr/>
          </p:nvSpPr>
          <p:spPr>
            <a:xfrm>
              <a:off x="390557" y="2806510"/>
              <a:ext cx="1357330" cy="1018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THINKING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1912172-7FC3-4454-A3FE-FAC35B097C63}"/>
                </a:ext>
              </a:extLst>
            </p:cNvPr>
            <p:cNvSpPr/>
            <p:nvPr/>
          </p:nvSpPr>
          <p:spPr>
            <a:xfrm>
              <a:off x="398395" y="3936116"/>
              <a:ext cx="1357330" cy="1018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FEELING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D94C057-FBB1-44F7-8969-0363B11BE8C5}"/>
                </a:ext>
              </a:extLst>
            </p:cNvPr>
            <p:cNvSpPr/>
            <p:nvPr/>
          </p:nvSpPr>
          <p:spPr>
            <a:xfrm>
              <a:off x="398396" y="5064330"/>
              <a:ext cx="1349491" cy="1018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OPPORTUNITIES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B418CF8-55C7-4DDD-A0C7-90C0808A76E0}"/>
                </a:ext>
              </a:extLst>
            </p:cNvPr>
            <p:cNvSpPr/>
            <p:nvPr/>
          </p:nvSpPr>
          <p:spPr>
            <a:xfrm>
              <a:off x="1805141" y="1153097"/>
              <a:ext cx="1357331" cy="1552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9E88223-11C7-485C-B605-9EAC498BE5C8}"/>
                </a:ext>
              </a:extLst>
            </p:cNvPr>
            <p:cNvSpPr/>
            <p:nvPr/>
          </p:nvSpPr>
          <p:spPr>
            <a:xfrm>
              <a:off x="3219724" y="1146230"/>
              <a:ext cx="1357331" cy="1552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4F78151-7982-4928-A477-2AAA5AA169EA}"/>
                </a:ext>
              </a:extLst>
            </p:cNvPr>
            <p:cNvSpPr/>
            <p:nvPr/>
          </p:nvSpPr>
          <p:spPr>
            <a:xfrm>
              <a:off x="4634149" y="1139935"/>
              <a:ext cx="1357331" cy="1552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A4DC08C-0D1D-4D04-AEAF-ADC3BECD278A}"/>
                </a:ext>
              </a:extLst>
            </p:cNvPr>
            <p:cNvSpPr/>
            <p:nvPr/>
          </p:nvSpPr>
          <p:spPr>
            <a:xfrm>
              <a:off x="6048891" y="1143829"/>
              <a:ext cx="1357331" cy="1552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EFD2C56-B782-413D-A807-282AE831EB8E}"/>
                </a:ext>
              </a:extLst>
            </p:cNvPr>
            <p:cNvSpPr/>
            <p:nvPr/>
          </p:nvSpPr>
          <p:spPr>
            <a:xfrm>
              <a:off x="1805141" y="2828592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D2EECDE-783C-40C5-BD7B-F80AAAD67162}"/>
                </a:ext>
              </a:extLst>
            </p:cNvPr>
            <p:cNvSpPr/>
            <p:nvPr/>
          </p:nvSpPr>
          <p:spPr>
            <a:xfrm>
              <a:off x="3219724" y="2821726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6F4BD2A-185C-420C-92BD-0E24B3A2B9A8}"/>
                </a:ext>
              </a:extLst>
            </p:cNvPr>
            <p:cNvSpPr/>
            <p:nvPr/>
          </p:nvSpPr>
          <p:spPr>
            <a:xfrm>
              <a:off x="4634149" y="2815430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8118AF1-0221-4CD6-A044-6C029DED996F}"/>
                </a:ext>
              </a:extLst>
            </p:cNvPr>
            <p:cNvSpPr/>
            <p:nvPr/>
          </p:nvSpPr>
          <p:spPr>
            <a:xfrm>
              <a:off x="6048891" y="2819324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5B75F88-788A-4A8C-A5EC-471596548D67}"/>
                </a:ext>
              </a:extLst>
            </p:cNvPr>
            <p:cNvSpPr/>
            <p:nvPr/>
          </p:nvSpPr>
          <p:spPr>
            <a:xfrm>
              <a:off x="1805141" y="3951162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E00C89F-C0EB-4DAC-BA3E-6068CCE1BF10}"/>
                </a:ext>
              </a:extLst>
            </p:cNvPr>
            <p:cNvSpPr/>
            <p:nvPr/>
          </p:nvSpPr>
          <p:spPr>
            <a:xfrm>
              <a:off x="3219724" y="3944296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B1EB3-09D1-4A2B-8CCC-D02EEBB52DCD}"/>
                </a:ext>
              </a:extLst>
            </p:cNvPr>
            <p:cNvSpPr/>
            <p:nvPr/>
          </p:nvSpPr>
          <p:spPr>
            <a:xfrm>
              <a:off x="4634149" y="3938001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ABE096-C535-4711-A154-95C57617B236}"/>
                </a:ext>
              </a:extLst>
            </p:cNvPr>
            <p:cNvSpPr/>
            <p:nvPr/>
          </p:nvSpPr>
          <p:spPr>
            <a:xfrm>
              <a:off x="6048891" y="3941895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C69330-465F-4D80-85B4-3CBC523AC71E}"/>
                </a:ext>
              </a:extLst>
            </p:cNvPr>
            <p:cNvSpPr/>
            <p:nvPr/>
          </p:nvSpPr>
          <p:spPr>
            <a:xfrm>
              <a:off x="1803526" y="5073250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0F6524C-1DA9-4E37-BDF7-0AEA6A47845D}"/>
                </a:ext>
              </a:extLst>
            </p:cNvPr>
            <p:cNvSpPr/>
            <p:nvPr/>
          </p:nvSpPr>
          <p:spPr>
            <a:xfrm>
              <a:off x="3218109" y="5066385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B6E8EA-E383-4DDD-B055-3B7AE74EF605}"/>
                </a:ext>
              </a:extLst>
            </p:cNvPr>
            <p:cNvSpPr/>
            <p:nvPr/>
          </p:nvSpPr>
          <p:spPr>
            <a:xfrm>
              <a:off x="4632533" y="5060088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54D7BB-D59E-4B31-B4AF-F8AA14CE2F01}"/>
                </a:ext>
              </a:extLst>
            </p:cNvPr>
            <p:cNvSpPr/>
            <p:nvPr/>
          </p:nvSpPr>
          <p:spPr>
            <a:xfrm>
              <a:off x="6047277" y="5063982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1620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CE457E-3610-4BCE-AD63-8E56AC5892D7}"/>
              </a:ext>
            </a:extLst>
          </p:cNvPr>
          <p:cNvGrpSpPr/>
          <p:nvPr/>
        </p:nvGrpSpPr>
        <p:grpSpPr>
          <a:xfrm>
            <a:off x="139959" y="136524"/>
            <a:ext cx="9004041" cy="6501090"/>
            <a:chOff x="475906" y="942976"/>
            <a:chExt cx="8587996" cy="48273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287810"/>
              <a:ext cx="8208323" cy="41722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2547938" y="1287902"/>
              <a:ext cx="3089336" cy="6564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SCENARIO: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 is the customer trying to do?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518289" y="1944288"/>
              <a:ext cx="8208323" cy="31249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STAGE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stage of the journey is this customer at?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518287" y="2220256"/>
              <a:ext cx="8208322" cy="134009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interactions/touchpoints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are customers interacting?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touchpoints are they using?  (web, phone, person, office, bot) 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where is the customer?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they doing?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6" y="942976"/>
              <a:ext cx="202135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JOURNEY STAGE MAP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957188"/>
              <a:ext cx="763919" cy="2784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957187"/>
              <a:ext cx="763919" cy="2784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75906" y="5564663"/>
              <a:ext cx="7162709" cy="205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EEC0A9-F9C9-4B58-A08D-68BCCE59C120}"/>
                </a:ext>
              </a:extLst>
            </p:cNvPr>
            <p:cNvSpPr/>
            <p:nvPr/>
          </p:nvSpPr>
          <p:spPr>
            <a:xfrm>
              <a:off x="6335989" y="958180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STAGE #: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147D9F-5881-4655-BA6E-AF30A6F36579}"/>
                </a:ext>
              </a:extLst>
            </p:cNvPr>
            <p:cNvSpPr/>
            <p:nvPr/>
          </p:nvSpPr>
          <p:spPr>
            <a:xfrm>
              <a:off x="518288" y="1288349"/>
              <a:ext cx="2029650" cy="6559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PERSONA: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Who is the protagonist in this journey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EB64FD-8F05-4D58-8CBB-D0F99227BC25}"/>
                </a:ext>
              </a:extLst>
            </p:cNvPr>
            <p:cNvSpPr/>
            <p:nvPr/>
          </p:nvSpPr>
          <p:spPr>
            <a:xfrm>
              <a:off x="5637275" y="1288349"/>
              <a:ext cx="3089337" cy="6559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GOALS &amp; EXPECTATIONS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is the customer trying to achieve?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does the customer expect?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does the customer fear?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1B118A-080F-4370-99BC-D9B79E55B7CA}"/>
                </a:ext>
              </a:extLst>
            </p:cNvPr>
            <p:cNvSpPr/>
            <p:nvPr/>
          </p:nvSpPr>
          <p:spPr>
            <a:xfrm>
              <a:off x="518289" y="2220255"/>
              <a:ext cx="8208323" cy="30328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DOING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is the customer doing? How are they interacting? Where are they physically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86BF8BAF-0496-4949-8962-5D9ADE8F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1437" y="1344939"/>
              <a:ext cx="566777" cy="566777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F55093-406F-40A8-A898-2654AA8F63C3}"/>
                </a:ext>
              </a:extLst>
            </p:cNvPr>
            <p:cNvSpPr/>
            <p:nvPr/>
          </p:nvSpPr>
          <p:spPr>
            <a:xfrm>
              <a:off x="518286" y="3564034"/>
              <a:ext cx="8208322" cy="71291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thinking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much? how soon? who? where? why do </a:t>
              </a:r>
              <a:r>
                <a:rPr lang="en-IE" sz="600" i="1" err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i</a:t>
              </a:r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 need do this? where do </a:t>
              </a:r>
              <a:r>
                <a:rPr lang="en-IE" sz="600" i="1" err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i</a:t>
              </a:r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 find? are they good? should </a:t>
              </a:r>
              <a:r>
                <a:rPr lang="en-IE" sz="600" i="1" err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i</a:t>
              </a:r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 trust? am </a:t>
              </a:r>
              <a:r>
                <a:rPr lang="en-IE" sz="600" i="1" err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i</a:t>
              </a:r>
              <a:r>
                <a:rPr lang="en-IE" sz="600" i="1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 being screwed?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AEDB80-81CD-4B4B-938E-6DA1A0EB84F9}"/>
                </a:ext>
              </a:extLst>
            </p:cNvPr>
            <p:cNvCxnSpPr/>
            <p:nvPr/>
          </p:nvCxnSpPr>
          <p:spPr>
            <a:xfrm rot="5400000">
              <a:off x="1068622" y="5057923"/>
              <a:ext cx="0" cy="10234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76AE94-28BE-4A6E-8D99-7664A78EAB25}"/>
                </a:ext>
              </a:extLst>
            </p:cNvPr>
            <p:cNvSpPr/>
            <p:nvPr/>
          </p:nvSpPr>
          <p:spPr>
            <a:xfrm>
              <a:off x="562720" y="5443128"/>
              <a:ext cx="491652" cy="137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time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8A8CC-0D77-4A51-8803-E16B088CA199}"/>
                </a:ext>
              </a:extLst>
            </p:cNvPr>
            <p:cNvSpPr/>
            <p:nvPr/>
          </p:nvSpPr>
          <p:spPr>
            <a:xfrm>
              <a:off x="518286" y="4277878"/>
              <a:ext cx="8208322" cy="671504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feeling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apprehensive, angry, delighted, resigned, worried, confused, rejected, unsure, annoyed, clueless, sceptical, surprised, bored, disappointed, relieved, optimistic, hopeful, impatient, sad, grumpy, ecstatic, happy,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6EEE1E-3CFF-4D0D-BD26-718CB5F724DA}"/>
                </a:ext>
              </a:extLst>
            </p:cNvPr>
            <p:cNvSpPr/>
            <p:nvPr/>
          </p:nvSpPr>
          <p:spPr>
            <a:xfrm>
              <a:off x="518280" y="4949381"/>
              <a:ext cx="8208322" cy="50994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opportunities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opportunities exist to improve this customers experience?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hotspots cause the most pain?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Where are customer getting frustrated or slowed down?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704F7F-EAB6-49F0-A7AF-F501CD0A4C1D}"/>
                </a:ext>
              </a:extLst>
            </p:cNvPr>
            <p:cNvSpPr/>
            <p:nvPr/>
          </p:nvSpPr>
          <p:spPr>
            <a:xfrm rot="5400000">
              <a:off x="6834448" y="3229870"/>
              <a:ext cx="4172294" cy="2866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350">
                  <a:solidFill>
                    <a:schemeClr val="bg1">
                      <a:lumMod val="50000"/>
                    </a:schemeClr>
                  </a:solidFill>
                </a:rPr>
                <a:t>NEXT STAGE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CA9041-3FA1-4E71-995B-F2CB845DA458}"/>
                </a:ext>
              </a:extLst>
            </p:cNvPr>
            <p:cNvCxnSpPr>
              <a:cxnSpLocks/>
            </p:cNvCxnSpPr>
            <p:nvPr/>
          </p:nvCxnSpPr>
          <p:spPr>
            <a:xfrm>
              <a:off x="1499485" y="2875802"/>
              <a:ext cx="6661630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C3201D1-44CB-4EB4-9F2E-FB8E3FA1553E}"/>
                </a:ext>
              </a:extLst>
            </p:cNvPr>
            <p:cNvCxnSpPr>
              <a:cxnSpLocks/>
            </p:cNvCxnSpPr>
            <p:nvPr/>
          </p:nvCxnSpPr>
          <p:spPr>
            <a:xfrm>
              <a:off x="1499485" y="3949451"/>
              <a:ext cx="6661630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96EB0D-0BE2-48FF-BDE8-D21F5CB5E8F3}"/>
                </a:ext>
              </a:extLst>
            </p:cNvPr>
            <p:cNvCxnSpPr>
              <a:cxnSpLocks/>
            </p:cNvCxnSpPr>
            <p:nvPr/>
          </p:nvCxnSpPr>
          <p:spPr>
            <a:xfrm>
              <a:off x="1499485" y="4680201"/>
              <a:ext cx="6661630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B0795-504D-4671-8323-536A4460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47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77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0256" y="136524"/>
            <a:ext cx="8816766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Capabilities describe what an organisation does. Learn how to create a set of business capabilities. Understand the method, elements and approach.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Business Capabilities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Setup 2mins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Find a pain point in your Customer Journey (starting point)</a:t>
              </a: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-or-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Use your organisations business model using Business Model Capability Map</a:t>
              </a: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What do we do to deliver products and services customers</a:t>
              </a: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(25mins per pair)</a:t>
              </a:r>
            </a:p>
            <a:p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Instructions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Complete each card section focusing on Capability/Outcome/Service/Performance</a:t>
              </a:r>
            </a:p>
            <a:p>
              <a:endParaRPr lang="en-IE" sz="788" i="1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Key Hole – Customer Journey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Follow the thread from the pain through the capabilities that support or enable that experience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Macro – Business Model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For each of the 9 blocks identify 3 business capabilities that are key to that block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Customer Journey Stage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Model Canvas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Model Capability Map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Capability Card (template)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Large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Capability, Structure, Capability Performance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166639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LS2.3.1 BUSINESS CAPABILITY/SERVICES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2491" y="1619726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30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12490" y="197451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960943-30AF-4288-92CD-C4304391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938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0D5E7-7A35-44B4-BD0C-D008EAF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49</a:t>
            </a:fld>
            <a:endParaRPr lang="en-I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480B0A-C703-4B41-81BA-156FC9AF53D1}"/>
              </a:ext>
            </a:extLst>
          </p:cNvPr>
          <p:cNvSpPr/>
          <p:nvPr/>
        </p:nvSpPr>
        <p:spPr>
          <a:xfrm>
            <a:off x="241525" y="601200"/>
            <a:ext cx="8827829" cy="5629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C595A7-4B80-433B-84CF-FD904AB86035}"/>
              </a:ext>
            </a:extLst>
          </p:cNvPr>
          <p:cNvSpPr txBox="1"/>
          <p:nvPr/>
        </p:nvSpPr>
        <p:spPr>
          <a:xfrm>
            <a:off x="195943" y="136524"/>
            <a:ext cx="2462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Business Capability Canvas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26C6C1-EF91-4728-80CD-2498E133EAAA}"/>
              </a:ext>
            </a:extLst>
          </p:cNvPr>
          <p:cNvSpPr/>
          <p:nvPr/>
        </p:nvSpPr>
        <p:spPr>
          <a:xfrm>
            <a:off x="7385913" y="155671"/>
            <a:ext cx="821574" cy="3750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DAC559-D0DC-4242-B89A-AC9FF46D497C}"/>
              </a:ext>
            </a:extLst>
          </p:cNvPr>
          <p:cNvSpPr/>
          <p:nvPr/>
        </p:nvSpPr>
        <p:spPr>
          <a:xfrm>
            <a:off x="8247780" y="155670"/>
            <a:ext cx="821574" cy="3750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VERSION: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9BEE7D-6E96-48F0-9B4B-B88B2A368CD5}"/>
              </a:ext>
            </a:extLst>
          </p:cNvPr>
          <p:cNvSpPr/>
          <p:nvPr/>
        </p:nvSpPr>
        <p:spPr>
          <a:xfrm>
            <a:off x="195943" y="6240854"/>
            <a:ext cx="770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Paul Preiss </a:t>
            </a:r>
            <a:r>
              <a:rPr lang="en-IE" sz="600">
                <a:latin typeface="Century Gothic" panose="020B0502020202020204" pitchFamily="34" charset="0"/>
              </a:rPr>
              <a:t>for </a:t>
            </a:r>
            <a:r>
              <a:rPr lang="en-IE" sz="600" b="1">
                <a:latin typeface="Century Gothic" panose="020B0502020202020204" pitchFamily="34" charset="0"/>
              </a:rPr>
              <a:t>IASA Global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58E210-2506-480F-9A2C-C2A4C110AAFD}"/>
              </a:ext>
            </a:extLst>
          </p:cNvPr>
          <p:cNvGrpSpPr/>
          <p:nvPr/>
        </p:nvGrpSpPr>
        <p:grpSpPr>
          <a:xfrm>
            <a:off x="388597" y="1047120"/>
            <a:ext cx="8513877" cy="5036143"/>
            <a:chOff x="388942" y="1047120"/>
            <a:chExt cx="7017280" cy="503614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6E4EB37-C8BE-4BDF-949D-92D96F6BE8EE}"/>
                </a:ext>
              </a:extLst>
            </p:cNvPr>
            <p:cNvSpPr/>
            <p:nvPr/>
          </p:nvSpPr>
          <p:spPr>
            <a:xfrm>
              <a:off x="388942" y="1051881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Level 1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562994-420A-4449-A5CB-1C8A4BCBDE0D}"/>
                </a:ext>
              </a:extLst>
            </p:cNvPr>
            <p:cNvSpPr/>
            <p:nvPr/>
          </p:nvSpPr>
          <p:spPr>
            <a:xfrm>
              <a:off x="1803527" y="1051881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Level 1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9EC0F1-E15B-4AA7-8C6B-37EE8970FBAE}"/>
                </a:ext>
              </a:extLst>
            </p:cNvPr>
            <p:cNvSpPr/>
            <p:nvPr/>
          </p:nvSpPr>
          <p:spPr>
            <a:xfrm>
              <a:off x="3218110" y="1047120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Level 1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6095761-37D6-433B-AFC1-4A706BD53922}"/>
                </a:ext>
              </a:extLst>
            </p:cNvPr>
            <p:cNvSpPr/>
            <p:nvPr/>
          </p:nvSpPr>
          <p:spPr>
            <a:xfrm>
              <a:off x="4632694" y="1047120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Level 1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152C3C-8F10-4566-A8A6-F32D43E3FF8E}"/>
                </a:ext>
              </a:extLst>
            </p:cNvPr>
            <p:cNvSpPr/>
            <p:nvPr/>
          </p:nvSpPr>
          <p:spPr>
            <a:xfrm>
              <a:off x="6047277" y="1047120"/>
              <a:ext cx="1357331" cy="345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___________ Level 1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8846921-1000-47EA-B196-C1B49A7B5B14}"/>
                </a:ext>
              </a:extLst>
            </p:cNvPr>
            <p:cNvSpPr/>
            <p:nvPr/>
          </p:nvSpPr>
          <p:spPr>
            <a:xfrm>
              <a:off x="390556" y="1558807"/>
              <a:ext cx="1357331" cy="115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Level 2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0B987AA-C75C-4AFC-BC25-18EDA038E68F}"/>
                </a:ext>
              </a:extLst>
            </p:cNvPr>
            <p:cNvSpPr/>
            <p:nvPr/>
          </p:nvSpPr>
          <p:spPr>
            <a:xfrm>
              <a:off x="390557" y="2806510"/>
              <a:ext cx="1357330" cy="1018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1912172-7FC3-4454-A3FE-FAC35B097C63}"/>
                </a:ext>
              </a:extLst>
            </p:cNvPr>
            <p:cNvSpPr/>
            <p:nvPr/>
          </p:nvSpPr>
          <p:spPr>
            <a:xfrm>
              <a:off x="398395" y="3936116"/>
              <a:ext cx="1357330" cy="1018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D94C057-FBB1-44F7-8969-0363B11BE8C5}"/>
                </a:ext>
              </a:extLst>
            </p:cNvPr>
            <p:cNvSpPr/>
            <p:nvPr/>
          </p:nvSpPr>
          <p:spPr>
            <a:xfrm>
              <a:off x="398396" y="5064330"/>
              <a:ext cx="1349491" cy="1018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B418CF8-55C7-4DDD-A0C7-90C0808A76E0}"/>
                </a:ext>
              </a:extLst>
            </p:cNvPr>
            <p:cNvSpPr/>
            <p:nvPr/>
          </p:nvSpPr>
          <p:spPr>
            <a:xfrm>
              <a:off x="1805141" y="1551765"/>
              <a:ext cx="1357331" cy="115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Level 2</a:t>
              </a:r>
            </a:p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9E88223-11C7-485C-B605-9EAC498BE5C8}"/>
                </a:ext>
              </a:extLst>
            </p:cNvPr>
            <p:cNvSpPr/>
            <p:nvPr/>
          </p:nvSpPr>
          <p:spPr>
            <a:xfrm>
              <a:off x="3219724" y="1544898"/>
              <a:ext cx="1357331" cy="115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Level 2</a:t>
              </a:r>
            </a:p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4F78151-7982-4928-A477-2AAA5AA169EA}"/>
                </a:ext>
              </a:extLst>
            </p:cNvPr>
            <p:cNvSpPr/>
            <p:nvPr/>
          </p:nvSpPr>
          <p:spPr>
            <a:xfrm>
              <a:off x="4634149" y="1538603"/>
              <a:ext cx="1357331" cy="115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Level 2</a:t>
              </a:r>
            </a:p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A4DC08C-0D1D-4D04-AEAF-ADC3BECD278A}"/>
                </a:ext>
              </a:extLst>
            </p:cNvPr>
            <p:cNvSpPr/>
            <p:nvPr/>
          </p:nvSpPr>
          <p:spPr>
            <a:xfrm>
              <a:off x="6048891" y="1542497"/>
              <a:ext cx="1357331" cy="115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Level 2</a:t>
              </a:r>
            </a:p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EFD2C56-B782-413D-A807-282AE831EB8E}"/>
                </a:ext>
              </a:extLst>
            </p:cNvPr>
            <p:cNvSpPr/>
            <p:nvPr/>
          </p:nvSpPr>
          <p:spPr>
            <a:xfrm>
              <a:off x="1805141" y="2828592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D2EECDE-783C-40C5-BD7B-F80AAAD67162}"/>
                </a:ext>
              </a:extLst>
            </p:cNvPr>
            <p:cNvSpPr/>
            <p:nvPr/>
          </p:nvSpPr>
          <p:spPr>
            <a:xfrm>
              <a:off x="3219724" y="2821726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6F4BD2A-185C-420C-92BD-0E24B3A2B9A8}"/>
                </a:ext>
              </a:extLst>
            </p:cNvPr>
            <p:cNvSpPr/>
            <p:nvPr/>
          </p:nvSpPr>
          <p:spPr>
            <a:xfrm>
              <a:off x="4634149" y="2815430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8118AF1-0221-4CD6-A044-6C029DED996F}"/>
                </a:ext>
              </a:extLst>
            </p:cNvPr>
            <p:cNvSpPr/>
            <p:nvPr/>
          </p:nvSpPr>
          <p:spPr>
            <a:xfrm>
              <a:off x="6048891" y="2819324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5B75F88-788A-4A8C-A5EC-471596548D67}"/>
                </a:ext>
              </a:extLst>
            </p:cNvPr>
            <p:cNvSpPr/>
            <p:nvPr/>
          </p:nvSpPr>
          <p:spPr>
            <a:xfrm>
              <a:off x="1805141" y="3951162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E00C89F-C0EB-4DAC-BA3E-6068CCE1BF10}"/>
                </a:ext>
              </a:extLst>
            </p:cNvPr>
            <p:cNvSpPr/>
            <p:nvPr/>
          </p:nvSpPr>
          <p:spPr>
            <a:xfrm>
              <a:off x="3219724" y="3944296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B1EB3-09D1-4A2B-8CCC-D02EEBB52DCD}"/>
                </a:ext>
              </a:extLst>
            </p:cNvPr>
            <p:cNvSpPr/>
            <p:nvPr/>
          </p:nvSpPr>
          <p:spPr>
            <a:xfrm>
              <a:off x="4634149" y="3938001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ABE096-C535-4711-A154-95C57617B236}"/>
                </a:ext>
              </a:extLst>
            </p:cNvPr>
            <p:cNvSpPr/>
            <p:nvPr/>
          </p:nvSpPr>
          <p:spPr>
            <a:xfrm>
              <a:off x="6048891" y="3941895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C69330-465F-4D80-85B4-3CBC523AC71E}"/>
                </a:ext>
              </a:extLst>
            </p:cNvPr>
            <p:cNvSpPr/>
            <p:nvPr/>
          </p:nvSpPr>
          <p:spPr>
            <a:xfrm>
              <a:off x="1803526" y="5073250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0F6524C-1DA9-4E37-BDF7-0AEA6A47845D}"/>
                </a:ext>
              </a:extLst>
            </p:cNvPr>
            <p:cNvSpPr/>
            <p:nvPr/>
          </p:nvSpPr>
          <p:spPr>
            <a:xfrm>
              <a:off x="3218109" y="5066385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B6E8EA-E383-4DDD-B055-3B7AE74EF605}"/>
                </a:ext>
              </a:extLst>
            </p:cNvPr>
            <p:cNvSpPr/>
            <p:nvPr/>
          </p:nvSpPr>
          <p:spPr>
            <a:xfrm>
              <a:off x="4632533" y="5060088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54D7BB-D59E-4B31-B4AF-F8AA14CE2F01}"/>
                </a:ext>
              </a:extLst>
            </p:cNvPr>
            <p:cNvSpPr/>
            <p:nvPr/>
          </p:nvSpPr>
          <p:spPr>
            <a:xfrm>
              <a:off x="6047277" y="5063982"/>
              <a:ext cx="1357331" cy="101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6C55CBA-F7F9-48B7-B2E5-C72357397760}"/>
              </a:ext>
            </a:extLst>
          </p:cNvPr>
          <p:cNvSpPr/>
          <p:nvPr/>
        </p:nvSpPr>
        <p:spPr>
          <a:xfrm>
            <a:off x="241525" y="599031"/>
            <a:ext cx="8816944" cy="8730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D5A802-6704-4073-AB19-3733E57BD103}"/>
              </a:ext>
            </a:extLst>
          </p:cNvPr>
          <p:cNvSpPr/>
          <p:nvPr/>
        </p:nvSpPr>
        <p:spPr>
          <a:xfrm>
            <a:off x="388597" y="659555"/>
            <a:ext cx="8511919" cy="345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___________ Value Stream</a:t>
            </a:r>
          </a:p>
          <a:p>
            <a:endParaRPr lang="en-IE" sz="788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53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59506" y="177539"/>
            <a:ext cx="8817516" cy="6343308"/>
            <a:chOff x="634542" y="369870"/>
            <a:chExt cx="11000941" cy="61313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and define key differences in the definitions of architecture and how they impact our daily work.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Creating definitions is one step but defining it to a friend, colleague, and others makes the distinction clear.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steps do we need to perform to get to the result?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lvl="0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prstClr val="black"/>
                  </a:solidFill>
                  <a:latin typeface="Century Gothic" panose="020B0502020202020204" pitchFamily="34" charset="0"/>
                </a:rPr>
                <a:t>(Facilitator) Explain the process, tools, the rationale &amp; the impact</a:t>
              </a:r>
            </a:p>
            <a:p>
              <a:pPr marL="128588" lvl="0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prstClr val="black"/>
                  </a:solidFill>
                  <a:latin typeface="Century Gothic" panose="020B0502020202020204" pitchFamily="34" charset="0"/>
                </a:rPr>
                <a:t>(Participants) Fill in the architecture definition card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18358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18359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809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 0.1 ARCHITECTURE DEFINITION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7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DED15E9-C545-451C-83DE-F91A9DB00719}"/>
              </a:ext>
            </a:extLst>
          </p:cNvPr>
          <p:cNvSpPr/>
          <p:nvPr/>
        </p:nvSpPr>
        <p:spPr>
          <a:xfrm>
            <a:off x="6480399" y="196566"/>
            <a:ext cx="763919" cy="3667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2D407-B632-460F-AF3E-29719A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394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7FF3A3-07CF-412F-BE1F-D0050102A696}"/>
              </a:ext>
            </a:extLst>
          </p:cNvPr>
          <p:cNvGrpSpPr/>
          <p:nvPr/>
        </p:nvGrpSpPr>
        <p:grpSpPr>
          <a:xfrm>
            <a:off x="214604" y="260563"/>
            <a:ext cx="8686800" cy="6230594"/>
            <a:chOff x="475906" y="1134653"/>
            <a:chExt cx="8250707" cy="45359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518290" y="1469414"/>
              <a:ext cx="8208323" cy="9464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CAPABILITY: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Verb / Noun / Outcome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518290" y="2413789"/>
              <a:ext cx="4053710" cy="10425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OUTCOME: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Description of what the capability does &amp; what outcome does it lead to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4571999" y="2412475"/>
              <a:ext cx="4154612" cy="1042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SERVICE: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business does this capability enable?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6" y="1134653"/>
              <a:ext cx="171716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CAPABILITY CARD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3578390" y="114717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ID: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8447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8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75907" y="5468922"/>
              <a:ext cx="6735588" cy="201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Global.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209115" y="1147170"/>
              <a:ext cx="914730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LIFECYCLE PHASE: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7A5C69-E7EB-45B0-BE24-839BFB2568EA}"/>
                </a:ext>
              </a:extLst>
            </p:cNvPr>
            <p:cNvSpPr/>
            <p:nvPr/>
          </p:nvSpPr>
          <p:spPr>
            <a:xfrm>
              <a:off x="4893753" y="114717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CAPABILITY OWNER: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1267F-9E74-4957-9532-EBAF655C726B}"/>
                </a:ext>
              </a:extLst>
            </p:cNvPr>
            <p:cNvSpPr txBox="1"/>
            <p:nvPr/>
          </p:nvSpPr>
          <p:spPr>
            <a:xfrm>
              <a:off x="6268520" y="1479157"/>
              <a:ext cx="244860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E" sz="120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“If I have the belief that I can do it, I shall surely acquire the capacity to do it even if I may not have it at the beginning.” </a:t>
              </a:r>
            </a:p>
            <a:p>
              <a:pPr algn="r"/>
              <a:r>
                <a:rPr lang="en-IE" sz="9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– Gandhi </a:t>
              </a:r>
              <a:endParaRPr lang="en-IE" sz="12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34E594-C67C-45E0-95BC-6F0C009A3693}"/>
                </a:ext>
              </a:extLst>
            </p:cNvPr>
            <p:cNvSpPr txBox="1"/>
            <p:nvPr/>
          </p:nvSpPr>
          <p:spPr>
            <a:xfrm>
              <a:off x="518288" y="1971760"/>
              <a:ext cx="28676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E" sz="750" i="1">
                <a:latin typeface="Century Gothic" panose="020B0502020202020204" pitchFamily="34" charset="0"/>
              </a:endParaRPr>
            </a:p>
            <a:p>
              <a:r>
                <a:rPr lang="en-IE" sz="750" i="1">
                  <a:latin typeface="Century Gothic" panose="020B0502020202020204" pitchFamily="34" charset="0"/>
                </a:rPr>
                <a:t>_________________________________________________ </a:t>
              </a:r>
            </a:p>
            <a:p>
              <a:r>
                <a:rPr lang="en-IE" sz="60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[verb]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C0C8D6-1A16-4647-9450-1CC2B0818DB7}"/>
                </a:ext>
              </a:extLst>
            </p:cNvPr>
            <p:cNvSpPr txBox="1"/>
            <p:nvPr/>
          </p:nvSpPr>
          <p:spPr>
            <a:xfrm>
              <a:off x="2918882" y="1976632"/>
              <a:ext cx="30156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E" sz="750" i="1">
                <a:latin typeface="Century Gothic" panose="020B0502020202020204" pitchFamily="34" charset="0"/>
              </a:endParaRPr>
            </a:p>
            <a:p>
              <a:r>
                <a:rPr lang="en-IE" sz="750" i="1">
                  <a:latin typeface="Century Gothic" panose="020B0502020202020204" pitchFamily="34" charset="0"/>
                </a:rPr>
                <a:t>_________________________________________________ </a:t>
              </a:r>
            </a:p>
            <a:p>
              <a:r>
                <a:rPr lang="en-IE" sz="600" i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[noun]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3A22D9-5116-46EC-AF08-AD6E6AF2495D}"/>
                </a:ext>
              </a:extLst>
            </p:cNvPr>
            <p:cNvSpPr/>
            <p:nvPr/>
          </p:nvSpPr>
          <p:spPr>
            <a:xfrm>
              <a:off x="518289" y="3456372"/>
              <a:ext cx="2703846" cy="905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PEOPLE: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directly supports or enables this capability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8DA9C4-FAD3-445F-9B72-84AC4BEDE97E}"/>
                </a:ext>
              </a:extLst>
            </p:cNvPr>
            <p:cNvSpPr/>
            <p:nvPr/>
          </p:nvSpPr>
          <p:spPr>
            <a:xfrm>
              <a:off x="3222136" y="3459291"/>
              <a:ext cx="2693212" cy="905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PROCESS: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business processes currently contribute to realise this capability?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615209-4E78-4D04-8E30-F8EA6604B58F}"/>
                </a:ext>
              </a:extLst>
            </p:cNvPr>
            <p:cNvSpPr/>
            <p:nvPr/>
          </p:nvSpPr>
          <p:spPr>
            <a:xfrm>
              <a:off x="5915348" y="3459291"/>
              <a:ext cx="2801773" cy="905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TECHNOLOGY: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application services &amp; components are the primary enabler of this capability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7597766-6686-4925-8B27-39B1567659AB}"/>
                </a:ext>
              </a:extLst>
            </p:cNvPr>
            <p:cNvSpPr/>
            <p:nvPr/>
          </p:nvSpPr>
          <p:spPr>
            <a:xfrm>
              <a:off x="4619292" y="314040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SOURCING: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14B127F-54E8-4E0C-88F4-3ABA26F11178}"/>
                </a:ext>
              </a:extLst>
            </p:cNvPr>
            <p:cNvSpPr/>
            <p:nvPr/>
          </p:nvSpPr>
          <p:spPr>
            <a:xfrm>
              <a:off x="517007" y="4362061"/>
              <a:ext cx="2703846" cy="1104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PERFORMANCE: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directly supports or enables this capability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DD5D99-3513-48EA-952C-DFEBC45C4C3F}"/>
                </a:ext>
              </a:extLst>
            </p:cNvPr>
            <p:cNvSpPr/>
            <p:nvPr/>
          </p:nvSpPr>
          <p:spPr>
            <a:xfrm>
              <a:off x="3220854" y="4362061"/>
              <a:ext cx="2693212" cy="1104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MATURITY: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level of maturity does the capability exhibit currently?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613B2-DDEF-4765-8993-16FD81091F06}"/>
                </a:ext>
              </a:extLst>
            </p:cNvPr>
            <p:cNvSpPr/>
            <p:nvPr/>
          </p:nvSpPr>
          <p:spPr>
            <a:xfrm>
              <a:off x="5914065" y="4362061"/>
              <a:ext cx="2801773" cy="1104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STRATEGY: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impact does this capability have on strategy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012D717-E508-4E68-816E-0B92A0AEB2A0}"/>
                </a:ext>
              </a:extLst>
            </p:cNvPr>
            <p:cNvSpPr/>
            <p:nvPr/>
          </p:nvSpPr>
          <p:spPr>
            <a:xfrm>
              <a:off x="3253740" y="314040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KEY DEMAND DRIVER: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C503C1A-127B-4985-82C5-A65D687561AD}"/>
                </a:ext>
              </a:extLst>
            </p:cNvPr>
            <p:cNvGrpSpPr/>
            <p:nvPr/>
          </p:nvGrpSpPr>
          <p:grpSpPr>
            <a:xfrm>
              <a:off x="903156" y="5056085"/>
              <a:ext cx="1922126" cy="147939"/>
              <a:chOff x="7631422" y="4902518"/>
              <a:chExt cx="2819118" cy="216976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850DC16-B4D8-40FA-9A4F-22BABAC955E1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Diamond 77">
                <a:extLst>
                  <a:ext uri="{FF2B5EF4-FFF2-40B4-BE49-F238E27FC236}">
                    <a16:creationId xmlns:a16="http://schemas.microsoft.com/office/drawing/2014/main" id="{40DF42BA-3D09-42A7-9C06-B2C613E0EC27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id="{67ACBA22-0EDA-468D-8E63-B905687C563A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0" name="Diamond 79">
                <a:extLst>
                  <a:ext uri="{FF2B5EF4-FFF2-40B4-BE49-F238E27FC236}">
                    <a16:creationId xmlns:a16="http://schemas.microsoft.com/office/drawing/2014/main" id="{7A109DFF-6979-4D9E-A327-67CAEC7FE80D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1" name="Diamond 80">
                <a:extLst>
                  <a:ext uri="{FF2B5EF4-FFF2-40B4-BE49-F238E27FC236}">
                    <a16:creationId xmlns:a16="http://schemas.microsoft.com/office/drawing/2014/main" id="{E0F86BC4-258B-4452-B08B-C8B0ECC4D238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2" name="Diamond 81">
                <a:extLst>
                  <a:ext uri="{FF2B5EF4-FFF2-40B4-BE49-F238E27FC236}">
                    <a16:creationId xmlns:a16="http://schemas.microsoft.com/office/drawing/2014/main" id="{A7E01A1C-2D7E-4D1C-89BC-02C5A0DAAD7B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057671F-8984-4EBC-8F94-3E776D827EAC}"/>
                </a:ext>
              </a:extLst>
            </p:cNvPr>
            <p:cNvGrpSpPr/>
            <p:nvPr/>
          </p:nvGrpSpPr>
          <p:grpSpPr>
            <a:xfrm>
              <a:off x="3385948" y="4760587"/>
              <a:ext cx="896686" cy="62741"/>
              <a:chOff x="7631422" y="4902518"/>
              <a:chExt cx="2819118" cy="216976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90B09BD-309C-4B93-971F-89B613E499FB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Diamond 84">
                <a:extLst>
                  <a:ext uri="{FF2B5EF4-FFF2-40B4-BE49-F238E27FC236}">
                    <a16:creationId xmlns:a16="http://schemas.microsoft.com/office/drawing/2014/main" id="{2FEF33FB-99B8-4051-9C34-8F087FC52D23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6" name="Diamond 85">
                <a:extLst>
                  <a:ext uri="{FF2B5EF4-FFF2-40B4-BE49-F238E27FC236}">
                    <a16:creationId xmlns:a16="http://schemas.microsoft.com/office/drawing/2014/main" id="{D400D1F4-9660-48D9-95F4-D2D34735ABBF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7" name="Diamond 86">
                <a:extLst>
                  <a:ext uri="{FF2B5EF4-FFF2-40B4-BE49-F238E27FC236}">
                    <a16:creationId xmlns:a16="http://schemas.microsoft.com/office/drawing/2014/main" id="{429C8F7C-0CBA-4487-9CD5-459FBADA0074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8" name="Diamond 87">
                <a:extLst>
                  <a:ext uri="{FF2B5EF4-FFF2-40B4-BE49-F238E27FC236}">
                    <a16:creationId xmlns:a16="http://schemas.microsoft.com/office/drawing/2014/main" id="{F7E43895-EB04-40F9-AC35-FBB248ECC0F9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89" name="Diamond 88">
                <a:extLst>
                  <a:ext uri="{FF2B5EF4-FFF2-40B4-BE49-F238E27FC236}">
                    <a16:creationId xmlns:a16="http://schemas.microsoft.com/office/drawing/2014/main" id="{C71E84AB-788C-4EBC-9D8F-66512C1E6706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BA4D41B-20DC-4BF1-A7E9-C783DED25B4C}"/>
                </a:ext>
              </a:extLst>
            </p:cNvPr>
            <p:cNvGrpSpPr/>
            <p:nvPr/>
          </p:nvGrpSpPr>
          <p:grpSpPr>
            <a:xfrm>
              <a:off x="3387547" y="5030863"/>
              <a:ext cx="896686" cy="62741"/>
              <a:chOff x="7631422" y="4902518"/>
              <a:chExt cx="2819118" cy="216976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C5ACFF9-70D4-4FBA-96FB-8388020885AD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Diamond 91">
                <a:extLst>
                  <a:ext uri="{FF2B5EF4-FFF2-40B4-BE49-F238E27FC236}">
                    <a16:creationId xmlns:a16="http://schemas.microsoft.com/office/drawing/2014/main" id="{29043CF9-7199-4942-8222-076AC0D2B5C1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93" name="Diamond 92">
                <a:extLst>
                  <a:ext uri="{FF2B5EF4-FFF2-40B4-BE49-F238E27FC236}">
                    <a16:creationId xmlns:a16="http://schemas.microsoft.com/office/drawing/2014/main" id="{D20B99BA-DBC8-4E2E-BF58-9BD2F471967A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94" name="Diamond 93">
                <a:extLst>
                  <a:ext uri="{FF2B5EF4-FFF2-40B4-BE49-F238E27FC236}">
                    <a16:creationId xmlns:a16="http://schemas.microsoft.com/office/drawing/2014/main" id="{B746288A-7D7B-44F5-9476-3175C45A946E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2A9D2879-51CA-4DA4-AF7B-1C8E8609BCF9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CDCB0BE-BF58-42A3-8ED3-315DC927E3D5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7CA4AA5-1315-46E3-84EB-531D3CB9A94D}"/>
                </a:ext>
              </a:extLst>
            </p:cNvPr>
            <p:cNvGrpSpPr/>
            <p:nvPr/>
          </p:nvGrpSpPr>
          <p:grpSpPr>
            <a:xfrm>
              <a:off x="4676835" y="4760587"/>
              <a:ext cx="896686" cy="62741"/>
              <a:chOff x="7631422" y="4902518"/>
              <a:chExt cx="2819118" cy="216976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CA4CEAE-519B-4549-8794-6B698051E393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Diamond 98">
                <a:extLst>
                  <a:ext uri="{FF2B5EF4-FFF2-40B4-BE49-F238E27FC236}">
                    <a16:creationId xmlns:a16="http://schemas.microsoft.com/office/drawing/2014/main" id="{67003018-FF7F-4837-9351-00D3370FF4FB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297148B8-E500-4E58-A998-17113B1CD73D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1" name="Diamond 100">
                <a:extLst>
                  <a:ext uri="{FF2B5EF4-FFF2-40B4-BE49-F238E27FC236}">
                    <a16:creationId xmlns:a16="http://schemas.microsoft.com/office/drawing/2014/main" id="{DA89F873-0B28-409A-BC57-00A8C8021A71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CFDB7140-40A7-494B-BDAE-A6B27DA9A534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3" name="Diamond 102">
                <a:extLst>
                  <a:ext uri="{FF2B5EF4-FFF2-40B4-BE49-F238E27FC236}">
                    <a16:creationId xmlns:a16="http://schemas.microsoft.com/office/drawing/2014/main" id="{89AC64AD-7B35-4CA1-A837-00742C105E1A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D5DECA1-60E3-46CE-9B89-9495394FA87C}"/>
                </a:ext>
              </a:extLst>
            </p:cNvPr>
            <p:cNvGrpSpPr/>
            <p:nvPr/>
          </p:nvGrpSpPr>
          <p:grpSpPr>
            <a:xfrm>
              <a:off x="4678434" y="5030863"/>
              <a:ext cx="896686" cy="62741"/>
              <a:chOff x="7631422" y="4902518"/>
              <a:chExt cx="2819118" cy="216976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378E1F2-6089-4EFF-81AC-7B426AB97DAE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5F14F1CF-2D63-48EF-91EC-F0EC12CF1475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98681F3E-254E-491C-9E61-F1F5614E2DC8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41CECE0C-EE73-4F99-9366-B68A61DB8E88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09" name="Diamond 108">
                <a:extLst>
                  <a:ext uri="{FF2B5EF4-FFF2-40B4-BE49-F238E27FC236}">
                    <a16:creationId xmlns:a16="http://schemas.microsoft.com/office/drawing/2014/main" id="{0E5C5408-5E1F-4F94-AF4D-E0F29A545E89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306E13A5-8067-4802-9691-55797B6C8AE3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C20616-E0CF-48C5-99F9-7BD535958B23}"/>
                </a:ext>
              </a:extLst>
            </p:cNvPr>
            <p:cNvSpPr/>
            <p:nvPr/>
          </p:nvSpPr>
          <p:spPr>
            <a:xfrm>
              <a:off x="1625965" y="4865017"/>
              <a:ext cx="50518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efficiency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7D47B6-D16E-4E08-8F99-D7AC9971AEDC}"/>
                </a:ext>
              </a:extLst>
            </p:cNvPr>
            <p:cNvSpPr/>
            <p:nvPr/>
          </p:nvSpPr>
          <p:spPr>
            <a:xfrm>
              <a:off x="1564050" y="5204654"/>
              <a:ext cx="62901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effectiveness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4EE65F5-8CF5-437D-AAC3-876067328962}"/>
                </a:ext>
              </a:extLst>
            </p:cNvPr>
            <p:cNvSpPr/>
            <p:nvPr/>
          </p:nvSpPr>
          <p:spPr>
            <a:xfrm>
              <a:off x="3314919" y="4812929"/>
              <a:ext cx="7913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process definition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DEA8321-F8F1-4089-87AE-7C8FCF8A9BC3}"/>
                </a:ext>
              </a:extLst>
            </p:cNvPr>
            <p:cNvSpPr/>
            <p:nvPr/>
          </p:nvSpPr>
          <p:spPr>
            <a:xfrm>
              <a:off x="3323129" y="5084576"/>
              <a:ext cx="541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digitization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E6E3A26-6502-459A-BCCD-BD0A1242B661}"/>
                </a:ext>
              </a:extLst>
            </p:cNvPr>
            <p:cNvSpPr/>
            <p:nvPr/>
          </p:nvSpPr>
          <p:spPr>
            <a:xfrm>
              <a:off x="4616896" y="4812929"/>
              <a:ext cx="8586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organization scope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AA18CE0-31A8-4FDB-876A-3C79514CE8EB}"/>
                </a:ext>
              </a:extLst>
            </p:cNvPr>
            <p:cNvSpPr/>
            <p:nvPr/>
          </p:nvSpPr>
          <p:spPr>
            <a:xfrm>
              <a:off x="4625106" y="5084576"/>
              <a:ext cx="10281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outcome measurement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DDC3658-9020-40F6-AAED-4C868C6102A2}"/>
                </a:ext>
              </a:extLst>
            </p:cNvPr>
            <p:cNvGrpSpPr/>
            <p:nvPr/>
          </p:nvGrpSpPr>
          <p:grpSpPr>
            <a:xfrm>
              <a:off x="903156" y="4741607"/>
              <a:ext cx="1922126" cy="147939"/>
              <a:chOff x="7631422" y="4902518"/>
              <a:chExt cx="2819118" cy="216976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8B47C1B-D6F2-4B1A-A479-DB05D2E8B8BC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Diamond 145">
                <a:extLst>
                  <a:ext uri="{FF2B5EF4-FFF2-40B4-BE49-F238E27FC236}">
                    <a16:creationId xmlns:a16="http://schemas.microsoft.com/office/drawing/2014/main" id="{1BF57740-5FF1-4B93-A5D0-FBFD2757CDC9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47" name="Diamond 146">
                <a:extLst>
                  <a:ext uri="{FF2B5EF4-FFF2-40B4-BE49-F238E27FC236}">
                    <a16:creationId xmlns:a16="http://schemas.microsoft.com/office/drawing/2014/main" id="{B20372D3-4988-40D6-963B-92A612ED19F0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48" name="Diamond 147">
                <a:extLst>
                  <a:ext uri="{FF2B5EF4-FFF2-40B4-BE49-F238E27FC236}">
                    <a16:creationId xmlns:a16="http://schemas.microsoft.com/office/drawing/2014/main" id="{6B7536B9-7FC7-416F-AE97-474558DE3540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49" name="Diamond 148">
                <a:extLst>
                  <a:ext uri="{FF2B5EF4-FFF2-40B4-BE49-F238E27FC236}">
                    <a16:creationId xmlns:a16="http://schemas.microsoft.com/office/drawing/2014/main" id="{857BA733-0D33-4C35-91C0-48462670A050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50" name="Diamond 149">
                <a:extLst>
                  <a:ext uri="{FF2B5EF4-FFF2-40B4-BE49-F238E27FC236}">
                    <a16:creationId xmlns:a16="http://schemas.microsoft.com/office/drawing/2014/main" id="{9B8286ED-04BA-47E9-AB2B-AD0721F050B6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0FEF7EA-139E-4D30-8A52-6532C0FA12C2}"/>
                </a:ext>
              </a:extLst>
            </p:cNvPr>
            <p:cNvSpPr/>
            <p:nvPr/>
          </p:nvSpPr>
          <p:spPr>
            <a:xfrm>
              <a:off x="7390114" y="2463990"/>
              <a:ext cx="1271749" cy="933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KEY METRICS: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AEE2473-8E47-4B8C-BD8C-25638AE19668}"/>
                </a:ext>
              </a:extLst>
            </p:cNvPr>
            <p:cNvGrpSpPr/>
            <p:nvPr/>
          </p:nvGrpSpPr>
          <p:grpSpPr>
            <a:xfrm>
              <a:off x="6196362" y="4759256"/>
              <a:ext cx="896686" cy="62741"/>
              <a:chOff x="7631422" y="4902518"/>
              <a:chExt cx="2819118" cy="216976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7491699-AC2D-408B-A572-CA27EC8B961B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Diamond 169">
                <a:extLst>
                  <a:ext uri="{FF2B5EF4-FFF2-40B4-BE49-F238E27FC236}">
                    <a16:creationId xmlns:a16="http://schemas.microsoft.com/office/drawing/2014/main" id="{D3111F2C-A35F-4733-BCB9-7A8C99B8CA19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51FA7456-D9BC-4AFB-8718-2DC891752BEE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B5EA5A22-D0B7-45F1-AB68-BB78D9557EF4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3" name="Diamond 172">
                <a:extLst>
                  <a:ext uri="{FF2B5EF4-FFF2-40B4-BE49-F238E27FC236}">
                    <a16:creationId xmlns:a16="http://schemas.microsoft.com/office/drawing/2014/main" id="{5CC9D5DB-B3A1-46BD-9B2D-4B66BECA4D21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4" name="Diamond 173">
                <a:extLst>
                  <a:ext uri="{FF2B5EF4-FFF2-40B4-BE49-F238E27FC236}">
                    <a16:creationId xmlns:a16="http://schemas.microsoft.com/office/drawing/2014/main" id="{FAC88ECB-67C6-4E9D-8F66-9781B56934C0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AA8A014-B26A-4784-92AD-AB0815166C3E}"/>
                </a:ext>
              </a:extLst>
            </p:cNvPr>
            <p:cNvGrpSpPr/>
            <p:nvPr/>
          </p:nvGrpSpPr>
          <p:grpSpPr>
            <a:xfrm>
              <a:off x="6197961" y="5029532"/>
              <a:ext cx="896686" cy="62741"/>
              <a:chOff x="7631422" y="4902518"/>
              <a:chExt cx="2819118" cy="216976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C558EFE-2DD0-40EC-B5FD-056C67046780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7A3F2D27-F5DF-412D-9756-381A353755B2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8" name="Diamond 177">
                <a:extLst>
                  <a:ext uri="{FF2B5EF4-FFF2-40B4-BE49-F238E27FC236}">
                    <a16:creationId xmlns:a16="http://schemas.microsoft.com/office/drawing/2014/main" id="{43BE821E-CB6E-4916-8C21-3A9BCDB3689F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79" name="Diamond 178">
                <a:extLst>
                  <a:ext uri="{FF2B5EF4-FFF2-40B4-BE49-F238E27FC236}">
                    <a16:creationId xmlns:a16="http://schemas.microsoft.com/office/drawing/2014/main" id="{E286F8EB-877B-4639-BBD9-31323B35EBF9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2E916264-433B-42D4-9DEC-2E97258E788C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1" name="Diamond 180">
                <a:extLst>
                  <a:ext uri="{FF2B5EF4-FFF2-40B4-BE49-F238E27FC236}">
                    <a16:creationId xmlns:a16="http://schemas.microsoft.com/office/drawing/2014/main" id="{D8B8A321-31E4-49B5-B962-CDB57F05F613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5B12197-D0FB-4F53-9C24-19FF28A27FB0}"/>
                </a:ext>
              </a:extLst>
            </p:cNvPr>
            <p:cNvGrpSpPr/>
            <p:nvPr/>
          </p:nvGrpSpPr>
          <p:grpSpPr>
            <a:xfrm>
              <a:off x="7487249" y="4759256"/>
              <a:ext cx="896686" cy="62741"/>
              <a:chOff x="7631422" y="4902518"/>
              <a:chExt cx="2819118" cy="216976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7C00B07-AB88-4260-97FC-0AD884CD95E5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Diamond 183">
                <a:extLst>
                  <a:ext uri="{FF2B5EF4-FFF2-40B4-BE49-F238E27FC236}">
                    <a16:creationId xmlns:a16="http://schemas.microsoft.com/office/drawing/2014/main" id="{D7FC6F33-1B41-4464-9B6F-DECD0B86D338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5" name="Diamond 184">
                <a:extLst>
                  <a:ext uri="{FF2B5EF4-FFF2-40B4-BE49-F238E27FC236}">
                    <a16:creationId xmlns:a16="http://schemas.microsoft.com/office/drawing/2014/main" id="{A028BCD0-31C0-490F-B6A1-4E91D418C20F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6" name="Diamond 185">
                <a:extLst>
                  <a:ext uri="{FF2B5EF4-FFF2-40B4-BE49-F238E27FC236}">
                    <a16:creationId xmlns:a16="http://schemas.microsoft.com/office/drawing/2014/main" id="{A9C2356F-C4B1-4A63-94E5-13C7122BB363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7" name="Diamond 186">
                <a:extLst>
                  <a:ext uri="{FF2B5EF4-FFF2-40B4-BE49-F238E27FC236}">
                    <a16:creationId xmlns:a16="http://schemas.microsoft.com/office/drawing/2014/main" id="{21A931B3-D23F-4341-BBEC-7BBAFA34415A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C2098B5D-1490-4E8A-8432-BC761F15409E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8D720D-91E3-45BF-9E29-6DA1A879D756}"/>
                </a:ext>
              </a:extLst>
            </p:cNvPr>
            <p:cNvGrpSpPr/>
            <p:nvPr/>
          </p:nvGrpSpPr>
          <p:grpSpPr>
            <a:xfrm>
              <a:off x="7488848" y="5029532"/>
              <a:ext cx="896686" cy="62741"/>
              <a:chOff x="7631422" y="4902518"/>
              <a:chExt cx="2819118" cy="216976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3CF903E8-3B6F-4D02-8FF1-AA24515490AF}"/>
                  </a:ext>
                </a:extLst>
              </p:cNvPr>
              <p:cNvCxnSpPr/>
              <p:nvPr/>
            </p:nvCxnSpPr>
            <p:spPr>
              <a:xfrm>
                <a:off x="7631422" y="4996718"/>
                <a:ext cx="2804200" cy="9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Diamond 190">
                <a:extLst>
                  <a:ext uri="{FF2B5EF4-FFF2-40B4-BE49-F238E27FC236}">
                    <a16:creationId xmlns:a16="http://schemas.microsoft.com/office/drawing/2014/main" id="{2D61BCAD-B53F-4AF9-A401-D46E2D04D839}"/>
                  </a:ext>
                </a:extLst>
              </p:cNvPr>
              <p:cNvSpPr/>
              <p:nvPr/>
            </p:nvSpPr>
            <p:spPr>
              <a:xfrm>
                <a:off x="8931975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85A87CC0-47A7-4BDD-B8F4-2CF084A9162C}"/>
                  </a:ext>
                </a:extLst>
              </p:cNvPr>
              <p:cNvSpPr/>
              <p:nvPr/>
            </p:nvSpPr>
            <p:spPr>
              <a:xfrm>
                <a:off x="9578818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93" name="Diamond 192">
                <a:extLst>
                  <a:ext uri="{FF2B5EF4-FFF2-40B4-BE49-F238E27FC236}">
                    <a16:creationId xmlns:a16="http://schemas.microsoft.com/office/drawing/2014/main" id="{6D83F120-0DCF-42B2-906D-FC9E82A06173}"/>
                  </a:ext>
                </a:extLst>
              </p:cNvPr>
              <p:cNvSpPr/>
              <p:nvPr/>
            </p:nvSpPr>
            <p:spPr>
              <a:xfrm>
                <a:off x="8285132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94" name="Diamond 193">
                <a:extLst>
                  <a:ext uri="{FF2B5EF4-FFF2-40B4-BE49-F238E27FC236}">
                    <a16:creationId xmlns:a16="http://schemas.microsoft.com/office/drawing/2014/main" id="{49B83390-BB32-4A2B-9DA6-207D2E5FA907}"/>
                  </a:ext>
                </a:extLst>
              </p:cNvPr>
              <p:cNvSpPr/>
              <p:nvPr/>
            </p:nvSpPr>
            <p:spPr>
              <a:xfrm>
                <a:off x="10225660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FD225F3A-B3CD-4087-8D79-CA4E24D4D66C}"/>
                  </a:ext>
                </a:extLst>
              </p:cNvPr>
              <p:cNvSpPr/>
              <p:nvPr/>
            </p:nvSpPr>
            <p:spPr>
              <a:xfrm>
                <a:off x="7638289" y="4902518"/>
                <a:ext cx="224880" cy="21697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/>
              </a:p>
            </p:txBody>
          </p: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3DA4256-553B-4E46-9ACD-350A658B9F6E}"/>
                </a:ext>
              </a:extLst>
            </p:cNvPr>
            <p:cNvSpPr/>
            <p:nvPr/>
          </p:nvSpPr>
          <p:spPr>
            <a:xfrm>
              <a:off x="6125333" y="4811597"/>
              <a:ext cx="46431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strategic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75E3327-7D17-443C-A207-B13D914CB4F5}"/>
                </a:ext>
              </a:extLst>
            </p:cNvPr>
            <p:cNvSpPr/>
            <p:nvPr/>
          </p:nvSpPr>
          <p:spPr>
            <a:xfrm>
              <a:off x="6133543" y="5083245"/>
              <a:ext cx="2947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cost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86C7457-8DAA-47F3-911D-8F068F1C5AB1}"/>
                </a:ext>
              </a:extLst>
            </p:cNvPr>
            <p:cNvSpPr/>
            <p:nvPr/>
          </p:nvSpPr>
          <p:spPr>
            <a:xfrm>
              <a:off x="7427309" y="4811597"/>
              <a:ext cx="78290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value proposition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64FDBE1-6364-4E83-8616-6586702A1DD4}"/>
                </a:ext>
              </a:extLst>
            </p:cNvPr>
            <p:cNvSpPr/>
            <p:nvPr/>
          </p:nvSpPr>
          <p:spPr>
            <a:xfrm>
              <a:off x="7435520" y="5083245"/>
              <a:ext cx="44868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IE" sz="600" i="1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revenue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674C6-E904-4360-92FE-26C74142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2957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79108" y="136524"/>
            <a:ext cx="8797913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how to describe the landscape of services internal and external offered by your organisation.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Service Thinking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Landscape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Map 1-2 Services offered by your organisation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Start with external services visible to customers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internal services that external services depend on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Blueprint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Select 1 Service and develop a Service Blueprint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Class Discussion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Archimate Cheat-sheet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Blueprint</a:t>
              </a: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Design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598496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LS2.3.2 SERVICE LANDSCAPE &amp; BLUEPRINTS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5195" y="1581313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15194" y="1967016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7CABA-0441-4EA7-A6A2-B2DD1DC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233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0" y="136525"/>
            <a:ext cx="8726613" cy="6429065"/>
            <a:chOff x="532635" y="369870"/>
            <a:chExt cx="11102848" cy="7159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3397251" y="816218"/>
              <a:ext cx="4119114" cy="84950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SCENARIO: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is the customer trying to do?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49" y="1665608"/>
              <a:ext cx="10944429" cy="94234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265364" cy="358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SERVICE BLUEPRINT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532635" y="7221070"/>
              <a:ext cx="9550279" cy="30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CEEC0A9-F9C9-4B58-A08D-68BCCE59C120}"/>
              </a:ext>
            </a:extLst>
          </p:cNvPr>
          <p:cNvSpPr/>
          <p:nvPr/>
        </p:nvSpPr>
        <p:spPr>
          <a:xfrm>
            <a:off x="6236963" y="153039"/>
            <a:ext cx="800566" cy="33335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STAGE #: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1B9BCC-CB7C-4566-A362-6C954BF17FA0}"/>
              </a:ext>
            </a:extLst>
          </p:cNvPr>
          <p:cNvSpPr/>
          <p:nvPr/>
        </p:nvSpPr>
        <p:spPr>
          <a:xfrm>
            <a:off x="4916174" y="146116"/>
            <a:ext cx="1256910" cy="330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STAGE NAME: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147D9F-5881-4655-BA6E-AF30A6F36579}"/>
              </a:ext>
            </a:extLst>
          </p:cNvPr>
          <p:cNvSpPr/>
          <p:nvPr/>
        </p:nvSpPr>
        <p:spPr>
          <a:xfrm>
            <a:off x="124509" y="532310"/>
            <a:ext cx="2127017" cy="7568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SERVICE: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service is being offered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EB64FD-8F05-4D58-8CBB-D0F99227BC25}"/>
              </a:ext>
            </a:extLst>
          </p:cNvPr>
          <p:cNvSpPr/>
          <p:nvPr/>
        </p:nvSpPr>
        <p:spPr>
          <a:xfrm>
            <a:off x="5489063" y="533106"/>
            <a:ext cx="3237539" cy="75392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OUTCOMES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is the customer trying to achieve?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does the customer expect?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does the customer fear?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B118A-080F-4370-99BC-D9B79E55B7CA}"/>
              </a:ext>
            </a:extLst>
          </p:cNvPr>
          <p:cNvSpPr/>
          <p:nvPr/>
        </p:nvSpPr>
        <p:spPr>
          <a:xfrm>
            <a:off x="118006" y="1327171"/>
            <a:ext cx="8208323" cy="30328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ONLINE/PHYSICAL EVIDENCE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55093-406F-40A8-A898-2654AA8F63C3}"/>
              </a:ext>
            </a:extLst>
          </p:cNvPr>
          <p:cNvSpPr/>
          <p:nvPr/>
        </p:nvSpPr>
        <p:spPr>
          <a:xfrm>
            <a:off x="124506" y="2146027"/>
            <a:ext cx="8602096" cy="84577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CONSUMER ACTIONS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AEDB80-81CD-4B4B-938E-6DA1A0EB84F9}"/>
              </a:ext>
            </a:extLst>
          </p:cNvPr>
          <p:cNvCxnSpPr/>
          <p:nvPr/>
        </p:nvCxnSpPr>
        <p:spPr>
          <a:xfrm rot="5400000">
            <a:off x="636233" y="5156946"/>
            <a:ext cx="0" cy="10234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576AE94-28BE-4A6E-8D99-7664A78EAB25}"/>
              </a:ext>
            </a:extLst>
          </p:cNvPr>
          <p:cNvSpPr/>
          <p:nvPr/>
        </p:nvSpPr>
        <p:spPr>
          <a:xfrm>
            <a:off x="124504" y="5449517"/>
            <a:ext cx="48365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E" sz="600" i="1">
                <a:solidFill>
                  <a:prstClr val="black"/>
                </a:solidFill>
                <a:latin typeface="Century Gothic" panose="020B0502020202020204" pitchFamily="34" charset="0"/>
              </a:rPr>
              <a:t>time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38A8CC-0D77-4A51-8803-E16B088CA199}"/>
              </a:ext>
            </a:extLst>
          </p:cNvPr>
          <p:cNvSpPr/>
          <p:nvPr/>
        </p:nvSpPr>
        <p:spPr>
          <a:xfrm>
            <a:off x="124506" y="2992893"/>
            <a:ext cx="8602096" cy="85415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ON-STAGE/FRONTSTAGE ACTIONS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6EEE1E-3CFF-4D0D-BD26-718CB5F724DA}"/>
              </a:ext>
            </a:extLst>
          </p:cNvPr>
          <p:cNvSpPr/>
          <p:nvPr/>
        </p:nvSpPr>
        <p:spPr>
          <a:xfrm>
            <a:off x="124506" y="3833032"/>
            <a:ext cx="8602096" cy="86214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BACK-STAGE ACTIONS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0704F7F-EAB6-49F0-A7AF-F501CD0A4C1D}"/>
              </a:ext>
            </a:extLst>
          </p:cNvPr>
          <p:cNvSpPr/>
          <p:nvPr/>
        </p:nvSpPr>
        <p:spPr>
          <a:xfrm rot="5400000">
            <a:off x="6834448" y="3229870"/>
            <a:ext cx="4172294" cy="2866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350">
                <a:solidFill>
                  <a:schemeClr val="bg1">
                    <a:lumMod val="50000"/>
                  </a:schemeClr>
                </a:solidFill>
              </a:rPr>
              <a:t>NEXT STAGE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680051-EAAA-4489-8635-72F89A13CA19}"/>
              </a:ext>
            </a:extLst>
          </p:cNvPr>
          <p:cNvSpPr/>
          <p:nvPr/>
        </p:nvSpPr>
        <p:spPr>
          <a:xfrm>
            <a:off x="124505" y="4696272"/>
            <a:ext cx="8602096" cy="69996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Century Gothic" panose="020B0502020202020204" pitchFamily="34" charset="0"/>
              </a:rPr>
              <a:t>SUPPORT PROCESSES &amp; SYSTEMS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87433-71C0-4038-B5A3-B8B5AD62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647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0256" y="136524"/>
            <a:ext cx="8816766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opportunities for value from organisational change. Capture and classify benefits, connect benefits and identify dependencies.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Business Benefits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Pick the right tool for the job</a:t>
              </a:r>
            </a:p>
            <a:p>
              <a:pPr marL="171450" indent="-171450">
                <a:buAutoNum type="arabicPeriod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NABC – Anything</a:t>
              </a:r>
            </a:p>
            <a:p>
              <a:endParaRPr lang="en-IE" sz="788" b="1" i="1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Build the case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Using the selected tool build the case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Make sure you connect in the benefits, capabilities etc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How would we get this approved? 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Who would need to approve it?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How much money?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What kind of timeframe?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How would we deliver?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NABC Card</a:t>
              </a:r>
            </a:p>
            <a:p>
              <a:pPr lvl="0"/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-or-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LEAN CANVAS</a:t>
              </a:r>
            </a:p>
            <a:p>
              <a:pPr lvl="0"/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-or-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LEAN CHANGE CANVAS</a:t>
              </a: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DEMAND SIGNAL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Large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Benefits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896566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LS2.4.1 MAKING THE CASE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2492" y="1619028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30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12491" y="198535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4380E-997A-4354-8770-1D9EFCAA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2868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22548" y="136524"/>
            <a:ext cx="8854474" cy="6357119"/>
            <a:chOff x="634542" y="369870"/>
            <a:chExt cx="11000941" cy="62252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417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7"/>
              <a:ext cx="10944431" cy="1371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NEED: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Context, Problem, Need, Gap, Driver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2196360"/>
              <a:ext cx="10944430" cy="13435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APPROACH: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Proposed approach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3543300"/>
              <a:ext cx="3410345" cy="1397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BENEFIT(S)/VALUE: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benefits financial/non-financial do we expect?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4115331" y="3543300"/>
              <a:ext cx="3410345" cy="1397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COSTS(S):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costs will be incurred?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4943284"/>
              <a:ext cx="10944429" cy="12901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CONSIDERATIONS/COMPETITION/ALTERNATIVES/RISKS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 considerations, alternatives, competition, risks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178987" cy="293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BUSINESS CASE: NABC CARD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8980784" cy="361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Global.</a:t>
              </a:r>
              <a:br>
                <a:rPr lang="en-IE" sz="600" b="1">
                  <a:latin typeface="Century Gothic" panose="020B0502020202020204" pitchFamily="34" charset="0"/>
                </a:rPr>
              </a:b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US" sz="600" b="1">
                  <a:latin typeface="Century Gothic" panose="020B0502020202020204" pitchFamily="34" charset="0"/>
                </a:rPr>
                <a:t>Carlson and William W. Wilmot,</a:t>
              </a:r>
              <a:r>
                <a:rPr lang="en-US" sz="600">
                  <a:latin typeface="Century Gothic" panose="020B0502020202020204" pitchFamily="34" charset="0"/>
                </a:rPr>
                <a:t> Innovation: The Five Disciplines for Creating What Customers Want, Crown Business (August 8, 2006)</a:t>
              </a:r>
              <a:endParaRPr lang="en-IE" sz="600" b="1">
                <a:latin typeface="Century Gothic" panose="020B0502020202020204" pitchFamily="34" charset="0"/>
              </a:endParaRP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DED15E9-C545-451C-83DE-F91A9DB00719}"/>
              </a:ext>
            </a:extLst>
          </p:cNvPr>
          <p:cNvSpPr/>
          <p:nvPr/>
        </p:nvSpPr>
        <p:spPr>
          <a:xfrm>
            <a:off x="6296219" y="146005"/>
            <a:ext cx="960747" cy="377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843AB-7E1A-4FC0-BC0F-2BD22A0A6A32}"/>
              </a:ext>
            </a:extLst>
          </p:cNvPr>
          <p:cNvSpPr/>
          <p:nvPr/>
        </p:nvSpPr>
        <p:spPr>
          <a:xfrm>
            <a:off x="5680323" y="3390143"/>
            <a:ext cx="3295643" cy="1413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RETURN ON INVESTMENT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1B673-47B2-43A7-9B72-DAAA890697D8}"/>
              </a:ext>
            </a:extLst>
          </p:cNvPr>
          <p:cNvSpPr/>
          <p:nvPr/>
        </p:nvSpPr>
        <p:spPr>
          <a:xfrm>
            <a:off x="5793939" y="3624393"/>
            <a:ext cx="1461991" cy="4052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TIMEFRAME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2BE1CE-EFDE-421F-BFB9-5FE50A3CBB94}"/>
              </a:ext>
            </a:extLst>
          </p:cNvPr>
          <p:cNvSpPr/>
          <p:nvPr/>
        </p:nvSpPr>
        <p:spPr>
          <a:xfrm>
            <a:off x="7408010" y="4090483"/>
            <a:ext cx="1461991" cy="40521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ROI 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C276F-8815-4B64-A0FC-38F63D493867}"/>
              </a:ext>
            </a:extLst>
          </p:cNvPr>
          <p:cNvSpPr/>
          <p:nvPr/>
        </p:nvSpPr>
        <p:spPr>
          <a:xfrm>
            <a:off x="5819010" y="4095560"/>
            <a:ext cx="1417967" cy="4052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BREAKEVEN POINT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20AD4-C951-4C03-86E5-6F1A05D13844}"/>
              </a:ext>
            </a:extLst>
          </p:cNvPr>
          <p:cNvSpPr/>
          <p:nvPr/>
        </p:nvSpPr>
        <p:spPr>
          <a:xfrm>
            <a:off x="7408010" y="3624393"/>
            <a:ext cx="1461991" cy="4052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NPV/IRR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6494AD-07F0-4986-B8FA-B4925DEBB838}"/>
              </a:ext>
            </a:extLst>
          </p:cNvPr>
          <p:cNvSpPr/>
          <p:nvPr/>
        </p:nvSpPr>
        <p:spPr>
          <a:xfrm>
            <a:off x="7351031" y="2119399"/>
            <a:ext cx="1518970" cy="11151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0B813D-9AD6-4122-831A-ED06B9D7C33B}"/>
              </a:ext>
            </a:extLst>
          </p:cNvPr>
          <p:cNvSpPr/>
          <p:nvPr/>
        </p:nvSpPr>
        <p:spPr>
          <a:xfrm>
            <a:off x="7352592" y="696860"/>
            <a:ext cx="1517410" cy="11718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630133-ED06-4686-82BE-AEBE2A4F9897}"/>
              </a:ext>
            </a:extLst>
          </p:cNvPr>
          <p:cNvSpPr/>
          <p:nvPr/>
        </p:nvSpPr>
        <p:spPr>
          <a:xfrm>
            <a:off x="251436" y="4472763"/>
            <a:ext cx="1289060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TOTAL BENEFIT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6BA26-20E7-42EA-AA52-C3D43FA7A014}"/>
              </a:ext>
            </a:extLst>
          </p:cNvPr>
          <p:cNvSpPr/>
          <p:nvPr/>
        </p:nvSpPr>
        <p:spPr>
          <a:xfrm>
            <a:off x="1673484" y="4472763"/>
            <a:ext cx="1171873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CONFIDENCE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748ACE-262C-406F-B355-8F693392E221}"/>
              </a:ext>
            </a:extLst>
          </p:cNvPr>
          <p:cNvSpPr/>
          <p:nvPr/>
        </p:nvSpPr>
        <p:spPr>
          <a:xfrm>
            <a:off x="3018799" y="4472763"/>
            <a:ext cx="1289060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TOTAL COST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5C652-A44C-4786-B1D1-AD5B8657CC88}"/>
              </a:ext>
            </a:extLst>
          </p:cNvPr>
          <p:cNvSpPr/>
          <p:nvPr/>
        </p:nvSpPr>
        <p:spPr>
          <a:xfrm>
            <a:off x="4440847" y="4472763"/>
            <a:ext cx="1171873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CONFIDENCE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0A6F1-5584-4B87-9DAB-A7EBC013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281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13122" y="136524"/>
            <a:ext cx="886390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opportunities for value from organisational change. Capture and classify benefits, connect benefits and identify dependencies.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Business Benefits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Find the Benefits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3 potential benefits that the organisation could realise from your NABC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Understand the drivers for change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Classify the benefits using the benefit card template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Find the Dependencies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Using the BDN Canvas -  map the drivers, investment objectives, benefits, changes and enablers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How are what do we need to change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 Card (template)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BDN Canvas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Demand Signals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Large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Benefits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805563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LS2.4.2 BUSINESS BENEFITS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9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7485" y="1609801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17485" y="1950344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2163A-2092-4930-B260-7D06F38F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0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235670" y="235670"/>
            <a:ext cx="8719794" cy="6289420"/>
            <a:chOff x="634542" y="369870"/>
            <a:chExt cx="11000941" cy="61337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OBJECTIVE: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goal do you have that you need to achieve?</a:t>
              </a:r>
            </a:p>
            <a:p>
              <a:r>
                <a:rPr lang="en-IE" sz="60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I will….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1665726"/>
              <a:ext cx="6398167" cy="2995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RESULTS: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As measured by….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089218" y="1665725"/>
              <a:ext cx="4546264" cy="29958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RESULT RETROSPECTIVE: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did you do?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good was the measure you picked?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4666546"/>
              <a:ext cx="5404946" cy="1566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OBJECTIVE ALIGNMENT: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6096000" y="4662159"/>
              <a:ext cx="5539482" cy="15712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VALUE &amp; LEARNING: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was the impact?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did I learn?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OKR CARD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10591235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7" cy="270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 </a:t>
              </a:r>
              <a:r>
                <a:rPr lang="en-IE" sz="600" b="1">
                  <a:latin typeface="Century Gothic" panose="020B0502020202020204" pitchFamily="34" charset="0"/>
                </a:rPr>
                <a:t>John </a:t>
              </a:r>
              <a:r>
                <a:rPr lang="en-IE" sz="600" b="1" err="1">
                  <a:latin typeface="Century Gothic" panose="020B0502020202020204" pitchFamily="34" charset="0"/>
                </a:rPr>
                <a:t>Doerr</a:t>
              </a:r>
              <a:endParaRPr lang="en-IE" sz="600" b="1">
                <a:latin typeface="Century Gothic" panose="020B0502020202020204" pitchFamily="34" charset="0"/>
              </a:endParaRP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1FB6FA-6413-4C68-8747-7E42D23E2C5A}"/>
              </a:ext>
            </a:extLst>
          </p:cNvPr>
          <p:cNvCxnSpPr/>
          <p:nvPr/>
        </p:nvCxnSpPr>
        <p:spPr>
          <a:xfrm>
            <a:off x="5409970" y="2592671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3DFD2E-0743-40AC-97CB-E5C9C5113E36}"/>
              </a:ext>
            </a:extLst>
          </p:cNvPr>
          <p:cNvSpPr txBox="1"/>
          <p:nvPr/>
        </p:nvSpPr>
        <p:spPr>
          <a:xfrm>
            <a:off x="5349091" y="2463682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EA46F-270C-4F0A-B525-70E97F7C0FD4}"/>
              </a:ext>
            </a:extLst>
          </p:cNvPr>
          <p:cNvSpPr txBox="1"/>
          <p:nvPr/>
        </p:nvSpPr>
        <p:spPr>
          <a:xfrm>
            <a:off x="7760774" y="2463682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C3318-19EE-4FCB-BBDB-29191737F597}"/>
              </a:ext>
            </a:extLst>
          </p:cNvPr>
          <p:cNvSpPr txBox="1"/>
          <p:nvPr/>
        </p:nvSpPr>
        <p:spPr>
          <a:xfrm>
            <a:off x="7141843" y="2463682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FDF525-29F9-4D08-BDBD-E20DF4E17E22}"/>
              </a:ext>
            </a:extLst>
          </p:cNvPr>
          <p:cNvSpPr txBox="1"/>
          <p:nvPr/>
        </p:nvSpPr>
        <p:spPr>
          <a:xfrm>
            <a:off x="5819858" y="2463682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CA6A2B-B0A6-42FA-A911-07DD2DBAD4E7}"/>
              </a:ext>
            </a:extLst>
          </p:cNvPr>
          <p:cNvSpPr txBox="1"/>
          <p:nvPr/>
        </p:nvSpPr>
        <p:spPr>
          <a:xfrm>
            <a:off x="6568007" y="2463682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3D98E3-AC5F-4BE6-B5E9-6824A57B633C}"/>
              </a:ext>
            </a:extLst>
          </p:cNvPr>
          <p:cNvSpPr/>
          <p:nvPr/>
        </p:nvSpPr>
        <p:spPr>
          <a:xfrm>
            <a:off x="577921" y="2447764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7FEDAF-9AA6-44B7-855B-F9E36555F724}"/>
              </a:ext>
            </a:extLst>
          </p:cNvPr>
          <p:cNvSpPr/>
          <p:nvPr/>
        </p:nvSpPr>
        <p:spPr>
          <a:xfrm>
            <a:off x="2898813" y="2447764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E57C19-7922-4A07-A752-903643BE7066}"/>
              </a:ext>
            </a:extLst>
          </p:cNvPr>
          <p:cNvSpPr/>
          <p:nvPr/>
        </p:nvSpPr>
        <p:spPr>
          <a:xfrm>
            <a:off x="3694909" y="2447764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3C85A3-1837-49AA-B06C-1DC7119928A4}"/>
              </a:ext>
            </a:extLst>
          </p:cNvPr>
          <p:cNvSpPr/>
          <p:nvPr/>
        </p:nvSpPr>
        <p:spPr>
          <a:xfrm>
            <a:off x="4486946" y="2447764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52EE3D-F5D6-47D3-91C5-71B569DA15A7}"/>
              </a:ext>
            </a:extLst>
          </p:cNvPr>
          <p:cNvCxnSpPr/>
          <p:nvPr/>
        </p:nvCxnSpPr>
        <p:spPr>
          <a:xfrm>
            <a:off x="5409970" y="2976934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B323D1-BEBD-4DA3-8DB5-CAB5A98E45EA}"/>
              </a:ext>
            </a:extLst>
          </p:cNvPr>
          <p:cNvSpPr txBox="1"/>
          <p:nvPr/>
        </p:nvSpPr>
        <p:spPr>
          <a:xfrm>
            <a:off x="5349091" y="2847946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645312-20F8-4DE3-894C-A4E577223B84}"/>
              </a:ext>
            </a:extLst>
          </p:cNvPr>
          <p:cNvSpPr txBox="1"/>
          <p:nvPr/>
        </p:nvSpPr>
        <p:spPr>
          <a:xfrm>
            <a:off x="7760774" y="2847946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79B1AE-91BA-468E-BA1F-C7210CF0FE6D}"/>
              </a:ext>
            </a:extLst>
          </p:cNvPr>
          <p:cNvSpPr txBox="1"/>
          <p:nvPr/>
        </p:nvSpPr>
        <p:spPr>
          <a:xfrm>
            <a:off x="7141843" y="2847946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B62A3-37CE-482E-9820-0A4B1EDE6540}"/>
              </a:ext>
            </a:extLst>
          </p:cNvPr>
          <p:cNvSpPr txBox="1"/>
          <p:nvPr/>
        </p:nvSpPr>
        <p:spPr>
          <a:xfrm>
            <a:off x="5819858" y="2847946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31DC9-27DE-40B4-AE0F-3B55E0CD0CD1}"/>
              </a:ext>
            </a:extLst>
          </p:cNvPr>
          <p:cNvSpPr txBox="1"/>
          <p:nvPr/>
        </p:nvSpPr>
        <p:spPr>
          <a:xfrm>
            <a:off x="6568007" y="2847946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0839F-950A-4DFF-8E14-4EC4F4014A5E}"/>
              </a:ext>
            </a:extLst>
          </p:cNvPr>
          <p:cNvSpPr/>
          <p:nvPr/>
        </p:nvSpPr>
        <p:spPr>
          <a:xfrm>
            <a:off x="577921" y="2832028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1CC6FA-153E-4532-B343-78C697215F43}"/>
              </a:ext>
            </a:extLst>
          </p:cNvPr>
          <p:cNvSpPr/>
          <p:nvPr/>
        </p:nvSpPr>
        <p:spPr>
          <a:xfrm>
            <a:off x="2898813" y="283202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A84DCB-B5F0-4A0F-916D-1182D377B6BB}"/>
              </a:ext>
            </a:extLst>
          </p:cNvPr>
          <p:cNvSpPr/>
          <p:nvPr/>
        </p:nvSpPr>
        <p:spPr>
          <a:xfrm>
            <a:off x="3694909" y="283202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3CA43C-19F3-4287-B932-5A485CD85A4D}"/>
              </a:ext>
            </a:extLst>
          </p:cNvPr>
          <p:cNvSpPr/>
          <p:nvPr/>
        </p:nvSpPr>
        <p:spPr>
          <a:xfrm>
            <a:off x="4486946" y="283202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FB1F91-10A0-4FBD-B9FE-2AD9F88C15B7}"/>
              </a:ext>
            </a:extLst>
          </p:cNvPr>
          <p:cNvCxnSpPr/>
          <p:nvPr/>
        </p:nvCxnSpPr>
        <p:spPr>
          <a:xfrm>
            <a:off x="5409970" y="3357925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E98247-0937-4E6B-BAFB-C9F53B100ED9}"/>
              </a:ext>
            </a:extLst>
          </p:cNvPr>
          <p:cNvSpPr txBox="1"/>
          <p:nvPr/>
        </p:nvSpPr>
        <p:spPr>
          <a:xfrm>
            <a:off x="5349091" y="3228937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330E4C-9692-464E-B608-411563836616}"/>
              </a:ext>
            </a:extLst>
          </p:cNvPr>
          <p:cNvSpPr txBox="1"/>
          <p:nvPr/>
        </p:nvSpPr>
        <p:spPr>
          <a:xfrm>
            <a:off x="7760774" y="3228937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4B880F-9F6F-41AD-931C-69966F4B4570}"/>
              </a:ext>
            </a:extLst>
          </p:cNvPr>
          <p:cNvSpPr txBox="1"/>
          <p:nvPr/>
        </p:nvSpPr>
        <p:spPr>
          <a:xfrm>
            <a:off x="7141843" y="3228937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FF6D1B-6C93-4D5E-9736-FB9104693828}"/>
              </a:ext>
            </a:extLst>
          </p:cNvPr>
          <p:cNvSpPr txBox="1"/>
          <p:nvPr/>
        </p:nvSpPr>
        <p:spPr>
          <a:xfrm>
            <a:off x="5819858" y="3228937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29C7D3-266B-454B-9594-D12091A51EC4}"/>
              </a:ext>
            </a:extLst>
          </p:cNvPr>
          <p:cNvSpPr txBox="1"/>
          <p:nvPr/>
        </p:nvSpPr>
        <p:spPr>
          <a:xfrm>
            <a:off x="6568007" y="3228937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990D35-47A6-4178-A8B1-3FA753581616}"/>
              </a:ext>
            </a:extLst>
          </p:cNvPr>
          <p:cNvSpPr/>
          <p:nvPr/>
        </p:nvSpPr>
        <p:spPr>
          <a:xfrm>
            <a:off x="577921" y="3213019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1B598-190D-4334-89F8-DFA08E13819D}"/>
              </a:ext>
            </a:extLst>
          </p:cNvPr>
          <p:cNvSpPr/>
          <p:nvPr/>
        </p:nvSpPr>
        <p:spPr>
          <a:xfrm>
            <a:off x="2898813" y="321301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05431F-34DE-481E-936E-ED8FE3AE6A73}"/>
              </a:ext>
            </a:extLst>
          </p:cNvPr>
          <p:cNvSpPr/>
          <p:nvPr/>
        </p:nvSpPr>
        <p:spPr>
          <a:xfrm>
            <a:off x="3694909" y="321301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DFA272-7BC6-408F-AD4F-C71B564C0106}"/>
              </a:ext>
            </a:extLst>
          </p:cNvPr>
          <p:cNvSpPr/>
          <p:nvPr/>
        </p:nvSpPr>
        <p:spPr>
          <a:xfrm>
            <a:off x="4486946" y="321301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136FC5-4467-4400-8860-D366790683FE}"/>
              </a:ext>
            </a:extLst>
          </p:cNvPr>
          <p:cNvCxnSpPr/>
          <p:nvPr/>
        </p:nvCxnSpPr>
        <p:spPr>
          <a:xfrm>
            <a:off x="5409970" y="3742188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56E2D6-89B0-4098-AFF3-EDEF05B2C4EF}"/>
              </a:ext>
            </a:extLst>
          </p:cNvPr>
          <p:cNvSpPr txBox="1"/>
          <p:nvPr/>
        </p:nvSpPr>
        <p:spPr>
          <a:xfrm>
            <a:off x="5349091" y="3613200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DD380F-4FF3-4B8B-AC54-ACBEC27436B1}"/>
              </a:ext>
            </a:extLst>
          </p:cNvPr>
          <p:cNvSpPr txBox="1"/>
          <p:nvPr/>
        </p:nvSpPr>
        <p:spPr>
          <a:xfrm>
            <a:off x="7760774" y="3613200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71DE4-8BDA-4EBE-8292-8895565A7444}"/>
              </a:ext>
            </a:extLst>
          </p:cNvPr>
          <p:cNvSpPr txBox="1"/>
          <p:nvPr/>
        </p:nvSpPr>
        <p:spPr>
          <a:xfrm>
            <a:off x="7141843" y="3613200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77DA35-3FC8-48D0-8FEF-682BA0516516}"/>
              </a:ext>
            </a:extLst>
          </p:cNvPr>
          <p:cNvSpPr txBox="1"/>
          <p:nvPr/>
        </p:nvSpPr>
        <p:spPr>
          <a:xfrm>
            <a:off x="5819858" y="3613200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265466-7D4B-4966-906B-199F39FF4B41}"/>
              </a:ext>
            </a:extLst>
          </p:cNvPr>
          <p:cNvSpPr txBox="1"/>
          <p:nvPr/>
        </p:nvSpPr>
        <p:spPr>
          <a:xfrm>
            <a:off x="6568007" y="3613200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53EAA6-9770-4D99-B9E6-BCAE8AFAA9E4}"/>
              </a:ext>
            </a:extLst>
          </p:cNvPr>
          <p:cNvSpPr/>
          <p:nvPr/>
        </p:nvSpPr>
        <p:spPr>
          <a:xfrm>
            <a:off x="577921" y="3597282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53F36B-1B1B-4223-8CEF-79B02A211DBB}"/>
              </a:ext>
            </a:extLst>
          </p:cNvPr>
          <p:cNvSpPr/>
          <p:nvPr/>
        </p:nvSpPr>
        <p:spPr>
          <a:xfrm>
            <a:off x="2898813" y="359728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7F9386B-E3F2-48BB-B11A-12A4B9E52187}"/>
              </a:ext>
            </a:extLst>
          </p:cNvPr>
          <p:cNvSpPr/>
          <p:nvPr/>
        </p:nvSpPr>
        <p:spPr>
          <a:xfrm>
            <a:off x="3694909" y="359728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385600-667C-455D-B185-3DCAE18AA133}"/>
              </a:ext>
            </a:extLst>
          </p:cNvPr>
          <p:cNvSpPr/>
          <p:nvPr/>
        </p:nvSpPr>
        <p:spPr>
          <a:xfrm>
            <a:off x="4486946" y="359728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61D9C03-CF66-4E10-A24A-B4D1250333A7}"/>
              </a:ext>
            </a:extLst>
          </p:cNvPr>
          <p:cNvCxnSpPr/>
          <p:nvPr/>
        </p:nvCxnSpPr>
        <p:spPr>
          <a:xfrm>
            <a:off x="5409970" y="4122128"/>
            <a:ext cx="2668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29712A1-2C8C-4925-A71E-0733556657EC}"/>
              </a:ext>
            </a:extLst>
          </p:cNvPr>
          <p:cNvSpPr txBox="1"/>
          <p:nvPr/>
        </p:nvSpPr>
        <p:spPr>
          <a:xfrm>
            <a:off x="5349091" y="3993139"/>
            <a:ext cx="26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stuck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689395-D952-4063-8DA4-C332CEB2C7B4}"/>
              </a:ext>
            </a:extLst>
          </p:cNvPr>
          <p:cNvSpPr txBox="1"/>
          <p:nvPr/>
        </p:nvSpPr>
        <p:spPr>
          <a:xfrm>
            <a:off x="7760774" y="3993139"/>
            <a:ext cx="35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exceeded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02E414-A40C-4D5F-9245-81628A3B1B69}"/>
              </a:ext>
            </a:extLst>
          </p:cNvPr>
          <p:cNvSpPr txBox="1"/>
          <p:nvPr/>
        </p:nvSpPr>
        <p:spPr>
          <a:xfrm>
            <a:off x="7141843" y="3993139"/>
            <a:ext cx="34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achieved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E81D1D-04A6-45EC-9AD7-0055DE53BC46}"/>
              </a:ext>
            </a:extLst>
          </p:cNvPr>
          <p:cNvSpPr txBox="1"/>
          <p:nvPr/>
        </p:nvSpPr>
        <p:spPr>
          <a:xfrm>
            <a:off x="5819858" y="3993139"/>
            <a:ext cx="472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not even close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264F19-75F2-46B5-BD52-3E1774296616}"/>
              </a:ext>
            </a:extLst>
          </p:cNvPr>
          <p:cNvSpPr txBox="1"/>
          <p:nvPr/>
        </p:nvSpPr>
        <p:spPr>
          <a:xfrm>
            <a:off x="6568007" y="3993139"/>
            <a:ext cx="283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nearly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7EAFD9-549C-4C99-AFA5-971FBF97F18D}"/>
              </a:ext>
            </a:extLst>
          </p:cNvPr>
          <p:cNvSpPr/>
          <p:nvPr/>
        </p:nvSpPr>
        <p:spPr>
          <a:xfrm>
            <a:off x="577921" y="3977221"/>
            <a:ext cx="2254844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ACTION: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A381E8-7362-49EE-859F-8CECA4476045}"/>
              </a:ext>
            </a:extLst>
          </p:cNvPr>
          <p:cNvSpPr/>
          <p:nvPr/>
        </p:nvSpPr>
        <p:spPr>
          <a:xfrm>
            <a:off x="2898813" y="397722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MEASURE: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A27E80-5F75-481C-8F50-E336AF92C176}"/>
              </a:ext>
            </a:extLst>
          </p:cNvPr>
          <p:cNvSpPr/>
          <p:nvPr/>
        </p:nvSpPr>
        <p:spPr>
          <a:xfrm>
            <a:off x="3694909" y="397722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TARGET: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6C2E69-985E-4A42-A2BE-95D27DAF99C7}"/>
              </a:ext>
            </a:extLst>
          </p:cNvPr>
          <p:cNvSpPr/>
          <p:nvPr/>
        </p:nvSpPr>
        <p:spPr>
          <a:xfrm>
            <a:off x="4486946" y="3977221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DD2EB3D-A641-4658-BEB2-E2A02F499C31}"/>
              </a:ext>
            </a:extLst>
          </p:cNvPr>
          <p:cNvGrpSpPr/>
          <p:nvPr/>
        </p:nvGrpSpPr>
        <p:grpSpPr>
          <a:xfrm>
            <a:off x="8180010" y="2460880"/>
            <a:ext cx="423434" cy="253916"/>
            <a:chOff x="10928374" y="2138172"/>
            <a:chExt cx="564578" cy="3385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D5808-541D-45F2-8911-7842E5B3B198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432B656-A2C6-4A97-BF8A-840D1EF512BD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54DF1D-7C36-4DB7-9AB4-1CD05B07DEB8}"/>
              </a:ext>
            </a:extLst>
          </p:cNvPr>
          <p:cNvGrpSpPr/>
          <p:nvPr/>
        </p:nvGrpSpPr>
        <p:grpSpPr>
          <a:xfrm>
            <a:off x="8180010" y="2845027"/>
            <a:ext cx="423434" cy="253916"/>
            <a:chOff x="10928374" y="2138172"/>
            <a:chExt cx="564578" cy="33855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AB8F70-C35F-41F1-8C41-2E543ED8D604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30104DA-2BD3-47B3-888F-97727E502D2A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DE58AE-BE19-4BE2-A21F-CD38351AAFB9}"/>
              </a:ext>
            </a:extLst>
          </p:cNvPr>
          <p:cNvGrpSpPr/>
          <p:nvPr/>
        </p:nvGrpSpPr>
        <p:grpSpPr>
          <a:xfrm>
            <a:off x="8180010" y="3230879"/>
            <a:ext cx="423434" cy="253916"/>
            <a:chOff x="10928374" y="2138172"/>
            <a:chExt cx="564578" cy="33855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29E2AC-369B-4E5C-92F8-C5850559373B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F5C845D-4F5B-4AD4-BC95-89A9110160FB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5154191-B0D9-4D00-9227-6502856A215F}"/>
              </a:ext>
            </a:extLst>
          </p:cNvPr>
          <p:cNvGrpSpPr/>
          <p:nvPr/>
        </p:nvGrpSpPr>
        <p:grpSpPr>
          <a:xfrm>
            <a:off x="8180010" y="3615027"/>
            <a:ext cx="423434" cy="253916"/>
            <a:chOff x="10928374" y="2138172"/>
            <a:chExt cx="564578" cy="33855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F9ED7CD-354D-42E7-83A4-4C7C105FE618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22AF9F-4C62-4EB0-83BE-179582276342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CD933AC-4458-4A4B-BF7E-7C4B53222AC0}"/>
              </a:ext>
            </a:extLst>
          </p:cNvPr>
          <p:cNvGrpSpPr/>
          <p:nvPr/>
        </p:nvGrpSpPr>
        <p:grpSpPr>
          <a:xfrm>
            <a:off x="8180010" y="3994967"/>
            <a:ext cx="423434" cy="253916"/>
            <a:chOff x="10928374" y="2138172"/>
            <a:chExt cx="564578" cy="33855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55764DD-E69A-4D6A-A566-7A2270C0162C}"/>
                </a:ext>
              </a:extLst>
            </p:cNvPr>
            <p:cNvSpPr txBox="1"/>
            <p:nvPr/>
          </p:nvSpPr>
          <p:spPr>
            <a:xfrm>
              <a:off x="10928374" y="2230506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sym typeface="Wingdings" panose="05000000000000000000" pitchFamily="2" charset="2"/>
                </a:rPr>
                <a:t>  </a:t>
              </a:r>
              <a:endParaRPr lang="en-IE" sz="75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35A8E5-A6F1-4F43-AA5B-8580F2010629}"/>
                </a:ext>
              </a:extLst>
            </p:cNvPr>
            <p:cNvSpPr txBox="1"/>
            <p:nvPr/>
          </p:nvSpPr>
          <p:spPr>
            <a:xfrm>
              <a:off x="11017663" y="213817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/>
                <a:t>target</a:t>
              </a:r>
            </a:p>
          </p:txBody>
        </p:sp>
      </p:grpSp>
      <p:pic>
        <p:nvPicPr>
          <p:cNvPr id="97" name="Graphic 96" descr="Heart">
            <a:extLst>
              <a:ext uri="{FF2B5EF4-FFF2-40B4-BE49-F238E27FC236}">
                <a16:creationId xmlns:a16="http://schemas.microsoft.com/office/drawing/2014/main" id="{018AF394-FD2A-4830-9BD8-4958DB63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08" y="4975469"/>
            <a:ext cx="180593" cy="18059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9C4B1D0-C5EE-4895-B0F1-D194E7428D23}"/>
              </a:ext>
            </a:extLst>
          </p:cNvPr>
          <p:cNvSpPr txBox="1"/>
          <p:nvPr/>
        </p:nvSpPr>
        <p:spPr>
          <a:xfrm>
            <a:off x="399323" y="5040193"/>
            <a:ext cx="838812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OUR PURPOSE &amp; 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16DF88-730F-4428-9EC0-1648A94A3703}"/>
              </a:ext>
            </a:extLst>
          </p:cNvPr>
          <p:cNvSpPr txBox="1"/>
          <p:nvPr/>
        </p:nvSpPr>
        <p:spPr>
          <a:xfrm>
            <a:off x="2443922" y="5040193"/>
            <a:ext cx="909782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MY BOSS/MY CUSTOMER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2DA32C-8FC1-4DD6-A6E4-55CAED36FFAF}"/>
              </a:ext>
            </a:extLst>
          </p:cNvPr>
          <p:cNvSpPr txBox="1"/>
          <p:nvPr/>
        </p:nvSpPr>
        <p:spPr>
          <a:xfrm>
            <a:off x="3714776" y="5005568"/>
            <a:ext cx="1118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MY TEAM &amp; </a:t>
            </a:r>
          </a:p>
          <a:p>
            <a:r>
              <a:rPr lang="en-IE" sz="450" i="1"/>
              <a:t>MY STAKEHOLDERS</a:t>
            </a:r>
          </a:p>
        </p:txBody>
      </p:sp>
      <p:pic>
        <p:nvPicPr>
          <p:cNvPr id="104" name="Graphic 103" descr="Bullseye">
            <a:extLst>
              <a:ext uri="{FF2B5EF4-FFF2-40B4-BE49-F238E27FC236}">
                <a16:creationId xmlns:a16="http://schemas.microsoft.com/office/drawing/2014/main" id="{466E2376-824A-4159-AF08-71A16C610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1316" y="4979904"/>
            <a:ext cx="198652" cy="198652"/>
          </a:xfrm>
          <a:prstGeom prst="rect">
            <a:avLst/>
          </a:prstGeom>
        </p:spPr>
      </p:pic>
      <p:pic>
        <p:nvPicPr>
          <p:cNvPr id="106" name="Graphic 105" descr="Team">
            <a:extLst>
              <a:ext uri="{FF2B5EF4-FFF2-40B4-BE49-F238E27FC236}">
                <a16:creationId xmlns:a16="http://schemas.microsoft.com/office/drawing/2014/main" id="{2C68E3A3-B6C6-409C-BC4C-B72F20C2A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1642" y="4975468"/>
            <a:ext cx="180593" cy="180593"/>
          </a:xfrm>
          <a:prstGeom prst="rect">
            <a:avLst/>
          </a:prstGeom>
        </p:spPr>
      </p:pic>
      <p:pic>
        <p:nvPicPr>
          <p:cNvPr id="108" name="Graphic 107" descr="Send">
            <a:extLst>
              <a:ext uri="{FF2B5EF4-FFF2-40B4-BE49-F238E27FC236}">
                <a16:creationId xmlns:a16="http://schemas.microsoft.com/office/drawing/2014/main" id="{827CB657-CFCC-4484-BE43-08DAB46D1F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0756" y="4975469"/>
            <a:ext cx="180593" cy="18059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F3D4F3F9-D9D0-4AF6-AE46-DF0FF2182410}"/>
              </a:ext>
            </a:extLst>
          </p:cNvPr>
          <p:cNvSpPr txBox="1"/>
          <p:nvPr/>
        </p:nvSpPr>
        <p:spPr>
          <a:xfrm>
            <a:off x="1485638" y="5040195"/>
            <a:ext cx="636115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450" i="1"/>
              <a:t>OUR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E09ED-078D-408A-9BC6-0BEC387A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56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028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11966" y="260564"/>
            <a:ext cx="8789437" cy="6258948"/>
            <a:chOff x="634542" y="369870"/>
            <a:chExt cx="11000941" cy="6032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129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9"/>
              <a:ext cx="10944431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BENEFIT CARD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135774"/>
              <a:ext cx="9550278" cy="266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C5A6289-7DF0-4062-9366-B9F4F293595F}"/>
              </a:ext>
            </a:extLst>
          </p:cNvPr>
          <p:cNvGrpSpPr/>
          <p:nvPr/>
        </p:nvGrpSpPr>
        <p:grpSpPr>
          <a:xfrm>
            <a:off x="111966" y="260563"/>
            <a:ext cx="8789437" cy="5984615"/>
            <a:chOff x="634542" y="369870"/>
            <a:chExt cx="11000941" cy="5768474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D422E45-BC3F-462B-BCC3-0F045D8C1291}"/>
                </a:ext>
              </a:extLst>
            </p:cNvPr>
            <p:cNvSpPr/>
            <p:nvPr/>
          </p:nvSpPr>
          <p:spPr>
            <a:xfrm>
              <a:off x="691053" y="816100"/>
              <a:ext cx="10944430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C8798AF-215B-4E45-AA39-C53EE7B01701}"/>
                </a:ext>
              </a:extLst>
            </p:cNvPr>
            <p:cNvSpPr/>
            <p:nvPr/>
          </p:nvSpPr>
          <p:spPr>
            <a:xfrm>
              <a:off x="691051" y="825553"/>
              <a:ext cx="10944431" cy="1080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Summary of the benefit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B6AF8BE-5C39-41AC-802E-98FBDD552868}"/>
                </a:ext>
              </a:extLst>
            </p:cNvPr>
            <p:cNvSpPr/>
            <p:nvPr/>
          </p:nvSpPr>
          <p:spPr>
            <a:xfrm>
              <a:off x="691052" y="3616503"/>
              <a:ext cx="10944430" cy="11609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 MEASURES: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8B9FFE-7278-4B6B-9DBE-E869F4453893}"/>
                </a:ext>
              </a:extLst>
            </p:cNvPr>
            <p:cNvSpPr/>
            <p:nvPr/>
          </p:nvSpPr>
          <p:spPr>
            <a:xfrm>
              <a:off x="691050" y="1906432"/>
              <a:ext cx="5404947" cy="17100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CHANGES REQUIRED: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Describe the changes required at a high level to realise this benefit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5D1FAE1-204D-41B7-B5E8-F1B66EC02102}"/>
                </a:ext>
              </a:extLst>
            </p:cNvPr>
            <p:cNvSpPr/>
            <p:nvPr/>
          </p:nvSpPr>
          <p:spPr>
            <a:xfrm>
              <a:off x="6096000" y="1906432"/>
              <a:ext cx="5539482" cy="17100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 REALIZATION: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When and how will we measure the benefit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often should we check?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9EDD2D7-8D28-404E-891F-F81F12892A8E}"/>
                </a:ext>
              </a:extLst>
            </p:cNvPr>
            <p:cNvSpPr/>
            <p:nvPr/>
          </p:nvSpPr>
          <p:spPr>
            <a:xfrm>
              <a:off x="691053" y="4777484"/>
              <a:ext cx="5470988" cy="13608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BENEFITS ALIGNMENT: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does this benefit align with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F677A7A-3D56-4205-92D9-ED5A4FC1554C}"/>
                </a:ext>
              </a:extLst>
            </p:cNvPr>
            <p:cNvSpPr/>
            <p:nvPr/>
          </p:nvSpPr>
          <p:spPr>
            <a:xfrm>
              <a:off x="6164494" y="4777485"/>
              <a:ext cx="5470988" cy="1360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Who’s concerned with this benefit?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4EE5D75-2A2D-48A3-8F01-880534741411}"/>
                </a:ext>
              </a:extLst>
            </p:cNvPr>
            <p:cNvSpPr txBox="1"/>
            <p:nvPr/>
          </p:nvSpPr>
          <p:spPr>
            <a:xfrm>
              <a:off x="634542" y="3698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86F0A36-AF35-4158-9A32-DAD1B699B4DC}"/>
                </a:ext>
              </a:extLst>
            </p:cNvPr>
            <p:cNvSpPr/>
            <p:nvPr/>
          </p:nvSpPr>
          <p:spPr>
            <a:xfrm>
              <a:off x="2299750" y="393328"/>
              <a:ext cx="1541514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ID: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FF9B1F0-82BB-4F45-8EF8-B6D584727101}"/>
                </a:ext>
              </a:extLst>
            </p:cNvPr>
            <p:cNvSpPr/>
            <p:nvPr/>
          </p:nvSpPr>
          <p:spPr>
            <a:xfrm>
              <a:off x="3891217" y="398988"/>
              <a:ext cx="2051755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8F0F04A-CC56-4775-AD5D-B0FD69B4ECF4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REALISED ON: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16018E-9E16-4436-B2B9-4C4DC88C8704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E67CFD-CD6C-4365-9572-8C03C2BEA6DD}"/>
              </a:ext>
            </a:extLst>
          </p:cNvPr>
          <p:cNvSpPr/>
          <p:nvPr/>
        </p:nvSpPr>
        <p:spPr>
          <a:xfrm>
            <a:off x="4393160" y="279644"/>
            <a:ext cx="1639293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BENEFIT OWNER: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4C4C80-D951-4DB9-BC33-1C7F00317FD6}"/>
              </a:ext>
            </a:extLst>
          </p:cNvPr>
          <p:cNvSpPr/>
          <p:nvPr/>
        </p:nvSpPr>
        <p:spPr>
          <a:xfrm>
            <a:off x="230485" y="2269065"/>
            <a:ext cx="2013616" cy="128908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ENABLING CHANGES :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F64CC45-9D75-4C3E-BC15-7A5CBBAB1C1A}"/>
              </a:ext>
            </a:extLst>
          </p:cNvPr>
          <p:cNvSpPr/>
          <p:nvPr/>
        </p:nvSpPr>
        <p:spPr>
          <a:xfrm>
            <a:off x="2291738" y="2269065"/>
            <a:ext cx="2013616" cy="128908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BUSINESS CHANGES: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9FB4C7B-63CB-4C77-8141-12B047106A99}"/>
              </a:ext>
            </a:extLst>
          </p:cNvPr>
          <p:cNvSpPr/>
          <p:nvPr/>
        </p:nvSpPr>
        <p:spPr>
          <a:xfrm>
            <a:off x="4475512" y="801748"/>
            <a:ext cx="4354750" cy="9685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CLASSIFICATION: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phic 3" descr="Rocket">
            <a:extLst>
              <a:ext uri="{FF2B5EF4-FFF2-40B4-BE49-F238E27FC236}">
                <a16:creationId xmlns:a16="http://schemas.microsoft.com/office/drawing/2014/main" id="{E68AAB11-DFDB-48D7-9F49-20E329B15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5048" y="1076804"/>
            <a:ext cx="281670" cy="365751"/>
          </a:xfrm>
          <a:prstGeom prst="rect">
            <a:avLst/>
          </a:prstGeom>
        </p:spPr>
      </p:pic>
      <p:pic>
        <p:nvPicPr>
          <p:cNvPr id="8" name="Graphic 7" descr="Upward trend">
            <a:extLst>
              <a:ext uri="{FF2B5EF4-FFF2-40B4-BE49-F238E27FC236}">
                <a16:creationId xmlns:a16="http://schemas.microsoft.com/office/drawing/2014/main" id="{1CAE3AF6-5EF2-4643-99B0-3AC01EA5F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7402" y="1038399"/>
            <a:ext cx="340821" cy="442558"/>
          </a:xfrm>
          <a:prstGeom prst="rect">
            <a:avLst/>
          </a:prstGeom>
        </p:spPr>
      </p:pic>
      <p:pic>
        <p:nvPicPr>
          <p:cNvPr id="10" name="Graphic 9" descr="No sign">
            <a:extLst>
              <a:ext uri="{FF2B5EF4-FFF2-40B4-BE49-F238E27FC236}">
                <a16:creationId xmlns:a16="http://schemas.microsoft.com/office/drawing/2014/main" id="{EFFC2750-BCE3-486E-A0AD-D435CF5EA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2029" y="1076804"/>
            <a:ext cx="281670" cy="365751"/>
          </a:xfrm>
          <a:prstGeom prst="rect">
            <a:avLst/>
          </a:prstGeom>
        </p:spPr>
      </p:pic>
      <p:pic>
        <p:nvPicPr>
          <p:cNvPr id="12" name="Graphic 11" descr="Downward trend">
            <a:extLst>
              <a:ext uri="{FF2B5EF4-FFF2-40B4-BE49-F238E27FC236}">
                <a16:creationId xmlns:a16="http://schemas.microsoft.com/office/drawing/2014/main" id="{95E84F91-9200-4541-BE7F-E5145ACCF2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6869" y="1058517"/>
            <a:ext cx="309837" cy="40232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E57015F8-C553-454C-9B23-39E449131C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0207" y="1058517"/>
            <a:ext cx="309837" cy="402325"/>
          </a:xfrm>
          <a:prstGeom prst="rect">
            <a:avLst/>
          </a:prstGeom>
        </p:spPr>
      </p:pic>
      <p:pic>
        <p:nvPicPr>
          <p:cNvPr id="25" name="Graphic 24" descr="Lightbulb">
            <a:extLst>
              <a:ext uri="{FF2B5EF4-FFF2-40B4-BE49-F238E27FC236}">
                <a16:creationId xmlns:a16="http://schemas.microsoft.com/office/drawing/2014/main" id="{1C844E82-3FC4-46FA-8716-DB7E08338B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63545" y="1058517"/>
            <a:ext cx="309837" cy="402325"/>
          </a:xfrm>
          <a:prstGeom prst="rect">
            <a:avLst/>
          </a:prstGeom>
        </p:spPr>
      </p:pic>
      <p:pic>
        <p:nvPicPr>
          <p:cNvPr id="91" name="Graphic 90" descr="Puzzle">
            <a:extLst>
              <a:ext uri="{FF2B5EF4-FFF2-40B4-BE49-F238E27FC236}">
                <a16:creationId xmlns:a16="http://schemas.microsoft.com/office/drawing/2014/main" id="{019EF1FC-C7A1-42E2-9124-1CFBED5641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3532" y="1076804"/>
            <a:ext cx="281670" cy="365751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08A828F-A6CE-42AC-B6F5-07507CEAE832}"/>
              </a:ext>
            </a:extLst>
          </p:cNvPr>
          <p:cNvSpPr/>
          <p:nvPr/>
        </p:nvSpPr>
        <p:spPr>
          <a:xfrm>
            <a:off x="4528278" y="1377637"/>
            <a:ext cx="49407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grow</a:t>
            </a:r>
            <a:endParaRPr lang="en-IE" sz="135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0B8EC0-4105-4029-A195-36F74118B1A1}"/>
              </a:ext>
            </a:extLst>
          </p:cNvPr>
          <p:cNvSpPr/>
          <p:nvPr/>
        </p:nvSpPr>
        <p:spPr>
          <a:xfrm>
            <a:off x="5119978" y="1377637"/>
            <a:ext cx="7354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transform</a:t>
            </a:r>
            <a:endParaRPr lang="en-IE" sz="135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49440D2-889D-4173-B7D6-605FAE0504DF}"/>
              </a:ext>
            </a:extLst>
          </p:cNvPr>
          <p:cNvSpPr/>
          <p:nvPr/>
        </p:nvSpPr>
        <p:spPr>
          <a:xfrm>
            <a:off x="5776216" y="1377637"/>
            <a:ext cx="71006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innovate</a:t>
            </a:r>
            <a:endParaRPr lang="en-IE" sz="135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58EC12-6CAA-4ED5-B68B-27E87C448E17}"/>
              </a:ext>
            </a:extLst>
          </p:cNvPr>
          <p:cNvSpPr/>
          <p:nvPr/>
        </p:nvSpPr>
        <p:spPr>
          <a:xfrm>
            <a:off x="6472590" y="1377637"/>
            <a:ext cx="55941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inform</a:t>
            </a:r>
            <a:endParaRPr lang="en-IE" sz="135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368564C-65EF-42DF-9478-CFD23CA6774B}"/>
              </a:ext>
            </a:extLst>
          </p:cNvPr>
          <p:cNvSpPr/>
          <p:nvPr/>
        </p:nvSpPr>
        <p:spPr>
          <a:xfrm>
            <a:off x="7095079" y="1377637"/>
            <a:ext cx="6828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optimise</a:t>
            </a:r>
            <a:endParaRPr lang="en-IE" sz="135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A6B820B-5CEF-4C09-9A47-2D104CD03B98}"/>
              </a:ext>
            </a:extLst>
          </p:cNvPr>
          <p:cNvSpPr/>
          <p:nvPr/>
        </p:nvSpPr>
        <p:spPr>
          <a:xfrm>
            <a:off x="7756438" y="1377637"/>
            <a:ext cx="6156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enable</a:t>
            </a:r>
            <a:endParaRPr lang="en-IE" sz="135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B5DD1B0-5DD1-4D94-A39F-8EF1A05FB209}"/>
              </a:ext>
            </a:extLst>
          </p:cNvPr>
          <p:cNvSpPr/>
          <p:nvPr/>
        </p:nvSpPr>
        <p:spPr>
          <a:xfrm>
            <a:off x="8450892" y="1377637"/>
            <a:ext cx="45050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stop</a:t>
            </a:r>
            <a:endParaRPr lang="en-IE" sz="135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37FC4F6-C71B-4BBC-8872-ECDC5293B7C8}"/>
              </a:ext>
            </a:extLst>
          </p:cNvPr>
          <p:cNvSpPr/>
          <p:nvPr/>
        </p:nvSpPr>
        <p:spPr>
          <a:xfrm>
            <a:off x="7609585" y="3215498"/>
            <a:ext cx="1174891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REALISED ON: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5EC14BB-7264-45D3-B262-5964799CEFBF}"/>
              </a:ext>
            </a:extLst>
          </p:cNvPr>
          <p:cNvSpPr/>
          <p:nvPr/>
        </p:nvSpPr>
        <p:spPr>
          <a:xfrm>
            <a:off x="7609585" y="1991457"/>
            <a:ext cx="1176095" cy="11690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PROBABILITY OF BENEFIT: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2F54A31-459C-4D21-A2A5-CBDD3C7680FF}"/>
              </a:ext>
            </a:extLst>
          </p:cNvPr>
          <p:cNvSpPr txBox="1"/>
          <p:nvPr/>
        </p:nvSpPr>
        <p:spPr>
          <a:xfrm>
            <a:off x="8292456" y="2280766"/>
            <a:ext cx="433151" cy="7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700">
                <a:latin typeface="Century Gothic" panose="020B0502020202020204" pitchFamily="34" charset="0"/>
              </a:rPr>
              <a:t>%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3D3E84A-A646-41DE-B5B9-02BD37AC45BC}"/>
              </a:ext>
            </a:extLst>
          </p:cNvPr>
          <p:cNvSpPr/>
          <p:nvPr/>
        </p:nvSpPr>
        <p:spPr>
          <a:xfrm>
            <a:off x="5751822" y="3215993"/>
            <a:ext cx="1174891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UPDATE FREQUENCY: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48C4CB2-1434-444A-B6FC-E2489D6C45FE}"/>
              </a:ext>
            </a:extLst>
          </p:cNvPr>
          <p:cNvSpPr/>
          <p:nvPr/>
        </p:nvSpPr>
        <p:spPr>
          <a:xfrm>
            <a:off x="286289" y="3912316"/>
            <a:ext cx="1116048" cy="8223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FINANCIAL INTANGIBLE: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A1F2E8C-D055-40A8-A27C-591E4F2B2F79}"/>
              </a:ext>
            </a:extLst>
          </p:cNvPr>
          <p:cNvSpPr/>
          <p:nvPr/>
        </p:nvSpPr>
        <p:spPr>
          <a:xfrm>
            <a:off x="1442419" y="3916783"/>
            <a:ext cx="1116048" cy="8223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INCREASED REVENUE: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15031E7-0C61-480F-AB34-6C545D245CC5}"/>
              </a:ext>
            </a:extLst>
          </p:cNvPr>
          <p:cNvSpPr/>
          <p:nvPr/>
        </p:nvSpPr>
        <p:spPr>
          <a:xfrm>
            <a:off x="2598550" y="3912316"/>
            <a:ext cx="1116048" cy="8223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COST AVOIDANCE: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not in budget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C9418B8-05A3-4C77-8D9E-8E31E040C0EC}"/>
              </a:ext>
            </a:extLst>
          </p:cNvPr>
          <p:cNvSpPr/>
          <p:nvPr/>
        </p:nvSpPr>
        <p:spPr>
          <a:xfrm>
            <a:off x="3754681" y="3912316"/>
            <a:ext cx="1116048" cy="8223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COST AVOIDANCE: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budget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47F1ED0-5627-42A5-BFBF-94B79B252E0F}"/>
              </a:ext>
            </a:extLst>
          </p:cNvPr>
          <p:cNvSpPr/>
          <p:nvPr/>
        </p:nvSpPr>
        <p:spPr>
          <a:xfrm>
            <a:off x="4910812" y="3912316"/>
            <a:ext cx="1116048" cy="8223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REDUCE COST: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317D60-1630-40DD-B25C-D11D8F4D902C}"/>
              </a:ext>
            </a:extLst>
          </p:cNvPr>
          <p:cNvSpPr/>
          <p:nvPr/>
        </p:nvSpPr>
        <p:spPr>
          <a:xfrm>
            <a:off x="6072231" y="3912316"/>
            <a:ext cx="1116048" cy="8223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IMPROVED PERF: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04CC622-8ADD-4AB2-8597-7379469B46E2}"/>
              </a:ext>
            </a:extLst>
          </p:cNvPr>
          <p:cNvSpPr/>
          <p:nvPr/>
        </p:nvSpPr>
        <p:spPr>
          <a:xfrm>
            <a:off x="7227330" y="3916782"/>
            <a:ext cx="1116048" cy="8223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NON-FINANCIAL INTANGIBLE:</a:t>
            </a:r>
          </a:p>
        </p:txBody>
      </p:sp>
      <p:pic>
        <p:nvPicPr>
          <p:cNvPr id="160" name="Graphic 159" descr="Money">
            <a:extLst>
              <a:ext uri="{FF2B5EF4-FFF2-40B4-BE49-F238E27FC236}">
                <a16:creationId xmlns:a16="http://schemas.microsoft.com/office/drawing/2014/main" id="{9061E5FC-B215-4A30-BB28-9644C769D6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16313" y="4464351"/>
            <a:ext cx="211623" cy="274794"/>
          </a:xfrm>
          <a:prstGeom prst="rect">
            <a:avLst/>
          </a:prstGeom>
        </p:spPr>
      </p:pic>
      <p:pic>
        <p:nvPicPr>
          <p:cNvPr id="161" name="Graphic 160" descr="Money">
            <a:extLst>
              <a:ext uri="{FF2B5EF4-FFF2-40B4-BE49-F238E27FC236}">
                <a16:creationId xmlns:a16="http://schemas.microsoft.com/office/drawing/2014/main" id="{6761637A-E864-4F0A-AB90-4272A479CF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12001" y="4451395"/>
            <a:ext cx="211623" cy="274794"/>
          </a:xfrm>
          <a:prstGeom prst="rect">
            <a:avLst/>
          </a:prstGeom>
        </p:spPr>
      </p:pic>
      <p:pic>
        <p:nvPicPr>
          <p:cNvPr id="162" name="Graphic 161" descr="Money">
            <a:extLst>
              <a:ext uri="{FF2B5EF4-FFF2-40B4-BE49-F238E27FC236}">
                <a16:creationId xmlns:a16="http://schemas.microsoft.com/office/drawing/2014/main" id="{2D7FA268-217F-4475-A1AF-E58B1A1944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06840" y="4451395"/>
            <a:ext cx="211623" cy="27479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6A2D9CCA-CABB-49BA-858D-ED50E02EAB3A}"/>
              </a:ext>
            </a:extLst>
          </p:cNvPr>
          <p:cNvSpPr/>
          <p:nvPr/>
        </p:nvSpPr>
        <p:spPr>
          <a:xfrm>
            <a:off x="3338897" y="804908"/>
            <a:ext cx="1104639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LIFECYCLE:</a:t>
            </a:r>
          </a:p>
          <a:p>
            <a:endParaRPr lang="en-IE" sz="525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E6E8F84-EB90-4F1E-B591-48EACFBE7D6C}"/>
              </a:ext>
            </a:extLst>
          </p:cNvPr>
          <p:cNvSpPr/>
          <p:nvPr/>
        </p:nvSpPr>
        <p:spPr>
          <a:xfrm>
            <a:off x="3289229" y="1142448"/>
            <a:ext cx="1161206" cy="510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potential, expected, committed, validated, baselined, realised</a:t>
            </a:r>
            <a:endParaRPr lang="en-IE" sz="135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29D046E-692B-4BDE-B195-6C3D754AC2C4}"/>
              </a:ext>
            </a:extLst>
          </p:cNvPr>
          <p:cNvSpPr/>
          <p:nvPr/>
        </p:nvSpPr>
        <p:spPr>
          <a:xfrm>
            <a:off x="4528279" y="2391846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METRIC: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187268-1590-4373-854E-B9F962A62AAA}"/>
              </a:ext>
            </a:extLst>
          </p:cNvPr>
          <p:cNvSpPr/>
          <p:nvPr/>
        </p:nvSpPr>
        <p:spPr>
          <a:xfrm>
            <a:off x="4528279" y="2805140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METRIC SOURCE: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F9E2AD1-8A45-4FF5-B1D0-D9AC2C07E596}"/>
              </a:ext>
            </a:extLst>
          </p:cNvPr>
          <p:cNvSpPr/>
          <p:nvPr/>
        </p:nvSpPr>
        <p:spPr>
          <a:xfrm>
            <a:off x="6380183" y="283486"/>
            <a:ext cx="813799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REGISERED ON: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E564669-5FD7-4B33-9396-95884276658E}"/>
              </a:ext>
            </a:extLst>
          </p:cNvPr>
          <p:cNvSpPr/>
          <p:nvPr/>
        </p:nvSpPr>
        <p:spPr>
          <a:xfrm>
            <a:off x="4528279" y="3213882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BASELINE VALUE: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071C9C8-C763-4692-B8F8-926AE4F700F0}"/>
              </a:ext>
            </a:extLst>
          </p:cNvPr>
          <p:cNvSpPr/>
          <p:nvPr/>
        </p:nvSpPr>
        <p:spPr>
          <a:xfrm>
            <a:off x="230485" y="5261033"/>
            <a:ext cx="2013616" cy="8804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STRATEGIC ALIGNMENT: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business strategies, goals, objectives are impacted?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BAE5FE5-1654-4D4B-BC19-92795FDD3713}"/>
              </a:ext>
            </a:extLst>
          </p:cNvPr>
          <p:cNvSpPr/>
          <p:nvPr/>
        </p:nvSpPr>
        <p:spPr>
          <a:xfrm>
            <a:off x="2291738" y="5261033"/>
            <a:ext cx="2013616" cy="8804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BUSINESS CAPABILITY IMPACT: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business capabilities are impacted?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6" name="Graphic 175" descr="Gauge">
            <a:extLst>
              <a:ext uri="{FF2B5EF4-FFF2-40B4-BE49-F238E27FC236}">
                <a16:creationId xmlns:a16="http://schemas.microsoft.com/office/drawing/2014/main" id="{801A4462-D456-4990-AB94-9271461243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22887" y="4422721"/>
            <a:ext cx="232785" cy="302273"/>
          </a:xfrm>
          <a:prstGeom prst="rect">
            <a:avLst/>
          </a:prstGeom>
        </p:spPr>
      </p:pic>
      <p:pic>
        <p:nvPicPr>
          <p:cNvPr id="178" name="Graphic 177" descr="Eye">
            <a:extLst>
              <a:ext uri="{FF2B5EF4-FFF2-40B4-BE49-F238E27FC236}">
                <a16:creationId xmlns:a16="http://schemas.microsoft.com/office/drawing/2014/main" id="{0526EF40-A0DE-456A-A663-D2ACCF83E4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6195" y="4406417"/>
            <a:ext cx="281670" cy="365751"/>
          </a:xfrm>
          <a:prstGeom prst="rect">
            <a:avLst/>
          </a:prstGeom>
        </p:spPr>
      </p:pic>
      <p:pic>
        <p:nvPicPr>
          <p:cNvPr id="182" name="Graphic 181" descr="Link">
            <a:extLst>
              <a:ext uri="{FF2B5EF4-FFF2-40B4-BE49-F238E27FC236}">
                <a16:creationId xmlns:a16="http://schemas.microsoft.com/office/drawing/2014/main" id="{A0E759FE-6917-49CC-83D0-A22C635D57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05453" y="4458548"/>
            <a:ext cx="192385" cy="249813"/>
          </a:xfrm>
          <a:prstGeom prst="rect">
            <a:avLst/>
          </a:prstGeom>
        </p:spPr>
      </p:pic>
      <p:pic>
        <p:nvPicPr>
          <p:cNvPr id="184" name="Graphic 183" descr="Arrow: Rotate right">
            <a:extLst>
              <a:ext uri="{FF2B5EF4-FFF2-40B4-BE49-F238E27FC236}">
                <a16:creationId xmlns:a16="http://schemas.microsoft.com/office/drawing/2014/main" id="{BCC419AD-A0C9-435F-B987-8A20F6EF24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99596" y="4463149"/>
            <a:ext cx="192385" cy="2498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BDA04-C950-46F2-A000-79DCB292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57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272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41402" y="136524"/>
            <a:ext cx="883562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how to prioritise effectively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Ethics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Evaluate</a:t>
              </a: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 team ‘cases’ and classify by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Architecture Impact Sheet – take 3 projects from your current group and rate them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Roadmap Review – align the projects based on integration and roadmap dependencies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Decisions -  Class Discussions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How would you decide?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How does your business usually decide?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Do you know what’s important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IMPACT/EFFORT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DOABILITY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FORCED RANKING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BDN Canvas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Large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Priorities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934212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LS2.5.1 IMPACT/EFFORT &amp; DOABILITY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09788" y="1590797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23732" y="2004594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8161D-9B03-48EA-AC4E-0AC65E4D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58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5758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F6F1B2-C9CD-46E7-9F52-BD2A9468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0652" y="6404315"/>
            <a:ext cx="2057400" cy="273844"/>
          </a:xfrm>
        </p:spPr>
        <p:txBody>
          <a:bodyPr/>
          <a:lstStyle/>
          <a:p>
            <a:fld id="{0B11D575-617C-4713-9DCF-53E28D64FF34}" type="slidenum">
              <a:rPr lang="en-IE" smtClean="0"/>
              <a:t>59</a:t>
            </a:fld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65FD4-1EDF-4B71-A45A-B29AE457625D}"/>
              </a:ext>
            </a:extLst>
          </p:cNvPr>
          <p:cNvSpPr txBox="1"/>
          <p:nvPr/>
        </p:nvSpPr>
        <p:spPr>
          <a:xfrm>
            <a:off x="433525" y="214552"/>
            <a:ext cx="208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ARCHITECTS ROADMAP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CCD7A3-4F9C-495A-9F29-CF8F98C41F62}"/>
              </a:ext>
            </a:extLst>
          </p:cNvPr>
          <p:cNvSpPr/>
          <p:nvPr/>
        </p:nvSpPr>
        <p:spPr>
          <a:xfrm>
            <a:off x="285393" y="6363923"/>
            <a:ext cx="7390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Paul Preiss </a:t>
            </a:r>
            <a:r>
              <a:rPr lang="en-IE" sz="600">
                <a:latin typeface="Century Gothic" panose="020B0502020202020204" pitchFamily="34" charset="0"/>
              </a:rPr>
              <a:t>for </a:t>
            </a:r>
            <a:r>
              <a:rPr lang="en-IE" sz="600" b="1">
                <a:latin typeface="Century Gothic" panose="020B0502020202020204" pitchFamily="34" charset="0"/>
              </a:rPr>
              <a:t>IASA Global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49FB79-510D-4A70-934A-4D94C5649C5B}"/>
              </a:ext>
            </a:extLst>
          </p:cNvPr>
          <p:cNvSpPr txBox="1"/>
          <p:nvPr/>
        </p:nvSpPr>
        <p:spPr>
          <a:xfrm rot="16200000">
            <a:off x="-345520" y="1382988"/>
            <a:ext cx="11889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Work Item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7B9B3B-A1AB-498C-BE0D-2FD512504627}"/>
              </a:ext>
            </a:extLst>
          </p:cNvPr>
          <p:cNvSpPr txBox="1"/>
          <p:nvPr/>
        </p:nvSpPr>
        <p:spPr>
          <a:xfrm rot="16200000">
            <a:off x="-76240" y="2716305"/>
            <a:ext cx="9175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F480F5-353A-4714-B484-48481A57989A}"/>
              </a:ext>
            </a:extLst>
          </p:cNvPr>
          <p:cNvSpPr txBox="1"/>
          <p:nvPr/>
        </p:nvSpPr>
        <p:spPr>
          <a:xfrm rot="16200000">
            <a:off x="-76240" y="4037991"/>
            <a:ext cx="9175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_________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B4377B-22C0-4C10-8700-F3B67946E24D}"/>
              </a:ext>
            </a:extLst>
          </p:cNvPr>
          <p:cNvSpPr txBox="1"/>
          <p:nvPr/>
        </p:nvSpPr>
        <p:spPr>
          <a:xfrm rot="16200000">
            <a:off x="-94279" y="5359678"/>
            <a:ext cx="9175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_________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C2E9D-1B51-489F-A9E0-5402639AB2EC}"/>
              </a:ext>
            </a:extLst>
          </p:cNvPr>
          <p:cNvGrpSpPr/>
          <p:nvPr/>
        </p:nvGrpSpPr>
        <p:grpSpPr>
          <a:xfrm>
            <a:off x="3754246" y="83101"/>
            <a:ext cx="5261130" cy="6172849"/>
            <a:chOff x="3754246" y="1148446"/>
            <a:chExt cx="5234394" cy="437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D64CA9-F42F-4D23-BE00-0052F1F8E5E0}"/>
                </a:ext>
              </a:extLst>
            </p:cNvPr>
            <p:cNvSpPr/>
            <p:nvPr/>
          </p:nvSpPr>
          <p:spPr>
            <a:xfrm>
              <a:off x="7373627" y="1148447"/>
              <a:ext cx="78817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E8752A-CFFA-4C43-8839-37F15BB9F739}"/>
                </a:ext>
              </a:extLst>
            </p:cNvPr>
            <p:cNvSpPr/>
            <p:nvPr/>
          </p:nvSpPr>
          <p:spPr>
            <a:xfrm>
              <a:off x="8200461" y="1148446"/>
              <a:ext cx="78817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AA8A48-18A3-4525-B0E8-CCA000EE0437}"/>
                </a:ext>
              </a:extLst>
            </p:cNvPr>
            <p:cNvSpPr/>
            <p:nvPr/>
          </p:nvSpPr>
          <p:spPr>
            <a:xfrm>
              <a:off x="3754246" y="1480647"/>
              <a:ext cx="1262078" cy="4044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TIME ________________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3557EA-49FB-4396-8F1F-0B08709813EE}"/>
                </a:ext>
              </a:extLst>
            </p:cNvPr>
            <p:cNvSpPr/>
            <p:nvPr/>
          </p:nvSpPr>
          <p:spPr>
            <a:xfrm>
              <a:off x="6413499" y="1480646"/>
              <a:ext cx="1262078" cy="4044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TIME ________________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062AE2-C044-48A7-8905-6995B812AE80}"/>
                </a:ext>
              </a:extLst>
            </p:cNvPr>
            <p:cNvSpPr/>
            <p:nvPr/>
          </p:nvSpPr>
          <p:spPr>
            <a:xfrm>
              <a:off x="5084998" y="1480647"/>
              <a:ext cx="1262078" cy="4044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TIME ________________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06FA63-42A3-438F-B822-4C2561102AFF}"/>
                </a:ext>
              </a:extLst>
            </p:cNvPr>
            <p:cNvSpPr/>
            <p:nvPr/>
          </p:nvSpPr>
          <p:spPr>
            <a:xfrm>
              <a:off x="7726562" y="1482530"/>
              <a:ext cx="1262078" cy="40376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TIME ________________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462326-D417-46D3-BAF0-554F45D56F00}"/>
                </a:ext>
              </a:extLst>
            </p:cNvPr>
            <p:cNvSpPr/>
            <p:nvPr/>
          </p:nvSpPr>
          <p:spPr>
            <a:xfrm>
              <a:off x="3754650" y="1755100"/>
              <a:ext cx="5233990" cy="942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E39997-AAA4-4793-A477-4AD770D153BB}"/>
                </a:ext>
              </a:extLst>
            </p:cNvPr>
            <p:cNvSpPr/>
            <p:nvPr/>
          </p:nvSpPr>
          <p:spPr>
            <a:xfrm>
              <a:off x="3754246" y="3640591"/>
              <a:ext cx="5234394" cy="9421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596C54-EC44-4B0A-BF89-AFB431F7125E}"/>
                </a:ext>
              </a:extLst>
            </p:cNvPr>
            <p:cNvSpPr/>
            <p:nvPr/>
          </p:nvSpPr>
          <p:spPr>
            <a:xfrm>
              <a:off x="3754247" y="2697226"/>
              <a:ext cx="5234393" cy="9421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B28D75-6465-4C79-968A-D2502846BCC5}"/>
                </a:ext>
              </a:extLst>
            </p:cNvPr>
            <p:cNvSpPr/>
            <p:nvPr/>
          </p:nvSpPr>
          <p:spPr>
            <a:xfrm>
              <a:off x="3756744" y="4583956"/>
              <a:ext cx="5231896" cy="9421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4EB805-AC2D-439E-AFC6-2861270E0BB9}"/>
                </a:ext>
              </a:extLst>
            </p:cNvPr>
            <p:cNvSpPr/>
            <p:nvPr/>
          </p:nvSpPr>
          <p:spPr>
            <a:xfrm>
              <a:off x="3857215" y="1891533"/>
              <a:ext cx="3514381" cy="1437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Component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BFFF2E7-615B-4B26-ADC5-E47F64A0A730}"/>
                </a:ext>
              </a:extLst>
            </p:cNvPr>
            <p:cNvSpPr/>
            <p:nvPr/>
          </p:nvSpPr>
          <p:spPr>
            <a:xfrm>
              <a:off x="5362428" y="2313286"/>
              <a:ext cx="3514381" cy="1437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Component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8407C4-74A8-4FC0-97A4-8876DB21B16F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4732213" y="1975623"/>
              <a:ext cx="507621" cy="40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51A0B52B-680E-46CB-AC1E-4DD3690AC015}"/>
                </a:ext>
              </a:extLst>
            </p:cNvPr>
            <p:cNvSpPr/>
            <p:nvPr/>
          </p:nvSpPr>
          <p:spPr>
            <a:xfrm>
              <a:off x="4456618" y="1839658"/>
              <a:ext cx="275594" cy="2719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0A24C532-9E29-40BA-BFC6-BBA0BCC5F845}"/>
                </a:ext>
              </a:extLst>
            </p:cNvPr>
            <p:cNvSpPr/>
            <p:nvPr/>
          </p:nvSpPr>
          <p:spPr>
            <a:xfrm>
              <a:off x="5239834" y="2260025"/>
              <a:ext cx="275594" cy="23368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218ED8DE-1612-44DE-9867-AC5A4B95F863}"/>
                </a:ext>
              </a:extLst>
            </p:cNvPr>
            <p:cNvSpPr/>
            <p:nvPr/>
          </p:nvSpPr>
          <p:spPr>
            <a:xfrm>
              <a:off x="6543826" y="1835994"/>
              <a:ext cx="275594" cy="2737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21071A42-4F70-4528-B16F-F4BCDA0A2955}"/>
                </a:ext>
              </a:extLst>
            </p:cNvPr>
            <p:cNvSpPr/>
            <p:nvPr/>
          </p:nvSpPr>
          <p:spPr>
            <a:xfrm>
              <a:off x="7996751" y="2263575"/>
              <a:ext cx="275594" cy="2301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C1291DB-8915-4D3E-96A0-C8E12560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75385"/>
              </p:ext>
            </p:extLst>
          </p:nvPr>
        </p:nvGraphicFramePr>
        <p:xfrm>
          <a:off x="433526" y="551531"/>
          <a:ext cx="3311857" cy="5702673"/>
        </p:xfrm>
        <a:graphic>
          <a:graphicData uri="http://schemas.openxmlformats.org/drawingml/2006/table">
            <a:tbl>
              <a:tblPr/>
              <a:tblGrid>
                <a:gridCol w="42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4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3272" marR="3272" marT="327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Value</a:t>
                      </a:r>
                    </a:p>
                  </a:txBody>
                  <a:tcPr marL="3272" marR="3272" marT="327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Complexity</a:t>
                      </a:r>
                    </a:p>
                  </a:txBody>
                  <a:tcPr marL="3272" marR="3272" marT="327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Compliance</a:t>
                      </a:r>
                    </a:p>
                  </a:txBody>
                  <a:tcPr marL="3272" marR="3272" marT="327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Risk</a:t>
                      </a:r>
                    </a:p>
                  </a:txBody>
                  <a:tcPr marL="3272" marR="3272" marT="327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0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0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20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65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205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9C65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272" marR="3272" marT="3272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3081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735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6978" y="136524"/>
            <a:ext cx="8757385" cy="6480198"/>
            <a:chOff x="634542" y="369870"/>
            <a:chExt cx="11000941" cy="62179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DEFINE ARCHITECTURE: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947210" cy="287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ARCHITECTURE DEFINITION CANVAS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354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Dave </a:t>
              </a:r>
              <a:r>
                <a:rPr lang="en-IE" sz="600" b="1" err="1">
                  <a:latin typeface="Century Gothic" panose="020B0502020202020204" pitchFamily="34" charset="0"/>
                </a:rPr>
                <a:t>Gray</a:t>
              </a:r>
              <a:r>
                <a:rPr lang="en-IE" sz="600" b="1">
                  <a:latin typeface="Century Gothic" panose="020B0502020202020204" pitchFamily="34" charset="0"/>
                </a:rPr>
                <a:t> - http://gamestorming.com/squiggle-birds/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64EF242-62D6-4844-9D4C-70CDA17E8FD8}"/>
              </a:ext>
            </a:extLst>
          </p:cNvPr>
          <p:cNvSpPr/>
          <p:nvPr/>
        </p:nvSpPr>
        <p:spPr>
          <a:xfrm>
            <a:off x="219638" y="3012163"/>
            <a:ext cx="2957674" cy="32250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SITUATION: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architecture to someone at a bar. 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2E5FA-7979-4680-90AB-ED92C215B7AB}"/>
              </a:ext>
            </a:extLst>
          </p:cNvPr>
          <p:cNvSpPr/>
          <p:nvPr/>
        </p:nvSpPr>
        <p:spPr>
          <a:xfrm>
            <a:off x="5975657" y="3012163"/>
            <a:ext cx="2948706" cy="32250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SITUATION: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architecture to a developer. 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6F224-1A0C-4C50-AEDA-203429126066}"/>
              </a:ext>
            </a:extLst>
          </p:cNvPr>
          <p:cNvSpPr/>
          <p:nvPr/>
        </p:nvSpPr>
        <p:spPr>
          <a:xfrm>
            <a:off x="3177232" y="3012163"/>
            <a:ext cx="2806334" cy="32250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SITUATION: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architecture to your CEO?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DB7BA-D680-408E-9A01-0826B597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</a:t>
            </a:fld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10D86-BF80-4505-B56E-0BF691692FF5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A5854-B14C-4FEA-BB6E-4BA014C90D7B}"/>
              </a:ext>
            </a:extLst>
          </p:cNvPr>
          <p:cNvSpPr txBox="1"/>
          <p:nvPr/>
        </p:nvSpPr>
        <p:spPr>
          <a:xfrm>
            <a:off x="3343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AF3E8-E0F3-4374-B7C7-DD6A2FC3E709}"/>
              </a:ext>
            </a:extLst>
          </p:cNvPr>
          <p:cNvSpPr txBox="1"/>
          <p:nvPr/>
        </p:nvSpPr>
        <p:spPr>
          <a:xfrm>
            <a:off x="6344186" y="3852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"/>
                <a:cs typeface="Segoe UI"/>
              </a:rPr>
              <a:t>Rajiv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62236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22548" y="136524"/>
            <a:ext cx="8854474" cy="6380654"/>
            <a:chOff x="625664" y="369870"/>
            <a:chExt cx="11009819" cy="61203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1-2 Problems/Observations relating to your Engagement model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 1-3 Possible Experiments that you could run on your return to work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Architect Experimenting Forward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</a:rPr>
                <a:t>Design an Experiment or Experiments using the Experiment Card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Make sure your actions &amp; expectations are clear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Experiment Card(s)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 &amp; Architect Managers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Identification of culture type and link to architecture engagement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024678" cy="287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LS2.5.3 ENGAGEMENT EXPERIMENT(S)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25664" y="6224554"/>
              <a:ext cx="9550278" cy="265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08108" y="1606576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08108" y="1995873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93488-EE57-4D37-ADD2-5B13B6F5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42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449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214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90992-1A92-4397-9E66-46E68FDDB65A}"/>
              </a:ext>
            </a:extLst>
          </p:cNvPr>
          <p:cNvGrpSpPr/>
          <p:nvPr/>
        </p:nvGrpSpPr>
        <p:grpSpPr>
          <a:xfrm>
            <a:off x="65988" y="200099"/>
            <a:ext cx="8911033" cy="6322923"/>
            <a:chOff x="613994" y="360852"/>
            <a:chExt cx="11000940" cy="6139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8218D7-A702-4509-96CD-A1B81969114A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A13ECA-B2AA-4583-AA22-A9850C8B0B9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PROBLEM/OBSERVATION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91D0-17CA-417D-8093-9FF7B6C56279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OPTIONS: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E7BA2-77AA-425D-A8D0-5B19D96B5AFA}"/>
                </a:ext>
              </a:extLst>
            </p:cNvPr>
            <p:cNvSpPr/>
            <p:nvPr/>
          </p:nvSpPr>
          <p:spPr>
            <a:xfrm>
              <a:off x="720428" y="2544494"/>
              <a:ext cx="10894503" cy="2975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POSSIBLE EXPERIMENT: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5FECA-1474-4EEA-AF14-67416E534422}"/>
                </a:ext>
              </a:extLst>
            </p:cNvPr>
            <p:cNvSpPr/>
            <p:nvPr/>
          </p:nvSpPr>
          <p:spPr>
            <a:xfrm>
              <a:off x="7703522" y="2842084"/>
              <a:ext cx="3911411" cy="115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WHO: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15C13-0B47-4952-9A7D-9C18570F3D5F}"/>
                </a:ext>
              </a:extLst>
            </p:cNvPr>
            <p:cNvSpPr/>
            <p:nvPr/>
          </p:nvSpPr>
          <p:spPr>
            <a:xfrm>
              <a:off x="720432" y="5193588"/>
              <a:ext cx="5582001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HYPOTHESIS: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96ECE-AC8D-49AF-9257-5DAD4BBC9AC9}"/>
                </a:ext>
              </a:extLst>
            </p:cNvPr>
            <p:cNvSpPr/>
            <p:nvPr/>
          </p:nvSpPr>
          <p:spPr>
            <a:xfrm>
              <a:off x="6308333" y="5452874"/>
              <a:ext cx="5306598" cy="789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QUALITATIVE EXPECTATION: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CBD8E-3FE7-4473-99F4-1176D19EC5BC}"/>
                </a:ext>
              </a:extLst>
            </p:cNvPr>
            <p:cNvSpPr/>
            <p:nvPr/>
          </p:nvSpPr>
          <p:spPr>
            <a:xfrm>
              <a:off x="7703523" y="3991551"/>
              <a:ext cx="3911408" cy="145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DURATION/ITERATION</a:t>
              </a: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# ______________/Unit________________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REVIEW_____________________________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09AFF4-5829-47ED-B85D-A6A64D210454}"/>
                </a:ext>
              </a:extLst>
            </p:cNvPr>
            <p:cNvSpPr/>
            <p:nvPr/>
          </p:nvSpPr>
          <p:spPr>
            <a:xfrm>
              <a:off x="720429" y="2844572"/>
              <a:ext cx="6977194" cy="2608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ACTIONS: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C2D53-D3F3-4D27-B88A-3802F5C1C2A5}"/>
                </a:ext>
              </a:extLst>
            </p:cNvPr>
            <p:cNvSpPr txBox="1"/>
            <p:nvPr/>
          </p:nvSpPr>
          <p:spPr>
            <a:xfrm>
              <a:off x="613994" y="36085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EXPERIMENT 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5F99D-CC5F-4EAB-A4AF-E49F8F2AEAFC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A4A38-63A1-4C3D-B3FF-065BDD4FD517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B53B4-DB99-4B65-A57A-E16C3B9178FD}"/>
                </a:ext>
              </a:extLst>
            </p:cNvPr>
            <p:cNvSpPr/>
            <p:nvPr/>
          </p:nvSpPr>
          <p:spPr>
            <a:xfrm>
              <a:off x="714529" y="5444288"/>
              <a:ext cx="23054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QUANTITATIVE EXPECTATION: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2FB56-FE08-4E1E-9564-B78BF991F1A6}"/>
                </a:ext>
              </a:extLst>
            </p:cNvPr>
            <p:cNvSpPr/>
            <p:nvPr/>
          </p:nvSpPr>
          <p:spPr>
            <a:xfrm>
              <a:off x="679017" y="6231449"/>
              <a:ext cx="9550278" cy="268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@</a:t>
              </a:r>
              <a:r>
                <a:rPr lang="en-IE" sz="600" b="1" err="1">
                  <a:latin typeface="Century Gothic" panose="020B0502020202020204" pitchFamily="34" charset="0"/>
                </a:rPr>
                <a:t>agilesensei</a:t>
              </a:r>
              <a:r>
                <a:rPr lang="en-IE" sz="600" b="1">
                  <a:latin typeface="Century Gothic" panose="020B0502020202020204" pitchFamily="34" charset="0"/>
                </a:rPr>
                <a:t> www.POPCORNFLOW.com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59D7EA7-4B54-471F-8F71-F0C1BE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288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8342-42EE-47A7-8363-09151551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Architecture Supply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3077-248A-4C94-B0AC-7317B40D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IASA Core 3.0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532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6978" y="136524"/>
            <a:ext cx="8741351" cy="6358327"/>
            <a:chOff x="619255" y="369870"/>
            <a:chExt cx="11016228" cy="61075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options available within the context of building a modern architecture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Creating 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Using your Service Blueprint &amp; NABC or Business Models</a:t>
              </a:r>
            </a:p>
            <a:p>
              <a:pPr marL="585788" lvl="1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3 each of the primary ASRs for your system – value based, quality attribute based, and constraint based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Class Discussion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Interface Description Canvas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Blueprint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Modern Architecture Design Space</a:t>
              </a: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18358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Architects, Developers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18359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Interface Design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359952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LS3.1.1 RELEASES AND STORIES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19255" y="6211336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02274" y="162730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02273" y="195577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1D82D-7917-4F21-9236-6EC209E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6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A11391-30CC-4453-987B-CC04E9C79A25}"/>
              </a:ext>
            </a:extLst>
          </p:cNvPr>
          <p:cNvGrpSpPr/>
          <p:nvPr/>
        </p:nvGrpSpPr>
        <p:grpSpPr>
          <a:xfrm>
            <a:off x="207390" y="136524"/>
            <a:ext cx="8769632" cy="6381863"/>
            <a:chOff x="613994" y="360852"/>
            <a:chExt cx="11000940" cy="61369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461772-8C28-4112-AFB3-D79E7443C913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BA6D65-5753-44C5-9817-42370CBB73B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ARCHITECTURALLY SIGNIFICANT REQUIREMENT &amp; ARCHITECTURE CONTEXT:</a:t>
              </a:r>
              <a:endPara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B29B9D-6EE8-4121-A25C-C96B5738E0EA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SIGNIFICANCE &amp; IMPACT: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5AE3EA-32CD-435D-BC6F-A6E3BFE4F281}"/>
                </a:ext>
              </a:extLst>
            </p:cNvPr>
            <p:cNvSpPr txBox="1"/>
            <p:nvPr/>
          </p:nvSpPr>
          <p:spPr>
            <a:xfrm>
              <a:off x="613994" y="360852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ASR CARD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3F25EA-45B3-446A-BAD0-3750977792B6}"/>
                </a:ext>
              </a:extLst>
            </p:cNvPr>
            <p:cNvSpPr/>
            <p:nvPr/>
          </p:nvSpPr>
          <p:spPr>
            <a:xfrm>
              <a:off x="661261" y="6231449"/>
              <a:ext cx="9550278" cy="266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Gar Mac Críosta Agent ∆ for 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666021-F5EB-428A-8213-3AAD348D0913}"/>
                </a:ext>
              </a:extLst>
            </p:cNvPr>
            <p:cNvSpPr/>
            <p:nvPr/>
          </p:nvSpPr>
          <p:spPr>
            <a:xfrm>
              <a:off x="720429" y="2535524"/>
              <a:ext cx="10894499" cy="2134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CHARACTERISTICS: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2573B9-0AAF-419E-9CFF-E5F281685C09}"/>
                </a:ext>
              </a:extLst>
            </p:cNvPr>
            <p:cNvCxnSpPr/>
            <p:nvPr/>
          </p:nvCxnSpPr>
          <p:spPr>
            <a:xfrm>
              <a:off x="1991744" y="32529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EF6066E-4A04-402C-9E09-3420AE389831}"/>
                </a:ext>
              </a:extLst>
            </p:cNvPr>
            <p:cNvCxnSpPr/>
            <p:nvPr/>
          </p:nvCxnSpPr>
          <p:spPr>
            <a:xfrm>
              <a:off x="1991744" y="3565294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49E3F6-BA83-4525-AA0C-2A420966EF83}"/>
                </a:ext>
              </a:extLst>
            </p:cNvPr>
            <p:cNvCxnSpPr/>
            <p:nvPr/>
          </p:nvCxnSpPr>
          <p:spPr>
            <a:xfrm>
              <a:off x="1991744" y="3887217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4ADE95-BA1A-4122-AA64-0E2E48DAA5B6}"/>
                </a:ext>
              </a:extLst>
            </p:cNvPr>
            <p:cNvSpPr txBox="1"/>
            <p:nvPr/>
          </p:nvSpPr>
          <p:spPr>
            <a:xfrm>
              <a:off x="1909551" y="3081002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76F6D5-DE9E-4964-8785-F0E3C1F7E7DC}"/>
                </a:ext>
              </a:extLst>
            </p:cNvPr>
            <p:cNvSpPr txBox="1"/>
            <p:nvPr/>
          </p:nvSpPr>
          <p:spPr>
            <a:xfrm>
              <a:off x="3344894" y="3081662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6DB186-EAA1-4C3F-B7DC-3D070DFE1583}"/>
                </a:ext>
              </a:extLst>
            </p:cNvPr>
            <p:cNvSpPr txBox="1"/>
            <p:nvPr/>
          </p:nvSpPr>
          <p:spPr>
            <a:xfrm>
              <a:off x="1912978" y="341319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simple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99CBE5-9F43-4546-A2C6-CCB52AAB68E2}"/>
                </a:ext>
              </a:extLst>
            </p:cNvPr>
            <p:cNvSpPr txBox="1"/>
            <p:nvPr/>
          </p:nvSpPr>
          <p:spPr>
            <a:xfrm>
              <a:off x="3626898" y="3413197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complex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F34C2E-2E21-412D-A236-41D8722EE0A1}"/>
                </a:ext>
              </a:extLst>
            </p:cNvPr>
            <p:cNvSpPr txBox="1"/>
            <p:nvPr/>
          </p:nvSpPr>
          <p:spPr>
            <a:xfrm>
              <a:off x="1903883" y="3724496"/>
              <a:ext cx="4876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not new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89C5D0-F22E-4709-8666-9B73791196AD}"/>
                </a:ext>
              </a:extLst>
            </p:cNvPr>
            <p:cNvSpPr txBox="1"/>
            <p:nvPr/>
          </p:nvSpPr>
          <p:spPr>
            <a:xfrm>
              <a:off x="3467651" y="3725156"/>
              <a:ext cx="7441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bleeding edge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1D27DC-4D0C-497D-9BF3-BA7DCDD41E95}"/>
                </a:ext>
              </a:extLst>
            </p:cNvPr>
            <p:cNvCxnSpPr/>
            <p:nvPr/>
          </p:nvCxnSpPr>
          <p:spPr>
            <a:xfrm>
              <a:off x="1991744" y="4211933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45F5C-147C-4D74-B130-CE192D89C958}"/>
                </a:ext>
              </a:extLst>
            </p:cNvPr>
            <p:cNvSpPr txBox="1"/>
            <p:nvPr/>
          </p:nvSpPr>
          <p:spPr>
            <a:xfrm>
              <a:off x="1919294" y="4049212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35EB8F-55AE-4ACA-8E76-01AF34DB9741}"/>
                </a:ext>
              </a:extLst>
            </p:cNvPr>
            <p:cNvSpPr txBox="1"/>
            <p:nvPr/>
          </p:nvSpPr>
          <p:spPr>
            <a:xfrm>
              <a:off x="3765597" y="4049872"/>
              <a:ext cx="3449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2FB983-AD30-4960-B48A-F45BF8D6BE54}"/>
                </a:ext>
              </a:extLst>
            </p:cNvPr>
            <p:cNvCxnSpPr/>
            <p:nvPr/>
          </p:nvCxnSpPr>
          <p:spPr>
            <a:xfrm>
              <a:off x="5429803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79D030-82A9-4113-888D-5B741B8C4319}"/>
                </a:ext>
              </a:extLst>
            </p:cNvPr>
            <p:cNvCxnSpPr/>
            <p:nvPr/>
          </p:nvCxnSpPr>
          <p:spPr>
            <a:xfrm>
              <a:off x="5429803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A02C10-F31C-48B4-8765-951255567801}"/>
                </a:ext>
              </a:extLst>
            </p:cNvPr>
            <p:cNvCxnSpPr/>
            <p:nvPr/>
          </p:nvCxnSpPr>
          <p:spPr>
            <a:xfrm>
              <a:off x="5429803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3E7B0C-40BD-42B7-A675-7766D10E7F42}"/>
                </a:ext>
              </a:extLst>
            </p:cNvPr>
            <p:cNvSpPr txBox="1"/>
            <p:nvPr/>
          </p:nvSpPr>
          <p:spPr>
            <a:xfrm>
              <a:off x="5347610" y="3090394"/>
              <a:ext cx="5148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return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1F2906-A588-4EBD-AFF2-5DB01AFFAD25}"/>
                </a:ext>
              </a:extLst>
            </p:cNvPr>
            <p:cNvSpPr txBox="1"/>
            <p:nvPr/>
          </p:nvSpPr>
          <p:spPr>
            <a:xfrm>
              <a:off x="6937063" y="3091054"/>
              <a:ext cx="6094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 returns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C88E65-DB8E-4C7B-9205-BF5978FF37A4}"/>
                </a:ext>
              </a:extLst>
            </p:cNvPr>
            <p:cNvSpPr txBox="1"/>
            <p:nvPr/>
          </p:nvSpPr>
          <p:spPr>
            <a:xfrm>
              <a:off x="5357353" y="3733888"/>
              <a:ext cx="6110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Iow visibility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1DFC93-EC6E-49D9-B8BF-8248AA3B47B3}"/>
                </a:ext>
              </a:extLst>
            </p:cNvPr>
            <p:cNvSpPr txBox="1"/>
            <p:nvPr/>
          </p:nvSpPr>
          <p:spPr>
            <a:xfrm>
              <a:off x="6957272" y="3726110"/>
              <a:ext cx="6399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high visibility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3087D6-9DDD-44BA-ABF8-7337AC1DC96B}"/>
                </a:ext>
              </a:extLst>
            </p:cNvPr>
            <p:cNvCxnSpPr/>
            <p:nvPr/>
          </p:nvCxnSpPr>
          <p:spPr>
            <a:xfrm>
              <a:off x="5429803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CB9B94-67C1-4C8B-95BE-ABE8A1F3C3E2}"/>
                </a:ext>
              </a:extLst>
            </p:cNvPr>
            <p:cNvSpPr/>
            <p:nvPr/>
          </p:nvSpPr>
          <p:spPr>
            <a:xfrm>
              <a:off x="1367824" y="3043649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i="1">
                  <a:latin typeface="Century Gothic" panose="020B0502020202020204" pitchFamily="34" charset="0"/>
                </a:rPr>
                <a:t>COST</a:t>
              </a:r>
              <a:endParaRPr lang="en-IE" sz="900" i="1">
                <a:latin typeface="Century Gothic" panose="020B0502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FE0823-619B-49A1-AFD9-56B25984D75A}"/>
                </a:ext>
              </a:extLst>
            </p:cNvPr>
            <p:cNvSpPr/>
            <p:nvPr/>
          </p:nvSpPr>
          <p:spPr>
            <a:xfrm>
              <a:off x="840436" y="3340287"/>
              <a:ext cx="11128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COMPLEXITY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D6D37-3CFB-43C4-89A3-9D58C348E14F}"/>
                </a:ext>
              </a:extLst>
            </p:cNvPr>
            <p:cNvSpPr/>
            <p:nvPr/>
          </p:nvSpPr>
          <p:spPr>
            <a:xfrm>
              <a:off x="1061980" y="3669633"/>
              <a:ext cx="8483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NOVELTY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B6B7B5-73C9-4C45-9AD7-58A3F2AFCC25}"/>
                </a:ext>
              </a:extLst>
            </p:cNvPr>
            <p:cNvSpPr/>
            <p:nvPr/>
          </p:nvSpPr>
          <p:spPr>
            <a:xfrm>
              <a:off x="1416244" y="3966271"/>
              <a:ext cx="494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RISK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454FB23-BBD9-47A5-AA1C-0F4379627EFA}"/>
                </a:ext>
              </a:extLst>
            </p:cNvPr>
            <p:cNvSpPr/>
            <p:nvPr/>
          </p:nvSpPr>
          <p:spPr>
            <a:xfrm>
              <a:off x="4610402" y="3081002"/>
              <a:ext cx="8274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REWARD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2FE9FD-92B8-4D41-8FA7-CDD964255A0D}"/>
                </a:ext>
              </a:extLst>
            </p:cNvPr>
            <p:cNvSpPr/>
            <p:nvPr/>
          </p:nvSpPr>
          <p:spPr>
            <a:xfrm>
              <a:off x="4087823" y="3377640"/>
              <a:ext cx="1350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LEGAL &amp; COMP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737053-F679-48BA-9A08-696A1ECA83C0}"/>
                </a:ext>
              </a:extLst>
            </p:cNvPr>
            <p:cNvSpPr/>
            <p:nvPr/>
          </p:nvSpPr>
          <p:spPr>
            <a:xfrm>
              <a:off x="4577069" y="3706986"/>
              <a:ext cx="8178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i="1">
                  <a:latin typeface="Century Gothic" panose="020B0502020202020204" pitchFamily="34" charset="0"/>
                </a:rPr>
                <a:t>POLITICS</a:t>
              </a:r>
              <a:endParaRPr lang="en-IE" sz="900" i="1">
                <a:latin typeface="Century Gothic" panose="020B0502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C444D92-8E97-477B-BD05-57DFE29196EA}"/>
                </a:ext>
              </a:extLst>
            </p:cNvPr>
            <p:cNvSpPr/>
            <p:nvPr/>
          </p:nvSpPr>
          <p:spPr>
            <a:xfrm>
              <a:off x="7532289" y="4010465"/>
              <a:ext cx="11977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E" sz="600" i="1">
                  <a:latin typeface="Century Gothic" panose="020B0502020202020204" pitchFamily="34" charset="0"/>
                </a:rPr>
                <a:t>other</a:t>
              </a:r>
              <a:r>
                <a:rPr lang="en-IE" sz="900" i="1">
                  <a:latin typeface="Century Gothic" panose="020B0502020202020204" pitchFamily="34" charset="0"/>
                </a:rPr>
                <a:t>_________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B61498-9137-44BA-9343-83615CB5CE5C}"/>
                </a:ext>
              </a:extLst>
            </p:cNvPr>
            <p:cNvCxnSpPr/>
            <p:nvPr/>
          </p:nvCxnSpPr>
          <p:spPr>
            <a:xfrm>
              <a:off x="8843158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7E0AB0-C765-4215-A0BF-D5F59B5FDA53}"/>
                </a:ext>
              </a:extLst>
            </p:cNvPr>
            <p:cNvCxnSpPr/>
            <p:nvPr/>
          </p:nvCxnSpPr>
          <p:spPr>
            <a:xfrm>
              <a:off x="8843158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F13C437-58AA-4179-8550-D6CC13BAC094}"/>
                </a:ext>
              </a:extLst>
            </p:cNvPr>
            <p:cNvCxnSpPr/>
            <p:nvPr/>
          </p:nvCxnSpPr>
          <p:spPr>
            <a:xfrm>
              <a:off x="8843158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489A23D-0BF5-471A-9BF8-1693934AD76E}"/>
                </a:ext>
              </a:extLst>
            </p:cNvPr>
            <p:cNvSpPr txBox="1"/>
            <p:nvPr/>
          </p:nvSpPr>
          <p:spPr>
            <a:xfrm>
              <a:off x="8760965" y="309039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compliant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ED293F-ADF2-41D0-AC86-BF59CA1A58FC}"/>
                </a:ext>
              </a:extLst>
            </p:cNvPr>
            <p:cNvSpPr txBox="1"/>
            <p:nvPr/>
          </p:nvSpPr>
          <p:spPr>
            <a:xfrm>
              <a:off x="10115692" y="3003320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major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EE32EE-9CB3-4197-A889-EE75262FEC43}"/>
                </a:ext>
              </a:extLst>
            </p:cNvPr>
            <p:cNvSpPr txBox="1"/>
            <p:nvPr/>
          </p:nvSpPr>
          <p:spPr>
            <a:xfrm>
              <a:off x="8764392" y="3422589"/>
              <a:ext cx="5373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available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79B95A8-C6BE-4D53-B64E-86EBF7AC43CB}"/>
                </a:ext>
              </a:extLst>
            </p:cNvPr>
            <p:cNvSpPr txBox="1"/>
            <p:nvPr/>
          </p:nvSpPr>
          <p:spPr>
            <a:xfrm>
              <a:off x="10406321" y="3422589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unavailable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532F5F-A8FE-45F4-89CA-D3AACD1BF81A}"/>
                </a:ext>
              </a:extLst>
            </p:cNvPr>
            <p:cNvSpPr txBox="1"/>
            <p:nvPr/>
          </p:nvSpPr>
          <p:spPr>
            <a:xfrm>
              <a:off x="8770708" y="3733888"/>
              <a:ext cx="4587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doable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4D6B75-3EF5-4884-8558-25B442DE6E0E}"/>
                </a:ext>
              </a:extLst>
            </p:cNvPr>
            <p:cNvSpPr txBox="1"/>
            <p:nvPr/>
          </p:nvSpPr>
          <p:spPr>
            <a:xfrm>
              <a:off x="10442565" y="3734548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impossible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94761F-A3D1-4684-AE3E-31E71DCB487D}"/>
                </a:ext>
              </a:extLst>
            </p:cNvPr>
            <p:cNvSpPr txBox="1"/>
            <p:nvPr/>
          </p:nvSpPr>
          <p:spPr>
            <a:xfrm>
              <a:off x="9163765" y="3424892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CCDD15-8B51-4C35-8F21-23C61779F275}"/>
                </a:ext>
              </a:extLst>
            </p:cNvPr>
            <p:cNvCxnSpPr/>
            <p:nvPr/>
          </p:nvCxnSpPr>
          <p:spPr>
            <a:xfrm>
              <a:off x="8843158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78D5A1F-36CC-4A57-96EA-E85C0A408D56}"/>
                </a:ext>
              </a:extLst>
            </p:cNvPr>
            <p:cNvSpPr txBox="1"/>
            <p:nvPr/>
          </p:nvSpPr>
          <p:spPr>
            <a:xfrm>
              <a:off x="8770708" y="405860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162B370-8380-495B-BA17-E429642B63BE}"/>
                </a:ext>
              </a:extLst>
            </p:cNvPr>
            <p:cNvSpPr txBox="1"/>
            <p:nvPr/>
          </p:nvSpPr>
          <p:spPr>
            <a:xfrm>
              <a:off x="10473175" y="405926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C1E0F4F-8533-463C-9E21-DC5ABA8E0C3D}"/>
                </a:ext>
              </a:extLst>
            </p:cNvPr>
            <p:cNvSpPr/>
            <p:nvPr/>
          </p:nvSpPr>
          <p:spPr>
            <a:xfrm>
              <a:off x="7795729" y="3081002"/>
              <a:ext cx="998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PRINCIPLES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4B7DE74-5E74-4E79-A279-E13C63D14F62}"/>
                </a:ext>
              </a:extLst>
            </p:cNvPr>
            <p:cNvSpPr/>
            <p:nvPr/>
          </p:nvSpPr>
          <p:spPr>
            <a:xfrm>
              <a:off x="8175641" y="3377640"/>
              <a:ext cx="6190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SKILLS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17C37C2-D487-4B02-A69C-06A930506579}"/>
                </a:ext>
              </a:extLst>
            </p:cNvPr>
            <p:cNvSpPr/>
            <p:nvPr/>
          </p:nvSpPr>
          <p:spPr>
            <a:xfrm>
              <a:off x="7820105" y="3706986"/>
              <a:ext cx="931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DOABILITY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7A422A6-C7A6-4006-9764-55AA9E516EB1}"/>
                </a:ext>
              </a:extLst>
            </p:cNvPr>
            <p:cNvSpPr/>
            <p:nvPr/>
          </p:nvSpPr>
          <p:spPr>
            <a:xfrm>
              <a:off x="4195814" y="3983985"/>
              <a:ext cx="11977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0195908-691C-4ED4-B16C-81DE4D6F8A19}"/>
                </a:ext>
              </a:extLst>
            </p:cNvPr>
            <p:cNvSpPr txBox="1"/>
            <p:nvPr/>
          </p:nvSpPr>
          <p:spPr>
            <a:xfrm>
              <a:off x="5345203" y="341270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9BE86C2-1371-426E-9516-8F7766001BF0}"/>
                </a:ext>
              </a:extLst>
            </p:cNvPr>
            <p:cNvSpPr txBox="1"/>
            <p:nvPr/>
          </p:nvSpPr>
          <p:spPr>
            <a:xfrm>
              <a:off x="6780546" y="3413363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5E803E4-CFB9-4B9D-BC15-2D87663047A8}"/>
                </a:ext>
              </a:extLst>
            </p:cNvPr>
            <p:cNvSpPr txBox="1"/>
            <p:nvPr/>
          </p:nvSpPr>
          <p:spPr>
            <a:xfrm>
              <a:off x="5357353" y="4049790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constraints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F5FBE8F-B317-4E68-8F07-62A3F62BE6D3}"/>
                </a:ext>
              </a:extLst>
            </p:cNvPr>
            <p:cNvSpPr txBox="1"/>
            <p:nvPr/>
          </p:nvSpPr>
          <p:spPr>
            <a:xfrm>
              <a:off x="6995677" y="4050450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D44237A-EC84-46E5-9014-0F2E6E029CF4}"/>
                </a:ext>
              </a:extLst>
            </p:cNvPr>
            <p:cNvSpPr txBox="1"/>
            <p:nvPr/>
          </p:nvSpPr>
          <p:spPr>
            <a:xfrm>
              <a:off x="9347849" y="3002655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minor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B63911-8524-4C6E-B8B4-FDF55541BE7A}"/>
                </a:ext>
              </a:extLst>
            </p:cNvPr>
            <p:cNvSpPr/>
            <p:nvPr/>
          </p:nvSpPr>
          <p:spPr>
            <a:xfrm>
              <a:off x="719667" y="4667375"/>
              <a:ext cx="10894502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STRATEGY &amp; PLAN: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8A12A59-FEAE-4CF8-A4DF-913806B05DF4}"/>
                </a:ext>
              </a:extLst>
            </p:cNvPr>
            <p:cNvSpPr/>
            <p:nvPr/>
          </p:nvSpPr>
          <p:spPr>
            <a:xfrm>
              <a:off x="719667" y="5453622"/>
              <a:ext cx="5376334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IDEAS: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4097A5-63CA-450A-AF7D-F753F82B5B38}"/>
                </a:ext>
              </a:extLst>
            </p:cNvPr>
            <p:cNvSpPr/>
            <p:nvPr/>
          </p:nvSpPr>
          <p:spPr>
            <a:xfrm>
              <a:off x="6095233" y="5452067"/>
              <a:ext cx="5518935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8C3DF-6246-4CF3-BBE5-3F91DACB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66</a:t>
            </a:fld>
            <a:endParaRPr lang="en-I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381A88-397F-4654-8704-7382003FD17C}"/>
              </a:ext>
            </a:extLst>
          </p:cNvPr>
          <p:cNvSpPr/>
          <p:nvPr/>
        </p:nvSpPr>
        <p:spPr>
          <a:xfrm>
            <a:off x="4936364" y="150407"/>
            <a:ext cx="1056700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0BB651-44E2-4C2B-BE15-D85C204DC0A4}"/>
              </a:ext>
            </a:extLst>
          </p:cNvPr>
          <p:cNvSpPr/>
          <p:nvPr/>
        </p:nvSpPr>
        <p:spPr>
          <a:xfrm>
            <a:off x="7313271" y="155650"/>
            <a:ext cx="811965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2E4C7E-D2DB-41D9-BA9C-8692A7DB95CA}"/>
              </a:ext>
            </a:extLst>
          </p:cNvPr>
          <p:cNvSpPr/>
          <p:nvPr/>
        </p:nvSpPr>
        <p:spPr>
          <a:xfrm>
            <a:off x="8165057" y="155649"/>
            <a:ext cx="811965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16A4BF-45B0-4511-B669-BF156573DF7E}"/>
              </a:ext>
            </a:extLst>
          </p:cNvPr>
          <p:cNvSpPr/>
          <p:nvPr/>
        </p:nvSpPr>
        <p:spPr>
          <a:xfrm>
            <a:off x="6032886" y="155649"/>
            <a:ext cx="1240564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235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A11391-30CC-4453-987B-CC04E9C79A25}"/>
              </a:ext>
            </a:extLst>
          </p:cNvPr>
          <p:cNvGrpSpPr/>
          <p:nvPr/>
        </p:nvGrpSpPr>
        <p:grpSpPr>
          <a:xfrm>
            <a:off x="207390" y="136524"/>
            <a:ext cx="8769632" cy="6381863"/>
            <a:chOff x="613994" y="360852"/>
            <a:chExt cx="11000940" cy="61369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461772-8C28-4112-AFB3-D79E7443C913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BA6D65-5753-44C5-9817-42370CBB73B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ARCHITECTURALLY SIGNIFICANT REQUIREMENT &amp; ARCHITECTURE CONTEXT:</a:t>
              </a:r>
              <a:endPara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B29B9D-6EE8-4121-A25C-C96B5738E0EA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SIGNIFICANCE &amp; IMPACT: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5AE3EA-32CD-435D-BC6F-A6E3BFE4F281}"/>
                </a:ext>
              </a:extLst>
            </p:cNvPr>
            <p:cNvSpPr txBox="1"/>
            <p:nvPr/>
          </p:nvSpPr>
          <p:spPr>
            <a:xfrm>
              <a:off x="613994" y="360852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ASR CARD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3F25EA-45B3-446A-BAD0-3750977792B6}"/>
                </a:ext>
              </a:extLst>
            </p:cNvPr>
            <p:cNvSpPr/>
            <p:nvPr/>
          </p:nvSpPr>
          <p:spPr>
            <a:xfrm>
              <a:off x="661261" y="6231449"/>
              <a:ext cx="9550278" cy="266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Gar Mac Críosta Agent ∆ for 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666021-F5EB-428A-8213-3AAD348D0913}"/>
                </a:ext>
              </a:extLst>
            </p:cNvPr>
            <p:cNvSpPr/>
            <p:nvPr/>
          </p:nvSpPr>
          <p:spPr>
            <a:xfrm>
              <a:off x="720429" y="2535524"/>
              <a:ext cx="10894499" cy="2134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CHARACTERISTICS: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2573B9-0AAF-419E-9CFF-E5F281685C09}"/>
                </a:ext>
              </a:extLst>
            </p:cNvPr>
            <p:cNvCxnSpPr/>
            <p:nvPr/>
          </p:nvCxnSpPr>
          <p:spPr>
            <a:xfrm>
              <a:off x="1991744" y="32529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EF6066E-4A04-402C-9E09-3420AE389831}"/>
                </a:ext>
              </a:extLst>
            </p:cNvPr>
            <p:cNvCxnSpPr/>
            <p:nvPr/>
          </p:nvCxnSpPr>
          <p:spPr>
            <a:xfrm>
              <a:off x="1991744" y="3565294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49E3F6-BA83-4525-AA0C-2A420966EF83}"/>
                </a:ext>
              </a:extLst>
            </p:cNvPr>
            <p:cNvCxnSpPr/>
            <p:nvPr/>
          </p:nvCxnSpPr>
          <p:spPr>
            <a:xfrm>
              <a:off x="1991744" y="3887217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4ADE95-BA1A-4122-AA64-0E2E48DAA5B6}"/>
                </a:ext>
              </a:extLst>
            </p:cNvPr>
            <p:cNvSpPr txBox="1"/>
            <p:nvPr/>
          </p:nvSpPr>
          <p:spPr>
            <a:xfrm>
              <a:off x="1909551" y="3081002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76F6D5-DE9E-4964-8785-F0E3C1F7E7DC}"/>
                </a:ext>
              </a:extLst>
            </p:cNvPr>
            <p:cNvSpPr txBox="1"/>
            <p:nvPr/>
          </p:nvSpPr>
          <p:spPr>
            <a:xfrm>
              <a:off x="3344894" y="3081662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6DB186-EAA1-4C3F-B7DC-3D070DFE1583}"/>
                </a:ext>
              </a:extLst>
            </p:cNvPr>
            <p:cNvSpPr txBox="1"/>
            <p:nvPr/>
          </p:nvSpPr>
          <p:spPr>
            <a:xfrm>
              <a:off x="1912978" y="341319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simple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99CBE5-9F43-4546-A2C6-CCB52AAB68E2}"/>
                </a:ext>
              </a:extLst>
            </p:cNvPr>
            <p:cNvSpPr txBox="1"/>
            <p:nvPr/>
          </p:nvSpPr>
          <p:spPr>
            <a:xfrm>
              <a:off x="3626898" y="3413197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complex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F34C2E-2E21-412D-A236-41D8722EE0A1}"/>
                </a:ext>
              </a:extLst>
            </p:cNvPr>
            <p:cNvSpPr txBox="1"/>
            <p:nvPr/>
          </p:nvSpPr>
          <p:spPr>
            <a:xfrm>
              <a:off x="1903883" y="3724496"/>
              <a:ext cx="4876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not new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89C5D0-F22E-4709-8666-9B73791196AD}"/>
                </a:ext>
              </a:extLst>
            </p:cNvPr>
            <p:cNvSpPr txBox="1"/>
            <p:nvPr/>
          </p:nvSpPr>
          <p:spPr>
            <a:xfrm>
              <a:off x="3467651" y="3725156"/>
              <a:ext cx="7441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bleeding edge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1D27DC-4D0C-497D-9BF3-BA7DCDD41E95}"/>
                </a:ext>
              </a:extLst>
            </p:cNvPr>
            <p:cNvCxnSpPr/>
            <p:nvPr/>
          </p:nvCxnSpPr>
          <p:spPr>
            <a:xfrm>
              <a:off x="1991744" y="4211933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45F5C-147C-4D74-B130-CE192D89C958}"/>
                </a:ext>
              </a:extLst>
            </p:cNvPr>
            <p:cNvSpPr txBox="1"/>
            <p:nvPr/>
          </p:nvSpPr>
          <p:spPr>
            <a:xfrm>
              <a:off x="1919294" y="4049212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35EB8F-55AE-4ACA-8E76-01AF34DB9741}"/>
                </a:ext>
              </a:extLst>
            </p:cNvPr>
            <p:cNvSpPr txBox="1"/>
            <p:nvPr/>
          </p:nvSpPr>
          <p:spPr>
            <a:xfrm>
              <a:off x="3765597" y="4049872"/>
              <a:ext cx="3449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2FB983-AD30-4960-B48A-F45BF8D6BE54}"/>
                </a:ext>
              </a:extLst>
            </p:cNvPr>
            <p:cNvCxnSpPr/>
            <p:nvPr/>
          </p:nvCxnSpPr>
          <p:spPr>
            <a:xfrm>
              <a:off x="5429803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79D030-82A9-4113-888D-5B741B8C4319}"/>
                </a:ext>
              </a:extLst>
            </p:cNvPr>
            <p:cNvCxnSpPr/>
            <p:nvPr/>
          </p:nvCxnSpPr>
          <p:spPr>
            <a:xfrm>
              <a:off x="5429803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A02C10-F31C-48B4-8765-951255567801}"/>
                </a:ext>
              </a:extLst>
            </p:cNvPr>
            <p:cNvCxnSpPr/>
            <p:nvPr/>
          </p:nvCxnSpPr>
          <p:spPr>
            <a:xfrm>
              <a:off x="5429803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3E7B0C-40BD-42B7-A675-7766D10E7F42}"/>
                </a:ext>
              </a:extLst>
            </p:cNvPr>
            <p:cNvSpPr txBox="1"/>
            <p:nvPr/>
          </p:nvSpPr>
          <p:spPr>
            <a:xfrm>
              <a:off x="5347610" y="3090394"/>
              <a:ext cx="5148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return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1F2906-A588-4EBD-AFF2-5DB01AFFAD25}"/>
                </a:ext>
              </a:extLst>
            </p:cNvPr>
            <p:cNvSpPr txBox="1"/>
            <p:nvPr/>
          </p:nvSpPr>
          <p:spPr>
            <a:xfrm>
              <a:off x="6937063" y="3091054"/>
              <a:ext cx="6094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 returns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C88E65-DB8E-4C7B-9205-BF5978FF37A4}"/>
                </a:ext>
              </a:extLst>
            </p:cNvPr>
            <p:cNvSpPr txBox="1"/>
            <p:nvPr/>
          </p:nvSpPr>
          <p:spPr>
            <a:xfrm>
              <a:off x="5357353" y="3733888"/>
              <a:ext cx="6110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Iow visibility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1DFC93-EC6E-49D9-B8BF-8248AA3B47B3}"/>
                </a:ext>
              </a:extLst>
            </p:cNvPr>
            <p:cNvSpPr txBox="1"/>
            <p:nvPr/>
          </p:nvSpPr>
          <p:spPr>
            <a:xfrm>
              <a:off x="6957272" y="3726110"/>
              <a:ext cx="6399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high visibility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3087D6-9DDD-44BA-ABF8-7337AC1DC96B}"/>
                </a:ext>
              </a:extLst>
            </p:cNvPr>
            <p:cNvCxnSpPr/>
            <p:nvPr/>
          </p:nvCxnSpPr>
          <p:spPr>
            <a:xfrm>
              <a:off x="5429803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CB9B94-67C1-4C8B-95BE-ABE8A1F3C3E2}"/>
                </a:ext>
              </a:extLst>
            </p:cNvPr>
            <p:cNvSpPr/>
            <p:nvPr/>
          </p:nvSpPr>
          <p:spPr>
            <a:xfrm>
              <a:off x="1367824" y="3043649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i="1">
                  <a:latin typeface="Century Gothic" panose="020B0502020202020204" pitchFamily="34" charset="0"/>
                </a:rPr>
                <a:t>COST</a:t>
              </a:r>
              <a:endParaRPr lang="en-IE" sz="900" i="1">
                <a:latin typeface="Century Gothic" panose="020B0502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FE0823-619B-49A1-AFD9-56B25984D75A}"/>
                </a:ext>
              </a:extLst>
            </p:cNvPr>
            <p:cNvSpPr/>
            <p:nvPr/>
          </p:nvSpPr>
          <p:spPr>
            <a:xfrm>
              <a:off x="840436" y="3340287"/>
              <a:ext cx="11128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COMPLEXITY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D6D37-3CFB-43C4-89A3-9D58C348E14F}"/>
                </a:ext>
              </a:extLst>
            </p:cNvPr>
            <p:cNvSpPr/>
            <p:nvPr/>
          </p:nvSpPr>
          <p:spPr>
            <a:xfrm>
              <a:off x="1061980" y="3669633"/>
              <a:ext cx="8483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NOVELTY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B6B7B5-73C9-4C45-9AD7-58A3F2AFCC25}"/>
                </a:ext>
              </a:extLst>
            </p:cNvPr>
            <p:cNvSpPr/>
            <p:nvPr/>
          </p:nvSpPr>
          <p:spPr>
            <a:xfrm>
              <a:off x="1416244" y="3966271"/>
              <a:ext cx="494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RISK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454FB23-BBD9-47A5-AA1C-0F4379627EFA}"/>
                </a:ext>
              </a:extLst>
            </p:cNvPr>
            <p:cNvSpPr/>
            <p:nvPr/>
          </p:nvSpPr>
          <p:spPr>
            <a:xfrm>
              <a:off x="4610402" y="3081002"/>
              <a:ext cx="8274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REWARD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2FE9FD-92B8-4D41-8FA7-CDD964255A0D}"/>
                </a:ext>
              </a:extLst>
            </p:cNvPr>
            <p:cNvSpPr/>
            <p:nvPr/>
          </p:nvSpPr>
          <p:spPr>
            <a:xfrm>
              <a:off x="4087823" y="3377640"/>
              <a:ext cx="1350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LEGAL &amp; COMP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737053-F679-48BA-9A08-696A1ECA83C0}"/>
                </a:ext>
              </a:extLst>
            </p:cNvPr>
            <p:cNvSpPr/>
            <p:nvPr/>
          </p:nvSpPr>
          <p:spPr>
            <a:xfrm>
              <a:off x="4577069" y="3706986"/>
              <a:ext cx="8178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i="1">
                  <a:latin typeface="Century Gothic" panose="020B0502020202020204" pitchFamily="34" charset="0"/>
                </a:rPr>
                <a:t>POLITICS</a:t>
              </a:r>
              <a:endParaRPr lang="en-IE" sz="900" i="1">
                <a:latin typeface="Century Gothic" panose="020B0502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C444D92-8E97-477B-BD05-57DFE29196EA}"/>
                </a:ext>
              </a:extLst>
            </p:cNvPr>
            <p:cNvSpPr/>
            <p:nvPr/>
          </p:nvSpPr>
          <p:spPr>
            <a:xfrm>
              <a:off x="7532289" y="4010465"/>
              <a:ext cx="11977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E" sz="600" i="1">
                  <a:latin typeface="Century Gothic" panose="020B0502020202020204" pitchFamily="34" charset="0"/>
                </a:rPr>
                <a:t>other</a:t>
              </a:r>
              <a:r>
                <a:rPr lang="en-IE" sz="900" i="1">
                  <a:latin typeface="Century Gothic" panose="020B0502020202020204" pitchFamily="34" charset="0"/>
                </a:rPr>
                <a:t>_________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B61498-9137-44BA-9343-83615CB5CE5C}"/>
                </a:ext>
              </a:extLst>
            </p:cNvPr>
            <p:cNvCxnSpPr/>
            <p:nvPr/>
          </p:nvCxnSpPr>
          <p:spPr>
            <a:xfrm>
              <a:off x="8843158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7E0AB0-C765-4215-A0BF-D5F59B5FDA53}"/>
                </a:ext>
              </a:extLst>
            </p:cNvPr>
            <p:cNvCxnSpPr/>
            <p:nvPr/>
          </p:nvCxnSpPr>
          <p:spPr>
            <a:xfrm>
              <a:off x="8843158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F13C437-58AA-4179-8550-D6CC13BAC094}"/>
                </a:ext>
              </a:extLst>
            </p:cNvPr>
            <p:cNvCxnSpPr/>
            <p:nvPr/>
          </p:nvCxnSpPr>
          <p:spPr>
            <a:xfrm>
              <a:off x="8843158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489A23D-0BF5-471A-9BF8-1693934AD76E}"/>
                </a:ext>
              </a:extLst>
            </p:cNvPr>
            <p:cNvSpPr txBox="1"/>
            <p:nvPr/>
          </p:nvSpPr>
          <p:spPr>
            <a:xfrm>
              <a:off x="8760965" y="309039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compliant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ED293F-ADF2-41D0-AC86-BF59CA1A58FC}"/>
                </a:ext>
              </a:extLst>
            </p:cNvPr>
            <p:cNvSpPr txBox="1"/>
            <p:nvPr/>
          </p:nvSpPr>
          <p:spPr>
            <a:xfrm>
              <a:off x="10115692" y="3003320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major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EE32EE-9CB3-4197-A889-EE75262FEC43}"/>
                </a:ext>
              </a:extLst>
            </p:cNvPr>
            <p:cNvSpPr txBox="1"/>
            <p:nvPr/>
          </p:nvSpPr>
          <p:spPr>
            <a:xfrm>
              <a:off x="8764392" y="3422589"/>
              <a:ext cx="5373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available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79B95A8-C6BE-4D53-B64E-86EBF7AC43CB}"/>
                </a:ext>
              </a:extLst>
            </p:cNvPr>
            <p:cNvSpPr txBox="1"/>
            <p:nvPr/>
          </p:nvSpPr>
          <p:spPr>
            <a:xfrm>
              <a:off x="10406321" y="3422589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unavailable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532F5F-A8FE-45F4-89CA-D3AACD1BF81A}"/>
                </a:ext>
              </a:extLst>
            </p:cNvPr>
            <p:cNvSpPr txBox="1"/>
            <p:nvPr/>
          </p:nvSpPr>
          <p:spPr>
            <a:xfrm>
              <a:off x="8770708" y="3733888"/>
              <a:ext cx="4587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doable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4D6B75-3EF5-4884-8558-25B442DE6E0E}"/>
                </a:ext>
              </a:extLst>
            </p:cNvPr>
            <p:cNvSpPr txBox="1"/>
            <p:nvPr/>
          </p:nvSpPr>
          <p:spPr>
            <a:xfrm>
              <a:off x="10442565" y="3734548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impossible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94761F-A3D1-4684-AE3E-31E71DCB487D}"/>
                </a:ext>
              </a:extLst>
            </p:cNvPr>
            <p:cNvSpPr txBox="1"/>
            <p:nvPr/>
          </p:nvSpPr>
          <p:spPr>
            <a:xfrm>
              <a:off x="9163765" y="3424892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CCDD15-8B51-4C35-8F21-23C61779F275}"/>
                </a:ext>
              </a:extLst>
            </p:cNvPr>
            <p:cNvCxnSpPr/>
            <p:nvPr/>
          </p:nvCxnSpPr>
          <p:spPr>
            <a:xfrm>
              <a:off x="8843158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78D5A1F-36CC-4A57-96EA-E85C0A408D56}"/>
                </a:ext>
              </a:extLst>
            </p:cNvPr>
            <p:cNvSpPr txBox="1"/>
            <p:nvPr/>
          </p:nvSpPr>
          <p:spPr>
            <a:xfrm>
              <a:off x="8770708" y="405860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162B370-8380-495B-BA17-E429642B63BE}"/>
                </a:ext>
              </a:extLst>
            </p:cNvPr>
            <p:cNvSpPr txBox="1"/>
            <p:nvPr/>
          </p:nvSpPr>
          <p:spPr>
            <a:xfrm>
              <a:off x="10473175" y="405926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C1E0F4F-8533-463C-9E21-DC5ABA8E0C3D}"/>
                </a:ext>
              </a:extLst>
            </p:cNvPr>
            <p:cNvSpPr/>
            <p:nvPr/>
          </p:nvSpPr>
          <p:spPr>
            <a:xfrm>
              <a:off x="7795729" y="3081002"/>
              <a:ext cx="998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PRINCIPLES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4B7DE74-5E74-4E79-A279-E13C63D14F62}"/>
                </a:ext>
              </a:extLst>
            </p:cNvPr>
            <p:cNvSpPr/>
            <p:nvPr/>
          </p:nvSpPr>
          <p:spPr>
            <a:xfrm>
              <a:off x="8175641" y="3377640"/>
              <a:ext cx="6190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SKILLS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17C37C2-D487-4B02-A69C-06A930506579}"/>
                </a:ext>
              </a:extLst>
            </p:cNvPr>
            <p:cNvSpPr/>
            <p:nvPr/>
          </p:nvSpPr>
          <p:spPr>
            <a:xfrm>
              <a:off x="7820105" y="3706986"/>
              <a:ext cx="931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DOABILITY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7A422A6-C7A6-4006-9764-55AA9E516EB1}"/>
                </a:ext>
              </a:extLst>
            </p:cNvPr>
            <p:cNvSpPr/>
            <p:nvPr/>
          </p:nvSpPr>
          <p:spPr>
            <a:xfrm>
              <a:off x="4195814" y="3983985"/>
              <a:ext cx="11977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0195908-691C-4ED4-B16C-81DE4D6F8A19}"/>
                </a:ext>
              </a:extLst>
            </p:cNvPr>
            <p:cNvSpPr txBox="1"/>
            <p:nvPr/>
          </p:nvSpPr>
          <p:spPr>
            <a:xfrm>
              <a:off x="5345203" y="341270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9BE86C2-1371-426E-9516-8F7766001BF0}"/>
                </a:ext>
              </a:extLst>
            </p:cNvPr>
            <p:cNvSpPr txBox="1"/>
            <p:nvPr/>
          </p:nvSpPr>
          <p:spPr>
            <a:xfrm>
              <a:off x="6780546" y="3413363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5E803E4-CFB9-4B9D-BC15-2D87663047A8}"/>
                </a:ext>
              </a:extLst>
            </p:cNvPr>
            <p:cNvSpPr txBox="1"/>
            <p:nvPr/>
          </p:nvSpPr>
          <p:spPr>
            <a:xfrm>
              <a:off x="5357353" y="4049790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constraints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F5FBE8F-B317-4E68-8F07-62A3F62BE6D3}"/>
                </a:ext>
              </a:extLst>
            </p:cNvPr>
            <p:cNvSpPr txBox="1"/>
            <p:nvPr/>
          </p:nvSpPr>
          <p:spPr>
            <a:xfrm>
              <a:off x="6995677" y="4050450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D44237A-EC84-46E5-9014-0F2E6E029CF4}"/>
                </a:ext>
              </a:extLst>
            </p:cNvPr>
            <p:cNvSpPr txBox="1"/>
            <p:nvPr/>
          </p:nvSpPr>
          <p:spPr>
            <a:xfrm>
              <a:off x="9347849" y="3002655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minor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B63911-8524-4C6E-B8B4-FDF55541BE7A}"/>
                </a:ext>
              </a:extLst>
            </p:cNvPr>
            <p:cNvSpPr/>
            <p:nvPr/>
          </p:nvSpPr>
          <p:spPr>
            <a:xfrm>
              <a:off x="719667" y="4667375"/>
              <a:ext cx="10894502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STRATEGY &amp; PLAN: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8A12A59-FEAE-4CF8-A4DF-913806B05DF4}"/>
                </a:ext>
              </a:extLst>
            </p:cNvPr>
            <p:cNvSpPr/>
            <p:nvPr/>
          </p:nvSpPr>
          <p:spPr>
            <a:xfrm>
              <a:off x="719667" y="5453622"/>
              <a:ext cx="5376334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IDEAS: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4097A5-63CA-450A-AF7D-F753F82B5B38}"/>
                </a:ext>
              </a:extLst>
            </p:cNvPr>
            <p:cNvSpPr/>
            <p:nvPr/>
          </p:nvSpPr>
          <p:spPr>
            <a:xfrm>
              <a:off x="6095233" y="5452067"/>
              <a:ext cx="5518935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8C3DF-6246-4CF3-BBE5-3F91DACB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67</a:t>
            </a:fld>
            <a:endParaRPr lang="en-I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381A88-397F-4654-8704-7382003FD17C}"/>
              </a:ext>
            </a:extLst>
          </p:cNvPr>
          <p:cNvSpPr/>
          <p:nvPr/>
        </p:nvSpPr>
        <p:spPr>
          <a:xfrm>
            <a:off x="4936364" y="150407"/>
            <a:ext cx="1056700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0BB651-44E2-4C2B-BE15-D85C204DC0A4}"/>
              </a:ext>
            </a:extLst>
          </p:cNvPr>
          <p:cNvSpPr/>
          <p:nvPr/>
        </p:nvSpPr>
        <p:spPr>
          <a:xfrm>
            <a:off x="7313271" y="155650"/>
            <a:ext cx="811965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2E4C7E-D2DB-41D9-BA9C-8692A7DB95CA}"/>
              </a:ext>
            </a:extLst>
          </p:cNvPr>
          <p:cNvSpPr/>
          <p:nvPr/>
        </p:nvSpPr>
        <p:spPr>
          <a:xfrm>
            <a:off x="8165057" y="155649"/>
            <a:ext cx="811965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16A4BF-45B0-4511-B669-BF156573DF7E}"/>
              </a:ext>
            </a:extLst>
          </p:cNvPr>
          <p:cNvSpPr/>
          <p:nvPr/>
        </p:nvSpPr>
        <p:spPr>
          <a:xfrm>
            <a:off x="6032886" y="155649"/>
            <a:ext cx="1240564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3377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A11391-30CC-4453-987B-CC04E9C79A25}"/>
              </a:ext>
            </a:extLst>
          </p:cNvPr>
          <p:cNvGrpSpPr/>
          <p:nvPr/>
        </p:nvGrpSpPr>
        <p:grpSpPr>
          <a:xfrm>
            <a:off x="207390" y="136524"/>
            <a:ext cx="8769632" cy="6381863"/>
            <a:chOff x="613994" y="360852"/>
            <a:chExt cx="11000940" cy="61369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461772-8C28-4112-AFB3-D79E7443C913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BA6D65-5753-44C5-9817-42370CBB73B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ARCHITECTURALLY SIGNIFICANT REQUIREMENT &amp; ARCHITECTURE CONTEXT:</a:t>
              </a:r>
              <a:endPara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B29B9D-6EE8-4121-A25C-C96B5738E0EA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SIGNIFICANCE &amp; IMPACT: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5AE3EA-32CD-435D-BC6F-A6E3BFE4F281}"/>
                </a:ext>
              </a:extLst>
            </p:cNvPr>
            <p:cNvSpPr txBox="1"/>
            <p:nvPr/>
          </p:nvSpPr>
          <p:spPr>
            <a:xfrm>
              <a:off x="613994" y="360852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ASR CARD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3F25EA-45B3-446A-BAD0-3750977792B6}"/>
                </a:ext>
              </a:extLst>
            </p:cNvPr>
            <p:cNvSpPr/>
            <p:nvPr/>
          </p:nvSpPr>
          <p:spPr>
            <a:xfrm>
              <a:off x="661261" y="6231449"/>
              <a:ext cx="9550278" cy="266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Gar Mac Críosta Agent ∆ for 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666021-F5EB-428A-8213-3AAD348D0913}"/>
                </a:ext>
              </a:extLst>
            </p:cNvPr>
            <p:cNvSpPr/>
            <p:nvPr/>
          </p:nvSpPr>
          <p:spPr>
            <a:xfrm>
              <a:off x="720429" y="2535524"/>
              <a:ext cx="10894499" cy="2134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CHARACTERISTICS: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2573B9-0AAF-419E-9CFF-E5F281685C09}"/>
                </a:ext>
              </a:extLst>
            </p:cNvPr>
            <p:cNvCxnSpPr/>
            <p:nvPr/>
          </p:nvCxnSpPr>
          <p:spPr>
            <a:xfrm>
              <a:off x="1991744" y="32529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EF6066E-4A04-402C-9E09-3420AE389831}"/>
                </a:ext>
              </a:extLst>
            </p:cNvPr>
            <p:cNvCxnSpPr/>
            <p:nvPr/>
          </p:nvCxnSpPr>
          <p:spPr>
            <a:xfrm>
              <a:off x="1991744" y="3565294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49E3F6-BA83-4525-AA0C-2A420966EF83}"/>
                </a:ext>
              </a:extLst>
            </p:cNvPr>
            <p:cNvCxnSpPr/>
            <p:nvPr/>
          </p:nvCxnSpPr>
          <p:spPr>
            <a:xfrm>
              <a:off x="1991744" y="3887217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4ADE95-BA1A-4122-AA64-0E2E48DAA5B6}"/>
                </a:ext>
              </a:extLst>
            </p:cNvPr>
            <p:cNvSpPr txBox="1"/>
            <p:nvPr/>
          </p:nvSpPr>
          <p:spPr>
            <a:xfrm>
              <a:off x="1909551" y="3081002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76F6D5-DE9E-4964-8785-F0E3C1F7E7DC}"/>
                </a:ext>
              </a:extLst>
            </p:cNvPr>
            <p:cNvSpPr txBox="1"/>
            <p:nvPr/>
          </p:nvSpPr>
          <p:spPr>
            <a:xfrm>
              <a:off x="3344894" y="3081662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6DB186-EAA1-4C3F-B7DC-3D070DFE1583}"/>
                </a:ext>
              </a:extLst>
            </p:cNvPr>
            <p:cNvSpPr txBox="1"/>
            <p:nvPr/>
          </p:nvSpPr>
          <p:spPr>
            <a:xfrm>
              <a:off x="1912978" y="341319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simple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99CBE5-9F43-4546-A2C6-CCB52AAB68E2}"/>
                </a:ext>
              </a:extLst>
            </p:cNvPr>
            <p:cNvSpPr txBox="1"/>
            <p:nvPr/>
          </p:nvSpPr>
          <p:spPr>
            <a:xfrm>
              <a:off x="3626898" y="3413197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complex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F34C2E-2E21-412D-A236-41D8722EE0A1}"/>
                </a:ext>
              </a:extLst>
            </p:cNvPr>
            <p:cNvSpPr txBox="1"/>
            <p:nvPr/>
          </p:nvSpPr>
          <p:spPr>
            <a:xfrm>
              <a:off x="1903883" y="3724496"/>
              <a:ext cx="4876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not new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89C5D0-F22E-4709-8666-9B73791196AD}"/>
                </a:ext>
              </a:extLst>
            </p:cNvPr>
            <p:cNvSpPr txBox="1"/>
            <p:nvPr/>
          </p:nvSpPr>
          <p:spPr>
            <a:xfrm>
              <a:off x="3467651" y="3725156"/>
              <a:ext cx="7441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bleeding edge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1D27DC-4D0C-497D-9BF3-BA7DCDD41E95}"/>
                </a:ext>
              </a:extLst>
            </p:cNvPr>
            <p:cNvCxnSpPr/>
            <p:nvPr/>
          </p:nvCxnSpPr>
          <p:spPr>
            <a:xfrm>
              <a:off x="1991744" y="4211933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45F5C-147C-4D74-B130-CE192D89C958}"/>
                </a:ext>
              </a:extLst>
            </p:cNvPr>
            <p:cNvSpPr txBox="1"/>
            <p:nvPr/>
          </p:nvSpPr>
          <p:spPr>
            <a:xfrm>
              <a:off x="1919294" y="4049212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35EB8F-55AE-4ACA-8E76-01AF34DB9741}"/>
                </a:ext>
              </a:extLst>
            </p:cNvPr>
            <p:cNvSpPr txBox="1"/>
            <p:nvPr/>
          </p:nvSpPr>
          <p:spPr>
            <a:xfrm>
              <a:off x="3765597" y="4049872"/>
              <a:ext cx="3449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2FB983-AD30-4960-B48A-F45BF8D6BE54}"/>
                </a:ext>
              </a:extLst>
            </p:cNvPr>
            <p:cNvCxnSpPr/>
            <p:nvPr/>
          </p:nvCxnSpPr>
          <p:spPr>
            <a:xfrm>
              <a:off x="5429803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79D030-82A9-4113-888D-5B741B8C4319}"/>
                </a:ext>
              </a:extLst>
            </p:cNvPr>
            <p:cNvCxnSpPr/>
            <p:nvPr/>
          </p:nvCxnSpPr>
          <p:spPr>
            <a:xfrm>
              <a:off x="5429803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A02C10-F31C-48B4-8765-951255567801}"/>
                </a:ext>
              </a:extLst>
            </p:cNvPr>
            <p:cNvCxnSpPr/>
            <p:nvPr/>
          </p:nvCxnSpPr>
          <p:spPr>
            <a:xfrm>
              <a:off x="5429803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3E7B0C-40BD-42B7-A675-7766D10E7F42}"/>
                </a:ext>
              </a:extLst>
            </p:cNvPr>
            <p:cNvSpPr txBox="1"/>
            <p:nvPr/>
          </p:nvSpPr>
          <p:spPr>
            <a:xfrm>
              <a:off x="5347610" y="3090394"/>
              <a:ext cx="5148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return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1F2906-A588-4EBD-AFF2-5DB01AFFAD25}"/>
                </a:ext>
              </a:extLst>
            </p:cNvPr>
            <p:cNvSpPr txBox="1"/>
            <p:nvPr/>
          </p:nvSpPr>
          <p:spPr>
            <a:xfrm>
              <a:off x="6937063" y="3091054"/>
              <a:ext cx="6094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 returns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C88E65-DB8E-4C7B-9205-BF5978FF37A4}"/>
                </a:ext>
              </a:extLst>
            </p:cNvPr>
            <p:cNvSpPr txBox="1"/>
            <p:nvPr/>
          </p:nvSpPr>
          <p:spPr>
            <a:xfrm>
              <a:off x="5357353" y="3733888"/>
              <a:ext cx="6110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Iow visibility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1DFC93-EC6E-49D9-B8BF-8248AA3B47B3}"/>
                </a:ext>
              </a:extLst>
            </p:cNvPr>
            <p:cNvSpPr txBox="1"/>
            <p:nvPr/>
          </p:nvSpPr>
          <p:spPr>
            <a:xfrm>
              <a:off x="6957272" y="3726110"/>
              <a:ext cx="6399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" i="1">
                  <a:latin typeface="Century Gothic" panose="020B0502020202020204" pitchFamily="34" charset="0"/>
                </a:rPr>
                <a:t>high visibility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3087D6-9DDD-44BA-ABF8-7337AC1DC96B}"/>
                </a:ext>
              </a:extLst>
            </p:cNvPr>
            <p:cNvCxnSpPr/>
            <p:nvPr/>
          </p:nvCxnSpPr>
          <p:spPr>
            <a:xfrm>
              <a:off x="5429803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CB9B94-67C1-4C8B-95BE-ABE8A1F3C3E2}"/>
                </a:ext>
              </a:extLst>
            </p:cNvPr>
            <p:cNvSpPr/>
            <p:nvPr/>
          </p:nvSpPr>
          <p:spPr>
            <a:xfrm>
              <a:off x="1367824" y="3043649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i="1">
                  <a:latin typeface="Century Gothic" panose="020B0502020202020204" pitchFamily="34" charset="0"/>
                </a:rPr>
                <a:t>COST</a:t>
              </a:r>
              <a:endParaRPr lang="en-IE" sz="900" i="1">
                <a:latin typeface="Century Gothic" panose="020B0502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FE0823-619B-49A1-AFD9-56B25984D75A}"/>
                </a:ext>
              </a:extLst>
            </p:cNvPr>
            <p:cNvSpPr/>
            <p:nvPr/>
          </p:nvSpPr>
          <p:spPr>
            <a:xfrm>
              <a:off x="840436" y="3340287"/>
              <a:ext cx="11128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COMPLEXITY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D6D37-3CFB-43C4-89A3-9D58C348E14F}"/>
                </a:ext>
              </a:extLst>
            </p:cNvPr>
            <p:cNvSpPr/>
            <p:nvPr/>
          </p:nvSpPr>
          <p:spPr>
            <a:xfrm>
              <a:off x="1061980" y="3669633"/>
              <a:ext cx="8483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NOVELTY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B6B7B5-73C9-4C45-9AD7-58A3F2AFCC25}"/>
                </a:ext>
              </a:extLst>
            </p:cNvPr>
            <p:cNvSpPr/>
            <p:nvPr/>
          </p:nvSpPr>
          <p:spPr>
            <a:xfrm>
              <a:off x="1416244" y="3966271"/>
              <a:ext cx="494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RISK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454FB23-BBD9-47A5-AA1C-0F4379627EFA}"/>
                </a:ext>
              </a:extLst>
            </p:cNvPr>
            <p:cNvSpPr/>
            <p:nvPr/>
          </p:nvSpPr>
          <p:spPr>
            <a:xfrm>
              <a:off x="4610402" y="3081002"/>
              <a:ext cx="8274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REWARD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2FE9FD-92B8-4D41-8FA7-CDD964255A0D}"/>
                </a:ext>
              </a:extLst>
            </p:cNvPr>
            <p:cNvSpPr/>
            <p:nvPr/>
          </p:nvSpPr>
          <p:spPr>
            <a:xfrm>
              <a:off x="4087823" y="3377640"/>
              <a:ext cx="1350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LEGAL &amp; COMP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737053-F679-48BA-9A08-696A1ECA83C0}"/>
                </a:ext>
              </a:extLst>
            </p:cNvPr>
            <p:cNvSpPr/>
            <p:nvPr/>
          </p:nvSpPr>
          <p:spPr>
            <a:xfrm>
              <a:off x="4577069" y="3706986"/>
              <a:ext cx="8178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i="1">
                  <a:latin typeface="Century Gothic" panose="020B0502020202020204" pitchFamily="34" charset="0"/>
                </a:rPr>
                <a:t>POLITICS</a:t>
              </a:r>
              <a:endParaRPr lang="en-IE" sz="900" i="1">
                <a:latin typeface="Century Gothic" panose="020B0502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C444D92-8E97-477B-BD05-57DFE29196EA}"/>
                </a:ext>
              </a:extLst>
            </p:cNvPr>
            <p:cNvSpPr/>
            <p:nvPr/>
          </p:nvSpPr>
          <p:spPr>
            <a:xfrm>
              <a:off x="7532289" y="4010465"/>
              <a:ext cx="11977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E" sz="600" i="1">
                  <a:latin typeface="Century Gothic" panose="020B0502020202020204" pitchFamily="34" charset="0"/>
                </a:rPr>
                <a:t>other</a:t>
              </a:r>
              <a:r>
                <a:rPr lang="en-IE" sz="900" i="1">
                  <a:latin typeface="Century Gothic" panose="020B0502020202020204" pitchFamily="34" charset="0"/>
                </a:rPr>
                <a:t>_________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B61498-9137-44BA-9343-83615CB5CE5C}"/>
                </a:ext>
              </a:extLst>
            </p:cNvPr>
            <p:cNvCxnSpPr/>
            <p:nvPr/>
          </p:nvCxnSpPr>
          <p:spPr>
            <a:xfrm>
              <a:off x="8843158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7E0AB0-C765-4215-A0BF-D5F59B5FDA53}"/>
                </a:ext>
              </a:extLst>
            </p:cNvPr>
            <p:cNvCxnSpPr/>
            <p:nvPr/>
          </p:nvCxnSpPr>
          <p:spPr>
            <a:xfrm>
              <a:off x="8843158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F13C437-58AA-4179-8550-D6CC13BAC094}"/>
                </a:ext>
              </a:extLst>
            </p:cNvPr>
            <p:cNvCxnSpPr/>
            <p:nvPr/>
          </p:nvCxnSpPr>
          <p:spPr>
            <a:xfrm>
              <a:off x="8843158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489A23D-0BF5-471A-9BF8-1693934AD76E}"/>
                </a:ext>
              </a:extLst>
            </p:cNvPr>
            <p:cNvSpPr txBox="1"/>
            <p:nvPr/>
          </p:nvSpPr>
          <p:spPr>
            <a:xfrm>
              <a:off x="8760965" y="309039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compliant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ED293F-ADF2-41D0-AC86-BF59CA1A58FC}"/>
                </a:ext>
              </a:extLst>
            </p:cNvPr>
            <p:cNvSpPr txBox="1"/>
            <p:nvPr/>
          </p:nvSpPr>
          <p:spPr>
            <a:xfrm>
              <a:off x="10115692" y="3003320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major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EE32EE-9CB3-4197-A889-EE75262FEC43}"/>
                </a:ext>
              </a:extLst>
            </p:cNvPr>
            <p:cNvSpPr txBox="1"/>
            <p:nvPr/>
          </p:nvSpPr>
          <p:spPr>
            <a:xfrm>
              <a:off x="8764392" y="3422589"/>
              <a:ext cx="5373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available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79B95A8-C6BE-4D53-B64E-86EBF7AC43CB}"/>
                </a:ext>
              </a:extLst>
            </p:cNvPr>
            <p:cNvSpPr txBox="1"/>
            <p:nvPr/>
          </p:nvSpPr>
          <p:spPr>
            <a:xfrm>
              <a:off x="10406321" y="3422589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unavailable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532F5F-A8FE-45F4-89CA-D3AACD1BF81A}"/>
                </a:ext>
              </a:extLst>
            </p:cNvPr>
            <p:cNvSpPr txBox="1"/>
            <p:nvPr/>
          </p:nvSpPr>
          <p:spPr>
            <a:xfrm>
              <a:off x="8770708" y="3733888"/>
              <a:ext cx="4587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doable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4D6B75-3EF5-4884-8558-25B442DE6E0E}"/>
                </a:ext>
              </a:extLst>
            </p:cNvPr>
            <p:cNvSpPr txBox="1"/>
            <p:nvPr/>
          </p:nvSpPr>
          <p:spPr>
            <a:xfrm>
              <a:off x="10442565" y="3734548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impossible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94761F-A3D1-4684-AE3E-31E71DCB487D}"/>
                </a:ext>
              </a:extLst>
            </p:cNvPr>
            <p:cNvSpPr txBox="1"/>
            <p:nvPr/>
          </p:nvSpPr>
          <p:spPr>
            <a:xfrm>
              <a:off x="9163765" y="3424892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CCDD15-8B51-4C35-8F21-23C61779F275}"/>
                </a:ext>
              </a:extLst>
            </p:cNvPr>
            <p:cNvCxnSpPr/>
            <p:nvPr/>
          </p:nvCxnSpPr>
          <p:spPr>
            <a:xfrm>
              <a:off x="8843158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78D5A1F-36CC-4A57-96EA-E85C0A408D56}"/>
                </a:ext>
              </a:extLst>
            </p:cNvPr>
            <p:cNvSpPr txBox="1"/>
            <p:nvPr/>
          </p:nvSpPr>
          <p:spPr>
            <a:xfrm>
              <a:off x="8770708" y="405860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162B370-8380-495B-BA17-E429642B63BE}"/>
                </a:ext>
              </a:extLst>
            </p:cNvPr>
            <p:cNvSpPr txBox="1"/>
            <p:nvPr/>
          </p:nvSpPr>
          <p:spPr>
            <a:xfrm>
              <a:off x="10473175" y="405926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C1E0F4F-8533-463C-9E21-DC5ABA8E0C3D}"/>
                </a:ext>
              </a:extLst>
            </p:cNvPr>
            <p:cNvSpPr/>
            <p:nvPr/>
          </p:nvSpPr>
          <p:spPr>
            <a:xfrm>
              <a:off x="7795729" y="3081002"/>
              <a:ext cx="998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PRINCIPLES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4B7DE74-5E74-4E79-A279-E13C63D14F62}"/>
                </a:ext>
              </a:extLst>
            </p:cNvPr>
            <p:cNvSpPr/>
            <p:nvPr/>
          </p:nvSpPr>
          <p:spPr>
            <a:xfrm>
              <a:off x="8175641" y="3377640"/>
              <a:ext cx="6190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SKILLS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17C37C2-D487-4B02-A69C-06A930506579}"/>
                </a:ext>
              </a:extLst>
            </p:cNvPr>
            <p:cNvSpPr/>
            <p:nvPr/>
          </p:nvSpPr>
          <p:spPr>
            <a:xfrm>
              <a:off x="7820105" y="3706986"/>
              <a:ext cx="931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DOABILITY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7A422A6-C7A6-4006-9764-55AA9E516EB1}"/>
                </a:ext>
              </a:extLst>
            </p:cNvPr>
            <p:cNvSpPr/>
            <p:nvPr/>
          </p:nvSpPr>
          <p:spPr>
            <a:xfrm>
              <a:off x="4195814" y="3983985"/>
              <a:ext cx="11977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0195908-691C-4ED4-B16C-81DE4D6F8A19}"/>
                </a:ext>
              </a:extLst>
            </p:cNvPr>
            <p:cNvSpPr txBox="1"/>
            <p:nvPr/>
          </p:nvSpPr>
          <p:spPr>
            <a:xfrm>
              <a:off x="5345203" y="341270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9BE86C2-1371-426E-9516-8F7766001BF0}"/>
                </a:ext>
              </a:extLst>
            </p:cNvPr>
            <p:cNvSpPr txBox="1"/>
            <p:nvPr/>
          </p:nvSpPr>
          <p:spPr>
            <a:xfrm>
              <a:off x="6780546" y="3413363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5E803E4-CFB9-4B9D-BC15-2D87663047A8}"/>
                </a:ext>
              </a:extLst>
            </p:cNvPr>
            <p:cNvSpPr txBox="1"/>
            <p:nvPr/>
          </p:nvSpPr>
          <p:spPr>
            <a:xfrm>
              <a:off x="5357353" y="4049790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constraints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F5FBE8F-B317-4E68-8F07-62A3F62BE6D3}"/>
                </a:ext>
              </a:extLst>
            </p:cNvPr>
            <p:cNvSpPr txBox="1"/>
            <p:nvPr/>
          </p:nvSpPr>
          <p:spPr>
            <a:xfrm>
              <a:off x="6995677" y="4050450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D44237A-EC84-46E5-9014-0F2E6E029CF4}"/>
                </a:ext>
              </a:extLst>
            </p:cNvPr>
            <p:cNvSpPr txBox="1"/>
            <p:nvPr/>
          </p:nvSpPr>
          <p:spPr>
            <a:xfrm>
              <a:off x="9347849" y="3002655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minor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B63911-8524-4C6E-B8B4-FDF55541BE7A}"/>
                </a:ext>
              </a:extLst>
            </p:cNvPr>
            <p:cNvSpPr/>
            <p:nvPr/>
          </p:nvSpPr>
          <p:spPr>
            <a:xfrm>
              <a:off x="719667" y="4667375"/>
              <a:ext cx="10894502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STRATEGY &amp; PLAN: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8A12A59-FEAE-4CF8-A4DF-913806B05DF4}"/>
                </a:ext>
              </a:extLst>
            </p:cNvPr>
            <p:cNvSpPr/>
            <p:nvPr/>
          </p:nvSpPr>
          <p:spPr>
            <a:xfrm>
              <a:off x="719667" y="5453622"/>
              <a:ext cx="5376334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IDEAS: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4097A5-63CA-450A-AF7D-F753F82B5B38}"/>
                </a:ext>
              </a:extLst>
            </p:cNvPr>
            <p:cNvSpPr/>
            <p:nvPr/>
          </p:nvSpPr>
          <p:spPr>
            <a:xfrm>
              <a:off x="6095233" y="5452067"/>
              <a:ext cx="5518935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8C3DF-6246-4CF3-BBE5-3F91DACB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68</a:t>
            </a:fld>
            <a:endParaRPr lang="en-I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381A88-397F-4654-8704-7382003FD17C}"/>
              </a:ext>
            </a:extLst>
          </p:cNvPr>
          <p:cNvSpPr/>
          <p:nvPr/>
        </p:nvSpPr>
        <p:spPr>
          <a:xfrm>
            <a:off x="4936364" y="150407"/>
            <a:ext cx="1056700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0BB651-44E2-4C2B-BE15-D85C204DC0A4}"/>
              </a:ext>
            </a:extLst>
          </p:cNvPr>
          <p:cNvSpPr/>
          <p:nvPr/>
        </p:nvSpPr>
        <p:spPr>
          <a:xfrm>
            <a:off x="7313271" y="155650"/>
            <a:ext cx="811965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2E4C7E-D2DB-41D9-BA9C-8692A7DB95CA}"/>
              </a:ext>
            </a:extLst>
          </p:cNvPr>
          <p:cNvSpPr/>
          <p:nvPr/>
        </p:nvSpPr>
        <p:spPr>
          <a:xfrm>
            <a:off x="8165057" y="155649"/>
            <a:ext cx="811965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16A4BF-45B0-4511-B669-BF156573DF7E}"/>
              </a:ext>
            </a:extLst>
          </p:cNvPr>
          <p:cNvSpPr/>
          <p:nvPr/>
        </p:nvSpPr>
        <p:spPr>
          <a:xfrm>
            <a:off x="6032886" y="155649"/>
            <a:ext cx="1240564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8654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461772-8C28-4112-AFB3-D79E7443C913}"/>
              </a:ext>
            </a:extLst>
          </p:cNvPr>
          <p:cNvSpPr/>
          <p:nvPr/>
        </p:nvSpPr>
        <p:spPr>
          <a:xfrm>
            <a:off x="292239" y="640491"/>
            <a:ext cx="8684780" cy="56145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BA6D65-5753-44C5-9817-42370CBB73BE}"/>
              </a:ext>
            </a:extLst>
          </p:cNvPr>
          <p:cNvSpPr/>
          <p:nvPr/>
        </p:nvSpPr>
        <p:spPr>
          <a:xfrm>
            <a:off x="292239" y="640614"/>
            <a:ext cx="8684783" cy="8834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ARCHITECTURALLY RELEAVANT STORY/EPIC: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FOR &lt;CUSTOMER&gt; WHO &lt;DOES SOMETHING&gt; THE &lt;SOLUTION&gt; IS A &lt;SOMETHING&gt; THAT &lt;PROVIDES VALUE&gt; UNLIKE &lt;THE COMPETITION, THE CURRENT SOLUTION&gt;</a:t>
            </a:r>
          </a:p>
          <a:p>
            <a:endParaRPr lang="en-IE" sz="600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9B9D-6EE8-4121-A25C-C96B5738E0EA}"/>
              </a:ext>
            </a:extLst>
          </p:cNvPr>
          <p:cNvSpPr/>
          <p:nvPr/>
        </p:nvSpPr>
        <p:spPr>
          <a:xfrm>
            <a:off x="292239" y="1523898"/>
            <a:ext cx="8684783" cy="8834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SYSTEMIC IMPACTS:</a:t>
            </a:r>
            <a:endParaRPr lang="en-IE" sz="5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AE3EA-32CD-435D-BC6F-A6E3BFE4F281}"/>
              </a:ext>
            </a:extLst>
          </p:cNvPr>
          <p:cNvSpPr txBox="1"/>
          <p:nvPr/>
        </p:nvSpPr>
        <p:spPr>
          <a:xfrm>
            <a:off x="207390" y="136524"/>
            <a:ext cx="1056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ARS CARD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B54582-0787-4E4C-9EE6-7D0CEEF0B67F}"/>
              </a:ext>
            </a:extLst>
          </p:cNvPr>
          <p:cNvSpPr/>
          <p:nvPr/>
        </p:nvSpPr>
        <p:spPr>
          <a:xfrm>
            <a:off x="4936364" y="150407"/>
            <a:ext cx="1056700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35D9D0-B7DD-4776-AA36-4714F981B172}"/>
              </a:ext>
            </a:extLst>
          </p:cNvPr>
          <p:cNvSpPr/>
          <p:nvPr/>
        </p:nvSpPr>
        <p:spPr>
          <a:xfrm>
            <a:off x="7313271" y="155650"/>
            <a:ext cx="811965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4BFD9E-A721-49F3-8BA9-D625CACCBD39}"/>
              </a:ext>
            </a:extLst>
          </p:cNvPr>
          <p:cNvSpPr/>
          <p:nvPr/>
        </p:nvSpPr>
        <p:spPr>
          <a:xfrm>
            <a:off x="8165057" y="155649"/>
            <a:ext cx="811965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3F25EA-45B3-446A-BAD0-3750977792B6}"/>
              </a:ext>
            </a:extLst>
          </p:cNvPr>
          <p:cNvSpPr/>
          <p:nvPr/>
        </p:nvSpPr>
        <p:spPr>
          <a:xfrm>
            <a:off x="245070" y="6241387"/>
            <a:ext cx="7613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Paul Preiss for IASA Global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738429-D861-483C-86F1-BDF41BCCA910}"/>
              </a:ext>
            </a:extLst>
          </p:cNvPr>
          <p:cNvSpPr/>
          <p:nvPr/>
        </p:nvSpPr>
        <p:spPr>
          <a:xfrm>
            <a:off x="6032886" y="155649"/>
            <a:ext cx="1240564" cy="3746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666021-F5EB-428A-8213-3AAD348D0913}"/>
              </a:ext>
            </a:extLst>
          </p:cNvPr>
          <p:cNvSpPr/>
          <p:nvPr/>
        </p:nvSpPr>
        <p:spPr>
          <a:xfrm>
            <a:off x="292237" y="2407304"/>
            <a:ext cx="2693099" cy="22099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ARCHITECTURE RELAVANCE: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2573B9-0AAF-419E-9CFF-E5F281685C09}"/>
              </a:ext>
            </a:extLst>
          </p:cNvPr>
          <p:cNvCxnSpPr/>
          <p:nvPr/>
        </p:nvCxnSpPr>
        <p:spPr>
          <a:xfrm>
            <a:off x="1248543" y="3144069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F6066E-4A04-402C-9E09-3420AE389831}"/>
              </a:ext>
            </a:extLst>
          </p:cNvPr>
          <p:cNvCxnSpPr/>
          <p:nvPr/>
        </p:nvCxnSpPr>
        <p:spPr>
          <a:xfrm>
            <a:off x="1248543" y="3468839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49E3F6-BA83-4525-AA0C-2A420966EF83}"/>
              </a:ext>
            </a:extLst>
          </p:cNvPr>
          <p:cNvCxnSpPr/>
          <p:nvPr/>
        </p:nvCxnSpPr>
        <p:spPr>
          <a:xfrm>
            <a:off x="1248543" y="3803609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4ADE95-BA1A-4122-AA64-0E2E48DAA5B6}"/>
              </a:ext>
            </a:extLst>
          </p:cNvPr>
          <p:cNvSpPr txBox="1"/>
          <p:nvPr/>
        </p:nvSpPr>
        <p:spPr>
          <a:xfrm>
            <a:off x="1183021" y="2965222"/>
            <a:ext cx="455177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no impact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76F6D5-DE9E-4964-8785-F0E3C1F7E7DC}"/>
              </a:ext>
            </a:extLst>
          </p:cNvPr>
          <p:cNvSpPr txBox="1"/>
          <p:nvPr/>
        </p:nvSpPr>
        <p:spPr>
          <a:xfrm>
            <a:off x="2327235" y="2965908"/>
            <a:ext cx="677526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significant impact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6DB186-EAA1-4C3F-B7DC-3D070DFE1583}"/>
              </a:ext>
            </a:extLst>
          </p:cNvPr>
          <p:cNvSpPr txBox="1"/>
          <p:nvPr/>
        </p:nvSpPr>
        <p:spPr>
          <a:xfrm>
            <a:off x="1185753" y="3310673"/>
            <a:ext cx="282450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99CBE5-9F43-4546-A2C6-CCB52AAB68E2}"/>
              </a:ext>
            </a:extLst>
          </p:cNvPr>
          <p:cNvSpPr txBox="1"/>
          <p:nvPr/>
        </p:nvSpPr>
        <p:spPr>
          <a:xfrm>
            <a:off x="2632712" y="3310673"/>
            <a:ext cx="304892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34C2E-2E21-412D-A236-41D8722EE0A1}"/>
              </a:ext>
            </a:extLst>
          </p:cNvPr>
          <p:cNvSpPr txBox="1"/>
          <p:nvPr/>
        </p:nvSpPr>
        <p:spPr>
          <a:xfrm>
            <a:off x="1178502" y="3634394"/>
            <a:ext cx="282450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i="1">
                <a:latin typeface="Century Gothic" panose="020B0502020202020204" pitchFamily="34" charset="0"/>
              </a:rPr>
              <a:t>low</a:t>
            </a:r>
            <a:endParaRPr lang="en-IE" sz="450" i="1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89C5D0-F22E-4709-8666-9B73791196AD}"/>
              </a:ext>
            </a:extLst>
          </p:cNvPr>
          <p:cNvSpPr txBox="1"/>
          <p:nvPr/>
        </p:nvSpPr>
        <p:spPr>
          <a:xfrm>
            <a:off x="2632712" y="3635081"/>
            <a:ext cx="304892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high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1D27DC-4D0C-497D-9BF3-BA7DCDD41E95}"/>
              </a:ext>
            </a:extLst>
          </p:cNvPr>
          <p:cNvCxnSpPr/>
          <p:nvPr/>
        </p:nvCxnSpPr>
        <p:spPr>
          <a:xfrm>
            <a:off x="1248543" y="4141282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A45F5C-147C-4D74-B130-CE192D89C958}"/>
              </a:ext>
            </a:extLst>
          </p:cNvPr>
          <p:cNvSpPr txBox="1"/>
          <p:nvPr/>
        </p:nvSpPr>
        <p:spPr>
          <a:xfrm>
            <a:off x="1190788" y="3972068"/>
            <a:ext cx="250718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35EB8F-55AE-4ACA-8E76-01AF34DB9741}"/>
              </a:ext>
            </a:extLst>
          </p:cNvPr>
          <p:cNvSpPr txBox="1"/>
          <p:nvPr/>
        </p:nvSpPr>
        <p:spPr>
          <a:xfrm>
            <a:off x="2662607" y="3972754"/>
            <a:ext cx="274997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high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2FB983-AD30-4960-B48A-F45BF8D6BE54}"/>
              </a:ext>
            </a:extLst>
          </p:cNvPr>
          <p:cNvCxnSpPr/>
          <p:nvPr/>
        </p:nvCxnSpPr>
        <p:spPr>
          <a:xfrm>
            <a:off x="4046414" y="3153835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79D030-82A9-4113-888D-5B741B8C4319}"/>
              </a:ext>
            </a:extLst>
          </p:cNvPr>
          <p:cNvCxnSpPr/>
          <p:nvPr/>
        </p:nvCxnSpPr>
        <p:spPr>
          <a:xfrm>
            <a:off x="4046414" y="3478606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A02C10-F31C-48B4-8765-951255567801}"/>
              </a:ext>
            </a:extLst>
          </p:cNvPr>
          <p:cNvCxnSpPr/>
          <p:nvPr/>
        </p:nvCxnSpPr>
        <p:spPr>
          <a:xfrm>
            <a:off x="4046414" y="3813375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23E7B0C-40BD-42B7-A675-7766D10E7F42}"/>
              </a:ext>
            </a:extLst>
          </p:cNvPr>
          <p:cNvSpPr txBox="1"/>
          <p:nvPr/>
        </p:nvSpPr>
        <p:spPr>
          <a:xfrm>
            <a:off x="3980892" y="2974988"/>
            <a:ext cx="410451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no return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1F2906-A588-4EBD-AFF2-5DB01AFFAD25}"/>
              </a:ext>
            </a:extLst>
          </p:cNvPr>
          <p:cNvSpPr txBox="1"/>
          <p:nvPr/>
        </p:nvSpPr>
        <p:spPr>
          <a:xfrm>
            <a:off x="5247958" y="2975675"/>
            <a:ext cx="485846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high returns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C88E65-DB8E-4C7B-9205-BF5978FF37A4}"/>
              </a:ext>
            </a:extLst>
          </p:cNvPr>
          <p:cNvSpPr txBox="1"/>
          <p:nvPr/>
        </p:nvSpPr>
        <p:spPr>
          <a:xfrm>
            <a:off x="3988659" y="3644161"/>
            <a:ext cx="487123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i="1">
                <a:latin typeface="Century Gothic" panose="020B0502020202020204" pitchFamily="34" charset="0"/>
              </a:rPr>
              <a:t>Iow visibility</a:t>
            </a:r>
            <a:endParaRPr lang="en-IE" sz="450" i="1">
              <a:latin typeface="Century Gothic" panose="020B0502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1DFC93-EC6E-49D9-B8BF-8248AA3B47B3}"/>
              </a:ext>
            </a:extLst>
          </p:cNvPr>
          <p:cNvSpPr txBox="1"/>
          <p:nvPr/>
        </p:nvSpPr>
        <p:spPr>
          <a:xfrm>
            <a:off x="5264068" y="3636073"/>
            <a:ext cx="510125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i="1">
                <a:latin typeface="Century Gothic" panose="020B0502020202020204" pitchFamily="34" charset="0"/>
              </a:rPr>
              <a:t>high visibility</a:t>
            </a:r>
            <a:endParaRPr lang="en-IE" sz="450" i="1">
              <a:latin typeface="Century Gothic" panose="020B0502020202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3087D6-9DDD-44BA-ABF8-7337AC1DC96B}"/>
              </a:ext>
            </a:extLst>
          </p:cNvPr>
          <p:cNvCxnSpPr/>
          <p:nvPr/>
        </p:nvCxnSpPr>
        <p:spPr>
          <a:xfrm>
            <a:off x="4046414" y="4151049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CB9B94-67C1-4C8B-95BE-ABE8A1F3C3E2}"/>
              </a:ext>
            </a:extLst>
          </p:cNvPr>
          <p:cNvSpPr/>
          <p:nvPr/>
        </p:nvSpPr>
        <p:spPr>
          <a:xfrm>
            <a:off x="438469" y="2972067"/>
            <a:ext cx="7793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i="1">
                <a:latin typeface="Century Gothic" panose="020B0502020202020204" pitchFamily="34" charset="0"/>
              </a:rPr>
              <a:t>FINANCIAL</a:t>
            </a:r>
            <a:endParaRPr lang="en-IE" sz="900" i="1">
              <a:latin typeface="Century Gothic" panose="020B0502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FE0823-619B-49A1-AFD9-56B25984D75A}"/>
              </a:ext>
            </a:extLst>
          </p:cNvPr>
          <p:cNvSpPr/>
          <p:nvPr/>
        </p:nvSpPr>
        <p:spPr>
          <a:xfrm>
            <a:off x="430454" y="3267712"/>
            <a:ext cx="7873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ROADMAP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7BD6D37-3CFB-43C4-89A3-9D58C348E14F}"/>
              </a:ext>
            </a:extLst>
          </p:cNvPr>
          <p:cNvSpPr/>
          <p:nvPr/>
        </p:nvSpPr>
        <p:spPr>
          <a:xfrm>
            <a:off x="325066" y="3620980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QUALITY ATT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B6B7B5-73C9-4C45-9AD7-58A3F2AFCC25}"/>
              </a:ext>
            </a:extLst>
          </p:cNvPr>
          <p:cNvSpPr/>
          <p:nvPr/>
        </p:nvSpPr>
        <p:spPr>
          <a:xfrm>
            <a:off x="754079" y="3953106"/>
            <a:ext cx="393839" cy="288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RISK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54FB23-BBD9-47A5-AA1C-0F4379627EFA}"/>
              </a:ext>
            </a:extLst>
          </p:cNvPr>
          <p:cNvSpPr/>
          <p:nvPr/>
        </p:nvSpPr>
        <p:spPr>
          <a:xfrm>
            <a:off x="3565213" y="2965222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COST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62FE9FD-92B8-4D41-8FA7-CDD964255A0D}"/>
              </a:ext>
            </a:extLst>
          </p:cNvPr>
          <p:cNvSpPr/>
          <p:nvPr/>
        </p:nvSpPr>
        <p:spPr>
          <a:xfrm>
            <a:off x="2976626" y="3273697"/>
            <a:ext cx="1076221" cy="288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LEGAL &amp; COMP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737053-F679-48BA-9A08-696A1ECA83C0}"/>
              </a:ext>
            </a:extLst>
          </p:cNvPr>
          <p:cNvSpPr/>
          <p:nvPr/>
        </p:nvSpPr>
        <p:spPr>
          <a:xfrm>
            <a:off x="3366639" y="3616186"/>
            <a:ext cx="651969" cy="288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i="1">
                <a:latin typeface="Century Gothic" panose="020B0502020202020204" pitchFamily="34" charset="0"/>
              </a:rPr>
              <a:t>POLITICS</a:t>
            </a:r>
            <a:endParaRPr lang="en-IE" sz="900" i="1">
              <a:latin typeface="Century Gothic" panose="020B0502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44D92-8E97-477B-BD05-57DFE29196EA}"/>
              </a:ext>
            </a:extLst>
          </p:cNvPr>
          <p:cNvSpPr/>
          <p:nvPr/>
        </p:nvSpPr>
        <p:spPr>
          <a:xfrm>
            <a:off x="5722455" y="3931775"/>
            <a:ext cx="954823" cy="28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600" i="1">
                <a:latin typeface="Century Gothic" panose="020B0502020202020204" pitchFamily="34" charset="0"/>
              </a:rPr>
              <a:t>other</a:t>
            </a:r>
            <a:r>
              <a:rPr lang="en-IE" sz="900" i="1">
                <a:latin typeface="Century Gothic" panose="020B0502020202020204" pitchFamily="34" charset="0"/>
              </a:rPr>
              <a:t>_________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B61498-9137-44BA-9343-83615CB5CE5C}"/>
              </a:ext>
            </a:extLst>
          </p:cNvPr>
          <p:cNvCxnSpPr/>
          <p:nvPr/>
        </p:nvCxnSpPr>
        <p:spPr>
          <a:xfrm>
            <a:off x="6767442" y="3153835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87E0AB0-C765-4215-A0BF-D5F59B5FDA53}"/>
              </a:ext>
            </a:extLst>
          </p:cNvPr>
          <p:cNvCxnSpPr/>
          <p:nvPr/>
        </p:nvCxnSpPr>
        <p:spPr>
          <a:xfrm>
            <a:off x="6767442" y="3478606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F13C437-58AA-4179-8550-D6CC13BAC094}"/>
              </a:ext>
            </a:extLst>
          </p:cNvPr>
          <p:cNvCxnSpPr/>
          <p:nvPr/>
        </p:nvCxnSpPr>
        <p:spPr>
          <a:xfrm>
            <a:off x="6767442" y="3813375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489A23D-0BF5-471A-9BF8-1693934AD76E}"/>
              </a:ext>
            </a:extLst>
          </p:cNvPr>
          <p:cNvSpPr txBox="1"/>
          <p:nvPr/>
        </p:nvSpPr>
        <p:spPr>
          <a:xfrm>
            <a:off x="6701920" y="2974988"/>
            <a:ext cx="451343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compliant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ED293F-ADF2-41D0-AC86-BF59CA1A58FC}"/>
              </a:ext>
            </a:extLst>
          </p:cNvPr>
          <p:cNvSpPr txBox="1"/>
          <p:nvPr/>
        </p:nvSpPr>
        <p:spPr>
          <a:xfrm>
            <a:off x="7781870" y="2884440"/>
            <a:ext cx="644302" cy="28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450" i="1">
                <a:latin typeface="Century Gothic" panose="020B0502020202020204" pitchFamily="34" charset="0"/>
              </a:rPr>
              <a:t>major </a:t>
            </a:r>
          </a:p>
          <a:p>
            <a:pPr algn="r"/>
            <a:r>
              <a:rPr lang="en-IE" sz="450" i="1">
                <a:latin typeface="Century Gothic" panose="020B0502020202020204" pitchFamily="34" charset="0"/>
              </a:rPr>
              <a:t>non-compliance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E32EE-9CB3-4197-A889-EE75262FEC43}"/>
              </a:ext>
            </a:extLst>
          </p:cNvPr>
          <p:cNvSpPr txBox="1"/>
          <p:nvPr/>
        </p:nvSpPr>
        <p:spPr>
          <a:xfrm>
            <a:off x="6704652" y="3320440"/>
            <a:ext cx="428342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available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9B95A8-C6BE-4D53-B64E-86EBF7AC43CB}"/>
              </a:ext>
            </a:extLst>
          </p:cNvPr>
          <p:cNvSpPr txBox="1"/>
          <p:nvPr/>
        </p:nvSpPr>
        <p:spPr>
          <a:xfrm>
            <a:off x="8013551" y="3320440"/>
            <a:ext cx="502458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unavailable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3532F5F-A8FE-45F4-89CA-D3AACD1BF81A}"/>
              </a:ext>
            </a:extLst>
          </p:cNvPr>
          <p:cNvSpPr txBox="1"/>
          <p:nvPr/>
        </p:nvSpPr>
        <p:spPr>
          <a:xfrm>
            <a:off x="6709687" y="3644161"/>
            <a:ext cx="365726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doable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D6B75-3EF5-4884-8558-25B442DE6E0E}"/>
              </a:ext>
            </a:extLst>
          </p:cNvPr>
          <p:cNvSpPr txBox="1"/>
          <p:nvPr/>
        </p:nvSpPr>
        <p:spPr>
          <a:xfrm>
            <a:off x="8042443" y="3644847"/>
            <a:ext cx="455177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impossible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94761F-A3D1-4684-AE3E-31E71DCB487D}"/>
              </a:ext>
            </a:extLst>
          </p:cNvPr>
          <p:cNvSpPr txBox="1"/>
          <p:nvPr/>
        </p:nvSpPr>
        <p:spPr>
          <a:xfrm>
            <a:off x="7023021" y="3322835"/>
            <a:ext cx="147262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450" i="1">
              <a:latin typeface="Century Gothic" panose="020B0502020202020204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9CCDD15-8B51-4C35-8F21-23C61779F275}"/>
              </a:ext>
            </a:extLst>
          </p:cNvPr>
          <p:cNvCxnSpPr/>
          <p:nvPr/>
        </p:nvCxnSpPr>
        <p:spPr>
          <a:xfrm>
            <a:off x="6767442" y="4151049"/>
            <a:ext cx="16011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78D5A1F-36CC-4A57-96EA-E85C0A408D56}"/>
              </a:ext>
            </a:extLst>
          </p:cNvPr>
          <p:cNvSpPr txBox="1"/>
          <p:nvPr/>
        </p:nvSpPr>
        <p:spPr>
          <a:xfrm>
            <a:off x="6709687" y="3981835"/>
            <a:ext cx="147262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450" i="1">
              <a:latin typeface="Century Gothic" panose="020B0502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62B370-8380-495B-BA17-E429642B63BE}"/>
              </a:ext>
            </a:extLst>
          </p:cNvPr>
          <p:cNvSpPr txBox="1"/>
          <p:nvPr/>
        </p:nvSpPr>
        <p:spPr>
          <a:xfrm>
            <a:off x="8066845" y="3982521"/>
            <a:ext cx="147262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450" i="1">
              <a:latin typeface="Century Gothic" panose="020B0502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C1E0F4F-8533-463C-9E21-DC5ABA8E0C3D}"/>
              </a:ext>
            </a:extLst>
          </p:cNvPr>
          <p:cNvSpPr/>
          <p:nvPr/>
        </p:nvSpPr>
        <p:spPr>
          <a:xfrm>
            <a:off x="5932462" y="2965222"/>
            <a:ext cx="796368" cy="288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PRINCIPLES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4B7DE74-5E74-4E79-A279-E13C63D14F62}"/>
              </a:ext>
            </a:extLst>
          </p:cNvPr>
          <p:cNvSpPr/>
          <p:nvPr/>
        </p:nvSpPr>
        <p:spPr>
          <a:xfrm>
            <a:off x="6235317" y="3273697"/>
            <a:ext cx="493513" cy="288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SKILLS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17C37C2-D487-4B02-A69C-06A930506579}"/>
              </a:ext>
            </a:extLst>
          </p:cNvPr>
          <p:cNvSpPr/>
          <p:nvPr/>
        </p:nvSpPr>
        <p:spPr>
          <a:xfrm>
            <a:off x="5951894" y="3616186"/>
            <a:ext cx="742696" cy="288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DOABILITY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A422A6-C7A6-4006-9764-55AA9E516EB1}"/>
              </a:ext>
            </a:extLst>
          </p:cNvPr>
          <p:cNvSpPr/>
          <p:nvPr/>
        </p:nvSpPr>
        <p:spPr>
          <a:xfrm>
            <a:off x="3062714" y="3904238"/>
            <a:ext cx="954823" cy="288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E" sz="900" i="1">
                <a:latin typeface="Century Gothic" panose="020B0502020202020204" pitchFamily="34" charset="0"/>
              </a:rPr>
              <a:t>CONSTRAINTS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0195908-691C-4ED4-B16C-81DE4D6F8A19}"/>
              </a:ext>
            </a:extLst>
          </p:cNvPr>
          <p:cNvSpPr txBox="1"/>
          <p:nvPr/>
        </p:nvSpPr>
        <p:spPr>
          <a:xfrm>
            <a:off x="3978973" y="3310159"/>
            <a:ext cx="455177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no impact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BE86C2-1371-426E-9516-8F7766001BF0}"/>
              </a:ext>
            </a:extLst>
          </p:cNvPr>
          <p:cNvSpPr txBox="1"/>
          <p:nvPr/>
        </p:nvSpPr>
        <p:spPr>
          <a:xfrm>
            <a:off x="5123187" y="3310845"/>
            <a:ext cx="677526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significant impact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E803E4-CFB9-4B9D-BC15-2D87663047A8}"/>
              </a:ext>
            </a:extLst>
          </p:cNvPr>
          <p:cNvSpPr txBox="1"/>
          <p:nvPr/>
        </p:nvSpPr>
        <p:spPr>
          <a:xfrm>
            <a:off x="3988659" y="3972669"/>
            <a:ext cx="556128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no constraints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F5FBE8F-B317-4E68-8F07-62A3F62BE6D3}"/>
              </a:ext>
            </a:extLst>
          </p:cNvPr>
          <p:cNvSpPr txBox="1"/>
          <p:nvPr/>
        </p:nvSpPr>
        <p:spPr>
          <a:xfrm>
            <a:off x="5294684" y="3973355"/>
            <a:ext cx="462844" cy="19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" i="1">
                <a:latin typeface="Century Gothic" panose="020B0502020202020204" pitchFamily="34" charset="0"/>
              </a:rPr>
              <a:t>constraints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44237A-EC84-46E5-9014-0F2E6E029CF4}"/>
              </a:ext>
            </a:extLst>
          </p:cNvPr>
          <p:cNvSpPr txBox="1"/>
          <p:nvPr/>
        </p:nvSpPr>
        <p:spPr>
          <a:xfrm>
            <a:off x="7169767" y="2883748"/>
            <a:ext cx="644302" cy="28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450" i="1">
                <a:latin typeface="Century Gothic" panose="020B0502020202020204" pitchFamily="34" charset="0"/>
              </a:rPr>
              <a:t>minor </a:t>
            </a:r>
          </a:p>
          <a:p>
            <a:pPr algn="r"/>
            <a:r>
              <a:rPr lang="en-IE" sz="450" i="1">
                <a:latin typeface="Century Gothic" panose="020B0502020202020204" pitchFamily="34" charset="0"/>
              </a:rPr>
              <a:t>non-compliance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7B63911-8524-4C6E-B8B4-FDF55541BE7A}"/>
              </a:ext>
            </a:extLst>
          </p:cNvPr>
          <p:cNvSpPr/>
          <p:nvPr/>
        </p:nvSpPr>
        <p:spPr>
          <a:xfrm>
            <a:off x="291627" y="4614899"/>
            <a:ext cx="8684786" cy="813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STRATEGY &amp; PLAN:</a:t>
            </a:r>
            <a:endParaRPr lang="en-IE" sz="5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8A12A59-FEAE-4CF8-A4DF-913806B05DF4}"/>
              </a:ext>
            </a:extLst>
          </p:cNvPr>
          <p:cNvSpPr/>
          <p:nvPr/>
        </p:nvSpPr>
        <p:spPr>
          <a:xfrm>
            <a:off x="291629" y="5432521"/>
            <a:ext cx="4285858" cy="813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BENEFITS MEASURES:</a:t>
            </a:r>
            <a:endParaRPr lang="en-IE" sz="5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4097A5-63CA-450A-AF7D-F753F82B5B38}"/>
              </a:ext>
            </a:extLst>
          </p:cNvPr>
          <p:cNvSpPr/>
          <p:nvPr/>
        </p:nvSpPr>
        <p:spPr>
          <a:xfrm>
            <a:off x="4576876" y="5430904"/>
            <a:ext cx="4399536" cy="813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STAKEHOLDERS:</a:t>
            </a:r>
            <a:endParaRPr lang="en-IE" sz="5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8C3DF-6246-4CF3-BBE5-3F91DACB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69</a:t>
            </a:fld>
            <a:endParaRPr lang="en-I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97ECA2-A628-4533-9D86-07E4C8330D1D}"/>
              </a:ext>
            </a:extLst>
          </p:cNvPr>
          <p:cNvSpPr/>
          <p:nvPr/>
        </p:nvSpPr>
        <p:spPr>
          <a:xfrm>
            <a:off x="2981624" y="2410525"/>
            <a:ext cx="5994788" cy="22099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i="1">
                <a:solidFill>
                  <a:schemeClr val="tx1"/>
                </a:solidFill>
                <a:latin typeface="Century Gothic" panose="020B0502020202020204" pitchFamily="34" charset="0"/>
              </a:rPr>
              <a:t>ARCHITECTURE COMPLEXITY: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16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22D22-1FFB-46A4-A6ED-992F08F8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53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B3C6EC-1A23-4E54-8AEE-5EF5F8EFA496}"/>
              </a:ext>
            </a:extLst>
          </p:cNvPr>
          <p:cNvGrpSpPr/>
          <p:nvPr/>
        </p:nvGrpSpPr>
        <p:grpSpPr>
          <a:xfrm>
            <a:off x="65988" y="136524"/>
            <a:ext cx="8911034" cy="6382534"/>
            <a:chOff x="613994" y="360852"/>
            <a:chExt cx="11000940" cy="61462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E90992-1A92-4397-9E66-46E68FDDB65A}"/>
                </a:ext>
              </a:extLst>
            </p:cNvPr>
            <p:cNvGrpSpPr/>
            <p:nvPr/>
          </p:nvGrpSpPr>
          <p:grpSpPr>
            <a:xfrm>
              <a:off x="613994" y="360852"/>
              <a:ext cx="11000940" cy="6146218"/>
              <a:chOff x="613994" y="360852"/>
              <a:chExt cx="11000940" cy="6146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8218D7-A702-4509-96CD-A1B81969114A}"/>
                  </a:ext>
                </a:extLst>
              </p:cNvPr>
              <p:cNvSpPr/>
              <p:nvPr/>
            </p:nvSpPr>
            <p:spPr>
              <a:xfrm>
                <a:off x="720432" y="845480"/>
                <a:ext cx="10894499" cy="53991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A13ECA-B2AA-4583-AA22-A9850C8B0B9E}"/>
                  </a:ext>
                </a:extLst>
              </p:cNvPr>
              <p:cNvSpPr/>
              <p:nvPr/>
            </p:nvSpPr>
            <p:spPr>
              <a:xfrm>
                <a:off x="720431" y="845598"/>
                <a:ext cx="10894503" cy="8495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QUALITY ATTRIBUTE SCENARIO: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scenario, allows an architect to make quantifiable arguments about a system</a:t>
                </a:r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					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315C13-0B47-4952-9A7D-9C18570F3D5F}"/>
                  </a:ext>
                </a:extLst>
              </p:cNvPr>
              <p:cNvSpPr/>
              <p:nvPr/>
            </p:nvSpPr>
            <p:spPr>
              <a:xfrm>
                <a:off x="711577" y="4853784"/>
                <a:ext cx="3564682" cy="1387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TRADE-OFFs: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396ECE-AC8D-49AF-9257-5DAD4BBC9AC9}"/>
                  </a:ext>
                </a:extLst>
              </p:cNvPr>
              <p:cNvSpPr/>
              <p:nvPr/>
            </p:nvSpPr>
            <p:spPr>
              <a:xfrm>
                <a:off x="4267402" y="4855316"/>
                <a:ext cx="7347529" cy="1387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TACTICs: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9AFF4-5829-47ED-B85D-A6A64D210454}"/>
                  </a:ext>
                </a:extLst>
              </p:cNvPr>
              <p:cNvSpPr/>
              <p:nvPr/>
            </p:nvSpPr>
            <p:spPr>
              <a:xfrm>
                <a:off x="718247" y="1697998"/>
                <a:ext cx="3549156" cy="10986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SOURCE OF STIMULUS: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An entity capable of creating stimulus (internal or external people, a computer system, etc) 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scenario defines the source of stimulus (users)</a:t>
                </a: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C2D53-D3F3-4D27-B88A-3802F5C1C2A5}"/>
                  </a:ext>
                </a:extLst>
              </p:cNvPr>
              <p:cNvSpPr txBox="1"/>
              <p:nvPr/>
            </p:nvSpPr>
            <p:spPr>
              <a:xfrm>
                <a:off x="613994" y="360852"/>
                <a:ext cx="1949666" cy="28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ASR: QATT CARD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890229-11B5-449E-A1CF-F8F715004037}"/>
                  </a:ext>
                </a:extLst>
              </p:cNvPr>
              <p:cNvSpPr/>
              <p:nvPr/>
            </p:nvSpPr>
            <p:spPr>
              <a:xfrm>
                <a:off x="4080847" y="379244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DOMAIN: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E93B25-90D8-456A-9F5D-A3D287B77FBA}"/>
                  </a:ext>
                </a:extLst>
              </p:cNvPr>
              <p:cNvSpPr/>
              <p:nvPr/>
            </p:nvSpPr>
            <p:spPr>
              <a:xfrm>
                <a:off x="6678497" y="379244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OWNED BY: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05F99D-CC5F-4EAB-A4AF-E49F8F2AEAFC}"/>
                  </a:ext>
                </a:extLst>
              </p:cNvPr>
              <p:cNvSpPr/>
              <p:nvPr/>
            </p:nvSpPr>
            <p:spPr>
              <a:xfrm>
                <a:off x="9527865" y="379244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CA4A38-63A1-4C3D-B3FF-065BDD4FD517}"/>
                  </a:ext>
                </a:extLst>
              </p:cNvPr>
              <p:cNvSpPr/>
              <p:nvPr/>
            </p:nvSpPr>
            <p:spPr>
              <a:xfrm>
                <a:off x="10596376" y="379243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A2FB56-FE08-4E1E-9564-B78BF991F1A6}"/>
                  </a:ext>
                </a:extLst>
              </p:cNvPr>
              <p:cNvSpPr/>
              <p:nvPr/>
            </p:nvSpPr>
            <p:spPr>
              <a:xfrm>
                <a:off x="652383" y="6240327"/>
                <a:ext cx="9550278" cy="266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Gar Mac </a:t>
                </a:r>
                <a:r>
                  <a:rPr lang="en-IE" sz="600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>
                    <a:latin typeface="Century Gothic" panose="020B0502020202020204" pitchFamily="34" charset="0"/>
                  </a:rPr>
                  <a:t> Agent ∆ for IASA Global 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75B8F-E9D2-487C-B135-3BED631D0697}"/>
                </a:ext>
              </a:extLst>
            </p:cNvPr>
            <p:cNvSpPr/>
            <p:nvPr/>
          </p:nvSpPr>
          <p:spPr>
            <a:xfrm>
              <a:off x="4270354" y="1699398"/>
              <a:ext cx="7344577" cy="31429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ENVIRONMENT: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environment where the stimulus occurs. For instance, the system may be running in normal conditions, under heavy traffic, or with a high latency or any relevant state.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Normal Operation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Seasonal Peak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Financial Close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B0B747-7F67-4934-B6AE-51F4523E0A8A}"/>
                </a:ext>
              </a:extLst>
            </p:cNvPr>
            <p:cNvSpPr/>
            <p:nvPr/>
          </p:nvSpPr>
          <p:spPr>
            <a:xfrm>
              <a:off x="711577" y="2787316"/>
              <a:ext cx="3555825" cy="2055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STIMULUS: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stimulus is a condition that requires a response when it arrives at a system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 Stimulus (e.g. initiate transaction, login, create account)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3CB4E0C-27DE-4557-84D9-FE0148A2C166}"/>
                </a:ext>
              </a:extLst>
            </p:cNvPr>
            <p:cNvSpPr/>
            <p:nvPr/>
          </p:nvSpPr>
          <p:spPr>
            <a:xfrm rot="10800000">
              <a:off x="751284" y="2797966"/>
              <a:ext cx="3454221" cy="1473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6F63B9B-876B-4FAD-A87B-EDD01F918D09}"/>
                </a:ext>
              </a:extLst>
            </p:cNvPr>
            <p:cNvSpPr/>
            <p:nvPr/>
          </p:nvSpPr>
          <p:spPr>
            <a:xfrm rot="5400000">
              <a:off x="3375559" y="3743451"/>
              <a:ext cx="1949820" cy="1339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9F9FF0-073D-4EE3-A3A2-85849E395DCE}"/>
                </a:ext>
              </a:extLst>
            </p:cNvPr>
            <p:cNvSpPr/>
            <p:nvPr/>
          </p:nvSpPr>
          <p:spPr>
            <a:xfrm>
              <a:off x="4482289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ARTIFACT(s):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</a:t>
              </a:r>
              <a:r>
                <a:rPr lang="en-IE" sz="600" i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</a:t>
              </a:r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 that receives the stimulus. This can be a component of the system, the whole system, or several systems.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 Architecture component e.g. payment component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C31599-8043-47F4-B8AF-0EA6825D3AD1}"/>
                </a:ext>
              </a:extLst>
            </p:cNvPr>
            <p:cNvSpPr/>
            <p:nvPr/>
          </p:nvSpPr>
          <p:spPr>
            <a:xfrm>
              <a:off x="6769514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RESPONSE: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is the response of the </a:t>
              </a:r>
              <a:r>
                <a:rPr lang="en-IE" sz="600" i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</a:t>
              </a:r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 according to the received stimulus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effect of the action e.g. transaction processed, account created, user logged in, results returned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AF2D96-2533-41AA-9EB7-3542A9E775AD}"/>
                </a:ext>
              </a:extLst>
            </p:cNvPr>
            <p:cNvSpPr/>
            <p:nvPr/>
          </p:nvSpPr>
          <p:spPr>
            <a:xfrm>
              <a:off x="9067013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RESPONSE MEASURE: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This is the measure that should be tested for the response to test if the requirement is well implemented.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2A28E77-C539-4E95-9AF9-CE78CED34CAE}"/>
                </a:ext>
              </a:extLst>
            </p:cNvPr>
            <p:cNvSpPr/>
            <p:nvPr/>
          </p:nvSpPr>
          <p:spPr>
            <a:xfrm rot="5400000">
              <a:off x="5873687" y="3704590"/>
              <a:ext cx="1611422" cy="13394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A189DEF-C61D-4540-A359-3D4EC168CC9F}"/>
                </a:ext>
              </a:extLst>
            </p:cNvPr>
            <p:cNvSpPr/>
            <p:nvPr/>
          </p:nvSpPr>
          <p:spPr>
            <a:xfrm rot="5400000">
              <a:off x="8174428" y="3733231"/>
              <a:ext cx="1611422" cy="13394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F0C7E71-505E-42D9-A16B-906BE7225ADE}"/>
                </a:ext>
              </a:extLst>
            </p:cNvPr>
            <p:cNvSpPr/>
            <p:nvPr/>
          </p:nvSpPr>
          <p:spPr>
            <a:xfrm rot="10800000">
              <a:off x="762378" y="4848955"/>
              <a:ext cx="3454221" cy="1473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63A6A5-6148-46AA-858C-E5897C4DCAF4}"/>
                </a:ext>
              </a:extLst>
            </p:cNvPr>
            <p:cNvSpPr/>
            <p:nvPr/>
          </p:nvSpPr>
          <p:spPr>
            <a:xfrm>
              <a:off x="9003874" y="894898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CF90D8-FB61-4349-A18A-1CFEE05CFE36}"/>
                </a:ext>
              </a:extLst>
            </p:cNvPr>
            <p:cNvSpPr/>
            <p:nvPr/>
          </p:nvSpPr>
          <p:spPr>
            <a:xfrm>
              <a:off x="9003873" y="1295001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SUB-CHARACTERISTIC: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E81CE0-FC6B-42B2-B878-5894D23D1F3B}"/>
                </a:ext>
              </a:extLst>
            </p:cNvPr>
            <p:cNvSpPr/>
            <p:nvPr/>
          </p:nvSpPr>
          <p:spPr>
            <a:xfrm>
              <a:off x="9135174" y="4161277"/>
              <a:ext cx="1051045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MEASURE: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E5BFC0-0096-4322-A66E-8FEFF144C4EE}"/>
                </a:ext>
              </a:extLst>
            </p:cNvPr>
            <p:cNvSpPr/>
            <p:nvPr/>
          </p:nvSpPr>
          <p:spPr>
            <a:xfrm>
              <a:off x="10206122" y="4161276"/>
              <a:ext cx="89754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UNIT: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BC873A-6984-4D9C-A47F-B985E4F48B08}"/>
                </a:ext>
              </a:extLst>
            </p:cNvPr>
            <p:cNvSpPr/>
            <p:nvPr/>
          </p:nvSpPr>
          <p:spPr>
            <a:xfrm>
              <a:off x="718247" y="5137273"/>
              <a:ext cx="1762962" cy="1110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+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B89DE-5BA1-4812-A010-922D1A48C832}"/>
                </a:ext>
              </a:extLst>
            </p:cNvPr>
            <p:cNvSpPr/>
            <p:nvPr/>
          </p:nvSpPr>
          <p:spPr>
            <a:xfrm>
              <a:off x="2487880" y="5137273"/>
              <a:ext cx="1771022" cy="1110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</a:t>
              </a:r>
            </a:p>
            <a:p>
              <a:endParaRPr lang="en-IE" sz="6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8B9AE-B274-4528-9B70-0EDECA1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202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B3C6EC-1A23-4E54-8AEE-5EF5F8EFA496}"/>
              </a:ext>
            </a:extLst>
          </p:cNvPr>
          <p:cNvGrpSpPr/>
          <p:nvPr/>
        </p:nvGrpSpPr>
        <p:grpSpPr>
          <a:xfrm>
            <a:off x="65988" y="136524"/>
            <a:ext cx="8911034" cy="6382534"/>
            <a:chOff x="613994" y="360852"/>
            <a:chExt cx="11000940" cy="61462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E90992-1A92-4397-9E66-46E68FDDB65A}"/>
                </a:ext>
              </a:extLst>
            </p:cNvPr>
            <p:cNvGrpSpPr/>
            <p:nvPr/>
          </p:nvGrpSpPr>
          <p:grpSpPr>
            <a:xfrm>
              <a:off x="613994" y="360852"/>
              <a:ext cx="11000940" cy="6146218"/>
              <a:chOff x="613994" y="360852"/>
              <a:chExt cx="11000940" cy="6146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8218D7-A702-4509-96CD-A1B81969114A}"/>
                  </a:ext>
                </a:extLst>
              </p:cNvPr>
              <p:cNvSpPr/>
              <p:nvPr/>
            </p:nvSpPr>
            <p:spPr>
              <a:xfrm>
                <a:off x="720432" y="845480"/>
                <a:ext cx="10894499" cy="53991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A13ECA-B2AA-4583-AA22-A9850C8B0B9E}"/>
                  </a:ext>
                </a:extLst>
              </p:cNvPr>
              <p:cNvSpPr/>
              <p:nvPr/>
            </p:nvSpPr>
            <p:spPr>
              <a:xfrm>
                <a:off x="720431" y="845598"/>
                <a:ext cx="10894503" cy="8495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QUALITY ATTRIBUTE SCENARIO: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scenario, allows an architect to make quantifiable arguments about a system</a:t>
                </a:r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					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315C13-0B47-4952-9A7D-9C18570F3D5F}"/>
                  </a:ext>
                </a:extLst>
              </p:cNvPr>
              <p:cNvSpPr/>
              <p:nvPr/>
            </p:nvSpPr>
            <p:spPr>
              <a:xfrm>
                <a:off x="711577" y="4853784"/>
                <a:ext cx="3564682" cy="1387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TRADE-OFFs: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396ECE-AC8D-49AF-9257-5DAD4BBC9AC9}"/>
                  </a:ext>
                </a:extLst>
              </p:cNvPr>
              <p:cNvSpPr/>
              <p:nvPr/>
            </p:nvSpPr>
            <p:spPr>
              <a:xfrm>
                <a:off x="4267402" y="4855316"/>
                <a:ext cx="7347529" cy="1387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TACTICs: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9AFF4-5829-47ED-B85D-A6A64D210454}"/>
                  </a:ext>
                </a:extLst>
              </p:cNvPr>
              <p:cNvSpPr/>
              <p:nvPr/>
            </p:nvSpPr>
            <p:spPr>
              <a:xfrm>
                <a:off x="718247" y="1697998"/>
                <a:ext cx="3549156" cy="10986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SOURCE OF STIMULUS: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An entity capable of creating stimulus (internal or external people, a computer system, etc) 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scenario defines the source of stimulus (users)</a:t>
                </a: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C2D53-D3F3-4D27-B88A-3802F5C1C2A5}"/>
                  </a:ext>
                </a:extLst>
              </p:cNvPr>
              <p:cNvSpPr txBox="1"/>
              <p:nvPr/>
            </p:nvSpPr>
            <p:spPr>
              <a:xfrm>
                <a:off x="613994" y="360852"/>
                <a:ext cx="1949666" cy="28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ASR: QATT CARD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890229-11B5-449E-A1CF-F8F715004037}"/>
                  </a:ext>
                </a:extLst>
              </p:cNvPr>
              <p:cNvSpPr/>
              <p:nvPr/>
            </p:nvSpPr>
            <p:spPr>
              <a:xfrm>
                <a:off x="4080847" y="379244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DOMAIN: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E93B25-90D8-456A-9F5D-A3D287B77FBA}"/>
                  </a:ext>
                </a:extLst>
              </p:cNvPr>
              <p:cNvSpPr/>
              <p:nvPr/>
            </p:nvSpPr>
            <p:spPr>
              <a:xfrm>
                <a:off x="6678497" y="379244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OWNED BY: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05F99D-CC5F-4EAB-A4AF-E49F8F2AEAFC}"/>
                  </a:ext>
                </a:extLst>
              </p:cNvPr>
              <p:cNvSpPr/>
              <p:nvPr/>
            </p:nvSpPr>
            <p:spPr>
              <a:xfrm>
                <a:off x="9527865" y="379244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CA4A38-63A1-4C3D-B3FF-065BDD4FD517}"/>
                  </a:ext>
                </a:extLst>
              </p:cNvPr>
              <p:cNvSpPr/>
              <p:nvPr/>
            </p:nvSpPr>
            <p:spPr>
              <a:xfrm>
                <a:off x="10596376" y="379243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A2FB56-FE08-4E1E-9564-B78BF991F1A6}"/>
                  </a:ext>
                </a:extLst>
              </p:cNvPr>
              <p:cNvSpPr/>
              <p:nvPr/>
            </p:nvSpPr>
            <p:spPr>
              <a:xfrm>
                <a:off x="652383" y="6240327"/>
                <a:ext cx="9550278" cy="266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Gar Mac </a:t>
                </a:r>
                <a:r>
                  <a:rPr lang="en-IE" sz="600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>
                    <a:latin typeface="Century Gothic" panose="020B0502020202020204" pitchFamily="34" charset="0"/>
                  </a:rPr>
                  <a:t> Agent ∆ for IASA Global 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75B8F-E9D2-487C-B135-3BED631D0697}"/>
                </a:ext>
              </a:extLst>
            </p:cNvPr>
            <p:cNvSpPr/>
            <p:nvPr/>
          </p:nvSpPr>
          <p:spPr>
            <a:xfrm>
              <a:off x="4270354" y="1699398"/>
              <a:ext cx="7344577" cy="31429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ENVIRONMENT: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environment where the stimulus occurs. For instance, the system may be running in normal conditions, under heavy traffic, or with a high latency or any relevant state.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Normal Operation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Seasonal Peak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Financial Close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B0B747-7F67-4934-B6AE-51F4523E0A8A}"/>
                </a:ext>
              </a:extLst>
            </p:cNvPr>
            <p:cNvSpPr/>
            <p:nvPr/>
          </p:nvSpPr>
          <p:spPr>
            <a:xfrm>
              <a:off x="711577" y="2787316"/>
              <a:ext cx="3555825" cy="2055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STIMULUS: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stimulus is a condition that requires a response when it arrives at a system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 Stimulus (e.g. initiate transaction, login, create account)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3CB4E0C-27DE-4557-84D9-FE0148A2C166}"/>
                </a:ext>
              </a:extLst>
            </p:cNvPr>
            <p:cNvSpPr/>
            <p:nvPr/>
          </p:nvSpPr>
          <p:spPr>
            <a:xfrm rot="10800000">
              <a:off x="751284" y="2797966"/>
              <a:ext cx="3454221" cy="1473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6F63B9B-876B-4FAD-A87B-EDD01F918D09}"/>
                </a:ext>
              </a:extLst>
            </p:cNvPr>
            <p:cNvSpPr/>
            <p:nvPr/>
          </p:nvSpPr>
          <p:spPr>
            <a:xfrm rot="5400000">
              <a:off x="3375559" y="3743451"/>
              <a:ext cx="1949820" cy="1339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9F9FF0-073D-4EE3-A3A2-85849E395DCE}"/>
                </a:ext>
              </a:extLst>
            </p:cNvPr>
            <p:cNvSpPr/>
            <p:nvPr/>
          </p:nvSpPr>
          <p:spPr>
            <a:xfrm>
              <a:off x="4482289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ARTIFACT(s):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</a:t>
              </a:r>
              <a:r>
                <a:rPr lang="en-IE" sz="600" i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</a:t>
              </a:r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 that receives the stimulus. This can be a component of the system, the whole system, or several systems.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 Architecture component e.g. payment component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C31599-8043-47F4-B8AF-0EA6825D3AD1}"/>
                </a:ext>
              </a:extLst>
            </p:cNvPr>
            <p:cNvSpPr/>
            <p:nvPr/>
          </p:nvSpPr>
          <p:spPr>
            <a:xfrm>
              <a:off x="6769514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RESPONSE: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is the response of the </a:t>
              </a:r>
              <a:r>
                <a:rPr lang="en-IE" sz="600" i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</a:t>
              </a:r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 according to the received stimulus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effect of the action e.g. transaction processed, account created, user logged in, results returned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AF2D96-2533-41AA-9EB7-3542A9E775AD}"/>
                </a:ext>
              </a:extLst>
            </p:cNvPr>
            <p:cNvSpPr/>
            <p:nvPr/>
          </p:nvSpPr>
          <p:spPr>
            <a:xfrm>
              <a:off x="9067013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RESPONSE MEASURE: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This is the measure that should be tested for the response to test if the requirement is well implemented.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2A28E77-C539-4E95-9AF9-CE78CED34CAE}"/>
                </a:ext>
              </a:extLst>
            </p:cNvPr>
            <p:cNvSpPr/>
            <p:nvPr/>
          </p:nvSpPr>
          <p:spPr>
            <a:xfrm rot="5400000">
              <a:off x="5873687" y="3704590"/>
              <a:ext cx="1611422" cy="13394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A189DEF-C61D-4540-A359-3D4EC168CC9F}"/>
                </a:ext>
              </a:extLst>
            </p:cNvPr>
            <p:cNvSpPr/>
            <p:nvPr/>
          </p:nvSpPr>
          <p:spPr>
            <a:xfrm rot="5400000">
              <a:off x="8174428" y="3733231"/>
              <a:ext cx="1611422" cy="13394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F0C7E71-505E-42D9-A16B-906BE7225ADE}"/>
                </a:ext>
              </a:extLst>
            </p:cNvPr>
            <p:cNvSpPr/>
            <p:nvPr/>
          </p:nvSpPr>
          <p:spPr>
            <a:xfrm rot="10800000">
              <a:off x="762378" y="4848955"/>
              <a:ext cx="3454221" cy="1473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63A6A5-6148-46AA-858C-E5897C4DCAF4}"/>
                </a:ext>
              </a:extLst>
            </p:cNvPr>
            <p:cNvSpPr/>
            <p:nvPr/>
          </p:nvSpPr>
          <p:spPr>
            <a:xfrm>
              <a:off x="9003874" y="894898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CF90D8-FB61-4349-A18A-1CFEE05CFE36}"/>
                </a:ext>
              </a:extLst>
            </p:cNvPr>
            <p:cNvSpPr/>
            <p:nvPr/>
          </p:nvSpPr>
          <p:spPr>
            <a:xfrm>
              <a:off x="9003873" y="1295001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SUB-CHARACTERISTIC: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E81CE0-FC6B-42B2-B878-5894D23D1F3B}"/>
                </a:ext>
              </a:extLst>
            </p:cNvPr>
            <p:cNvSpPr/>
            <p:nvPr/>
          </p:nvSpPr>
          <p:spPr>
            <a:xfrm>
              <a:off x="9135174" y="4161277"/>
              <a:ext cx="1051045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MEASURE: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E5BFC0-0096-4322-A66E-8FEFF144C4EE}"/>
                </a:ext>
              </a:extLst>
            </p:cNvPr>
            <p:cNvSpPr/>
            <p:nvPr/>
          </p:nvSpPr>
          <p:spPr>
            <a:xfrm>
              <a:off x="10206122" y="4161276"/>
              <a:ext cx="89754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UNIT: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BC873A-6984-4D9C-A47F-B985E4F48B08}"/>
                </a:ext>
              </a:extLst>
            </p:cNvPr>
            <p:cNvSpPr/>
            <p:nvPr/>
          </p:nvSpPr>
          <p:spPr>
            <a:xfrm>
              <a:off x="718247" y="5137273"/>
              <a:ext cx="1762962" cy="1110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+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B89DE-5BA1-4812-A010-922D1A48C832}"/>
                </a:ext>
              </a:extLst>
            </p:cNvPr>
            <p:cNvSpPr/>
            <p:nvPr/>
          </p:nvSpPr>
          <p:spPr>
            <a:xfrm>
              <a:off x="2487880" y="5137273"/>
              <a:ext cx="1771022" cy="1110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</a:t>
              </a:r>
            </a:p>
            <a:p>
              <a:endParaRPr lang="en-IE" sz="6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8B9AE-B274-4528-9B70-0EDECA1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7655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6978" y="136524"/>
            <a:ext cx="8741351" cy="6365577"/>
            <a:chOff x="619255" y="369870"/>
            <a:chExt cx="11016228" cy="61145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the options available within the context of building a modern architecture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Creating 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Using your Service Blueprint &amp; NABC or Business Models and ASRs</a:t>
              </a:r>
            </a:p>
            <a:p>
              <a:pPr marL="585788" lvl="1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the modern architecture elements that you would need (or think you would need)</a:t>
              </a:r>
            </a:p>
            <a:p>
              <a:pPr marL="585788" lvl="1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Identify one as an architecture decision and begin the decision record card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Class Discussion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Interface Description Canvas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Blueprint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Modern Architecture Design Space</a:t>
              </a: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18358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Architects, Developers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18359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Interface Design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899325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LS3.2.1 MODERN ARCHITECTURE LANDSCAPE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19255" y="6218300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02274" y="162730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02273" y="1955772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1D82D-7917-4F21-9236-6EC209E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8966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918" y="936965"/>
            <a:ext cx="9177188" cy="5119406"/>
            <a:chOff x="41224" y="106287"/>
            <a:chExt cx="12236250" cy="6825875"/>
          </a:xfrm>
        </p:grpSpPr>
        <p:grpSp>
          <p:nvGrpSpPr>
            <p:cNvPr id="17" name="Group 16"/>
            <p:cNvGrpSpPr/>
            <p:nvPr/>
          </p:nvGrpSpPr>
          <p:grpSpPr>
            <a:xfrm>
              <a:off x="41224" y="106287"/>
              <a:ext cx="12236250" cy="6825875"/>
              <a:chOff x="41224" y="106287"/>
              <a:chExt cx="12236250" cy="68258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7604" y="116012"/>
                <a:ext cx="12010490" cy="68323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Agents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7604" y="915684"/>
                <a:ext cx="12010490" cy="169048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Context</a:t>
                </a: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2402" y="277213"/>
                <a:ext cx="362504" cy="36250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166" y="277213"/>
                <a:ext cx="362504" cy="36250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542" y="279667"/>
                <a:ext cx="362504" cy="36250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75873" y="561185"/>
                <a:ext cx="4427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VIPs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12065" y="580363"/>
                <a:ext cx="6286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Known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6165" y="609630"/>
                <a:ext cx="10230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Everyone Else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399790" y="106287"/>
                <a:ext cx="16350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Who/what is going to use the service?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Do we know them?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Are they important to us?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10684720" y="1221679"/>
                <a:ext cx="18254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Where will your users be?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What are they thinking?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What do they have access to?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How does time play a part in their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 usage or decision-making?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How important is this to them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7604" y="2687707"/>
                <a:ext cx="12010490" cy="186303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Interaction Mode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132" y="2824064"/>
                <a:ext cx="438629" cy="438629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371" y="3297288"/>
                <a:ext cx="5501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Voice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15261" y="3320220"/>
                <a:ext cx="673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Gesture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4469" y="4257562"/>
                <a:ext cx="5870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Magic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298" y="2844284"/>
                <a:ext cx="438629" cy="43862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072" y="3663439"/>
                <a:ext cx="583815" cy="583815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682" y="2787328"/>
                <a:ext cx="530741" cy="530741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815727" y="3297288"/>
                <a:ext cx="7264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Proximity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4802" y="4876135"/>
                <a:ext cx="398754" cy="39875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7486" y="201088"/>
                <a:ext cx="438629" cy="438629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6618620" y="601380"/>
                <a:ext cx="13195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Connected Things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41097" y="601380"/>
                <a:ext cx="12586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Intelligent Agents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74132" y="3284624"/>
                <a:ext cx="5549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Video</a:t>
                </a: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0806" y="3714100"/>
                <a:ext cx="482492" cy="482492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7721" y="2822337"/>
                <a:ext cx="482492" cy="482492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4392819" y="4257562"/>
                <a:ext cx="7184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Ambient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673" y="2712116"/>
                <a:ext cx="583815" cy="583815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439737" y="3290536"/>
                <a:ext cx="7296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Location</a:t>
                </a: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023" y="2781960"/>
                <a:ext cx="530741" cy="530741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8725576" y="3297288"/>
                <a:ext cx="9156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Mobile App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0366" y="3714100"/>
                <a:ext cx="482492" cy="482492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4184" y="275740"/>
                <a:ext cx="362504" cy="36250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340657" y="4257562"/>
                <a:ext cx="4219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Pen</a:t>
                </a:r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0897" y="3602138"/>
                <a:ext cx="706417" cy="706417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1892543" y="4257562"/>
                <a:ext cx="5229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Gaze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5019" y="4257562"/>
                <a:ext cx="4988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Chat</a:t>
                </a: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076" y="3689976"/>
                <a:ext cx="530741" cy="530741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0639" y="3772622"/>
                <a:ext cx="482492" cy="482492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10020339" y="4264562"/>
                <a:ext cx="9637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Browser App</a:t>
                </a:r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2609" y="2780414"/>
                <a:ext cx="530741" cy="530741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6456799" y="328868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E" sz="750">
                    <a:latin typeface="Century Gothic" panose="020B0502020202020204" pitchFamily="34" charset="0"/>
                  </a:rPr>
                  <a:t>Team </a:t>
                </a:r>
              </a:p>
              <a:p>
                <a:pPr algn="ctr"/>
                <a:r>
                  <a:rPr lang="en-IE" sz="750" err="1">
                    <a:latin typeface="Century Gothic" panose="020B0502020202020204" pitchFamily="34" charset="0"/>
                  </a:rPr>
                  <a:t>Comms</a:t>
                </a:r>
                <a:endParaRPr lang="en-IE" sz="7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7022" y="5666277"/>
                <a:ext cx="11100079" cy="905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Device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7604" y="4671863"/>
                <a:ext cx="12010490" cy="905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Deployment Point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419" y="4754996"/>
                <a:ext cx="583815" cy="583815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1546" y="4821282"/>
                <a:ext cx="482492" cy="482492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8885" y="4739294"/>
                <a:ext cx="642196" cy="642196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8098875" y="5701312"/>
                <a:ext cx="398754" cy="571992"/>
                <a:chOff x="9596817" y="3216901"/>
                <a:chExt cx="438629" cy="629191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96817" y="3407463"/>
                  <a:ext cx="438629" cy="438629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94221" y="3216901"/>
                  <a:ext cx="186022" cy="186022"/>
                </a:xfrm>
                <a:prstGeom prst="rect">
                  <a:avLst/>
                </a:prstGeom>
              </p:spPr>
            </p:pic>
          </p:grpSp>
          <p:sp>
            <p:nvSpPr>
              <p:cNvPr id="46" name="TextBox 45"/>
              <p:cNvSpPr txBox="1"/>
              <p:nvPr/>
            </p:nvSpPr>
            <p:spPr>
              <a:xfrm>
                <a:off x="7851580" y="6284023"/>
                <a:ext cx="8980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Smart Thing</a:t>
                </a: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9636" y="5806719"/>
                <a:ext cx="583815" cy="583815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487242" y="6354756"/>
                <a:ext cx="8034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Wearable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195" y="5815234"/>
                <a:ext cx="530741" cy="530741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338" y="5692075"/>
                <a:ext cx="777058" cy="77705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091" y="5746744"/>
                <a:ext cx="642196" cy="642196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8629" y="5756347"/>
                <a:ext cx="583815" cy="583815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3601186" y="6355453"/>
                <a:ext cx="6351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Laptop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013494" y="6287767"/>
                <a:ext cx="4828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Kiosk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885795" y="6325782"/>
                <a:ext cx="6928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Desktop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704860" y="6335879"/>
                <a:ext cx="5677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Tablet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066" y="5829386"/>
                <a:ext cx="583815" cy="583815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414047" y="6365259"/>
                <a:ext cx="1133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Mobile ‘Phone’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0529" y="6019252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73591" y="5705725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0529" y="6332916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4219" y="5705587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73591" y="5978115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73591" y="6250504"/>
                <a:ext cx="252000" cy="252000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55660" y="5314545"/>
                <a:ext cx="12153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Public App Store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88057" y="5327286"/>
                <a:ext cx="14366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Enterprise App Store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078269" y="5321326"/>
                <a:ext cx="10935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Public Website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0312" y="3689976"/>
                <a:ext cx="530741" cy="530741"/>
              </a:xfrm>
              <a:prstGeom prst="rect">
                <a:avLst/>
              </a:prstGeom>
            </p:spPr>
          </p:pic>
          <p:sp>
            <p:nvSpPr>
              <p:cNvPr id="96" name="TextBox 95"/>
              <p:cNvSpPr txBox="1"/>
              <p:nvPr/>
            </p:nvSpPr>
            <p:spPr>
              <a:xfrm>
                <a:off x="7347606" y="4257562"/>
                <a:ext cx="8996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Notification</a:t>
                </a:r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144" y="5744461"/>
                <a:ext cx="706416" cy="706416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4742470" y="6376504"/>
                <a:ext cx="6270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Display</a:t>
                </a:r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3107" y="5895857"/>
                <a:ext cx="583815" cy="583815"/>
              </a:xfrm>
              <a:prstGeom prst="rect">
                <a:avLst/>
              </a:prstGeom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8877369" y="6281638"/>
                <a:ext cx="5822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AR/VR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839" y="915290"/>
                <a:ext cx="482492" cy="482492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3134" y="964083"/>
                <a:ext cx="398754" cy="398754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6310" y="893112"/>
                <a:ext cx="530741" cy="530741"/>
              </a:xfrm>
              <a:prstGeom prst="rect">
                <a:avLst/>
              </a:prstGeom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8693" y="980276"/>
                <a:ext cx="482492" cy="482492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8617" y="1035384"/>
                <a:ext cx="362504" cy="362504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2867" y="4543260"/>
                <a:ext cx="1034264" cy="1034264"/>
              </a:xfrm>
              <a:prstGeom prst="rect">
                <a:avLst/>
              </a:prstGeom>
            </p:spPr>
          </p:pic>
          <p:sp>
            <p:nvSpPr>
              <p:cNvPr id="111" name="TextBox 110"/>
              <p:cNvSpPr txBox="1"/>
              <p:nvPr/>
            </p:nvSpPr>
            <p:spPr>
              <a:xfrm>
                <a:off x="4319222" y="5324191"/>
                <a:ext cx="9781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Public Folder</a:t>
                </a: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6274" y="863428"/>
                <a:ext cx="706416" cy="706416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0788" y="789254"/>
                <a:ext cx="854764" cy="854764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8166" y="1869795"/>
                <a:ext cx="530741" cy="530741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0235" y="4617384"/>
                <a:ext cx="940240" cy="940240"/>
              </a:xfrm>
              <a:prstGeom prst="rect">
                <a:avLst/>
              </a:prstGeom>
            </p:spPr>
          </p:pic>
          <p:sp>
            <p:nvSpPr>
              <p:cNvPr id="123" name="TextBox 122"/>
              <p:cNvSpPr txBox="1"/>
              <p:nvPr/>
            </p:nvSpPr>
            <p:spPr>
              <a:xfrm>
                <a:off x="5328970" y="5344117"/>
                <a:ext cx="10871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Social Website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559684" y="4688141"/>
                <a:ext cx="17177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Where do I get this?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Do I get or is it given?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Is it public or private?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endParaRPr lang="en-IE" sz="600">
                  <a:latin typeface="Century Gothic" panose="020B0502020202020204" pitchFamily="34" charset="0"/>
                </a:endParaRP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endParaRPr lang="en-IE" sz="600"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7844" y="2546451"/>
                <a:ext cx="1034264" cy="1034264"/>
              </a:xfrm>
              <a:prstGeom prst="rect">
                <a:avLst/>
              </a:prstGeom>
            </p:spPr>
          </p:pic>
          <p:sp>
            <p:nvSpPr>
              <p:cNvPr id="126" name="TextBox 125"/>
              <p:cNvSpPr txBox="1"/>
              <p:nvPr/>
            </p:nvSpPr>
            <p:spPr>
              <a:xfrm>
                <a:off x="9951376" y="3295306"/>
                <a:ext cx="998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Desktop App</a:t>
                </a:r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86" y="773210"/>
                <a:ext cx="854764" cy="854764"/>
              </a:xfrm>
              <a:prstGeom prst="rect">
                <a:avLst/>
              </a:prstGeom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242450" y="1342754"/>
                <a:ext cx="8547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E" sz="750">
                    <a:latin typeface="Century Gothic" panose="020B0502020202020204" pitchFamily="34" charset="0"/>
                  </a:rPr>
                  <a:t>Home/</a:t>
                </a:r>
              </a:p>
              <a:p>
                <a:pPr algn="ctr"/>
                <a:r>
                  <a:rPr lang="en-IE" sz="750">
                    <a:latin typeface="Century Gothic" panose="020B0502020202020204" pitchFamily="34" charset="0"/>
                  </a:rPr>
                  <a:t>Residential</a:t>
                </a:r>
              </a:p>
            </p:txBody>
          </p:sp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422" y="783104"/>
                <a:ext cx="777058" cy="777058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035" y="868107"/>
                <a:ext cx="583815" cy="583815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5051" y="906996"/>
                <a:ext cx="583815" cy="583815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1373008" y="1221527"/>
                <a:ext cx="7473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E" sz="750">
                    <a:latin typeface="Century Gothic" panose="020B0502020202020204" pitchFamily="34" charset="0"/>
                  </a:rPr>
                  <a:t>Public </a:t>
                </a:r>
              </a:p>
              <a:p>
                <a:pPr algn="ctr"/>
                <a:r>
                  <a:rPr lang="en-IE" sz="750">
                    <a:latin typeface="Century Gothic" panose="020B0502020202020204" pitchFamily="34" charset="0"/>
                  </a:rPr>
                  <a:t>Transport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35366" y="1273209"/>
                <a:ext cx="4154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Car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643366" y="1273209"/>
                <a:ext cx="4860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Walk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372634" y="1254105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Air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851349" y="1407603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City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354367" y="1407603"/>
                <a:ext cx="4940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Rural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805141" y="1407603"/>
                <a:ext cx="6767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Remote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859724" y="1382203"/>
                <a:ext cx="8915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Warehouse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7656790" y="1382203"/>
                <a:ext cx="9749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Construction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581329" y="1382203"/>
                <a:ext cx="6527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Factory</a:t>
                </a:r>
              </a:p>
            </p:txBody>
          </p:sp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7005" y="895538"/>
                <a:ext cx="642197" cy="642197"/>
              </a:xfrm>
              <a:prstGeom prst="rect">
                <a:avLst/>
              </a:prstGeom>
            </p:spPr>
          </p:pic>
          <p:sp>
            <p:nvSpPr>
              <p:cNvPr id="145" name="TextBox 144"/>
              <p:cNvSpPr txBox="1"/>
              <p:nvPr/>
            </p:nvSpPr>
            <p:spPr>
              <a:xfrm>
                <a:off x="4029415" y="1407603"/>
                <a:ext cx="9797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Urban(Town)</a:t>
                </a:r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758" y="1869795"/>
                <a:ext cx="530741" cy="530741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7723" y="1843258"/>
                <a:ext cx="583815" cy="583815"/>
              </a:xfrm>
              <a:prstGeom prst="rect">
                <a:avLst/>
              </a:prstGeom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3000" y="1814067"/>
                <a:ext cx="642196" cy="642196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5318576" y="2235867"/>
                <a:ext cx="5212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Noise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409527" y="223586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Light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79885" y="2235867"/>
                <a:ext cx="6062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Driving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743565" y="2235867"/>
                <a:ext cx="7232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Weather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031964" y="2235867"/>
                <a:ext cx="6559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Danger</a:t>
                </a:r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208" y="1869795"/>
                <a:ext cx="530741" cy="530741"/>
              </a:xfrm>
              <a:prstGeom prst="rect">
                <a:avLst/>
              </a:prstGeom>
            </p:spPr>
          </p:pic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5312" y="3594524"/>
                <a:ext cx="777058" cy="777058"/>
              </a:xfrm>
              <a:prstGeom prst="rect">
                <a:avLst/>
              </a:prstGeom>
            </p:spPr>
          </p:pic>
          <p:sp>
            <p:nvSpPr>
              <p:cNvPr id="159" name="TextBox 158"/>
              <p:cNvSpPr txBox="1"/>
              <p:nvPr/>
            </p:nvSpPr>
            <p:spPr>
              <a:xfrm>
                <a:off x="8732892" y="4273591"/>
                <a:ext cx="9412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Augmented</a:t>
                </a:r>
              </a:p>
            </p:txBody>
          </p:sp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4187" y="4604194"/>
                <a:ext cx="854764" cy="854764"/>
              </a:xfrm>
              <a:prstGeom prst="rect">
                <a:avLst/>
              </a:prstGeom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6704339" y="5338987"/>
                <a:ext cx="5549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Plugin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1224" y="6562830"/>
                <a:ext cx="864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</a:t>
                </a:r>
                <a:r>
                  <a:rPr lang="en-IE" sz="600" b="1">
                    <a:latin typeface="Century Gothic" panose="020B0502020202020204" pitchFamily="34" charset="0"/>
                  </a:rPr>
                  <a:t>Gar Mac </a:t>
                </a:r>
                <a:r>
                  <a:rPr lang="en-IE" sz="600" b="1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 b="1">
                    <a:latin typeface="Century Gothic" panose="020B0502020202020204" pitchFamily="34" charset="0"/>
                  </a:rPr>
                  <a:t> Agent ∆  supported by IASA Global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318" y="961671"/>
                <a:ext cx="2678774" cy="72729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In-Transit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872489" y="965227"/>
                <a:ext cx="2638264" cy="72729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Location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577813" y="958972"/>
                <a:ext cx="4481009" cy="72729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Office/</a:t>
                </a:r>
              </a:p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Industrial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56667" y="1761771"/>
                <a:ext cx="9902155" cy="72729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Conditions/Capability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5116" y="1964041"/>
                <a:ext cx="329549" cy="329549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7439737" y="2235867"/>
                <a:ext cx="5565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Ability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 rot="16200000">
                <a:off x="10735255" y="3118837"/>
                <a:ext cx="18254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Where will your users be?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What are they thinking?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What do they have access to?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How does time play a part in their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 usage or decision-making?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How important is this to them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7484708" y="5351106"/>
                <a:ext cx="829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Smart Hub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15996" y="5691569"/>
                <a:ext cx="18398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What devices/hardware will they use?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Is it theirs our ours?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Do we have control over it?</a:t>
                </a:r>
              </a:p>
              <a:p>
                <a:pPr marL="128588" indent="-128588">
                  <a:buFont typeface="Wingdings" panose="05000000000000000000" pitchFamily="2" charset="2"/>
                  <a:buChar char="§"/>
                </a:pPr>
                <a:r>
                  <a:rPr lang="en-IE" sz="600">
                    <a:latin typeface="Century Gothic" panose="020B0502020202020204" pitchFamily="34" charset="0"/>
                  </a:rPr>
                  <a:t>Can we push to it?</a:t>
                </a: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5098" y="974526"/>
                <a:ext cx="482492" cy="482492"/>
              </a:xfrm>
              <a:prstGeom prst="rect">
                <a:avLst/>
              </a:prstGeom>
            </p:spPr>
          </p:pic>
          <p:sp>
            <p:nvSpPr>
              <p:cNvPr id="169" name="TextBox 168"/>
              <p:cNvSpPr txBox="1"/>
              <p:nvPr/>
            </p:nvSpPr>
            <p:spPr>
              <a:xfrm>
                <a:off x="9394129" y="1388553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Office</a:t>
                </a: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8474" y="4952607"/>
                <a:ext cx="329549" cy="329549"/>
              </a:xfrm>
              <a:prstGeom prst="rect">
                <a:avLst/>
              </a:prstGeom>
            </p:spPr>
          </p:pic>
          <p:sp>
            <p:nvSpPr>
              <p:cNvPr id="170" name="TextBox 169"/>
              <p:cNvSpPr txBox="1"/>
              <p:nvPr/>
            </p:nvSpPr>
            <p:spPr>
              <a:xfrm>
                <a:off x="8562021" y="5351106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URL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3079" y="4886782"/>
                <a:ext cx="482492" cy="482492"/>
              </a:xfrm>
              <a:prstGeom prst="rect">
                <a:avLst/>
              </a:prstGeom>
            </p:spPr>
          </p:pic>
          <p:sp>
            <p:nvSpPr>
              <p:cNvPr id="171" name="TextBox 170"/>
              <p:cNvSpPr txBox="1"/>
              <p:nvPr/>
            </p:nvSpPr>
            <p:spPr>
              <a:xfrm>
                <a:off x="9343071" y="5357456"/>
                <a:ext cx="383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750">
                    <a:latin typeface="Century Gothic" panose="020B0502020202020204" pitchFamily="34" charset="0"/>
                  </a:rPr>
                  <a:t>API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217" y="2832725"/>
              <a:ext cx="530741" cy="53074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50" y="3740919"/>
              <a:ext cx="530741" cy="530741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5418561" y="3320220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Search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446919" y="4257562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Email</a:t>
              </a:r>
            </a:p>
          </p:txBody>
        </p:sp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736" y="1857554"/>
              <a:ext cx="530741" cy="530741"/>
            </a:xfrm>
            <a:prstGeom prst="rect">
              <a:avLst/>
            </a:prstGeom>
          </p:spPr>
        </p:pic>
        <p:sp>
          <p:nvSpPr>
            <p:cNvPr id="175" name="TextBox 174"/>
            <p:cNvSpPr txBox="1"/>
            <p:nvPr/>
          </p:nvSpPr>
          <p:spPr>
            <a:xfrm>
              <a:off x="8259965" y="2234157"/>
              <a:ext cx="11897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Work Conditions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4099E63-2E1C-419C-B53A-5F10E3FA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1577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30918" y="944260"/>
            <a:ext cx="9089147" cy="5112112"/>
            <a:chOff x="41224" y="116012"/>
            <a:chExt cx="12118862" cy="6816150"/>
          </a:xfrm>
        </p:grpSpPr>
        <p:sp>
          <p:nvSpPr>
            <p:cNvPr id="5" name="Rectangle 4"/>
            <p:cNvSpPr/>
            <p:nvPr/>
          </p:nvSpPr>
          <p:spPr>
            <a:xfrm>
              <a:off x="97604" y="116012"/>
              <a:ext cx="12010490" cy="6832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Protocols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04" y="915684"/>
              <a:ext cx="12010490" cy="113575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Cognitive Enhancement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5873" y="561185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HTTP(S)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8961" y="560175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SMTP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4312" y="558131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SMS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54268" y="145234"/>
              <a:ext cx="1520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will things connect?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Do the connections have to be reliable?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46922" y="952414"/>
              <a:ext cx="2713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can this be enhance with cognitive services?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What could we do if?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What are people doing that AI could do better?</a:t>
              </a:r>
            </a:p>
            <a:p>
              <a:endParaRPr lang="en-IE" sz="600"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53830" y="536568"/>
              <a:ext cx="450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REST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93839" y="570894"/>
              <a:ext cx="10358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Lo-Power WIFI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224" y="6562830"/>
              <a:ext cx="864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 supported by 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05" y="279377"/>
              <a:ext cx="272355" cy="27235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769" y="174955"/>
              <a:ext cx="438629" cy="4386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696" y="189213"/>
              <a:ext cx="398754" cy="39875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218" y="211969"/>
              <a:ext cx="398754" cy="398754"/>
            </a:xfrm>
            <a:prstGeom prst="rect">
              <a:avLst/>
            </a:prstGeom>
          </p:spPr>
        </p:pic>
        <p:sp>
          <p:nvSpPr>
            <p:cNvPr id="169" name="TextBox 168"/>
            <p:cNvSpPr txBox="1"/>
            <p:nvPr/>
          </p:nvSpPr>
          <p:spPr>
            <a:xfrm>
              <a:off x="2551536" y="552625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IM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859" y="273966"/>
              <a:ext cx="329549" cy="329549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3079339" y="542933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SOAP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237" y="231559"/>
              <a:ext cx="362504" cy="36250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175" y="254031"/>
              <a:ext cx="299590" cy="299590"/>
            </a:xfrm>
            <a:prstGeom prst="rect">
              <a:avLst/>
            </a:prstGeom>
          </p:spPr>
        </p:pic>
        <p:sp>
          <p:nvSpPr>
            <p:cNvPr id="171" name="TextBox 170"/>
            <p:cNvSpPr txBox="1"/>
            <p:nvPr/>
          </p:nvSpPr>
          <p:spPr>
            <a:xfrm>
              <a:off x="7014315" y="570894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Bluetooth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6341" y="267649"/>
              <a:ext cx="272355" cy="27235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8678" y="254031"/>
              <a:ext cx="299590" cy="299590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7769723" y="570894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WIFI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423" y="238682"/>
              <a:ext cx="362504" cy="362504"/>
            </a:xfrm>
            <a:prstGeom prst="rect">
              <a:avLst/>
            </a:prstGeom>
          </p:spPr>
        </p:pic>
        <p:sp>
          <p:nvSpPr>
            <p:cNvPr id="173" name="TextBox 172"/>
            <p:cNvSpPr txBox="1"/>
            <p:nvPr/>
          </p:nvSpPr>
          <p:spPr>
            <a:xfrm>
              <a:off x="4017576" y="543348"/>
              <a:ext cx="1040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AMQP|MQTT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703" y="220523"/>
              <a:ext cx="398754" cy="398754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5052626" y="536998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RDP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335" y="141876"/>
              <a:ext cx="530741" cy="530741"/>
            </a:xfrm>
            <a:prstGeom prst="rect">
              <a:avLst/>
            </a:prstGeom>
          </p:spPr>
        </p:pic>
        <p:sp>
          <p:nvSpPr>
            <p:cNvPr id="175" name="TextBox 174"/>
            <p:cNvSpPr txBox="1"/>
            <p:nvPr/>
          </p:nvSpPr>
          <p:spPr>
            <a:xfrm>
              <a:off x="5771643" y="523294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SSH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4580" y="254031"/>
              <a:ext cx="299590" cy="299590"/>
            </a:xfrm>
            <a:prstGeom prst="rect">
              <a:avLst/>
            </a:prstGeom>
          </p:spPr>
        </p:pic>
        <p:sp>
          <p:nvSpPr>
            <p:cNvPr id="176" name="TextBox 175"/>
            <p:cNvSpPr txBox="1"/>
            <p:nvPr/>
          </p:nvSpPr>
          <p:spPr>
            <a:xfrm>
              <a:off x="9099913" y="570894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3G/4G/5G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069" y="231559"/>
              <a:ext cx="362504" cy="362504"/>
            </a:xfrm>
            <a:prstGeom prst="rect">
              <a:avLst/>
            </a:prstGeom>
          </p:spPr>
        </p:pic>
        <p:sp>
          <p:nvSpPr>
            <p:cNvPr id="177" name="TextBox 176"/>
            <p:cNvSpPr txBox="1"/>
            <p:nvPr/>
          </p:nvSpPr>
          <p:spPr>
            <a:xfrm>
              <a:off x="9811113" y="583594"/>
              <a:ext cx="801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LAN/WAN</a:t>
              </a: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73" y="1069663"/>
              <a:ext cx="530741" cy="530741"/>
            </a:xfrm>
            <a:prstGeom prst="rect">
              <a:avLst/>
            </a:prstGeom>
          </p:spPr>
        </p:pic>
        <p:sp>
          <p:nvSpPr>
            <p:cNvPr id="179" name="TextBox 178"/>
            <p:cNvSpPr txBox="1"/>
            <p:nvPr/>
          </p:nvSpPr>
          <p:spPr>
            <a:xfrm>
              <a:off x="466434" y="1546270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Vision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462605" y="1546711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Speech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578997" y="1533897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Language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315" y="1169543"/>
              <a:ext cx="398754" cy="398754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61" y="1189277"/>
              <a:ext cx="398754" cy="398754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48" y="1118353"/>
              <a:ext cx="482492" cy="482492"/>
            </a:xfrm>
            <a:prstGeom prst="rect">
              <a:avLst/>
            </a:prstGeom>
          </p:spPr>
        </p:pic>
        <p:sp>
          <p:nvSpPr>
            <p:cNvPr id="182" name="TextBox 181"/>
            <p:cNvSpPr txBox="1"/>
            <p:nvPr/>
          </p:nvSpPr>
          <p:spPr>
            <a:xfrm>
              <a:off x="3825932" y="1546711"/>
              <a:ext cx="8947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Knowledge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139313" y="1526869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Search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983" y="1098511"/>
              <a:ext cx="482492" cy="482492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075" y="1030751"/>
              <a:ext cx="482492" cy="482492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>
            <a:xfrm>
              <a:off x="6235958" y="1484076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Insights/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Relationships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092" y="1069876"/>
              <a:ext cx="530741" cy="530741"/>
            </a:xfrm>
            <a:prstGeom prst="rect">
              <a:avLst/>
            </a:prstGeom>
          </p:spPr>
        </p:pic>
        <p:sp>
          <p:nvSpPr>
            <p:cNvPr id="188" name="TextBox 187"/>
            <p:cNvSpPr txBox="1"/>
            <p:nvPr/>
          </p:nvSpPr>
          <p:spPr>
            <a:xfrm>
              <a:off x="7461271" y="1591191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Decision-making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97604" y="2145569"/>
              <a:ext cx="12010490" cy="128952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Identity &amp; Security</a:t>
              </a:r>
            </a:p>
          </p:txBody>
        </p:sp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126" y="2375546"/>
              <a:ext cx="583815" cy="583815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234" y="2542536"/>
              <a:ext cx="398754" cy="398754"/>
            </a:xfrm>
            <a:prstGeom prst="rect">
              <a:avLst/>
            </a:prstGeom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619" y="2459466"/>
              <a:ext cx="398754" cy="398754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827" y="2402754"/>
              <a:ext cx="438629" cy="438629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1285633" y="2800439"/>
              <a:ext cx="662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Device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Identity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7017" y="2909885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Certificates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062652" y="2804862"/>
              <a:ext cx="691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Access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Controls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53114" y="2854736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Claims</a:t>
              </a:r>
            </a:p>
          </p:txBody>
        </p:sp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373" y="2471208"/>
              <a:ext cx="464057" cy="482492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35" y="2519313"/>
              <a:ext cx="362504" cy="362504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97823" y="2853526"/>
              <a:ext cx="644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Person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Identity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846176" y="2909885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API Security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3401" y="2538152"/>
              <a:ext cx="362504" cy="362504"/>
            </a:xfrm>
            <a:prstGeom prst="rect">
              <a:avLst/>
            </a:prstGeom>
          </p:spPr>
        </p:pic>
        <p:sp>
          <p:nvSpPr>
            <p:cNvPr id="207" name="TextBox 206"/>
            <p:cNvSpPr txBox="1"/>
            <p:nvPr/>
          </p:nvSpPr>
          <p:spPr>
            <a:xfrm>
              <a:off x="4128933" y="2909885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Biometrics</a:t>
              </a: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07" y="2472241"/>
              <a:ext cx="398754" cy="398754"/>
            </a:xfrm>
            <a:prstGeom prst="rect">
              <a:avLst/>
            </a:prstGeom>
          </p:spPr>
        </p:pic>
        <p:sp>
          <p:nvSpPr>
            <p:cNvPr id="209" name="TextBox 208"/>
            <p:cNvSpPr txBox="1"/>
            <p:nvPr/>
          </p:nvSpPr>
          <p:spPr>
            <a:xfrm>
              <a:off x="6658368" y="2916086"/>
              <a:ext cx="877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Partitioning</a:t>
              </a:r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02" y="2450577"/>
              <a:ext cx="398754" cy="398754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>
            <a:xfrm>
              <a:off x="7460133" y="2909703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Encryption</a:t>
              </a: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4133" y="2462027"/>
              <a:ext cx="438629" cy="438629"/>
            </a:xfrm>
            <a:prstGeom prst="rect">
              <a:avLst/>
            </a:prstGeom>
          </p:spPr>
        </p:pic>
        <p:sp>
          <p:nvSpPr>
            <p:cNvPr id="213" name="TextBox 212"/>
            <p:cNvSpPr txBox="1"/>
            <p:nvPr/>
          </p:nvSpPr>
          <p:spPr>
            <a:xfrm>
              <a:off x="9446922" y="2202047"/>
              <a:ext cx="27131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will we identify people?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will we identify devices?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do we secure information in-flight/at-rest?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do we secure our endpoints?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will we audit what’s happened?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do we define/protect the edges?</a:t>
              </a:r>
            </a:p>
            <a:p>
              <a:endParaRPr lang="en-IE" sz="600">
                <a:latin typeface="Century Gothic" panose="020B050202020202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402365" y="2916085"/>
              <a:ext cx="5148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Audit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04573" y="3536066"/>
              <a:ext cx="12010490" cy="305733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App </a:t>
              </a:r>
              <a:r>
                <a:rPr lang="en-IE" sz="60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Plaltforrm</a:t>
              </a:r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67304" y="3606914"/>
              <a:ext cx="5605411" cy="10463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Data</a:t>
              </a:r>
            </a:p>
          </p:txBody>
        </p: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729" y="3795323"/>
              <a:ext cx="530741" cy="530741"/>
            </a:xfrm>
            <a:prstGeom prst="rect">
              <a:avLst/>
            </a:prstGeom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97" y="3855662"/>
              <a:ext cx="482492" cy="482492"/>
            </a:xfrm>
            <a:prstGeom prst="rect">
              <a:avLst/>
            </a:prstGeom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51" y="3822355"/>
              <a:ext cx="398754" cy="398754"/>
            </a:xfrm>
            <a:prstGeom prst="rect">
              <a:avLst/>
            </a:prstGeom>
          </p:spPr>
        </p:pic>
        <p:sp>
          <p:nvSpPr>
            <p:cNvPr id="220" name="TextBox 219"/>
            <p:cNvSpPr txBox="1"/>
            <p:nvPr/>
          </p:nvSpPr>
          <p:spPr>
            <a:xfrm>
              <a:off x="1807910" y="4260777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Streaming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657358" y="4250649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Mining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44155" y="425147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Processing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51" y="5027715"/>
              <a:ext cx="362504" cy="362504"/>
            </a:xfrm>
            <a:prstGeom prst="rect">
              <a:avLst/>
            </a:prstGeom>
          </p:spPr>
        </p:pic>
        <p:sp>
          <p:nvSpPr>
            <p:cNvPr id="224" name="TextBox 223"/>
            <p:cNvSpPr txBox="1"/>
            <p:nvPr/>
          </p:nvSpPr>
          <p:spPr>
            <a:xfrm>
              <a:off x="951822" y="5416219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Queue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159278" y="4221109"/>
              <a:ext cx="564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Event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Hub</a:t>
              </a:r>
            </a:p>
          </p:txBody>
        </p: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600" y="3690368"/>
              <a:ext cx="530741" cy="530741"/>
            </a:xfrm>
            <a:prstGeom prst="rect">
              <a:avLst/>
            </a:prstGeom>
          </p:spPr>
        </p:pic>
        <p:sp>
          <p:nvSpPr>
            <p:cNvPr id="229" name="Rectangle 228"/>
            <p:cNvSpPr/>
            <p:nvPr/>
          </p:nvSpPr>
          <p:spPr>
            <a:xfrm>
              <a:off x="6242230" y="3606914"/>
              <a:ext cx="5141969" cy="10463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Mobile/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Connected Things</a:t>
              </a:r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117" y="3817497"/>
              <a:ext cx="530741" cy="530741"/>
            </a:xfrm>
            <a:prstGeom prst="rect">
              <a:avLst/>
            </a:prstGeom>
          </p:spPr>
        </p:pic>
        <p:sp>
          <p:nvSpPr>
            <p:cNvPr id="231" name="TextBox 230"/>
            <p:cNvSpPr txBox="1"/>
            <p:nvPr/>
          </p:nvSpPr>
          <p:spPr>
            <a:xfrm>
              <a:off x="6616421" y="4309413"/>
              <a:ext cx="8034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App Store</a:t>
              </a: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702" y="3839101"/>
              <a:ext cx="438629" cy="438629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7416521" y="4296713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Notification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Hub</a:t>
              </a:r>
            </a:p>
          </p:txBody>
        </p:sp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641" y="3826921"/>
              <a:ext cx="482492" cy="482492"/>
            </a:xfrm>
            <a:prstGeom prst="rect">
              <a:avLst/>
            </a:prstGeom>
          </p:spPr>
        </p:pic>
        <p:sp>
          <p:nvSpPr>
            <p:cNvPr id="235" name="TextBox 234"/>
            <p:cNvSpPr txBox="1"/>
            <p:nvPr/>
          </p:nvSpPr>
          <p:spPr>
            <a:xfrm>
              <a:off x="8244709" y="4308354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Mobile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Analytics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67304" y="4700854"/>
              <a:ext cx="5595889" cy="183759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App Enablement</a:t>
              </a:r>
            </a:p>
          </p:txBody>
        </p:sp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394" y="3839101"/>
              <a:ext cx="398754" cy="398754"/>
            </a:xfrm>
            <a:prstGeom prst="rect">
              <a:avLst/>
            </a:prstGeom>
          </p:spPr>
        </p:pic>
        <p:sp>
          <p:nvSpPr>
            <p:cNvPr id="238" name="TextBox 237"/>
            <p:cNvSpPr txBox="1"/>
            <p:nvPr/>
          </p:nvSpPr>
          <p:spPr>
            <a:xfrm>
              <a:off x="3340966" y="4232468"/>
              <a:ext cx="92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Analytics</a:t>
              </a:r>
            </a:p>
          </p:txBody>
        </p:sp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1300" y="3689130"/>
              <a:ext cx="642196" cy="642196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>
            <a:xfrm>
              <a:off x="9999280" y="4212190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 err="1">
                  <a:latin typeface="Century Gothic" panose="020B0502020202020204" pitchFamily="34" charset="0"/>
                </a:rPr>
                <a:t>IoT</a:t>
              </a:r>
              <a:r>
                <a:rPr lang="en-IE" sz="750">
                  <a:latin typeface="Century Gothic" panose="020B0502020202020204" pitchFamily="34" charset="0"/>
                </a:rPr>
                <a:t>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Hub</a:t>
              </a: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556" y="4895428"/>
              <a:ext cx="530741" cy="530741"/>
            </a:xfrm>
            <a:prstGeom prst="rect">
              <a:avLst/>
            </a:prstGeom>
          </p:spPr>
        </p:pic>
        <p:sp>
          <p:nvSpPr>
            <p:cNvPr id="243" name="TextBox 242"/>
            <p:cNvSpPr txBox="1"/>
            <p:nvPr/>
          </p:nvSpPr>
          <p:spPr>
            <a:xfrm>
              <a:off x="1702398" y="5419733"/>
              <a:ext cx="8290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Logic App</a:t>
              </a:r>
            </a:p>
          </p:txBody>
        </p: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795" y="4939497"/>
              <a:ext cx="482492" cy="482492"/>
            </a:xfrm>
            <a:prstGeom prst="rect">
              <a:avLst/>
            </a:prstGeom>
          </p:spPr>
        </p:pic>
        <p:sp>
          <p:nvSpPr>
            <p:cNvPr id="245" name="TextBox 244"/>
            <p:cNvSpPr txBox="1"/>
            <p:nvPr/>
          </p:nvSpPr>
          <p:spPr>
            <a:xfrm>
              <a:off x="7467037" y="5392455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API App</a:t>
              </a:r>
            </a:p>
          </p:txBody>
        </p:sp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287" y="3811677"/>
              <a:ext cx="438629" cy="438629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370" y="4907727"/>
              <a:ext cx="482492" cy="482492"/>
            </a:xfrm>
            <a:prstGeom prst="rect">
              <a:avLst/>
            </a:prstGeom>
          </p:spPr>
        </p:pic>
        <p:sp>
          <p:nvSpPr>
            <p:cNvPr id="250" name="TextBox 249"/>
            <p:cNvSpPr txBox="1"/>
            <p:nvPr/>
          </p:nvSpPr>
          <p:spPr>
            <a:xfrm>
              <a:off x="2446835" y="5421061"/>
              <a:ext cx="10550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Workflow App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250721" y="4228776"/>
              <a:ext cx="92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Business Activity</a:t>
              </a:r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420" y="4937934"/>
              <a:ext cx="482492" cy="482492"/>
            </a:xfrm>
            <a:prstGeom prst="rect">
              <a:avLst/>
            </a:prstGeom>
          </p:spPr>
        </p:pic>
        <p:sp>
          <p:nvSpPr>
            <p:cNvPr id="253" name="TextBox 252"/>
            <p:cNvSpPr txBox="1"/>
            <p:nvPr/>
          </p:nvSpPr>
          <p:spPr>
            <a:xfrm>
              <a:off x="3400184" y="542042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Orchestration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242229" y="4700854"/>
              <a:ext cx="5141970" cy="18299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Interfaces</a:t>
              </a:r>
            </a:p>
          </p:txBody>
        </p:sp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659" y="4933369"/>
              <a:ext cx="438629" cy="438629"/>
            </a:xfrm>
            <a:prstGeom prst="rect">
              <a:avLst/>
            </a:prstGeom>
          </p:spPr>
        </p:pic>
        <p:sp>
          <p:nvSpPr>
            <p:cNvPr id="257" name="TextBox 256"/>
            <p:cNvSpPr txBox="1"/>
            <p:nvPr/>
          </p:nvSpPr>
          <p:spPr>
            <a:xfrm>
              <a:off x="6457775" y="5386685"/>
              <a:ext cx="7873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API </a:t>
              </a:r>
              <a:r>
                <a:rPr lang="en-IE" sz="750" err="1">
                  <a:latin typeface="Century Gothic" panose="020B0502020202020204" pitchFamily="34" charset="0"/>
                </a:rPr>
                <a:t>Mgmt</a:t>
              </a:r>
              <a:endParaRPr lang="en-IE" sz="750">
                <a:latin typeface="Century Gothic" panose="020B050202020202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 rot="16200000">
              <a:off x="10342807" y="4772345"/>
              <a:ext cx="2887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What do you need to build this service?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How will you manage and analyse data?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How will you deliver APIs?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How will you handle mobile/things scenarios?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856072" y="2213055"/>
              <a:ext cx="5243841" cy="10463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Data</a:t>
              </a:r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263" y="5676141"/>
              <a:ext cx="706417" cy="706417"/>
            </a:xfrm>
            <a:prstGeom prst="rect">
              <a:avLst/>
            </a:prstGeom>
          </p:spPr>
        </p:pic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935" y="5568722"/>
              <a:ext cx="854765" cy="854765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267" y="5551972"/>
              <a:ext cx="940242" cy="940242"/>
            </a:xfrm>
            <a:prstGeom prst="rect">
              <a:avLst/>
            </a:prstGeom>
          </p:spPr>
        </p:pic>
        <p:sp>
          <p:nvSpPr>
            <p:cNvPr id="264" name="TextBox 263"/>
            <p:cNvSpPr txBox="1"/>
            <p:nvPr/>
          </p:nvSpPr>
          <p:spPr>
            <a:xfrm>
              <a:off x="6532866" y="6226161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Adapters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480545" y="6233418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Transform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501558" y="6222909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Router</a:t>
              </a:r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430" y="3631628"/>
              <a:ext cx="854764" cy="854764"/>
            </a:xfrm>
            <a:prstGeom prst="rect">
              <a:avLst/>
            </a:prstGeom>
          </p:spPr>
        </p:pic>
        <p:sp>
          <p:nvSpPr>
            <p:cNvPr id="268" name="TextBox 267"/>
            <p:cNvSpPr txBox="1"/>
            <p:nvPr/>
          </p:nvSpPr>
          <p:spPr>
            <a:xfrm>
              <a:off x="5133128" y="4242487"/>
              <a:ext cx="92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Quality</a:t>
              </a:r>
            </a:p>
          </p:txBody>
        </p:sp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891" y="4828317"/>
              <a:ext cx="706416" cy="706416"/>
            </a:xfrm>
            <a:prstGeom prst="rect">
              <a:avLst/>
            </a:prstGeom>
          </p:spPr>
        </p:pic>
        <p:sp>
          <p:nvSpPr>
            <p:cNvPr id="270" name="TextBox 269"/>
            <p:cNvSpPr txBox="1"/>
            <p:nvPr/>
          </p:nvSpPr>
          <p:spPr>
            <a:xfrm>
              <a:off x="4405790" y="5408182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Batch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9281728" y="6215095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Validator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405073" y="5398042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50">
                  <a:latin typeface="Century Gothic" panose="020B0502020202020204" pitchFamily="34" charset="0"/>
                </a:rPr>
                <a:t>Discovery</a:t>
              </a:r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0034" y="4761234"/>
              <a:ext cx="777058" cy="777058"/>
            </a:xfrm>
            <a:prstGeom prst="rect">
              <a:avLst/>
            </a:prstGeom>
          </p:spPr>
        </p:pic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439" y="5551583"/>
              <a:ext cx="854764" cy="854764"/>
            </a:xfrm>
            <a:prstGeom prst="rect">
              <a:avLst/>
            </a:prstGeom>
          </p:spPr>
        </p:pic>
        <p:sp>
          <p:nvSpPr>
            <p:cNvPr id="275" name="TextBox 274"/>
            <p:cNvSpPr txBox="1"/>
            <p:nvPr/>
          </p:nvSpPr>
          <p:spPr>
            <a:xfrm>
              <a:off x="5303063" y="541160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Rules &amp;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Policy</a:t>
              </a:r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161" y="4787633"/>
              <a:ext cx="777058" cy="777058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362C-CDFC-45D2-B58E-CB862FE4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1877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85667" y="136524"/>
            <a:ext cx="8791355" cy="6494520"/>
            <a:chOff x="-1998" y="175946"/>
            <a:chExt cx="12198867" cy="6633077"/>
          </a:xfrm>
        </p:grpSpPr>
        <p:sp>
          <p:nvSpPr>
            <p:cNvPr id="6" name="Rectangle 5"/>
            <p:cNvSpPr/>
            <p:nvPr/>
          </p:nvSpPr>
          <p:spPr>
            <a:xfrm>
              <a:off x="97604" y="175946"/>
              <a:ext cx="12010490" cy="11216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Persistence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39610" y="212676"/>
              <a:ext cx="22204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Where will you put the data?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What data do you need to keep?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What’s the best way to store?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will you read, write?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Do you have fast read data?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will you analyse?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Do you need to store safely?</a:t>
              </a:r>
            </a:p>
            <a:p>
              <a:endParaRPr lang="en-IE" sz="600">
                <a:latin typeface="Century Gothic" panose="020B0502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-1998" y="6526114"/>
              <a:ext cx="8646344" cy="28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 supported by 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97603" y="1426383"/>
              <a:ext cx="12017459" cy="128952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Execution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929707" y="2926677"/>
              <a:ext cx="2178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What resources do we need to run?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What profile resource will you need?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Where will you acquire these resources?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70" y="322900"/>
              <a:ext cx="530741" cy="53074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421" y="222444"/>
              <a:ext cx="706417" cy="706417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3459417" y="861160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Replication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18212" y="861160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Relational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Store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979" y="425496"/>
              <a:ext cx="438629" cy="438629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1197093" y="861160"/>
              <a:ext cx="1104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Non-Relational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Store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536" y="382601"/>
              <a:ext cx="583815" cy="583815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517402" y="861160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Cache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865" y="326542"/>
              <a:ext cx="583815" cy="583815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4684758" y="841899"/>
              <a:ext cx="4796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Lake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229" y="356211"/>
              <a:ext cx="530741" cy="5307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519" y="419468"/>
              <a:ext cx="398754" cy="398754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5504718" y="841899"/>
              <a:ext cx="8034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Blob Store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299975" y="846982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Warehouse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752" y="362741"/>
              <a:ext cx="482492" cy="48249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7320787" y="852782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Log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971" y="351373"/>
              <a:ext cx="482492" cy="482492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7950137" y="851169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MDM</a:t>
              </a:r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930" y="453395"/>
              <a:ext cx="362504" cy="362504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8503301" y="841899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Queue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387" y="488198"/>
              <a:ext cx="398754" cy="398754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9305702" y="855519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Vault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17188" y="2214166"/>
              <a:ext cx="487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Linux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05966" y="2214166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Container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59704" y="2214166"/>
              <a:ext cx="7393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Windows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685720" y="2214166"/>
              <a:ext cx="929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Hypervisor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3" y="1766516"/>
              <a:ext cx="438629" cy="4386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367" y="1722653"/>
              <a:ext cx="482492" cy="48249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714" y="1674404"/>
              <a:ext cx="530741" cy="530741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838" y="1699120"/>
              <a:ext cx="530741" cy="53074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4622714" y="2205145"/>
              <a:ext cx="929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50" err="1">
                  <a:latin typeface="Century Gothic" panose="020B0502020202020204" pitchFamily="34" charset="0"/>
                </a:rPr>
                <a:t>Serverless</a:t>
              </a:r>
              <a:endParaRPr lang="en-IE" sz="750">
                <a:latin typeface="Century Gothic" panose="020B0502020202020204" pitchFamily="34" charset="0"/>
              </a:endParaRPr>
            </a:p>
          </p:txBody>
        </p:sp>
        <p:pic>
          <p:nvPicPr>
            <p:cNvPr id="241" name="Picture 24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935" y="1698527"/>
              <a:ext cx="482492" cy="482492"/>
            </a:xfrm>
            <a:prstGeom prst="rect">
              <a:avLst/>
            </a:prstGeom>
          </p:spPr>
        </p:pic>
        <p:sp>
          <p:nvSpPr>
            <p:cNvPr id="147" name="Rectangle 146"/>
            <p:cNvSpPr/>
            <p:nvPr/>
          </p:nvSpPr>
          <p:spPr>
            <a:xfrm>
              <a:off x="316899" y="1562707"/>
              <a:ext cx="5298362" cy="10463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Compute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689411" y="1556277"/>
              <a:ext cx="4250199" cy="10463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Runtime</a:t>
              </a: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386" y="1576320"/>
              <a:ext cx="530741" cy="530741"/>
            </a:xfrm>
            <a:prstGeom prst="rect">
              <a:avLst/>
            </a:prstGeom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665" y="1950915"/>
              <a:ext cx="642197" cy="64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17" y="2050993"/>
              <a:ext cx="482492" cy="48249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662" y="1489331"/>
              <a:ext cx="706416" cy="70641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517" y="1104939"/>
              <a:ext cx="1514266" cy="1514266"/>
            </a:xfrm>
            <a:prstGeom prst="rect">
              <a:avLst/>
            </a:prstGeom>
          </p:spPr>
        </p:pic>
        <p:sp>
          <p:nvSpPr>
            <p:cNvPr id="155" name="Rectangle 154"/>
            <p:cNvSpPr/>
            <p:nvPr/>
          </p:nvSpPr>
          <p:spPr>
            <a:xfrm>
              <a:off x="97603" y="2832478"/>
              <a:ext cx="12017459" cy="128952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Compute Layer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558" y="2942421"/>
              <a:ext cx="854764" cy="85476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18" y="4453789"/>
              <a:ext cx="777059" cy="77705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012" y="4245388"/>
              <a:ext cx="1137693" cy="1137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59" y="2926851"/>
              <a:ext cx="854765" cy="85476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078" y="2942421"/>
              <a:ext cx="854765" cy="85476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947" y="2934799"/>
              <a:ext cx="706417" cy="706417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8953793" y="3562998"/>
              <a:ext cx="92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Public Cloud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85743" y="3554554"/>
              <a:ext cx="92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Private Cloud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234852" y="3545436"/>
              <a:ext cx="92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Centre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7604" y="4192026"/>
              <a:ext cx="5996062" cy="128952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Network Layer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26" y="3435739"/>
              <a:ext cx="438629" cy="438629"/>
            </a:xfrm>
            <a:prstGeom prst="rect">
              <a:avLst/>
            </a:prstGeom>
          </p:spPr>
        </p:pic>
        <p:sp>
          <p:nvSpPr>
            <p:cNvPr id="168" name="TextBox 167"/>
            <p:cNvSpPr txBox="1"/>
            <p:nvPr/>
          </p:nvSpPr>
          <p:spPr>
            <a:xfrm>
              <a:off x="490486" y="3751257"/>
              <a:ext cx="5084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Small</a:t>
              </a:r>
            </a:p>
          </p:txBody>
        </p: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623" y="3232429"/>
              <a:ext cx="706417" cy="706417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>
            <a:xfrm>
              <a:off x="1035531" y="3751257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Medium</a:t>
              </a: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50" y="3075824"/>
              <a:ext cx="940242" cy="940242"/>
            </a:xfrm>
            <a:prstGeom prst="rect">
              <a:avLst/>
            </a:prstGeom>
          </p:spPr>
        </p:pic>
        <p:sp>
          <p:nvSpPr>
            <p:cNvPr id="186" name="TextBox 185"/>
            <p:cNvSpPr txBox="1"/>
            <p:nvPr/>
          </p:nvSpPr>
          <p:spPr>
            <a:xfrm>
              <a:off x="1858772" y="3751257"/>
              <a:ext cx="5405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Large</a:t>
              </a: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680" y="2908391"/>
              <a:ext cx="1137693" cy="1137693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2561589" y="3744560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X-Large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653012" y="3542526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Compute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Optimised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7251" y="2860736"/>
              <a:ext cx="1034264" cy="1034264"/>
            </a:xfrm>
            <a:prstGeom prst="rect">
              <a:avLst/>
            </a:prstGeom>
          </p:spPr>
        </p:pic>
        <p:sp>
          <p:nvSpPr>
            <p:cNvPr id="201" name="TextBox 200"/>
            <p:cNvSpPr txBox="1"/>
            <p:nvPr/>
          </p:nvSpPr>
          <p:spPr>
            <a:xfrm>
              <a:off x="4509192" y="3576775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Memory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Optimised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236" y="2992171"/>
              <a:ext cx="706416" cy="70641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089" y="2834190"/>
              <a:ext cx="1034264" cy="1034264"/>
            </a:xfrm>
            <a:prstGeom prst="rect">
              <a:avLst/>
            </a:prstGeom>
          </p:spPr>
        </p:pic>
        <p:sp>
          <p:nvSpPr>
            <p:cNvPr id="256" name="TextBox 255"/>
            <p:cNvSpPr txBox="1"/>
            <p:nvPr/>
          </p:nvSpPr>
          <p:spPr>
            <a:xfrm>
              <a:off x="5370509" y="3575065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Graphics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Optimised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159126" y="3572916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Storage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Optimised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361487" y="2963421"/>
              <a:ext cx="3681448" cy="10463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Optimisation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7109970" y="2964632"/>
              <a:ext cx="2829640" cy="10463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Optimisation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944479" y="1544771"/>
              <a:ext cx="22523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will we execute the runtime?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What services and dependencies do we need?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How will we package for deployment?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600">
                  <a:latin typeface="Century Gothic" panose="020B0502020202020204" pitchFamily="34" charset="0"/>
                </a:rPr>
                <a:t>What runtime are we targeting?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39807" y="5072721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Traffic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Manager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230602" y="5071046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Firewall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118" y="4280717"/>
              <a:ext cx="854764" cy="854764"/>
            </a:xfrm>
            <a:prstGeom prst="rect">
              <a:avLst/>
            </a:prstGeom>
          </p:spPr>
        </p:pic>
        <p:sp>
          <p:nvSpPr>
            <p:cNvPr id="263" name="TextBox 262"/>
            <p:cNvSpPr txBox="1"/>
            <p:nvPr/>
          </p:nvSpPr>
          <p:spPr>
            <a:xfrm>
              <a:off x="2213691" y="5071825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Elastic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86" y="4308150"/>
              <a:ext cx="1034264" cy="1034264"/>
            </a:xfrm>
            <a:prstGeom prst="rect">
              <a:avLst/>
            </a:prstGeom>
          </p:spPr>
        </p:pic>
        <p:sp>
          <p:nvSpPr>
            <p:cNvPr id="264" name="TextBox 263"/>
            <p:cNvSpPr txBox="1"/>
            <p:nvPr/>
          </p:nvSpPr>
          <p:spPr>
            <a:xfrm>
              <a:off x="3032728" y="5080170"/>
              <a:ext cx="6912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Isolation</a:t>
              </a: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488" y="4267940"/>
              <a:ext cx="1137690" cy="1137690"/>
            </a:xfrm>
            <a:prstGeom prst="rect">
              <a:avLst/>
            </a:prstGeom>
          </p:spPr>
        </p:pic>
        <p:sp>
          <p:nvSpPr>
            <p:cNvPr id="265" name="TextBox 264"/>
            <p:cNvSpPr txBox="1"/>
            <p:nvPr/>
          </p:nvSpPr>
          <p:spPr>
            <a:xfrm>
              <a:off x="4099341" y="5085159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CDN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119000" y="4183957"/>
              <a:ext cx="5996062" cy="128952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Operations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6242268" y="5071046"/>
              <a:ext cx="1007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Data Transfer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7219067" y="5081821"/>
              <a:ext cx="13067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Backup/Recovery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644346" y="5080170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Operations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Mgmt.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9559379" y="5067640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Metering &amp;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Allocation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0513369" y="506764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Licence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Mgmt.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77208" y="5080169"/>
              <a:ext cx="814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Name </a:t>
              </a:r>
            </a:p>
            <a:p>
              <a:pPr algn="ctr"/>
              <a:r>
                <a:rPr lang="en-IE" sz="750">
                  <a:latin typeface="Century Gothic" panose="020B0502020202020204" pitchFamily="34" charset="0"/>
                </a:rPr>
                <a:t>Resolution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33" y="4358597"/>
              <a:ext cx="940240" cy="94024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86" y="4319653"/>
              <a:ext cx="1034264" cy="103426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563" y="4355162"/>
              <a:ext cx="940240" cy="94024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930" y="4448256"/>
              <a:ext cx="777058" cy="77705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390" y="4301536"/>
              <a:ext cx="1034264" cy="103426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217" y="4397899"/>
              <a:ext cx="854765" cy="854765"/>
            </a:xfrm>
            <a:prstGeom prst="rect">
              <a:avLst/>
            </a:prstGeom>
          </p:spPr>
        </p:pic>
      </p:grpSp>
      <p:sp>
        <p:nvSpPr>
          <p:cNvPr id="102" name="TextBox 101"/>
          <p:cNvSpPr txBox="1"/>
          <p:nvPr/>
        </p:nvSpPr>
        <p:spPr>
          <a:xfrm>
            <a:off x="130774" y="5587593"/>
            <a:ext cx="814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>
                <a:latin typeface="Century Gothic" panose="020B0502020202020204" pitchFamily="34" charset="0"/>
              </a:rPr>
              <a:t>We need it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2153" y="5954018"/>
            <a:ext cx="814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>
                <a:latin typeface="Century Gothic" panose="020B0502020202020204" pitchFamily="34" charset="0"/>
              </a:rPr>
              <a:t>We have it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556806" y="5945795"/>
            <a:ext cx="1358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>
                <a:latin typeface="Century Gothic" panose="020B0502020202020204" pitchFamily="34" charset="0"/>
              </a:rPr>
              <a:t>We have to pick one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58444" y="5580952"/>
            <a:ext cx="11632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>
                <a:latin typeface="Century Gothic" panose="020B0502020202020204" pitchFamily="34" charset="0"/>
              </a:rPr>
              <a:t>We might need it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2960128" y="5979735"/>
            <a:ext cx="160607" cy="11066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sp>
        <p:nvSpPr>
          <p:cNvPr id="4" name="TextBox 3"/>
          <p:cNvSpPr txBox="1"/>
          <p:nvPr/>
        </p:nvSpPr>
        <p:spPr>
          <a:xfrm>
            <a:off x="2905075" y="5571324"/>
            <a:ext cx="229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7562" y="5926248"/>
            <a:ext cx="268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IE" sz="1200">
              <a:latin typeface="Century Gothic" panose="020B0502020202020204" pitchFamily="34" charset="0"/>
            </a:endParaRPr>
          </a:p>
        </p:txBody>
      </p:sp>
      <p:sp>
        <p:nvSpPr>
          <p:cNvPr id="5" name="Plus Sign 4"/>
          <p:cNvSpPr/>
          <p:nvPr/>
        </p:nvSpPr>
        <p:spPr>
          <a:xfrm>
            <a:off x="953567" y="5617484"/>
            <a:ext cx="192497" cy="184680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8DCF0-DEBC-4A94-98CC-D350EE77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955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97557-2542-417E-9899-9EEFF56F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76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26A77-9739-4DAB-8406-36AF09B76081}"/>
              </a:ext>
            </a:extLst>
          </p:cNvPr>
          <p:cNvSpPr/>
          <p:nvPr/>
        </p:nvSpPr>
        <p:spPr>
          <a:xfrm>
            <a:off x="309978" y="631597"/>
            <a:ext cx="8535442" cy="5504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477AA-DC38-4CA2-A1D0-167269F2A2D4}"/>
              </a:ext>
            </a:extLst>
          </p:cNvPr>
          <p:cNvSpPr/>
          <p:nvPr/>
        </p:nvSpPr>
        <p:spPr>
          <a:xfrm>
            <a:off x="306412" y="631598"/>
            <a:ext cx="4122574" cy="1025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CONTEXT: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forces at play, including technological, political, social, and project local.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tensions &amp; dependencies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facts as you know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BB66B-2EE0-4B8B-BA37-B68AEC6F4D14}"/>
              </a:ext>
            </a:extLst>
          </p:cNvPr>
          <p:cNvSpPr/>
          <p:nvPr/>
        </p:nvSpPr>
        <p:spPr>
          <a:xfrm>
            <a:off x="306411" y="5506774"/>
            <a:ext cx="8539007" cy="628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DECISION:</a:t>
            </a:r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ADRs are those that affect the structure, quality attribute characteristics, dependencies, interfaces, or construction techniques of an architecture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do we respond to the forces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 will….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9AA8-08C0-486F-9EE4-E8C486CCCA4B}"/>
              </a:ext>
            </a:extLst>
          </p:cNvPr>
          <p:cNvSpPr txBox="1"/>
          <p:nvPr/>
        </p:nvSpPr>
        <p:spPr>
          <a:xfrm>
            <a:off x="217899" y="203588"/>
            <a:ext cx="361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ARCHITECTURE DECISION RECORD CARD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8AB8B-117C-4861-9AC1-4667A9DAF8E6}"/>
              </a:ext>
            </a:extLst>
          </p:cNvPr>
          <p:cNvSpPr/>
          <p:nvPr/>
        </p:nvSpPr>
        <p:spPr>
          <a:xfrm>
            <a:off x="4553763" y="210596"/>
            <a:ext cx="1282478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9D7AC-419B-411F-ADD0-4AF1979E1BC0}"/>
              </a:ext>
            </a:extLst>
          </p:cNvPr>
          <p:cNvSpPr/>
          <p:nvPr/>
        </p:nvSpPr>
        <p:spPr>
          <a:xfrm>
            <a:off x="7078326" y="21437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86EB7-EFEF-4B7E-96D0-8CFF07A568E1}"/>
              </a:ext>
            </a:extLst>
          </p:cNvPr>
          <p:cNvSpPr/>
          <p:nvPr/>
        </p:nvSpPr>
        <p:spPr>
          <a:xfrm>
            <a:off x="7879709" y="21437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15AA9-DD62-434B-8229-763AE517C908}"/>
              </a:ext>
            </a:extLst>
          </p:cNvPr>
          <p:cNvSpPr/>
          <p:nvPr/>
        </p:nvSpPr>
        <p:spPr>
          <a:xfrm>
            <a:off x="289324" y="6224885"/>
            <a:ext cx="6374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Gar Mac Críosta Agent ∆</a:t>
            </a:r>
            <a:r>
              <a:rPr lang="en-IE" sz="600">
                <a:latin typeface="Century Gothic" panose="020B0502020202020204" pitchFamily="34" charset="0"/>
              </a:rPr>
              <a:t> for </a:t>
            </a:r>
            <a:r>
              <a:rPr lang="en-IE" sz="600" b="1">
                <a:latin typeface="Century Gothic" panose="020B0502020202020204" pitchFamily="34" charset="0"/>
              </a:rPr>
              <a:t>IASA Global </a:t>
            </a:r>
          </a:p>
          <a:p>
            <a:r>
              <a:rPr lang="en-IE" sz="600">
                <a:latin typeface="Century Gothic" panose="020B0502020202020204" pitchFamily="34" charset="0"/>
              </a:rPr>
              <a:t>Inspired By: </a:t>
            </a:r>
            <a:r>
              <a:rPr lang="en-IE" sz="600" b="1">
                <a:latin typeface="Century Gothic" panose="020B0502020202020204" pitchFamily="34" charset="0"/>
              </a:rPr>
              <a:t>Michael Nygard </a:t>
            </a:r>
            <a:r>
              <a:rPr lang="en-IE" sz="600">
                <a:latin typeface="Century Gothic" panose="020B0502020202020204" pitchFamily="34" charset="0"/>
              </a:rPr>
              <a:t>http://thinkrelevance.com/blog/2011/11/15/documenting-architecture-decisions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EE16D-2A36-44C3-8285-1675E9221E69}"/>
              </a:ext>
            </a:extLst>
          </p:cNvPr>
          <p:cNvSpPr/>
          <p:nvPr/>
        </p:nvSpPr>
        <p:spPr>
          <a:xfrm>
            <a:off x="5873706" y="214377"/>
            <a:ext cx="1167156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2FE69-91CA-4138-8CEA-8E0B7FA11481}"/>
              </a:ext>
            </a:extLst>
          </p:cNvPr>
          <p:cNvSpPr/>
          <p:nvPr/>
        </p:nvSpPr>
        <p:spPr>
          <a:xfrm>
            <a:off x="304766" y="1656927"/>
            <a:ext cx="5527431" cy="3849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OPTIONS: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What options did we consider?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4BBEC-22AA-4088-B7ED-003462EBA377}"/>
              </a:ext>
            </a:extLst>
          </p:cNvPr>
          <p:cNvGrpSpPr/>
          <p:nvPr/>
        </p:nvGrpSpPr>
        <p:grpSpPr>
          <a:xfrm>
            <a:off x="397991" y="2006662"/>
            <a:ext cx="5346192" cy="3419131"/>
            <a:chOff x="397991" y="2006662"/>
            <a:chExt cx="5151615" cy="24224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785993-D8D1-4A68-8329-A08A8230F8EE}"/>
                </a:ext>
              </a:extLst>
            </p:cNvPr>
            <p:cNvSpPr/>
            <p:nvPr/>
          </p:nvSpPr>
          <p:spPr>
            <a:xfrm>
              <a:off x="397991" y="2006662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1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801FC8-ED18-4B2E-8050-D1788CB08B33}"/>
                </a:ext>
              </a:extLst>
            </p:cNvPr>
            <p:cNvSpPr/>
            <p:nvPr/>
          </p:nvSpPr>
          <p:spPr>
            <a:xfrm>
              <a:off x="2143546" y="2012213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2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74ED58-A5A2-4F0E-BF7A-72E1503BCF82}"/>
                </a:ext>
              </a:extLst>
            </p:cNvPr>
            <p:cNvSpPr/>
            <p:nvPr/>
          </p:nvSpPr>
          <p:spPr>
            <a:xfrm>
              <a:off x="3884455" y="2006662"/>
              <a:ext cx="1665151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3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222B821-BBC2-4E7E-BDF7-1CF664B7A527}"/>
              </a:ext>
            </a:extLst>
          </p:cNvPr>
          <p:cNvSpPr/>
          <p:nvPr/>
        </p:nvSpPr>
        <p:spPr>
          <a:xfrm>
            <a:off x="5826988" y="2731699"/>
            <a:ext cx="3018432" cy="1089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CHARACTERISTICS: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1991A-2A9B-4DBD-8DDB-8E904E39B11E}"/>
              </a:ext>
            </a:extLst>
          </p:cNvPr>
          <p:cNvSpPr/>
          <p:nvPr/>
        </p:nvSpPr>
        <p:spPr>
          <a:xfrm>
            <a:off x="5826987" y="3816993"/>
            <a:ext cx="3018432" cy="1089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AUTHORITY</a:t>
            </a:r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DECISION-OWNER: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Who owns the decision-making process?</a:t>
            </a: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PROCESS: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How do we make this decision?</a:t>
            </a:r>
            <a:endParaRPr lang="en-IE" sz="900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AUTHORITY:</a:t>
            </a:r>
          </a:p>
          <a:p>
            <a:pPr lvl="0"/>
            <a:r>
              <a:rPr lang="en-IE" sz="600" i="1">
                <a:solidFill>
                  <a:prstClr val="black"/>
                </a:solidFill>
                <a:latin typeface="Century Gothic" panose="020B0502020202020204" pitchFamily="34" charset="0"/>
              </a:rPr>
              <a:t>tell, sell, consult, agree, inquire, delegate</a:t>
            </a:r>
          </a:p>
          <a:p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F8BB1-4327-4A26-8EE0-7121DC9529AA}"/>
              </a:ext>
            </a:extLst>
          </p:cNvPr>
          <p:cNvSpPr/>
          <p:nvPr/>
        </p:nvSpPr>
        <p:spPr>
          <a:xfrm>
            <a:off x="5388067" y="2890386"/>
            <a:ext cx="1797450" cy="94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788" i="1">
                <a:latin typeface="Century Gothic" panose="020B0502020202020204" pitchFamily="34" charset="0"/>
              </a:rPr>
              <a:t>REVERSABILITY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DECISION DURATION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INFORMATION QUALITY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EFFORT (€, people, time)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0A73F1-C4F3-4D47-80CB-9A71A63D4BF4}"/>
              </a:ext>
            </a:extLst>
          </p:cNvPr>
          <p:cNvCxnSpPr>
            <a:cxnSpLocks/>
          </p:cNvCxnSpPr>
          <p:nvPr/>
        </p:nvCxnSpPr>
        <p:spPr>
          <a:xfrm>
            <a:off x="7157432" y="298090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B2F8D-A061-49D7-8800-1A7E5BCE964B}"/>
              </a:ext>
            </a:extLst>
          </p:cNvPr>
          <p:cNvCxnSpPr>
            <a:cxnSpLocks/>
          </p:cNvCxnSpPr>
          <p:nvPr/>
        </p:nvCxnSpPr>
        <p:spPr>
          <a:xfrm>
            <a:off x="7157432" y="3215135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A99FEB-C4B9-4A93-994D-203625D34E05}"/>
              </a:ext>
            </a:extLst>
          </p:cNvPr>
          <p:cNvCxnSpPr>
            <a:cxnSpLocks/>
          </p:cNvCxnSpPr>
          <p:nvPr/>
        </p:nvCxnSpPr>
        <p:spPr>
          <a:xfrm>
            <a:off x="7157432" y="3456577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2C3ACD-34A2-4A44-8DFA-89E46BF9063C}"/>
              </a:ext>
            </a:extLst>
          </p:cNvPr>
          <p:cNvSpPr txBox="1"/>
          <p:nvPr/>
        </p:nvSpPr>
        <p:spPr>
          <a:xfrm>
            <a:off x="7093237" y="2851916"/>
            <a:ext cx="506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fully reversible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A8DB6-0EF8-4DA0-AC95-C4AC8D7E3986}"/>
              </a:ext>
            </a:extLst>
          </p:cNvPr>
          <p:cNvSpPr txBox="1"/>
          <p:nvPr/>
        </p:nvSpPr>
        <p:spPr>
          <a:xfrm>
            <a:off x="8362718" y="2852411"/>
            <a:ext cx="42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irreversible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A4669-E649-43FE-B196-2FC941D18685}"/>
              </a:ext>
            </a:extLst>
          </p:cNvPr>
          <p:cNvSpPr txBox="1"/>
          <p:nvPr/>
        </p:nvSpPr>
        <p:spPr>
          <a:xfrm>
            <a:off x="7095914" y="3101062"/>
            <a:ext cx="255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6292-2E45-4483-8D1A-7DCF3E7A8F54}"/>
              </a:ext>
            </a:extLst>
          </p:cNvPr>
          <p:cNvSpPr txBox="1"/>
          <p:nvPr/>
        </p:nvSpPr>
        <p:spPr>
          <a:xfrm>
            <a:off x="8462605" y="3101062"/>
            <a:ext cx="324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forever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9F181-78A8-4834-B57D-25412D619A23}"/>
              </a:ext>
            </a:extLst>
          </p:cNvPr>
          <p:cNvSpPr txBox="1"/>
          <p:nvPr/>
        </p:nvSpPr>
        <p:spPr>
          <a:xfrm>
            <a:off x="7100847" y="3334536"/>
            <a:ext cx="21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23F6E-D58F-4237-AAF9-C399BFF99766}"/>
              </a:ext>
            </a:extLst>
          </p:cNvPr>
          <p:cNvSpPr txBox="1"/>
          <p:nvPr/>
        </p:nvSpPr>
        <p:spPr>
          <a:xfrm>
            <a:off x="8510751" y="3335031"/>
            <a:ext cx="276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100%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0499DB-7A81-45A0-80A5-13F3561617BB}"/>
              </a:ext>
            </a:extLst>
          </p:cNvPr>
          <p:cNvCxnSpPr>
            <a:cxnSpLocks/>
          </p:cNvCxnSpPr>
          <p:nvPr/>
        </p:nvCxnSpPr>
        <p:spPr>
          <a:xfrm>
            <a:off x="7919744" y="3418076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29A498-A3FE-4B71-BF42-C78E05EBC017}"/>
              </a:ext>
            </a:extLst>
          </p:cNvPr>
          <p:cNvCxnSpPr>
            <a:cxnSpLocks/>
          </p:cNvCxnSpPr>
          <p:nvPr/>
        </p:nvCxnSpPr>
        <p:spPr>
          <a:xfrm>
            <a:off x="8347704" y="341294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634110-CAD5-4FCA-8E0A-7F060BA544AE}"/>
              </a:ext>
            </a:extLst>
          </p:cNvPr>
          <p:cNvCxnSpPr>
            <a:cxnSpLocks/>
          </p:cNvCxnSpPr>
          <p:nvPr/>
        </p:nvCxnSpPr>
        <p:spPr>
          <a:xfrm>
            <a:off x="8550986" y="341551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55900E-530F-458C-9B64-2927050E7B71}"/>
              </a:ext>
            </a:extLst>
          </p:cNvPr>
          <p:cNvSpPr txBox="1"/>
          <p:nvPr/>
        </p:nvSpPr>
        <p:spPr>
          <a:xfrm>
            <a:off x="7407833" y="3102789"/>
            <a:ext cx="298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weeks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E31F1-548F-46AF-8822-62F35B0B5BBE}"/>
              </a:ext>
            </a:extLst>
          </p:cNvPr>
          <p:cNvSpPr txBox="1"/>
          <p:nvPr/>
        </p:nvSpPr>
        <p:spPr>
          <a:xfrm>
            <a:off x="7766397" y="3103355"/>
            <a:ext cx="329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E5C92-DF19-463F-983D-4001BA354605}"/>
              </a:ext>
            </a:extLst>
          </p:cNvPr>
          <p:cNvSpPr txBox="1"/>
          <p:nvPr/>
        </p:nvSpPr>
        <p:spPr>
          <a:xfrm>
            <a:off x="8117006" y="3101062"/>
            <a:ext cx="275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years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45196B-76B3-494C-9E77-E31971D9374E}"/>
              </a:ext>
            </a:extLst>
          </p:cNvPr>
          <p:cNvCxnSpPr>
            <a:cxnSpLocks/>
          </p:cNvCxnSpPr>
          <p:nvPr/>
        </p:nvCxnSpPr>
        <p:spPr>
          <a:xfrm>
            <a:off x="7157432" y="370011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CDDDA-568C-4F57-ACE1-4FFE314E9202}"/>
              </a:ext>
            </a:extLst>
          </p:cNvPr>
          <p:cNvSpPr txBox="1"/>
          <p:nvPr/>
        </p:nvSpPr>
        <p:spPr>
          <a:xfrm>
            <a:off x="7100847" y="3578073"/>
            <a:ext cx="2318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05F517-657D-48CC-89BA-D95A739B13DF}"/>
              </a:ext>
            </a:extLst>
          </p:cNvPr>
          <p:cNvSpPr txBox="1"/>
          <p:nvPr/>
        </p:nvSpPr>
        <p:spPr>
          <a:xfrm>
            <a:off x="8430508" y="3578568"/>
            <a:ext cx="344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extreme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FDD997-5009-4264-92C4-C4DA19D93E6B}"/>
              </a:ext>
            </a:extLst>
          </p:cNvPr>
          <p:cNvCxnSpPr>
            <a:cxnSpLocks/>
          </p:cNvCxnSpPr>
          <p:nvPr/>
        </p:nvCxnSpPr>
        <p:spPr>
          <a:xfrm>
            <a:off x="7919744" y="3661613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B7890C-7566-4BCF-B0A5-C86F817953A0}"/>
              </a:ext>
            </a:extLst>
          </p:cNvPr>
          <p:cNvCxnSpPr>
            <a:cxnSpLocks/>
          </p:cNvCxnSpPr>
          <p:nvPr/>
        </p:nvCxnSpPr>
        <p:spPr>
          <a:xfrm>
            <a:off x="8347704" y="365647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A53A9-27F5-494A-8F9C-D51DEDA11F11}"/>
              </a:ext>
            </a:extLst>
          </p:cNvPr>
          <p:cNvCxnSpPr>
            <a:cxnSpLocks/>
          </p:cNvCxnSpPr>
          <p:nvPr/>
        </p:nvCxnSpPr>
        <p:spPr>
          <a:xfrm>
            <a:off x="8550986" y="365904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C2BAA-28BA-43FF-804D-CD1CD12D601F}"/>
              </a:ext>
            </a:extLst>
          </p:cNvPr>
          <p:cNvSpPr/>
          <p:nvPr/>
        </p:nvSpPr>
        <p:spPr>
          <a:xfrm>
            <a:off x="5826986" y="4903793"/>
            <a:ext cx="3018433" cy="602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RATIONALE &amp; CONSEQUENCES: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Why did we choose this option?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Are there any side-effects or impacts resulting form this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0BCE4-6116-479E-B55C-5907389DBEAB}"/>
              </a:ext>
            </a:extLst>
          </p:cNvPr>
          <p:cNvSpPr txBox="1"/>
          <p:nvPr/>
        </p:nvSpPr>
        <p:spPr>
          <a:xfrm>
            <a:off x="5020210" y="784047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EBF55-A16E-4572-8CAD-FDAEB92DF596}"/>
              </a:ext>
            </a:extLst>
          </p:cNvPr>
          <p:cNvSpPr/>
          <p:nvPr/>
        </p:nvSpPr>
        <p:spPr>
          <a:xfrm>
            <a:off x="4428986" y="634793"/>
            <a:ext cx="4416434" cy="1022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REQUIREMENTS: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ASRs or ARSs this decision impacts.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2C6559-C575-48DA-B51E-71FE7354B9C1}"/>
              </a:ext>
            </a:extLst>
          </p:cNvPr>
          <p:cNvSpPr/>
          <p:nvPr/>
        </p:nvSpPr>
        <p:spPr>
          <a:xfrm>
            <a:off x="5832198" y="1660432"/>
            <a:ext cx="3018433" cy="10734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SCOPE: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much of the enterprise is affected by the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75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75414" y="136524"/>
            <a:ext cx="8901608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where views &amp; viewpoints fit. What they are? How to use them? What the structure is?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Language of 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 the Architecture Description Template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Discuss among the class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Fill out architecture description up architecture significant requirements for one project</a:t>
              </a: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Archimate Cheat-sheet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 Template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Descriptions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887219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LS3.3.1 ARCHITECTURE DESCRIPTION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7485" y="1590797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00324" y="1955064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26DA1-5C1C-4214-B874-5CDDBE9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77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2720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75414" y="136524"/>
            <a:ext cx="8901608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architect description languages. Understand the basics of Archimate. Model something in Archimate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Language of 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 </a:t>
              </a: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Review the Archimate cheat-sheet</a:t>
              </a: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Discuss usage and profiling the language</a:t>
              </a: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Discuss Alternatives to Archimate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Model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Use the Archimate cheat-sheet to model a part of your architecture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Select the appropriate shapes, use post-its to model the architecture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Understand layers, aspects </a:t>
              </a: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 b="1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Present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 i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Present your architecture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 i="1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Archimate Cheat-sheet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 Template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Priorities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641138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LS3.3.2 SERVICE DESIGN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6548" y="1619028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11213" y="1966278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22991-9C49-47B1-9E74-885B6AEF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431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226243" y="136524"/>
            <a:ext cx="8653806" cy="6379976"/>
            <a:chOff x="634542" y="369870"/>
            <a:chExt cx="11000941" cy="61111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Build a performance view of your system</a:t>
              </a:r>
              <a:endParaRPr lang="en-IE" sz="60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845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SERVICE VIEW USING ARCHIMATE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15676"/>
              <a:ext cx="9550278" cy="265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David </a:t>
              </a:r>
              <a:r>
                <a:rPr lang="en-IE" sz="600" b="1" err="1">
                  <a:latin typeface="Century Gothic" panose="020B0502020202020204" pitchFamily="34" charset="0"/>
                </a:rPr>
                <a:t>Gray</a:t>
              </a:r>
              <a:r>
                <a:rPr lang="en-IE" sz="600" b="1">
                  <a:latin typeface="Century Gothic" panose="020B0502020202020204" pitchFamily="34" charset="0"/>
                </a:rPr>
                <a:t>  http://gamestorming.com/draw-toast/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10898-27BB-4EB7-B2AC-4497C214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79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70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36732" y="136524"/>
            <a:ext cx="8840290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what your current architecture pains are, understand what could make your life easier. 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what outcomes you would like from this week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Workshop Warm-up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(Setup) Post up 3 flip chart sheets - Pains // Gains // Outcomes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(NOTE) In block capitals using 1 item per post-it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Post-up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Write 1-3 Pains and post up – 3 min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Write 1-3 Gains and post-up – 3 min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Write 1-3 outcomes and post-up – 3 min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Cluster &amp; Label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Split group in 3  - 1 group per sheet – 2 min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Cluster similar topics &amp; label – 5 min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Review &amp; Present – 2 mins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Prioritise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Each team member has 5 votes per sheet – 5 min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Dot-vote you can spread your votes or give 1 element 5 votes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3  Flip Chart Pages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Large Post-its 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Any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N/A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69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</a:t>
              </a:r>
              <a:r>
                <a:rPr lang="en-US" sz="1350">
                  <a:latin typeface="Century Gothic" panose="020B0502020202020204" pitchFamily="34" charset="0"/>
                </a:rPr>
                <a:t> 0.2</a:t>
              </a:r>
              <a:r>
                <a:rPr lang="en-IE" sz="1350">
                  <a:latin typeface="Century Gothic" panose="020B0502020202020204" pitchFamily="34" charset="0"/>
                </a:rPr>
                <a:t> STUDENT PAINS/GAINS/OUTCOMES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9497706" y="1842451"/>
              <a:ext cx="1885470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9280194" y="2476358"/>
              <a:ext cx="210298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 dirty="0">
                  <a:latin typeface="Century Gothic" panose="020B0502020202020204" pitchFamily="34" charset="0"/>
                </a:rPr>
                <a:t>Designed By: </a:t>
              </a:r>
              <a:r>
                <a:rPr lang="en-IE" sz="600" b="1" dirty="0">
                  <a:latin typeface="Century Gothic" panose="020B0502020202020204" pitchFamily="34" charset="0"/>
                </a:rPr>
                <a:t>Gar Mac </a:t>
              </a:r>
              <a:r>
                <a:rPr lang="en-IE" sz="600" b="1" dirty="0" err="1">
                  <a:latin typeface="Century Gothic" panose="020B0502020202020204" pitchFamily="34" charset="0"/>
                </a:rPr>
                <a:t>Críosta</a:t>
              </a:r>
              <a:r>
                <a:rPr lang="en-IE" sz="600" b="1" dirty="0">
                  <a:latin typeface="Century Gothic" panose="020B0502020202020204" pitchFamily="34" charset="0"/>
                </a:rPr>
                <a:t> Agent ∆</a:t>
              </a:r>
              <a:r>
                <a:rPr lang="en-IE" sz="600" dirty="0">
                  <a:latin typeface="Century Gothic" panose="020B0502020202020204" pitchFamily="34" charset="0"/>
                </a:rPr>
                <a:t> for </a:t>
              </a:r>
              <a:r>
                <a:rPr lang="en-IE" sz="600" b="1" dirty="0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 dirty="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dirty="0" err="1">
                  <a:latin typeface="Century Gothic" panose="020B0502020202020204" pitchFamily="34" charset="0"/>
                </a:rPr>
                <a:t>ShareAlike</a:t>
              </a:r>
              <a:r>
                <a:rPr lang="en-IE" sz="600" dirty="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542911" y="782004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542911" y="1075529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5D9AB-80F0-4435-880F-81739EB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930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245097" y="136524"/>
            <a:ext cx="8653806" cy="6368461"/>
            <a:chOff x="634542" y="369870"/>
            <a:chExt cx="11000941" cy="61172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where views &amp; viewpoints fit. What they are? How to use them? What the structure is?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Language of 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Create a viewpoint using the viewpoint creation template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Create the view using the Context Viewpoint template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Use </a:t>
              </a:r>
              <a:r>
                <a:rPr lang="en-IE" sz="788" err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Archimate</a:t>
              </a: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 to create the model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Present and share your results</a:t>
              </a: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Archimate Cheat-sheet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 Template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Descriptions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201757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LS3.4.1 VIEWS &amp; VIEWPOINTS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21071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42790" y="1601086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42789" y="2014459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5F453-DB1B-4169-8460-84754F5B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80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9503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E0FFE0-31A5-41F0-94D0-FAA6371FB369}"/>
              </a:ext>
            </a:extLst>
          </p:cNvPr>
          <p:cNvGrpSpPr/>
          <p:nvPr/>
        </p:nvGrpSpPr>
        <p:grpSpPr>
          <a:xfrm>
            <a:off x="111968" y="136524"/>
            <a:ext cx="8865054" cy="6348620"/>
            <a:chOff x="475906" y="1134653"/>
            <a:chExt cx="8250707" cy="4567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4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518290" y="1469326"/>
              <a:ext cx="4124340" cy="28232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MODEL: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Use an appropriate model at the appropriate details to describe the architecture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6" y="1134653"/>
              <a:ext cx="205047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VIEWPOINT TEMPLATE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4523304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83612" y="5503080"/>
              <a:ext cx="6735588" cy="199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Global. </a:t>
              </a:r>
              <a:br>
                <a:rPr lang="en-IE" sz="600" b="1">
                  <a:latin typeface="Century Gothic" panose="020B0502020202020204" pitchFamily="34" charset="0"/>
                </a:rPr>
              </a:br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003004" y="1141446"/>
              <a:ext cx="1120841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742462-592F-4090-B611-BDF315016985}"/>
                </a:ext>
              </a:extLst>
            </p:cNvPr>
            <p:cNvSpPr/>
            <p:nvPr/>
          </p:nvSpPr>
          <p:spPr>
            <a:xfrm>
              <a:off x="4642636" y="2513270"/>
              <a:ext cx="1872464" cy="30006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CONCERNS: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concerned about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32FEFC-9A3A-421F-9C9D-8375FAC57ADB}"/>
                </a:ext>
              </a:extLst>
            </p:cNvPr>
            <p:cNvSpPr/>
            <p:nvPr/>
          </p:nvSpPr>
          <p:spPr>
            <a:xfrm>
              <a:off x="4642630" y="1469468"/>
              <a:ext cx="4083983" cy="10438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CONTEXT: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Why are we creating this view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0E87CB-F29B-49AD-BF89-EB970A2B9698}"/>
                </a:ext>
              </a:extLst>
            </p:cNvPr>
            <p:cNvSpPr/>
            <p:nvPr/>
          </p:nvSpPr>
          <p:spPr>
            <a:xfrm>
              <a:off x="6515100" y="2513272"/>
              <a:ext cx="2211512" cy="30006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stakeholders are interested in this viewpoint?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04E6532-8C84-4A3D-8B2F-1D854F0543AA}"/>
                </a:ext>
              </a:extLst>
            </p:cNvPr>
            <p:cNvSpPr/>
            <p:nvPr/>
          </p:nvSpPr>
          <p:spPr>
            <a:xfrm>
              <a:off x="4697250" y="4890627"/>
              <a:ext cx="1051032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 PURPOSE: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ECB4ED1-BA1F-4447-BD3C-CF47F23EFEEF}"/>
                </a:ext>
              </a:extLst>
            </p:cNvPr>
            <p:cNvSpPr/>
            <p:nvPr/>
          </p:nvSpPr>
          <p:spPr>
            <a:xfrm>
              <a:off x="4697250" y="5189670"/>
              <a:ext cx="1051032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 ABSTRACTION: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DA5771F-DFC0-4E59-BDBE-D5A64B6D15DA}"/>
                </a:ext>
              </a:extLst>
            </p:cNvPr>
            <p:cNvSpPr/>
            <p:nvPr/>
          </p:nvSpPr>
          <p:spPr>
            <a:xfrm>
              <a:off x="4697359" y="4292541"/>
              <a:ext cx="1051032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 LAYER: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FC31E58-E66F-466B-8776-62F19FCF5B93}"/>
                </a:ext>
              </a:extLst>
            </p:cNvPr>
            <p:cNvSpPr/>
            <p:nvPr/>
          </p:nvSpPr>
          <p:spPr>
            <a:xfrm>
              <a:off x="4697359" y="4591584"/>
              <a:ext cx="1051032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 ASPECT: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21AB578-BD63-41F6-BCD3-F8BD775FC9C2}"/>
                </a:ext>
              </a:extLst>
            </p:cNvPr>
            <p:cNvSpPr/>
            <p:nvPr/>
          </p:nvSpPr>
          <p:spPr>
            <a:xfrm>
              <a:off x="566229" y="3983032"/>
              <a:ext cx="142567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MODEL KIND: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BB38DAA-580B-402B-8E3E-E91715431063}"/>
                </a:ext>
              </a:extLst>
            </p:cNvPr>
            <p:cNvSpPr/>
            <p:nvPr/>
          </p:nvSpPr>
          <p:spPr>
            <a:xfrm>
              <a:off x="2035003" y="3983031"/>
              <a:ext cx="111098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MODEL NOTATION &amp; VERSION: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98AB01-1CB4-4289-B4EF-A41308C5BE56}"/>
                </a:ext>
              </a:extLst>
            </p:cNvPr>
            <p:cNvSpPr/>
            <p:nvPr/>
          </p:nvSpPr>
          <p:spPr>
            <a:xfrm>
              <a:off x="518289" y="4292540"/>
              <a:ext cx="4124341" cy="12213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ASSUMPTIONS/CAVEATS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what we do not know?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things that the stakeholder should beware of?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00ECA-5385-451A-A0F3-6FF1DE2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81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0664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2FDEB6-483D-4175-8B2C-DABD10618D90}"/>
              </a:ext>
            </a:extLst>
          </p:cNvPr>
          <p:cNvGrpSpPr/>
          <p:nvPr/>
        </p:nvGrpSpPr>
        <p:grpSpPr>
          <a:xfrm>
            <a:off x="130628" y="136524"/>
            <a:ext cx="8846393" cy="6348620"/>
            <a:chOff x="475907" y="1134653"/>
            <a:chExt cx="8250706" cy="4567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4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518290" y="1469326"/>
              <a:ext cx="5554037" cy="34871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MODEL: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Use an appropriate model at the appropriate details to describe the architecture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7" y="1134653"/>
              <a:ext cx="145218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CONTEXT VIEW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3145992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4582381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CREATED BY: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83612" y="5503080"/>
              <a:ext cx="6735588" cy="199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Paul Preiss </a:t>
              </a:r>
              <a:r>
                <a:rPr lang="en-IE" sz="600">
                  <a:latin typeface="Century Gothic" panose="020B0502020202020204" pitchFamily="34" charset="0"/>
                </a:rPr>
                <a:t>for </a:t>
              </a:r>
              <a:r>
                <a:rPr lang="en-IE" sz="600" b="1">
                  <a:latin typeface="Century Gothic" panose="020B0502020202020204" pitchFamily="34" charset="0"/>
                </a:rPr>
                <a:t>IASA Global. </a:t>
              </a:r>
              <a:br>
                <a:rPr lang="en-IE" sz="600" b="1">
                  <a:latin typeface="Century Gothic" panose="020B0502020202020204" pitchFamily="34" charset="0"/>
                </a:rPr>
              </a:br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003004" y="1141446"/>
              <a:ext cx="1120841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BB38DAA-580B-402B-8E3E-E91715431063}"/>
                </a:ext>
              </a:extLst>
            </p:cNvPr>
            <p:cNvSpPr/>
            <p:nvPr/>
          </p:nvSpPr>
          <p:spPr>
            <a:xfrm>
              <a:off x="4892014" y="4628642"/>
              <a:ext cx="111098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MODEL NOTATION &amp; VERSION: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98AB01-1CB4-4289-B4EF-A41308C5BE56}"/>
                </a:ext>
              </a:extLst>
            </p:cNvPr>
            <p:cNvSpPr/>
            <p:nvPr/>
          </p:nvSpPr>
          <p:spPr>
            <a:xfrm>
              <a:off x="518289" y="4956521"/>
              <a:ext cx="5554037" cy="557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ASSUMPTIONS/CAVEATS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what we do not know?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things that the stakeholder should beware of?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2FE4BE-8FF1-4F70-909B-9B412B9ED5A1}"/>
                </a:ext>
              </a:extLst>
            </p:cNvPr>
            <p:cNvGrpSpPr/>
            <p:nvPr/>
          </p:nvGrpSpPr>
          <p:grpSpPr>
            <a:xfrm>
              <a:off x="6072326" y="1468618"/>
              <a:ext cx="2654286" cy="4045263"/>
              <a:chOff x="8686798" y="1770852"/>
              <a:chExt cx="2948685" cy="264135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42462-592F-4090-B611-BDF315016985}"/>
                  </a:ext>
                </a:extLst>
              </p:cNvPr>
              <p:cNvSpPr/>
              <p:nvPr/>
            </p:nvSpPr>
            <p:spPr>
              <a:xfrm>
                <a:off x="8686798" y="2208027"/>
                <a:ext cx="1509063" cy="22041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REQUIREMENTS: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List ASRs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32FEFC-9A3A-421F-9C9D-8375FAC57ADB}"/>
                  </a:ext>
                </a:extLst>
              </p:cNvPr>
              <p:cNvSpPr/>
              <p:nvPr/>
            </p:nvSpPr>
            <p:spPr>
              <a:xfrm>
                <a:off x="8686798" y="1770852"/>
                <a:ext cx="2948685" cy="4371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DESCRIPTION: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Why are we creating this view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0E87CB-F29B-49AD-BF89-EB970A2B9698}"/>
                  </a:ext>
                </a:extLst>
              </p:cNvPr>
              <p:cNvSpPr/>
              <p:nvPr/>
            </p:nvSpPr>
            <p:spPr>
              <a:xfrm>
                <a:off x="10195861" y="2208029"/>
                <a:ext cx="1439621" cy="2204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DECISIONS:</a:t>
                </a:r>
              </a:p>
              <a:p>
                <a:r>
                  <a:rPr lang="en-IE" sz="60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List ASDs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5E63F3-FF9C-4E61-9563-B72E3826636F}"/>
                </a:ext>
              </a:extLst>
            </p:cNvPr>
            <p:cNvSpPr/>
            <p:nvPr/>
          </p:nvSpPr>
          <p:spPr>
            <a:xfrm>
              <a:off x="6223720" y="2577497"/>
              <a:ext cx="937590" cy="294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REQUIRMENT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265707-A65A-4683-AAB6-9A5FA45AFB49}"/>
                </a:ext>
              </a:extLst>
            </p:cNvPr>
            <p:cNvSpPr/>
            <p:nvPr/>
          </p:nvSpPr>
          <p:spPr>
            <a:xfrm>
              <a:off x="7609872" y="2577496"/>
              <a:ext cx="937590" cy="294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DECISION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468198C-AEA0-4083-8E8A-B8F4026CD75F}"/>
                </a:ext>
              </a:extLst>
            </p:cNvPr>
            <p:cNvCxnSpPr>
              <a:stCxn id="67" idx="3"/>
              <a:endCxn id="68" idx="1"/>
            </p:cNvCxnSpPr>
            <p:nvPr/>
          </p:nvCxnSpPr>
          <p:spPr>
            <a:xfrm flipV="1">
              <a:off x="7161310" y="2724664"/>
              <a:ext cx="4485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B91F42-0590-4D28-B30F-FD61686D4E35}"/>
                </a:ext>
              </a:extLst>
            </p:cNvPr>
            <p:cNvSpPr/>
            <p:nvPr/>
          </p:nvSpPr>
          <p:spPr>
            <a:xfrm>
              <a:off x="7609872" y="3018999"/>
              <a:ext cx="937590" cy="294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DECISION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E6DC503-B372-44B8-A38A-8DF9547A1623}"/>
                </a:ext>
              </a:extLst>
            </p:cNvPr>
            <p:cNvCxnSpPr>
              <a:cxnSpLocks/>
              <a:stCxn id="67" idx="3"/>
              <a:endCxn id="69" idx="1"/>
            </p:cNvCxnSpPr>
            <p:nvPr/>
          </p:nvCxnSpPr>
          <p:spPr>
            <a:xfrm>
              <a:off x="7161310" y="2724665"/>
              <a:ext cx="448562" cy="44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image6.png">
              <a:extLst>
                <a:ext uri="{FF2B5EF4-FFF2-40B4-BE49-F238E27FC236}">
                  <a16:creationId xmlns:a16="http://schemas.microsoft.com/office/drawing/2014/main" id="{3C1384B4-50C3-4913-8178-653BEE9D4D64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53389" y="1852297"/>
              <a:ext cx="4481348" cy="2600325"/>
            </a:xfrm>
            <a:prstGeom prst="rect">
              <a:avLst/>
            </a:prstGeom>
            <a:ln/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10AC1-4F1E-4CFD-BA2A-40A932F9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19073" cy="365125"/>
          </a:xfrm>
        </p:spPr>
        <p:txBody>
          <a:bodyPr/>
          <a:lstStyle/>
          <a:p>
            <a:fld id="{0B11D575-617C-4713-9DCF-53E28D64FF34}" type="slidenum">
              <a:rPr lang="en-IE" smtClean="0"/>
              <a:t>82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9325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F22D02B-FA91-4EA5-A850-8AA730A07B3B}"/>
              </a:ext>
            </a:extLst>
          </p:cNvPr>
          <p:cNvGrpSpPr/>
          <p:nvPr/>
        </p:nvGrpSpPr>
        <p:grpSpPr>
          <a:xfrm>
            <a:off x="166978" y="260563"/>
            <a:ext cx="8743757" cy="6119882"/>
            <a:chOff x="475907" y="1134653"/>
            <a:chExt cx="8250706" cy="45755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4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518290" y="1469326"/>
              <a:ext cx="5554037" cy="34871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MODEL: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Use an appropriate model at the appropriate details to describe the architecture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7" y="1134653"/>
              <a:ext cx="145218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CONTEXT VIEW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3145992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4582381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CREATED BY: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83612" y="5503080"/>
              <a:ext cx="6735588" cy="20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Paul Preiss </a:t>
              </a:r>
              <a:r>
                <a:rPr lang="en-IE" sz="600">
                  <a:latin typeface="Century Gothic" panose="020B0502020202020204" pitchFamily="34" charset="0"/>
                </a:rPr>
                <a:t>for </a:t>
              </a:r>
              <a:r>
                <a:rPr lang="en-IE" sz="600" b="1">
                  <a:latin typeface="Century Gothic" panose="020B0502020202020204" pitchFamily="34" charset="0"/>
                </a:rPr>
                <a:t>IASA Global. </a:t>
              </a:r>
              <a:br>
                <a:rPr lang="en-IE" sz="600" b="1">
                  <a:latin typeface="Century Gothic" panose="020B0502020202020204" pitchFamily="34" charset="0"/>
                </a:rPr>
              </a:br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003004" y="1141446"/>
              <a:ext cx="1120841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BB38DAA-580B-402B-8E3E-E91715431063}"/>
                </a:ext>
              </a:extLst>
            </p:cNvPr>
            <p:cNvSpPr/>
            <p:nvPr/>
          </p:nvSpPr>
          <p:spPr>
            <a:xfrm>
              <a:off x="4892014" y="4628642"/>
              <a:ext cx="111098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MODEL NOTATION &amp; VERSION: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98AB01-1CB4-4289-B4EF-A41308C5BE56}"/>
                </a:ext>
              </a:extLst>
            </p:cNvPr>
            <p:cNvSpPr/>
            <p:nvPr/>
          </p:nvSpPr>
          <p:spPr>
            <a:xfrm>
              <a:off x="518289" y="4956521"/>
              <a:ext cx="5554037" cy="557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ASSUMPTIONS/CAVEATS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what we do not know?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things that the stakeholder should beware of?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2FE4BE-8FF1-4F70-909B-9B412B9ED5A1}"/>
                </a:ext>
              </a:extLst>
            </p:cNvPr>
            <p:cNvGrpSpPr/>
            <p:nvPr/>
          </p:nvGrpSpPr>
          <p:grpSpPr>
            <a:xfrm>
              <a:off x="6072326" y="1468618"/>
              <a:ext cx="2654286" cy="4045263"/>
              <a:chOff x="8686798" y="1770852"/>
              <a:chExt cx="2948685" cy="264135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42462-592F-4090-B611-BDF315016985}"/>
                  </a:ext>
                </a:extLst>
              </p:cNvPr>
              <p:cNvSpPr/>
              <p:nvPr/>
            </p:nvSpPr>
            <p:spPr>
              <a:xfrm>
                <a:off x="8686798" y="2208027"/>
                <a:ext cx="1509063" cy="22041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REQUIREMENTS: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List ASRs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32FEFC-9A3A-421F-9C9D-8375FAC57ADB}"/>
                  </a:ext>
                </a:extLst>
              </p:cNvPr>
              <p:cNvSpPr/>
              <p:nvPr/>
            </p:nvSpPr>
            <p:spPr>
              <a:xfrm>
                <a:off x="8686798" y="1770852"/>
                <a:ext cx="2948685" cy="4371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DESCRIPTION: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Why are we creating this view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0E87CB-F29B-49AD-BF89-EB970A2B9698}"/>
                  </a:ext>
                </a:extLst>
              </p:cNvPr>
              <p:cNvSpPr/>
              <p:nvPr/>
            </p:nvSpPr>
            <p:spPr>
              <a:xfrm>
                <a:off x="10195861" y="2208029"/>
                <a:ext cx="1439621" cy="2204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DECISIONS:</a:t>
                </a:r>
              </a:p>
              <a:p>
                <a:r>
                  <a:rPr lang="en-IE" sz="60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List ASDs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5E63F3-FF9C-4E61-9563-B72E3826636F}"/>
                </a:ext>
              </a:extLst>
            </p:cNvPr>
            <p:cNvSpPr/>
            <p:nvPr/>
          </p:nvSpPr>
          <p:spPr>
            <a:xfrm>
              <a:off x="6223720" y="2577497"/>
              <a:ext cx="937590" cy="294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REQUIRMENT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265707-A65A-4683-AAB6-9A5FA45AFB49}"/>
                </a:ext>
              </a:extLst>
            </p:cNvPr>
            <p:cNvSpPr/>
            <p:nvPr/>
          </p:nvSpPr>
          <p:spPr>
            <a:xfrm>
              <a:off x="7609872" y="2577496"/>
              <a:ext cx="937590" cy="294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DECISION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468198C-AEA0-4083-8E8A-B8F4026CD75F}"/>
                </a:ext>
              </a:extLst>
            </p:cNvPr>
            <p:cNvCxnSpPr>
              <a:stCxn id="67" idx="3"/>
              <a:endCxn id="68" idx="1"/>
            </p:cNvCxnSpPr>
            <p:nvPr/>
          </p:nvCxnSpPr>
          <p:spPr>
            <a:xfrm flipV="1">
              <a:off x="7161310" y="2724664"/>
              <a:ext cx="4485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B91F42-0590-4D28-B30F-FD61686D4E35}"/>
                </a:ext>
              </a:extLst>
            </p:cNvPr>
            <p:cNvSpPr/>
            <p:nvPr/>
          </p:nvSpPr>
          <p:spPr>
            <a:xfrm>
              <a:off x="7609872" y="3018999"/>
              <a:ext cx="937590" cy="294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DECISION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E6DC503-B372-44B8-A38A-8DF9547A1623}"/>
                </a:ext>
              </a:extLst>
            </p:cNvPr>
            <p:cNvCxnSpPr>
              <a:cxnSpLocks/>
              <a:stCxn id="67" idx="3"/>
              <a:endCxn id="69" idx="1"/>
            </p:cNvCxnSpPr>
            <p:nvPr/>
          </p:nvCxnSpPr>
          <p:spPr>
            <a:xfrm>
              <a:off x="7161310" y="2724665"/>
              <a:ext cx="448562" cy="44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10AC1-4F1E-4CFD-BA2A-40A932F9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19073" cy="365125"/>
          </a:xfrm>
        </p:spPr>
        <p:txBody>
          <a:bodyPr/>
          <a:lstStyle/>
          <a:p>
            <a:fld id="{0B11D575-617C-4713-9DCF-53E28D64FF34}" type="slidenum">
              <a:rPr lang="en-IE" smtClean="0"/>
              <a:t>83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857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79108" y="136524"/>
            <a:ext cx="8797913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Build value into the delivery of technology strategy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Language of 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Create a benefits realization view with costs, benefits, investments and debts acquired.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Create a architecture decision record card for a single component </a:t>
              </a:r>
              <a:r>
                <a:rPr lang="en-IE" sz="788" err="1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tradeoff</a:t>
              </a: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 analysis. </a:t>
              </a: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BR View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ADR Card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Descriptions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754643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LS3.4.2 BENEFITS RATIONALIZATION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Paul Preiss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715195" y="1590797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20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715195" y="197726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A6798-3941-4565-BD3F-E5AEC627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84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2355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09F7D2-56BD-4224-B2D6-CF63A469A2D2}"/>
              </a:ext>
            </a:extLst>
          </p:cNvPr>
          <p:cNvGrpSpPr/>
          <p:nvPr/>
        </p:nvGrpSpPr>
        <p:grpSpPr>
          <a:xfrm>
            <a:off x="130628" y="136524"/>
            <a:ext cx="8846393" cy="6349340"/>
            <a:chOff x="475907" y="1134653"/>
            <a:chExt cx="8250706" cy="4574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4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518290" y="1469326"/>
              <a:ext cx="5554037" cy="34871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MODEL: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Use an appropriate model at the appropriate details to describe the architecture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7" y="1134653"/>
              <a:ext cx="25123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BENEFITS REALIZATION VIEW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3145992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4582381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CREATED BY: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83612" y="5509738"/>
              <a:ext cx="6735588" cy="199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Paul Preiss for IASA Global. </a:t>
              </a:r>
              <a:br>
                <a:rPr lang="en-IE" sz="600" b="1">
                  <a:latin typeface="Century Gothic" panose="020B0502020202020204" pitchFamily="34" charset="0"/>
                </a:rPr>
              </a:br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003004" y="1141446"/>
              <a:ext cx="1120841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BB38DAA-580B-402B-8E3E-E91715431063}"/>
                </a:ext>
              </a:extLst>
            </p:cNvPr>
            <p:cNvSpPr/>
            <p:nvPr/>
          </p:nvSpPr>
          <p:spPr>
            <a:xfrm>
              <a:off x="4892014" y="4628642"/>
              <a:ext cx="111098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MODEL NOTATION &amp; VERSION: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98AB01-1CB4-4289-B4EF-A41308C5BE56}"/>
                </a:ext>
              </a:extLst>
            </p:cNvPr>
            <p:cNvSpPr/>
            <p:nvPr/>
          </p:nvSpPr>
          <p:spPr>
            <a:xfrm>
              <a:off x="518289" y="4956521"/>
              <a:ext cx="5554037" cy="557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ASSUMPTIONS/CAVEATS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what we do not know?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things that the stakeholder should beware of?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2FE4BE-8FF1-4F70-909B-9B412B9ED5A1}"/>
                </a:ext>
              </a:extLst>
            </p:cNvPr>
            <p:cNvGrpSpPr/>
            <p:nvPr/>
          </p:nvGrpSpPr>
          <p:grpSpPr>
            <a:xfrm>
              <a:off x="6072326" y="1468618"/>
              <a:ext cx="2654286" cy="2138491"/>
              <a:chOff x="8686798" y="1770852"/>
              <a:chExt cx="2948685" cy="264135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42462-592F-4090-B611-BDF315016985}"/>
                  </a:ext>
                </a:extLst>
              </p:cNvPr>
              <p:cNvSpPr/>
              <p:nvPr/>
            </p:nvSpPr>
            <p:spPr>
              <a:xfrm>
                <a:off x="8686798" y="2208027"/>
                <a:ext cx="1509063" cy="22041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COSTS: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List of Architecture Costs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32FEFC-9A3A-421F-9C9D-8375FAC57ADB}"/>
                  </a:ext>
                </a:extLst>
              </p:cNvPr>
              <p:cNvSpPr/>
              <p:nvPr/>
            </p:nvSpPr>
            <p:spPr>
              <a:xfrm>
                <a:off x="8686798" y="1770852"/>
                <a:ext cx="2948685" cy="4371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DESCRIPTION: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Why are we creating this view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0E87CB-F29B-49AD-BF89-EB970A2B9698}"/>
                  </a:ext>
                </a:extLst>
              </p:cNvPr>
              <p:cNvSpPr/>
              <p:nvPr/>
            </p:nvSpPr>
            <p:spPr>
              <a:xfrm>
                <a:off x="10195861" y="2208029"/>
                <a:ext cx="1439621" cy="2204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BENEFITS:</a:t>
                </a:r>
              </a:p>
              <a:p>
                <a:r>
                  <a:rPr lang="en-IE" sz="60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List of Architecture Benefits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73" name="image6.png">
              <a:extLst>
                <a:ext uri="{FF2B5EF4-FFF2-40B4-BE49-F238E27FC236}">
                  <a16:creationId xmlns:a16="http://schemas.microsoft.com/office/drawing/2014/main" id="{3C1384B4-50C3-4913-8178-653BEE9D4D64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53389" y="1852297"/>
              <a:ext cx="4481348" cy="2600325"/>
            </a:xfrm>
            <a:prstGeom prst="rect">
              <a:avLst/>
            </a:prstGeom>
            <a:ln/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B01B18-4C73-48AA-A7BF-825CBCF1C1B5}"/>
                </a:ext>
              </a:extLst>
            </p:cNvPr>
            <p:cNvSpPr/>
            <p:nvPr/>
          </p:nvSpPr>
          <p:spPr>
            <a:xfrm>
              <a:off x="7430636" y="3607109"/>
              <a:ext cx="1295888" cy="19115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TECH. DEBT: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Long term trade-offs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E22814-5B8F-47A4-B85A-E656EDF75BCB}"/>
                </a:ext>
              </a:extLst>
            </p:cNvPr>
            <p:cNvSpPr/>
            <p:nvPr/>
          </p:nvSpPr>
          <p:spPr>
            <a:xfrm>
              <a:off x="6072151" y="3610245"/>
              <a:ext cx="1358396" cy="19084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TECH. INVESTMENTS: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Long term achievements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58267-A099-4C92-AD78-79B692A5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85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217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39C0D4-B739-4ADD-98E0-41D3FC8E7DC3}"/>
              </a:ext>
            </a:extLst>
          </p:cNvPr>
          <p:cNvGrpSpPr/>
          <p:nvPr/>
        </p:nvGrpSpPr>
        <p:grpSpPr>
          <a:xfrm>
            <a:off x="111966" y="136524"/>
            <a:ext cx="8865055" cy="6349340"/>
            <a:chOff x="475907" y="1134653"/>
            <a:chExt cx="8250706" cy="4574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4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518290" y="1469326"/>
              <a:ext cx="5554037" cy="34871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MODEL: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Use an appropriate model at the appropriate details to describe the architecture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75907" y="1134653"/>
              <a:ext cx="25123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BENEFITS REALIZATION VIEW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3145992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VIEWPOINT: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4582381" y="1141446"/>
              <a:ext cx="1398924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CREATED BY: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1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83612" y="5509738"/>
              <a:ext cx="6735588" cy="199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Paul Preiss for IASA Global. </a:t>
              </a:r>
              <a:br>
                <a:rPr lang="en-IE" sz="600" b="1">
                  <a:latin typeface="Century Gothic" panose="020B0502020202020204" pitchFamily="34" charset="0"/>
                </a:rPr>
              </a:br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003004" y="1141446"/>
              <a:ext cx="1120841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BB38DAA-580B-402B-8E3E-E91715431063}"/>
                </a:ext>
              </a:extLst>
            </p:cNvPr>
            <p:cNvSpPr/>
            <p:nvPr/>
          </p:nvSpPr>
          <p:spPr>
            <a:xfrm>
              <a:off x="4892014" y="4628642"/>
              <a:ext cx="111098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450">
                  <a:solidFill>
                    <a:schemeClr val="tx1"/>
                  </a:solidFill>
                  <a:latin typeface="Century Gothic" panose="020B0502020202020204" pitchFamily="34" charset="0"/>
                </a:rPr>
                <a:t>MODEL NOTATION &amp; VERSION: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98AB01-1CB4-4289-B4EF-A41308C5BE56}"/>
                </a:ext>
              </a:extLst>
            </p:cNvPr>
            <p:cNvSpPr/>
            <p:nvPr/>
          </p:nvSpPr>
          <p:spPr>
            <a:xfrm>
              <a:off x="518289" y="4956521"/>
              <a:ext cx="5554037" cy="557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ASSUMPTIONS/CAVEATS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what we do not know?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things that the stakeholder should beware of?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2FE4BE-8FF1-4F70-909B-9B412B9ED5A1}"/>
                </a:ext>
              </a:extLst>
            </p:cNvPr>
            <p:cNvGrpSpPr/>
            <p:nvPr/>
          </p:nvGrpSpPr>
          <p:grpSpPr>
            <a:xfrm>
              <a:off x="6072326" y="1468618"/>
              <a:ext cx="2654286" cy="2138491"/>
              <a:chOff x="8686798" y="1770852"/>
              <a:chExt cx="2948685" cy="264135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42462-592F-4090-B611-BDF315016985}"/>
                  </a:ext>
                </a:extLst>
              </p:cNvPr>
              <p:cNvSpPr/>
              <p:nvPr/>
            </p:nvSpPr>
            <p:spPr>
              <a:xfrm>
                <a:off x="8686798" y="2208027"/>
                <a:ext cx="1509063" cy="22041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COSTS: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List of Architecture Costs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32FEFC-9A3A-421F-9C9D-8375FAC57ADB}"/>
                  </a:ext>
                </a:extLst>
              </p:cNvPr>
              <p:cNvSpPr/>
              <p:nvPr/>
            </p:nvSpPr>
            <p:spPr>
              <a:xfrm>
                <a:off x="8686798" y="1770852"/>
                <a:ext cx="2948685" cy="4371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DESCRIPTION:</a:t>
                </a:r>
              </a:p>
              <a:p>
                <a:pPr lvl="0"/>
                <a:r>
                  <a:rPr lang="en-IE" sz="60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Why are we creating this view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0E87CB-F29B-49AD-BF89-EB970A2B9698}"/>
                  </a:ext>
                </a:extLst>
              </p:cNvPr>
              <p:cNvSpPr/>
              <p:nvPr/>
            </p:nvSpPr>
            <p:spPr>
              <a:xfrm>
                <a:off x="10195861" y="2208029"/>
                <a:ext cx="1439621" cy="2204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BENEFITS:</a:t>
                </a:r>
              </a:p>
              <a:p>
                <a:r>
                  <a:rPr lang="en-IE" sz="60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List of Architecture Benefits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B01B18-4C73-48AA-A7BF-825CBCF1C1B5}"/>
                </a:ext>
              </a:extLst>
            </p:cNvPr>
            <p:cNvSpPr/>
            <p:nvPr/>
          </p:nvSpPr>
          <p:spPr>
            <a:xfrm>
              <a:off x="7430636" y="3607109"/>
              <a:ext cx="1295888" cy="19115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TECH. DEBT: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Long term trade-offs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E22814-5B8F-47A4-B85A-E656EDF75BCB}"/>
                </a:ext>
              </a:extLst>
            </p:cNvPr>
            <p:cNvSpPr/>
            <p:nvPr/>
          </p:nvSpPr>
          <p:spPr>
            <a:xfrm>
              <a:off x="6072151" y="3610245"/>
              <a:ext cx="1358396" cy="19084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TECH. INVESTMENTS: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Long term achievements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58267-A099-4C92-AD78-79B692A5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86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032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97557-2542-417E-9899-9EEFF56F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87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26A77-9739-4DAB-8406-36AF09B76081}"/>
              </a:ext>
            </a:extLst>
          </p:cNvPr>
          <p:cNvSpPr/>
          <p:nvPr/>
        </p:nvSpPr>
        <p:spPr>
          <a:xfrm>
            <a:off x="309978" y="631597"/>
            <a:ext cx="8535442" cy="5504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477AA-DC38-4CA2-A1D0-167269F2A2D4}"/>
              </a:ext>
            </a:extLst>
          </p:cNvPr>
          <p:cNvSpPr/>
          <p:nvPr/>
        </p:nvSpPr>
        <p:spPr>
          <a:xfrm>
            <a:off x="306412" y="631598"/>
            <a:ext cx="4122574" cy="1025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CONTEXT: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forces at play, including technological, political, social, and project local.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tensions &amp; dependencies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facts as you know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BB66B-2EE0-4B8B-BA37-B68AEC6F4D14}"/>
              </a:ext>
            </a:extLst>
          </p:cNvPr>
          <p:cNvSpPr/>
          <p:nvPr/>
        </p:nvSpPr>
        <p:spPr>
          <a:xfrm>
            <a:off x="306411" y="5506774"/>
            <a:ext cx="8539007" cy="628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DECISION:</a:t>
            </a:r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ADRs are those that affect the structure, quality attribute characteristics, dependencies, interfaces, or construction techniques of an architecture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do we respond to the forces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 will….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9AA8-08C0-486F-9EE4-E8C486CCCA4B}"/>
              </a:ext>
            </a:extLst>
          </p:cNvPr>
          <p:cNvSpPr txBox="1"/>
          <p:nvPr/>
        </p:nvSpPr>
        <p:spPr>
          <a:xfrm>
            <a:off x="217899" y="203588"/>
            <a:ext cx="361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ARCHITECTURE DECISION RECORD CARD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8AB8B-117C-4861-9AC1-4667A9DAF8E6}"/>
              </a:ext>
            </a:extLst>
          </p:cNvPr>
          <p:cNvSpPr/>
          <p:nvPr/>
        </p:nvSpPr>
        <p:spPr>
          <a:xfrm>
            <a:off x="4553763" y="210596"/>
            <a:ext cx="1282478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9D7AC-419B-411F-ADD0-4AF1979E1BC0}"/>
              </a:ext>
            </a:extLst>
          </p:cNvPr>
          <p:cNvSpPr/>
          <p:nvPr/>
        </p:nvSpPr>
        <p:spPr>
          <a:xfrm>
            <a:off x="7078326" y="21437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86EB7-EFEF-4B7E-96D0-8CFF07A568E1}"/>
              </a:ext>
            </a:extLst>
          </p:cNvPr>
          <p:cNvSpPr/>
          <p:nvPr/>
        </p:nvSpPr>
        <p:spPr>
          <a:xfrm>
            <a:off x="7879709" y="21437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15AA9-DD62-434B-8229-763AE517C908}"/>
              </a:ext>
            </a:extLst>
          </p:cNvPr>
          <p:cNvSpPr/>
          <p:nvPr/>
        </p:nvSpPr>
        <p:spPr>
          <a:xfrm>
            <a:off x="289324" y="6224885"/>
            <a:ext cx="6374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Gar Mac Críosta Agent ∆</a:t>
            </a:r>
            <a:r>
              <a:rPr lang="en-IE" sz="600">
                <a:latin typeface="Century Gothic" panose="020B0502020202020204" pitchFamily="34" charset="0"/>
              </a:rPr>
              <a:t> for </a:t>
            </a:r>
            <a:r>
              <a:rPr lang="en-IE" sz="600" b="1">
                <a:latin typeface="Century Gothic" panose="020B0502020202020204" pitchFamily="34" charset="0"/>
              </a:rPr>
              <a:t>IASA Global </a:t>
            </a:r>
          </a:p>
          <a:p>
            <a:r>
              <a:rPr lang="en-IE" sz="600">
                <a:latin typeface="Century Gothic" panose="020B0502020202020204" pitchFamily="34" charset="0"/>
              </a:rPr>
              <a:t>Inspired By: </a:t>
            </a:r>
            <a:r>
              <a:rPr lang="en-IE" sz="600" b="1">
                <a:latin typeface="Century Gothic" panose="020B0502020202020204" pitchFamily="34" charset="0"/>
              </a:rPr>
              <a:t>Michael Nygard </a:t>
            </a:r>
            <a:r>
              <a:rPr lang="en-IE" sz="600">
                <a:latin typeface="Century Gothic" panose="020B0502020202020204" pitchFamily="34" charset="0"/>
              </a:rPr>
              <a:t>http://thinkrelevance.com/blog/2011/11/15/documenting-architecture-decisions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EE16D-2A36-44C3-8285-1675E9221E69}"/>
              </a:ext>
            </a:extLst>
          </p:cNvPr>
          <p:cNvSpPr/>
          <p:nvPr/>
        </p:nvSpPr>
        <p:spPr>
          <a:xfrm>
            <a:off x="5873706" y="214377"/>
            <a:ext cx="1167156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2FE69-91CA-4138-8CEA-8E0B7FA11481}"/>
              </a:ext>
            </a:extLst>
          </p:cNvPr>
          <p:cNvSpPr/>
          <p:nvPr/>
        </p:nvSpPr>
        <p:spPr>
          <a:xfrm>
            <a:off x="304766" y="1656927"/>
            <a:ext cx="5527431" cy="3849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OPTIONS: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What options did we consider?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4BBEC-22AA-4088-B7ED-003462EBA377}"/>
              </a:ext>
            </a:extLst>
          </p:cNvPr>
          <p:cNvGrpSpPr/>
          <p:nvPr/>
        </p:nvGrpSpPr>
        <p:grpSpPr>
          <a:xfrm>
            <a:off x="397991" y="2006662"/>
            <a:ext cx="5346192" cy="3419131"/>
            <a:chOff x="397991" y="2006662"/>
            <a:chExt cx="5151615" cy="24224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785993-D8D1-4A68-8329-A08A8230F8EE}"/>
                </a:ext>
              </a:extLst>
            </p:cNvPr>
            <p:cNvSpPr/>
            <p:nvPr/>
          </p:nvSpPr>
          <p:spPr>
            <a:xfrm>
              <a:off x="397991" y="2006662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1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801FC8-ED18-4B2E-8050-D1788CB08B33}"/>
                </a:ext>
              </a:extLst>
            </p:cNvPr>
            <p:cNvSpPr/>
            <p:nvPr/>
          </p:nvSpPr>
          <p:spPr>
            <a:xfrm>
              <a:off x="2143546" y="2012213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2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74ED58-A5A2-4F0E-BF7A-72E1503BCF82}"/>
                </a:ext>
              </a:extLst>
            </p:cNvPr>
            <p:cNvSpPr/>
            <p:nvPr/>
          </p:nvSpPr>
          <p:spPr>
            <a:xfrm>
              <a:off x="3884455" y="2006662"/>
              <a:ext cx="1665151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3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222B821-BBC2-4E7E-BDF7-1CF664B7A527}"/>
              </a:ext>
            </a:extLst>
          </p:cNvPr>
          <p:cNvSpPr/>
          <p:nvPr/>
        </p:nvSpPr>
        <p:spPr>
          <a:xfrm>
            <a:off x="5826988" y="2731699"/>
            <a:ext cx="3018432" cy="1089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CHARACTERISTICS: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1991A-2A9B-4DBD-8DDB-8E904E39B11E}"/>
              </a:ext>
            </a:extLst>
          </p:cNvPr>
          <p:cNvSpPr/>
          <p:nvPr/>
        </p:nvSpPr>
        <p:spPr>
          <a:xfrm>
            <a:off x="5826987" y="3816993"/>
            <a:ext cx="3018432" cy="1089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AUTHORITY</a:t>
            </a:r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DECISION-OWNER: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Who owns the decision-making process?</a:t>
            </a: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PROCESS: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How do we make this decision?</a:t>
            </a:r>
            <a:endParaRPr lang="en-IE" sz="900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AUTHORITY:</a:t>
            </a:r>
          </a:p>
          <a:p>
            <a:pPr lvl="0"/>
            <a:r>
              <a:rPr lang="en-IE" sz="600" i="1">
                <a:solidFill>
                  <a:prstClr val="black"/>
                </a:solidFill>
                <a:latin typeface="Century Gothic" panose="020B0502020202020204" pitchFamily="34" charset="0"/>
              </a:rPr>
              <a:t>tell, sell, consult, agree, inquire, delegate</a:t>
            </a:r>
          </a:p>
          <a:p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F8BB1-4327-4A26-8EE0-7121DC9529AA}"/>
              </a:ext>
            </a:extLst>
          </p:cNvPr>
          <p:cNvSpPr/>
          <p:nvPr/>
        </p:nvSpPr>
        <p:spPr>
          <a:xfrm>
            <a:off x="5388067" y="2890386"/>
            <a:ext cx="1797450" cy="94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788" i="1">
                <a:latin typeface="Century Gothic" panose="020B0502020202020204" pitchFamily="34" charset="0"/>
              </a:rPr>
              <a:t>REVERSABILITY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DECISION DURATION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INFORMATION QUALITY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EFFORT (€, people, time)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0A73F1-C4F3-4D47-80CB-9A71A63D4BF4}"/>
              </a:ext>
            </a:extLst>
          </p:cNvPr>
          <p:cNvCxnSpPr>
            <a:cxnSpLocks/>
          </p:cNvCxnSpPr>
          <p:nvPr/>
        </p:nvCxnSpPr>
        <p:spPr>
          <a:xfrm>
            <a:off x="7157432" y="298090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B2F8D-A061-49D7-8800-1A7E5BCE964B}"/>
              </a:ext>
            </a:extLst>
          </p:cNvPr>
          <p:cNvCxnSpPr>
            <a:cxnSpLocks/>
          </p:cNvCxnSpPr>
          <p:nvPr/>
        </p:nvCxnSpPr>
        <p:spPr>
          <a:xfrm>
            <a:off x="7157432" y="3215135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A99FEB-C4B9-4A93-994D-203625D34E05}"/>
              </a:ext>
            </a:extLst>
          </p:cNvPr>
          <p:cNvCxnSpPr>
            <a:cxnSpLocks/>
          </p:cNvCxnSpPr>
          <p:nvPr/>
        </p:nvCxnSpPr>
        <p:spPr>
          <a:xfrm>
            <a:off x="7157432" y="3456577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2C3ACD-34A2-4A44-8DFA-89E46BF9063C}"/>
              </a:ext>
            </a:extLst>
          </p:cNvPr>
          <p:cNvSpPr txBox="1"/>
          <p:nvPr/>
        </p:nvSpPr>
        <p:spPr>
          <a:xfrm>
            <a:off x="7093237" y="2851916"/>
            <a:ext cx="506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fully reversible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A8DB6-0EF8-4DA0-AC95-C4AC8D7E3986}"/>
              </a:ext>
            </a:extLst>
          </p:cNvPr>
          <p:cNvSpPr txBox="1"/>
          <p:nvPr/>
        </p:nvSpPr>
        <p:spPr>
          <a:xfrm>
            <a:off x="8362718" y="2852411"/>
            <a:ext cx="42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irreversible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A4669-E649-43FE-B196-2FC941D18685}"/>
              </a:ext>
            </a:extLst>
          </p:cNvPr>
          <p:cNvSpPr txBox="1"/>
          <p:nvPr/>
        </p:nvSpPr>
        <p:spPr>
          <a:xfrm>
            <a:off x="7095914" y="3101062"/>
            <a:ext cx="255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6292-2E45-4483-8D1A-7DCF3E7A8F54}"/>
              </a:ext>
            </a:extLst>
          </p:cNvPr>
          <p:cNvSpPr txBox="1"/>
          <p:nvPr/>
        </p:nvSpPr>
        <p:spPr>
          <a:xfrm>
            <a:off x="8462605" y="3101062"/>
            <a:ext cx="324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forever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9F181-78A8-4834-B57D-25412D619A23}"/>
              </a:ext>
            </a:extLst>
          </p:cNvPr>
          <p:cNvSpPr txBox="1"/>
          <p:nvPr/>
        </p:nvSpPr>
        <p:spPr>
          <a:xfrm>
            <a:off x="7100847" y="3334536"/>
            <a:ext cx="21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23F6E-D58F-4237-AAF9-C399BFF99766}"/>
              </a:ext>
            </a:extLst>
          </p:cNvPr>
          <p:cNvSpPr txBox="1"/>
          <p:nvPr/>
        </p:nvSpPr>
        <p:spPr>
          <a:xfrm>
            <a:off x="8510751" y="3335031"/>
            <a:ext cx="276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100%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0499DB-7A81-45A0-80A5-13F3561617BB}"/>
              </a:ext>
            </a:extLst>
          </p:cNvPr>
          <p:cNvCxnSpPr>
            <a:cxnSpLocks/>
          </p:cNvCxnSpPr>
          <p:nvPr/>
        </p:nvCxnSpPr>
        <p:spPr>
          <a:xfrm>
            <a:off x="7919744" y="3418076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29A498-A3FE-4B71-BF42-C78E05EBC017}"/>
              </a:ext>
            </a:extLst>
          </p:cNvPr>
          <p:cNvCxnSpPr>
            <a:cxnSpLocks/>
          </p:cNvCxnSpPr>
          <p:nvPr/>
        </p:nvCxnSpPr>
        <p:spPr>
          <a:xfrm>
            <a:off x="8347704" y="341294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634110-CAD5-4FCA-8E0A-7F060BA544AE}"/>
              </a:ext>
            </a:extLst>
          </p:cNvPr>
          <p:cNvCxnSpPr>
            <a:cxnSpLocks/>
          </p:cNvCxnSpPr>
          <p:nvPr/>
        </p:nvCxnSpPr>
        <p:spPr>
          <a:xfrm>
            <a:off x="8550986" y="341551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55900E-530F-458C-9B64-2927050E7B71}"/>
              </a:ext>
            </a:extLst>
          </p:cNvPr>
          <p:cNvSpPr txBox="1"/>
          <p:nvPr/>
        </p:nvSpPr>
        <p:spPr>
          <a:xfrm>
            <a:off x="7407833" y="3102789"/>
            <a:ext cx="298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weeks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E31F1-548F-46AF-8822-62F35B0B5BBE}"/>
              </a:ext>
            </a:extLst>
          </p:cNvPr>
          <p:cNvSpPr txBox="1"/>
          <p:nvPr/>
        </p:nvSpPr>
        <p:spPr>
          <a:xfrm>
            <a:off x="7766397" y="3103355"/>
            <a:ext cx="329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E5C92-DF19-463F-983D-4001BA354605}"/>
              </a:ext>
            </a:extLst>
          </p:cNvPr>
          <p:cNvSpPr txBox="1"/>
          <p:nvPr/>
        </p:nvSpPr>
        <p:spPr>
          <a:xfrm>
            <a:off x="8117006" y="3101062"/>
            <a:ext cx="275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years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45196B-76B3-494C-9E77-E31971D9374E}"/>
              </a:ext>
            </a:extLst>
          </p:cNvPr>
          <p:cNvCxnSpPr>
            <a:cxnSpLocks/>
          </p:cNvCxnSpPr>
          <p:nvPr/>
        </p:nvCxnSpPr>
        <p:spPr>
          <a:xfrm>
            <a:off x="7157432" y="370011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CDDDA-568C-4F57-ACE1-4FFE314E9202}"/>
              </a:ext>
            </a:extLst>
          </p:cNvPr>
          <p:cNvSpPr txBox="1"/>
          <p:nvPr/>
        </p:nvSpPr>
        <p:spPr>
          <a:xfrm>
            <a:off x="7100847" y="3578073"/>
            <a:ext cx="2318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05F517-657D-48CC-89BA-D95A739B13DF}"/>
              </a:ext>
            </a:extLst>
          </p:cNvPr>
          <p:cNvSpPr txBox="1"/>
          <p:nvPr/>
        </p:nvSpPr>
        <p:spPr>
          <a:xfrm>
            <a:off x="8430508" y="3578568"/>
            <a:ext cx="344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extreme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FDD997-5009-4264-92C4-C4DA19D93E6B}"/>
              </a:ext>
            </a:extLst>
          </p:cNvPr>
          <p:cNvCxnSpPr>
            <a:cxnSpLocks/>
          </p:cNvCxnSpPr>
          <p:nvPr/>
        </p:nvCxnSpPr>
        <p:spPr>
          <a:xfrm>
            <a:off x="7919744" y="3661613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B7890C-7566-4BCF-B0A5-C86F817953A0}"/>
              </a:ext>
            </a:extLst>
          </p:cNvPr>
          <p:cNvCxnSpPr>
            <a:cxnSpLocks/>
          </p:cNvCxnSpPr>
          <p:nvPr/>
        </p:nvCxnSpPr>
        <p:spPr>
          <a:xfrm>
            <a:off x="8347704" y="365647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A53A9-27F5-494A-8F9C-D51DEDA11F11}"/>
              </a:ext>
            </a:extLst>
          </p:cNvPr>
          <p:cNvCxnSpPr>
            <a:cxnSpLocks/>
          </p:cNvCxnSpPr>
          <p:nvPr/>
        </p:nvCxnSpPr>
        <p:spPr>
          <a:xfrm>
            <a:off x="8550986" y="365904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C2BAA-28BA-43FF-804D-CD1CD12D601F}"/>
              </a:ext>
            </a:extLst>
          </p:cNvPr>
          <p:cNvSpPr/>
          <p:nvPr/>
        </p:nvSpPr>
        <p:spPr>
          <a:xfrm>
            <a:off x="5826986" y="4903793"/>
            <a:ext cx="3018433" cy="602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RATIONALE &amp; CONSEQUENCES: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Why did we choose this option?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Are there any side-effects or impacts resulting form this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0BCE4-6116-479E-B55C-5907389DBEAB}"/>
              </a:ext>
            </a:extLst>
          </p:cNvPr>
          <p:cNvSpPr txBox="1"/>
          <p:nvPr/>
        </p:nvSpPr>
        <p:spPr>
          <a:xfrm>
            <a:off x="5020210" y="784047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EBF55-A16E-4572-8CAD-FDAEB92DF596}"/>
              </a:ext>
            </a:extLst>
          </p:cNvPr>
          <p:cNvSpPr/>
          <p:nvPr/>
        </p:nvSpPr>
        <p:spPr>
          <a:xfrm>
            <a:off x="4428986" y="634793"/>
            <a:ext cx="4416434" cy="1022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REQUIREMENTS: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ASRs or ARSs this decision impacts.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2C6559-C575-48DA-B51E-71FE7354B9C1}"/>
              </a:ext>
            </a:extLst>
          </p:cNvPr>
          <p:cNvSpPr/>
          <p:nvPr/>
        </p:nvSpPr>
        <p:spPr>
          <a:xfrm>
            <a:off x="5832198" y="1660432"/>
            <a:ext cx="3018433" cy="10734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SCOPE: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much of the enterprise is affected by the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130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97557-2542-417E-9899-9EEFF56F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88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26A77-9739-4DAB-8406-36AF09B76081}"/>
              </a:ext>
            </a:extLst>
          </p:cNvPr>
          <p:cNvSpPr/>
          <p:nvPr/>
        </p:nvSpPr>
        <p:spPr>
          <a:xfrm>
            <a:off x="309978" y="631597"/>
            <a:ext cx="8535442" cy="5504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477AA-DC38-4CA2-A1D0-167269F2A2D4}"/>
              </a:ext>
            </a:extLst>
          </p:cNvPr>
          <p:cNvSpPr/>
          <p:nvPr/>
        </p:nvSpPr>
        <p:spPr>
          <a:xfrm>
            <a:off x="306412" y="631598"/>
            <a:ext cx="4122574" cy="1025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CONTEXT: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forces at play, including technological, political, social, and project local.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tensions &amp; dependencies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facts as you know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BB66B-2EE0-4B8B-BA37-B68AEC6F4D14}"/>
              </a:ext>
            </a:extLst>
          </p:cNvPr>
          <p:cNvSpPr/>
          <p:nvPr/>
        </p:nvSpPr>
        <p:spPr>
          <a:xfrm>
            <a:off x="306411" y="5506774"/>
            <a:ext cx="8539007" cy="628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DECISION:</a:t>
            </a:r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ADRs are those that affect the structure, quality attribute characteristics, dependencies, interfaces, or construction techniques of an architecture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do we respond to the forces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 will….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9AA8-08C0-486F-9EE4-E8C486CCCA4B}"/>
              </a:ext>
            </a:extLst>
          </p:cNvPr>
          <p:cNvSpPr txBox="1"/>
          <p:nvPr/>
        </p:nvSpPr>
        <p:spPr>
          <a:xfrm>
            <a:off x="217899" y="203588"/>
            <a:ext cx="361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ARCHITECTURE DECISION RECORD CARD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8AB8B-117C-4861-9AC1-4667A9DAF8E6}"/>
              </a:ext>
            </a:extLst>
          </p:cNvPr>
          <p:cNvSpPr/>
          <p:nvPr/>
        </p:nvSpPr>
        <p:spPr>
          <a:xfrm>
            <a:off x="4553763" y="210596"/>
            <a:ext cx="1282478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9D7AC-419B-411F-ADD0-4AF1979E1BC0}"/>
              </a:ext>
            </a:extLst>
          </p:cNvPr>
          <p:cNvSpPr/>
          <p:nvPr/>
        </p:nvSpPr>
        <p:spPr>
          <a:xfrm>
            <a:off x="7078326" y="21437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86EB7-EFEF-4B7E-96D0-8CFF07A568E1}"/>
              </a:ext>
            </a:extLst>
          </p:cNvPr>
          <p:cNvSpPr/>
          <p:nvPr/>
        </p:nvSpPr>
        <p:spPr>
          <a:xfrm>
            <a:off x="7879709" y="21437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15AA9-DD62-434B-8229-763AE517C908}"/>
              </a:ext>
            </a:extLst>
          </p:cNvPr>
          <p:cNvSpPr/>
          <p:nvPr/>
        </p:nvSpPr>
        <p:spPr>
          <a:xfrm>
            <a:off x="289324" y="6224885"/>
            <a:ext cx="6374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Gar Mac Críosta Agent ∆</a:t>
            </a:r>
            <a:r>
              <a:rPr lang="en-IE" sz="600">
                <a:latin typeface="Century Gothic" panose="020B0502020202020204" pitchFamily="34" charset="0"/>
              </a:rPr>
              <a:t> for </a:t>
            </a:r>
            <a:r>
              <a:rPr lang="en-IE" sz="600" b="1">
                <a:latin typeface="Century Gothic" panose="020B0502020202020204" pitchFamily="34" charset="0"/>
              </a:rPr>
              <a:t>IASA Global </a:t>
            </a:r>
          </a:p>
          <a:p>
            <a:r>
              <a:rPr lang="en-IE" sz="600">
                <a:latin typeface="Century Gothic" panose="020B0502020202020204" pitchFamily="34" charset="0"/>
              </a:rPr>
              <a:t>Inspired By: </a:t>
            </a:r>
            <a:r>
              <a:rPr lang="en-IE" sz="600" b="1">
                <a:latin typeface="Century Gothic" panose="020B0502020202020204" pitchFamily="34" charset="0"/>
              </a:rPr>
              <a:t>Michael Nygard </a:t>
            </a:r>
            <a:r>
              <a:rPr lang="en-IE" sz="600">
                <a:latin typeface="Century Gothic" panose="020B0502020202020204" pitchFamily="34" charset="0"/>
              </a:rPr>
              <a:t>http://thinkrelevance.com/blog/2011/11/15/documenting-architecture-decisions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EE16D-2A36-44C3-8285-1675E9221E69}"/>
              </a:ext>
            </a:extLst>
          </p:cNvPr>
          <p:cNvSpPr/>
          <p:nvPr/>
        </p:nvSpPr>
        <p:spPr>
          <a:xfrm>
            <a:off x="5873706" y="214377"/>
            <a:ext cx="1167156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2FE69-91CA-4138-8CEA-8E0B7FA11481}"/>
              </a:ext>
            </a:extLst>
          </p:cNvPr>
          <p:cNvSpPr/>
          <p:nvPr/>
        </p:nvSpPr>
        <p:spPr>
          <a:xfrm>
            <a:off x="304766" y="1656927"/>
            <a:ext cx="5527431" cy="3849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OPTIONS: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What options did we consider?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4BBEC-22AA-4088-B7ED-003462EBA377}"/>
              </a:ext>
            </a:extLst>
          </p:cNvPr>
          <p:cNvGrpSpPr/>
          <p:nvPr/>
        </p:nvGrpSpPr>
        <p:grpSpPr>
          <a:xfrm>
            <a:off x="397991" y="2006662"/>
            <a:ext cx="5346192" cy="3419131"/>
            <a:chOff x="397991" y="2006662"/>
            <a:chExt cx="5151615" cy="24224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785993-D8D1-4A68-8329-A08A8230F8EE}"/>
                </a:ext>
              </a:extLst>
            </p:cNvPr>
            <p:cNvSpPr/>
            <p:nvPr/>
          </p:nvSpPr>
          <p:spPr>
            <a:xfrm>
              <a:off x="397991" y="2006662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1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801FC8-ED18-4B2E-8050-D1788CB08B33}"/>
                </a:ext>
              </a:extLst>
            </p:cNvPr>
            <p:cNvSpPr/>
            <p:nvPr/>
          </p:nvSpPr>
          <p:spPr>
            <a:xfrm>
              <a:off x="2143546" y="2012213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2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74ED58-A5A2-4F0E-BF7A-72E1503BCF82}"/>
                </a:ext>
              </a:extLst>
            </p:cNvPr>
            <p:cNvSpPr/>
            <p:nvPr/>
          </p:nvSpPr>
          <p:spPr>
            <a:xfrm>
              <a:off x="3884455" y="2006662"/>
              <a:ext cx="1665151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3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222B821-BBC2-4E7E-BDF7-1CF664B7A527}"/>
              </a:ext>
            </a:extLst>
          </p:cNvPr>
          <p:cNvSpPr/>
          <p:nvPr/>
        </p:nvSpPr>
        <p:spPr>
          <a:xfrm>
            <a:off x="5826988" y="2731699"/>
            <a:ext cx="3018432" cy="1089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CHARACTERISTICS: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1991A-2A9B-4DBD-8DDB-8E904E39B11E}"/>
              </a:ext>
            </a:extLst>
          </p:cNvPr>
          <p:cNvSpPr/>
          <p:nvPr/>
        </p:nvSpPr>
        <p:spPr>
          <a:xfrm>
            <a:off x="5826987" y="3816993"/>
            <a:ext cx="3018432" cy="1089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AUTHORITY</a:t>
            </a:r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DECISION-OWNER: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Who owns the decision-making process?</a:t>
            </a: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PROCESS: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How do we make this decision?</a:t>
            </a:r>
            <a:endParaRPr lang="en-IE" sz="900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AUTHORITY:</a:t>
            </a:r>
          </a:p>
          <a:p>
            <a:pPr lvl="0"/>
            <a:r>
              <a:rPr lang="en-IE" sz="600" i="1">
                <a:solidFill>
                  <a:prstClr val="black"/>
                </a:solidFill>
                <a:latin typeface="Century Gothic" panose="020B0502020202020204" pitchFamily="34" charset="0"/>
              </a:rPr>
              <a:t>tell, sell, consult, agree, inquire, delegate</a:t>
            </a:r>
          </a:p>
          <a:p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F8BB1-4327-4A26-8EE0-7121DC9529AA}"/>
              </a:ext>
            </a:extLst>
          </p:cNvPr>
          <p:cNvSpPr/>
          <p:nvPr/>
        </p:nvSpPr>
        <p:spPr>
          <a:xfrm>
            <a:off x="5388067" y="2890386"/>
            <a:ext cx="1797450" cy="94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788" i="1">
                <a:latin typeface="Century Gothic" panose="020B0502020202020204" pitchFamily="34" charset="0"/>
              </a:rPr>
              <a:t>REVERSABILITY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DECISION DURATION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INFORMATION QUALITY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EFFORT (€, people, time)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0A73F1-C4F3-4D47-80CB-9A71A63D4BF4}"/>
              </a:ext>
            </a:extLst>
          </p:cNvPr>
          <p:cNvCxnSpPr>
            <a:cxnSpLocks/>
          </p:cNvCxnSpPr>
          <p:nvPr/>
        </p:nvCxnSpPr>
        <p:spPr>
          <a:xfrm>
            <a:off x="7157432" y="298090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B2F8D-A061-49D7-8800-1A7E5BCE964B}"/>
              </a:ext>
            </a:extLst>
          </p:cNvPr>
          <p:cNvCxnSpPr>
            <a:cxnSpLocks/>
          </p:cNvCxnSpPr>
          <p:nvPr/>
        </p:nvCxnSpPr>
        <p:spPr>
          <a:xfrm>
            <a:off x="7157432" y="3215135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A99FEB-C4B9-4A93-994D-203625D34E05}"/>
              </a:ext>
            </a:extLst>
          </p:cNvPr>
          <p:cNvCxnSpPr>
            <a:cxnSpLocks/>
          </p:cNvCxnSpPr>
          <p:nvPr/>
        </p:nvCxnSpPr>
        <p:spPr>
          <a:xfrm>
            <a:off x="7157432" y="3456577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2C3ACD-34A2-4A44-8DFA-89E46BF9063C}"/>
              </a:ext>
            </a:extLst>
          </p:cNvPr>
          <p:cNvSpPr txBox="1"/>
          <p:nvPr/>
        </p:nvSpPr>
        <p:spPr>
          <a:xfrm>
            <a:off x="7093237" y="2851916"/>
            <a:ext cx="506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fully reversible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A8DB6-0EF8-4DA0-AC95-C4AC8D7E3986}"/>
              </a:ext>
            </a:extLst>
          </p:cNvPr>
          <p:cNvSpPr txBox="1"/>
          <p:nvPr/>
        </p:nvSpPr>
        <p:spPr>
          <a:xfrm>
            <a:off x="8362718" y="2852411"/>
            <a:ext cx="42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irreversible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A4669-E649-43FE-B196-2FC941D18685}"/>
              </a:ext>
            </a:extLst>
          </p:cNvPr>
          <p:cNvSpPr txBox="1"/>
          <p:nvPr/>
        </p:nvSpPr>
        <p:spPr>
          <a:xfrm>
            <a:off x="7095914" y="3101062"/>
            <a:ext cx="255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6292-2E45-4483-8D1A-7DCF3E7A8F54}"/>
              </a:ext>
            </a:extLst>
          </p:cNvPr>
          <p:cNvSpPr txBox="1"/>
          <p:nvPr/>
        </p:nvSpPr>
        <p:spPr>
          <a:xfrm>
            <a:off x="8462605" y="3101062"/>
            <a:ext cx="324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forever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9F181-78A8-4834-B57D-25412D619A23}"/>
              </a:ext>
            </a:extLst>
          </p:cNvPr>
          <p:cNvSpPr txBox="1"/>
          <p:nvPr/>
        </p:nvSpPr>
        <p:spPr>
          <a:xfrm>
            <a:off x="7100847" y="3334536"/>
            <a:ext cx="21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23F6E-D58F-4237-AAF9-C399BFF99766}"/>
              </a:ext>
            </a:extLst>
          </p:cNvPr>
          <p:cNvSpPr txBox="1"/>
          <p:nvPr/>
        </p:nvSpPr>
        <p:spPr>
          <a:xfrm>
            <a:off x="8510751" y="3335031"/>
            <a:ext cx="276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100%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0499DB-7A81-45A0-80A5-13F3561617BB}"/>
              </a:ext>
            </a:extLst>
          </p:cNvPr>
          <p:cNvCxnSpPr>
            <a:cxnSpLocks/>
          </p:cNvCxnSpPr>
          <p:nvPr/>
        </p:nvCxnSpPr>
        <p:spPr>
          <a:xfrm>
            <a:off x="7919744" y="3418076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29A498-A3FE-4B71-BF42-C78E05EBC017}"/>
              </a:ext>
            </a:extLst>
          </p:cNvPr>
          <p:cNvCxnSpPr>
            <a:cxnSpLocks/>
          </p:cNvCxnSpPr>
          <p:nvPr/>
        </p:nvCxnSpPr>
        <p:spPr>
          <a:xfrm>
            <a:off x="8347704" y="341294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634110-CAD5-4FCA-8E0A-7F060BA544AE}"/>
              </a:ext>
            </a:extLst>
          </p:cNvPr>
          <p:cNvCxnSpPr>
            <a:cxnSpLocks/>
          </p:cNvCxnSpPr>
          <p:nvPr/>
        </p:nvCxnSpPr>
        <p:spPr>
          <a:xfrm>
            <a:off x="8550986" y="341551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55900E-530F-458C-9B64-2927050E7B71}"/>
              </a:ext>
            </a:extLst>
          </p:cNvPr>
          <p:cNvSpPr txBox="1"/>
          <p:nvPr/>
        </p:nvSpPr>
        <p:spPr>
          <a:xfrm>
            <a:off x="7407833" y="3102789"/>
            <a:ext cx="298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weeks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E31F1-548F-46AF-8822-62F35B0B5BBE}"/>
              </a:ext>
            </a:extLst>
          </p:cNvPr>
          <p:cNvSpPr txBox="1"/>
          <p:nvPr/>
        </p:nvSpPr>
        <p:spPr>
          <a:xfrm>
            <a:off x="7766397" y="3103355"/>
            <a:ext cx="329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E5C92-DF19-463F-983D-4001BA354605}"/>
              </a:ext>
            </a:extLst>
          </p:cNvPr>
          <p:cNvSpPr txBox="1"/>
          <p:nvPr/>
        </p:nvSpPr>
        <p:spPr>
          <a:xfrm>
            <a:off x="8117006" y="3101062"/>
            <a:ext cx="275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years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45196B-76B3-494C-9E77-E31971D9374E}"/>
              </a:ext>
            </a:extLst>
          </p:cNvPr>
          <p:cNvCxnSpPr>
            <a:cxnSpLocks/>
          </p:cNvCxnSpPr>
          <p:nvPr/>
        </p:nvCxnSpPr>
        <p:spPr>
          <a:xfrm>
            <a:off x="7157432" y="370011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CDDDA-568C-4F57-ACE1-4FFE314E9202}"/>
              </a:ext>
            </a:extLst>
          </p:cNvPr>
          <p:cNvSpPr txBox="1"/>
          <p:nvPr/>
        </p:nvSpPr>
        <p:spPr>
          <a:xfrm>
            <a:off x="7100847" y="3578073"/>
            <a:ext cx="2318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05F517-657D-48CC-89BA-D95A739B13DF}"/>
              </a:ext>
            </a:extLst>
          </p:cNvPr>
          <p:cNvSpPr txBox="1"/>
          <p:nvPr/>
        </p:nvSpPr>
        <p:spPr>
          <a:xfrm>
            <a:off x="8430508" y="3578568"/>
            <a:ext cx="344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extreme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FDD997-5009-4264-92C4-C4DA19D93E6B}"/>
              </a:ext>
            </a:extLst>
          </p:cNvPr>
          <p:cNvCxnSpPr>
            <a:cxnSpLocks/>
          </p:cNvCxnSpPr>
          <p:nvPr/>
        </p:nvCxnSpPr>
        <p:spPr>
          <a:xfrm>
            <a:off x="7919744" y="3661613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B7890C-7566-4BCF-B0A5-C86F817953A0}"/>
              </a:ext>
            </a:extLst>
          </p:cNvPr>
          <p:cNvCxnSpPr>
            <a:cxnSpLocks/>
          </p:cNvCxnSpPr>
          <p:nvPr/>
        </p:nvCxnSpPr>
        <p:spPr>
          <a:xfrm>
            <a:off x="8347704" y="365647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A53A9-27F5-494A-8F9C-D51DEDA11F11}"/>
              </a:ext>
            </a:extLst>
          </p:cNvPr>
          <p:cNvCxnSpPr>
            <a:cxnSpLocks/>
          </p:cNvCxnSpPr>
          <p:nvPr/>
        </p:nvCxnSpPr>
        <p:spPr>
          <a:xfrm>
            <a:off x="8550986" y="365904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C2BAA-28BA-43FF-804D-CD1CD12D601F}"/>
              </a:ext>
            </a:extLst>
          </p:cNvPr>
          <p:cNvSpPr/>
          <p:nvPr/>
        </p:nvSpPr>
        <p:spPr>
          <a:xfrm>
            <a:off x="5826986" y="4903793"/>
            <a:ext cx="3018433" cy="602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RATIONALE &amp; CONSEQUENCES: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Why did we choose this option?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Are there any side-effects or impacts resulting form this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0BCE4-6116-479E-B55C-5907389DBEAB}"/>
              </a:ext>
            </a:extLst>
          </p:cNvPr>
          <p:cNvSpPr txBox="1"/>
          <p:nvPr/>
        </p:nvSpPr>
        <p:spPr>
          <a:xfrm>
            <a:off x="5020210" y="784047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EBF55-A16E-4572-8CAD-FDAEB92DF596}"/>
              </a:ext>
            </a:extLst>
          </p:cNvPr>
          <p:cNvSpPr/>
          <p:nvPr/>
        </p:nvSpPr>
        <p:spPr>
          <a:xfrm>
            <a:off x="4428986" y="634793"/>
            <a:ext cx="4416434" cy="1022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REQUIREMENTS: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ASRs or ARSs this decision impacts.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2C6559-C575-48DA-B51E-71FE7354B9C1}"/>
              </a:ext>
            </a:extLst>
          </p:cNvPr>
          <p:cNvSpPr/>
          <p:nvPr/>
        </p:nvSpPr>
        <p:spPr>
          <a:xfrm>
            <a:off x="5832198" y="1660432"/>
            <a:ext cx="3018433" cy="10734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SCOPE: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much of the enterprise is affected by the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62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27F084-D6D6-4F17-9B99-B07801AF58B8}"/>
              </a:ext>
            </a:extLst>
          </p:cNvPr>
          <p:cNvSpPr/>
          <p:nvPr/>
        </p:nvSpPr>
        <p:spPr>
          <a:xfrm>
            <a:off x="168033" y="592208"/>
            <a:ext cx="8808989" cy="553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66D74-7A6B-4875-9F40-F016D499DEBD}"/>
              </a:ext>
            </a:extLst>
          </p:cNvPr>
          <p:cNvSpPr/>
          <p:nvPr/>
        </p:nvSpPr>
        <p:spPr>
          <a:xfrm>
            <a:off x="168032" y="592326"/>
            <a:ext cx="8808990" cy="14136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RISK: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the risk to the program. </a:t>
            </a:r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E7113-AA4F-4ED3-9C33-78D6F9E041C9}"/>
              </a:ext>
            </a:extLst>
          </p:cNvPr>
          <p:cNvSpPr/>
          <p:nvPr/>
        </p:nvSpPr>
        <p:spPr>
          <a:xfrm>
            <a:off x="168032" y="2001710"/>
            <a:ext cx="4139827" cy="13853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000">
                <a:solidFill>
                  <a:schemeClr val="tx1"/>
                </a:solidFill>
                <a:latin typeface="Century Gothic" panose="020B0502020202020204" pitchFamily="34" charset="0"/>
              </a:rPr>
              <a:t>RISK MITIGATORS:</a:t>
            </a:r>
          </a:p>
          <a:p>
            <a:r>
              <a:rPr lang="en-IE" sz="7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How can we offset the risk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0296-D0CB-4931-8FFA-5FAF0058CAEC}"/>
              </a:ext>
            </a:extLst>
          </p:cNvPr>
          <p:cNvSpPr/>
          <p:nvPr/>
        </p:nvSpPr>
        <p:spPr>
          <a:xfrm>
            <a:off x="166978" y="3390143"/>
            <a:ext cx="5502129" cy="1413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COSTS(S):</a:t>
            </a:r>
          </a:p>
          <a:p>
            <a:pPr lvl="0"/>
            <a:r>
              <a: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costs will be incurred?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8EC3B-A9E5-40F2-A6EB-AFBD7D2BB57C}"/>
              </a:ext>
            </a:extLst>
          </p:cNvPr>
          <p:cNvSpPr/>
          <p:nvPr/>
        </p:nvSpPr>
        <p:spPr>
          <a:xfrm>
            <a:off x="168033" y="4806830"/>
            <a:ext cx="8808988" cy="1317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COST IMPACT CONSIDERATIONS</a:t>
            </a:r>
          </a:p>
          <a:p>
            <a:pPr lvl="0"/>
            <a:r>
              <a: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Decision and context of the cost</a:t>
            </a:r>
          </a:p>
          <a:p>
            <a:pPr lvl="0"/>
            <a:endParaRPr lang="en-IE" sz="60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5560-8BF4-4A88-8F65-DAE8F45FB5E2}"/>
              </a:ext>
            </a:extLst>
          </p:cNvPr>
          <p:cNvSpPr txBox="1"/>
          <p:nvPr/>
        </p:nvSpPr>
        <p:spPr>
          <a:xfrm>
            <a:off x="122548" y="136524"/>
            <a:ext cx="17491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RISK &amp; COST CARD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C77FE2-00F1-4397-8DB1-E5706CE482CC}"/>
              </a:ext>
            </a:extLst>
          </p:cNvPr>
          <p:cNvSpPr/>
          <p:nvPr/>
        </p:nvSpPr>
        <p:spPr>
          <a:xfrm>
            <a:off x="7297174" y="155306"/>
            <a:ext cx="819820" cy="3679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7E9C1-340B-4B0E-ACA5-D98B83F11F2B}"/>
              </a:ext>
            </a:extLst>
          </p:cNvPr>
          <p:cNvSpPr/>
          <p:nvPr/>
        </p:nvSpPr>
        <p:spPr>
          <a:xfrm>
            <a:off x="8157201" y="155305"/>
            <a:ext cx="819820" cy="3679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CB4E0E-59AF-4C5C-8A3C-F5ECAA11B276}"/>
              </a:ext>
            </a:extLst>
          </p:cNvPr>
          <p:cNvSpPr/>
          <p:nvPr/>
        </p:nvSpPr>
        <p:spPr>
          <a:xfrm>
            <a:off x="122548" y="6124311"/>
            <a:ext cx="7228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Gar Mac </a:t>
            </a:r>
            <a:r>
              <a:rPr lang="en-IE" sz="600" b="1" err="1">
                <a:latin typeface="Century Gothic" panose="020B0502020202020204" pitchFamily="34" charset="0"/>
              </a:rPr>
              <a:t>Críosta</a:t>
            </a:r>
            <a:r>
              <a:rPr lang="en-IE" sz="600" b="1">
                <a:latin typeface="Century Gothic" panose="020B0502020202020204" pitchFamily="34" charset="0"/>
              </a:rPr>
              <a:t> Agent ∆</a:t>
            </a:r>
            <a:r>
              <a:rPr lang="en-IE" sz="600">
                <a:latin typeface="Century Gothic" panose="020B0502020202020204" pitchFamily="34" charset="0"/>
              </a:rPr>
              <a:t> for </a:t>
            </a:r>
            <a:r>
              <a:rPr lang="en-IE" sz="600" b="1">
                <a:latin typeface="Century Gothic" panose="020B0502020202020204" pitchFamily="34" charset="0"/>
              </a:rPr>
              <a:t>IASA Global.</a:t>
            </a:r>
            <a:br>
              <a:rPr lang="en-IE" sz="600" b="1">
                <a:latin typeface="Century Gothic" panose="020B0502020202020204" pitchFamily="34" charset="0"/>
              </a:rPr>
            </a:br>
            <a:r>
              <a:rPr lang="en-IE" sz="600">
                <a:latin typeface="Century Gothic" panose="020B0502020202020204" pitchFamily="34" charset="0"/>
              </a:rPr>
              <a:t>Inspired By: </a:t>
            </a:r>
            <a:r>
              <a:rPr lang="en-US" sz="600" b="1">
                <a:latin typeface="Century Gothic" panose="020B0502020202020204" pitchFamily="34" charset="0"/>
              </a:rPr>
              <a:t>Carlson and William W. Wilmot,</a:t>
            </a:r>
            <a:r>
              <a:rPr lang="en-US" sz="600">
                <a:latin typeface="Century Gothic" panose="020B0502020202020204" pitchFamily="34" charset="0"/>
              </a:rPr>
              <a:t> Innovation: The Five Disciplines for Creating What Customers Want, Crown Business (August 8, 2006)</a:t>
            </a:r>
            <a:endParaRPr lang="en-IE" sz="600" b="1">
              <a:latin typeface="Century Gothic" panose="020B0502020202020204" pitchFamily="34" charset="0"/>
            </a:endParaRP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843AB-7E1A-4FC0-BC0F-2BD22A0A6A32}"/>
              </a:ext>
            </a:extLst>
          </p:cNvPr>
          <p:cNvSpPr/>
          <p:nvPr/>
        </p:nvSpPr>
        <p:spPr>
          <a:xfrm>
            <a:off x="5680323" y="3390143"/>
            <a:ext cx="3295643" cy="1413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COST ALTERNATIVES: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0B813D-9AD6-4122-831A-ED06B9D7C33B}"/>
              </a:ext>
            </a:extLst>
          </p:cNvPr>
          <p:cNvSpPr/>
          <p:nvPr/>
        </p:nvSpPr>
        <p:spPr>
          <a:xfrm>
            <a:off x="7352592" y="650207"/>
            <a:ext cx="1517410" cy="6187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PROBABILITY: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748ACE-262C-406F-B355-8F693392E221}"/>
              </a:ext>
            </a:extLst>
          </p:cNvPr>
          <p:cNvSpPr/>
          <p:nvPr/>
        </p:nvSpPr>
        <p:spPr>
          <a:xfrm>
            <a:off x="4305892" y="3472568"/>
            <a:ext cx="1289060" cy="123505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TOTAL COST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0A6F1-5584-4B87-9DAB-A7EBC013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89</a:t>
            </a:fld>
            <a:endParaRPr lang="en-I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858DEE-3CBB-4052-9C29-B6932B4499CD}"/>
              </a:ext>
            </a:extLst>
          </p:cNvPr>
          <p:cNvSpPr/>
          <p:nvPr/>
        </p:nvSpPr>
        <p:spPr>
          <a:xfrm>
            <a:off x="5763349" y="650206"/>
            <a:ext cx="1517410" cy="6187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RISK CATEGORY: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60A13B-74E1-464D-92A3-AE6019E2DAC8}"/>
              </a:ext>
            </a:extLst>
          </p:cNvPr>
          <p:cNvSpPr/>
          <p:nvPr/>
        </p:nvSpPr>
        <p:spPr>
          <a:xfrm>
            <a:off x="5765946" y="1325133"/>
            <a:ext cx="1517410" cy="6187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INCIDENT AMOUNT: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8311DD-98D7-4B16-9A29-48AE106C22A3}"/>
              </a:ext>
            </a:extLst>
          </p:cNvPr>
          <p:cNvSpPr/>
          <p:nvPr/>
        </p:nvSpPr>
        <p:spPr>
          <a:xfrm>
            <a:off x="7358289" y="1325133"/>
            <a:ext cx="1517410" cy="6187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REOCCURENCE: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F6CE2-CA31-4394-812F-6D76335692F9}"/>
              </a:ext>
            </a:extLst>
          </p:cNvPr>
          <p:cNvSpPr/>
          <p:nvPr/>
        </p:nvSpPr>
        <p:spPr>
          <a:xfrm>
            <a:off x="4296642" y="1998273"/>
            <a:ext cx="1863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00">
                <a:latin typeface="Century Gothic" panose="020B0502020202020204" pitchFamily="34" charset="0"/>
              </a:rPr>
              <a:t>DESIGN IMPACTS: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How can we offset the risk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1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79462" y="136524"/>
            <a:ext cx="8797560" cy="6357120"/>
            <a:chOff x="634542" y="369870"/>
            <a:chExt cx="11000941" cy="62252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IS SUCCESS TO YOU: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727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ARCHITECTURE PAINS/GAINS/OUTCOMES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361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Dave </a:t>
              </a:r>
              <a:r>
                <a:rPr lang="en-IE" sz="600" b="1" err="1">
                  <a:latin typeface="Century Gothic" panose="020B0502020202020204" pitchFamily="34" charset="0"/>
                </a:rPr>
                <a:t>Gray</a:t>
              </a:r>
              <a:r>
                <a:rPr lang="en-IE" sz="600" b="1">
                  <a:latin typeface="Century Gothic" panose="020B0502020202020204" pitchFamily="34" charset="0"/>
                </a:rPr>
                <a:t> - http://gamestorming.com/squiggle-birds/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64EF242-62D6-4844-9D4C-70CDA17E8FD8}"/>
              </a:ext>
            </a:extLst>
          </p:cNvPr>
          <p:cNvSpPr/>
          <p:nvPr/>
        </p:nvSpPr>
        <p:spPr>
          <a:xfrm>
            <a:off x="223710" y="2656289"/>
            <a:ext cx="2853352" cy="3468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PAINS: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</a:t>
            </a:r>
            <a:r>
              <a:rPr lang="en-US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elements of architecture in your work or life you want to fix</a:t>
            </a:r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2E5FA-7979-4680-90AB-ED92C215B7AB}"/>
              </a:ext>
            </a:extLst>
          </p:cNvPr>
          <p:cNvSpPr/>
          <p:nvPr/>
        </p:nvSpPr>
        <p:spPr>
          <a:xfrm>
            <a:off x="6011588" y="2656289"/>
            <a:ext cx="2965433" cy="3458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OUTCOMES: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</a:t>
            </a:r>
            <a:r>
              <a:rPr lang="en-US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elements that will allow you to measure the success of the class for you</a:t>
            </a:r>
            <a:endParaRPr lang="en-IE" sz="60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6F224-1A0C-4C50-AEDA-203429126066}"/>
              </a:ext>
            </a:extLst>
          </p:cNvPr>
          <p:cNvSpPr/>
          <p:nvPr/>
        </p:nvSpPr>
        <p:spPr>
          <a:xfrm>
            <a:off x="3077063" y="2656289"/>
            <a:ext cx="2934524" cy="3458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GAINS: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</a:t>
            </a:r>
            <a:r>
              <a:rPr lang="en-US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positive elements that you want to learn</a:t>
            </a:r>
            <a:endParaRPr lang="en-IE" sz="60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99A2-B63E-43E5-B6E8-BE61EC4D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3092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2C168A-C075-49BF-9E3F-425DDE2E9EB4}"/>
              </a:ext>
            </a:extLst>
          </p:cNvPr>
          <p:cNvGrpSpPr/>
          <p:nvPr/>
        </p:nvGrpSpPr>
        <p:grpSpPr>
          <a:xfrm>
            <a:off x="139959" y="136524"/>
            <a:ext cx="8677469" cy="6370250"/>
            <a:chOff x="453034" y="935520"/>
            <a:chExt cx="8273579" cy="47848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4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518290" y="1469413"/>
              <a:ext cx="8208323" cy="1028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CONTEXT: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Context information regarding the architecture debt request.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518289" y="2504520"/>
              <a:ext cx="8208323" cy="10076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JUSTIFICATION: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Business justification for incurring the debt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How urgent is the issue?</a:t>
              </a: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518289" y="3514725"/>
              <a:ext cx="2620038" cy="1047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COMPONENTS IMPACTED: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architecture components are impacted – application, roadmap, principles, standards, policies. organisation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518290" y="4560607"/>
              <a:ext cx="4053710" cy="953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UNDO ACTIONS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actions required to ‘repay’ the debt incurred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53034" y="935520"/>
              <a:ext cx="1715855" cy="38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 LOAN  REQUEST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2269176" y="1148447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3578390" y="114717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REQUESTOR: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8447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 REQ: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8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75907" y="5512349"/>
              <a:ext cx="6735588" cy="208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Global.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359926" y="1148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DURATION: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B843AB-7E1A-4FC0-BC0F-2BD22A0A6A32}"/>
                </a:ext>
              </a:extLst>
            </p:cNvPr>
            <p:cNvSpPr/>
            <p:nvPr/>
          </p:nvSpPr>
          <p:spPr>
            <a:xfrm>
              <a:off x="4572001" y="4560608"/>
              <a:ext cx="4154612" cy="953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REPAYMENT SCHEDULE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81B673-47B2-43A7-9B72-DAAA890697D8}"/>
                </a:ext>
              </a:extLst>
            </p:cNvPr>
            <p:cNvSpPr/>
            <p:nvPr/>
          </p:nvSpPr>
          <p:spPr>
            <a:xfrm>
              <a:off x="6153393" y="4809020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REPAYMENT START DATE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2BE1CE-EFDE-421F-BFB9-5FE50A3CBB94}"/>
                </a:ext>
              </a:extLst>
            </p:cNvPr>
            <p:cNvSpPr/>
            <p:nvPr/>
          </p:nvSpPr>
          <p:spPr>
            <a:xfrm>
              <a:off x="4635760" y="5126156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REMOVAL COST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interest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0C276F-8815-4B64-A0FC-38F63D493867}"/>
                </a:ext>
              </a:extLst>
            </p:cNvPr>
            <p:cNvSpPr/>
            <p:nvPr/>
          </p:nvSpPr>
          <p:spPr>
            <a:xfrm>
              <a:off x="6153392" y="5124058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REPAYMENT PERIOD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820AD4-C951-4C03-86E5-6F1A05D13844}"/>
                </a:ext>
              </a:extLst>
            </p:cNvPr>
            <p:cNvSpPr/>
            <p:nvPr/>
          </p:nvSpPr>
          <p:spPr>
            <a:xfrm>
              <a:off x="4635760" y="4809020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PRODUCTIVITY COST</a:t>
              </a:r>
              <a:endParaRPr lang="en-IE" sz="6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principal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7A5C69-E7EB-45B0-BE24-839BFB2568EA}"/>
                </a:ext>
              </a:extLst>
            </p:cNvPr>
            <p:cNvSpPr/>
            <p:nvPr/>
          </p:nvSpPr>
          <p:spPr>
            <a:xfrm>
              <a:off x="4899902" y="114717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OWNER: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BFAB9D-38FA-4602-921D-6946327B8C3D}"/>
                </a:ext>
              </a:extLst>
            </p:cNvPr>
            <p:cNvSpPr/>
            <p:nvPr/>
          </p:nvSpPr>
          <p:spPr>
            <a:xfrm>
              <a:off x="3138328" y="3515333"/>
              <a:ext cx="2576715" cy="1046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IMPACTS: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impacts on the architecture of the architecture debt incurred e.g. evolution, quality, maintainability, reliability, performance, productivity?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far reaching is the impact of this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1267F-9E74-4957-9532-EBAF655C726B}"/>
                </a:ext>
              </a:extLst>
            </p:cNvPr>
            <p:cNvSpPr txBox="1"/>
            <p:nvPr/>
          </p:nvSpPr>
          <p:spPr>
            <a:xfrm>
              <a:off x="5432012" y="1479157"/>
              <a:ext cx="3285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E" sz="120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“there’s never enough time to do it right, there’s always enough time to do it twice” </a:t>
              </a:r>
              <a:r>
                <a:rPr lang="en-IE" sz="9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– Brian Tracy - Eat that Frog</a:t>
              </a:r>
              <a:endParaRPr lang="en-IE" sz="12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B0EA1D-DBB9-496D-A27E-8B8657966960}"/>
                </a:ext>
              </a:extLst>
            </p:cNvPr>
            <p:cNvSpPr/>
            <p:nvPr/>
          </p:nvSpPr>
          <p:spPr>
            <a:xfrm>
              <a:off x="5715046" y="3513850"/>
              <a:ext cx="3011566" cy="1046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b="1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DEBT CHARACTERISTICS: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7882B0-1589-45A5-B548-8784D2E25C1E}"/>
                </a:ext>
              </a:extLst>
            </p:cNvPr>
            <p:cNvSpPr/>
            <p:nvPr/>
          </p:nvSpPr>
          <p:spPr>
            <a:xfrm>
              <a:off x="5174103" y="3762800"/>
              <a:ext cx="1848283" cy="692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REVERSABILITY</a:t>
              </a:r>
            </a:p>
            <a:p>
              <a:pPr algn="r"/>
              <a:endParaRPr lang="en-IE" sz="788" i="1">
                <a:latin typeface="Century Gothic" panose="020B0502020202020204" pitchFamily="34" charset="0"/>
              </a:endParaRPr>
            </a:p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UNDO DURATION</a:t>
              </a:r>
            </a:p>
            <a:p>
              <a:pPr algn="r"/>
              <a:endParaRPr lang="en-IE" sz="788" i="1">
                <a:latin typeface="Century Gothic" panose="020B0502020202020204" pitchFamily="34" charset="0"/>
              </a:endParaRPr>
            </a:p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EFFORT (€, people, time)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82A2CA3-71BE-4A30-B2B0-B1F4B0C2C523}"/>
                </a:ext>
              </a:extLst>
            </p:cNvPr>
            <p:cNvCxnSpPr/>
            <p:nvPr/>
          </p:nvCxnSpPr>
          <p:spPr>
            <a:xfrm>
              <a:off x="6993508" y="3855614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7BA77B-5ED0-4A51-992E-2CCDBE6CE61C}"/>
                </a:ext>
              </a:extLst>
            </p:cNvPr>
            <p:cNvCxnSpPr/>
            <p:nvPr/>
          </p:nvCxnSpPr>
          <p:spPr>
            <a:xfrm>
              <a:off x="6993508" y="4095786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A4F60A-1850-4E74-AA97-3DB1BD871ED2}"/>
                </a:ext>
              </a:extLst>
            </p:cNvPr>
            <p:cNvSpPr txBox="1"/>
            <p:nvPr/>
          </p:nvSpPr>
          <p:spPr>
            <a:xfrm>
              <a:off x="6927498" y="3723355"/>
              <a:ext cx="520361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fully reversible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FAD049-C9FD-4BCF-8BE6-353C0FDF1198}"/>
                </a:ext>
              </a:extLst>
            </p:cNvPr>
            <p:cNvSpPr txBox="1"/>
            <p:nvPr/>
          </p:nvSpPr>
          <p:spPr>
            <a:xfrm>
              <a:off x="8249304" y="3723863"/>
              <a:ext cx="4341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irreversible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2E26A1-0EFF-4CD8-B8F3-FC386718918B}"/>
                </a:ext>
              </a:extLst>
            </p:cNvPr>
            <p:cNvSpPr txBox="1"/>
            <p:nvPr/>
          </p:nvSpPr>
          <p:spPr>
            <a:xfrm>
              <a:off x="6930249" y="3978820"/>
              <a:ext cx="2628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days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57C460-6E85-4D64-AFE7-0B617E4A8940}"/>
                </a:ext>
              </a:extLst>
            </p:cNvPr>
            <p:cNvSpPr txBox="1"/>
            <p:nvPr/>
          </p:nvSpPr>
          <p:spPr>
            <a:xfrm>
              <a:off x="8335592" y="3978820"/>
              <a:ext cx="333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forever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4B93F5F-0B9B-427C-BC78-A79228481CDB}"/>
                </a:ext>
              </a:extLst>
            </p:cNvPr>
            <p:cNvSpPr txBox="1"/>
            <p:nvPr/>
          </p:nvSpPr>
          <p:spPr>
            <a:xfrm>
              <a:off x="7250989" y="3980592"/>
              <a:ext cx="306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weeks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E37EAE-1154-4860-8E4F-709F0F85607B}"/>
                </a:ext>
              </a:extLst>
            </p:cNvPr>
            <p:cNvSpPr txBox="1"/>
            <p:nvPr/>
          </p:nvSpPr>
          <p:spPr>
            <a:xfrm>
              <a:off x="7619695" y="3981172"/>
              <a:ext cx="338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months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9F64CA-2C51-499C-A93B-B36DFD417E4D}"/>
                </a:ext>
              </a:extLst>
            </p:cNvPr>
            <p:cNvSpPr txBox="1"/>
            <p:nvPr/>
          </p:nvSpPr>
          <p:spPr>
            <a:xfrm>
              <a:off x="7980219" y="3978820"/>
              <a:ext cx="2834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years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E6979F-83A7-4658-B883-D2546E116A23}"/>
                </a:ext>
              </a:extLst>
            </p:cNvPr>
            <p:cNvCxnSpPr/>
            <p:nvPr/>
          </p:nvCxnSpPr>
          <p:spPr>
            <a:xfrm>
              <a:off x="6993508" y="4344633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C14E06-2633-4DF6-84B6-7BAD01C6439F}"/>
                </a:ext>
              </a:extLst>
            </p:cNvPr>
            <p:cNvSpPr txBox="1"/>
            <p:nvPr/>
          </p:nvSpPr>
          <p:spPr>
            <a:xfrm>
              <a:off x="6935321" y="4219497"/>
              <a:ext cx="238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low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C81986-6526-4405-9ADA-6F3C04A0D81B}"/>
                </a:ext>
              </a:extLst>
            </p:cNvPr>
            <p:cNvSpPr txBox="1"/>
            <p:nvPr/>
          </p:nvSpPr>
          <p:spPr>
            <a:xfrm>
              <a:off x="8302587" y="4220005"/>
              <a:ext cx="354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extreme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6CC47E-DCD5-4B1C-B6F2-65C76C03A4FC}"/>
                </a:ext>
              </a:extLst>
            </p:cNvPr>
            <p:cNvCxnSpPr/>
            <p:nvPr/>
          </p:nvCxnSpPr>
          <p:spPr>
            <a:xfrm>
              <a:off x="7777378" y="4305156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E6E7322-102A-4DBE-AE81-8FA66097330B}"/>
                </a:ext>
              </a:extLst>
            </p:cNvPr>
            <p:cNvCxnSpPr/>
            <p:nvPr/>
          </p:nvCxnSpPr>
          <p:spPr>
            <a:xfrm>
              <a:off x="8217440" y="4299891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E5AD93-AE22-49D0-85BC-5E9189A19B5B}"/>
                </a:ext>
              </a:extLst>
            </p:cNvPr>
            <p:cNvCxnSpPr/>
            <p:nvPr/>
          </p:nvCxnSpPr>
          <p:spPr>
            <a:xfrm>
              <a:off x="8426471" y="4302526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573811-C76E-4677-94C1-8608696EB121}"/>
                </a:ext>
              </a:extLst>
            </p:cNvPr>
            <p:cNvSpPr/>
            <p:nvPr/>
          </p:nvSpPr>
          <p:spPr>
            <a:xfrm>
              <a:off x="4262335" y="4247605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SCOPE</a:t>
              </a: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6E6D8-78F6-4235-86A9-E5625ED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90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996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94267" y="136524"/>
            <a:ext cx="8882755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Build value into the delivery of technology strategy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Language of 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Sketch a performance view of your architecture using a sequence diagram</a:t>
              </a: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BR View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ADR Card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Descriptions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149014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LS3.4.3 PERFORMANCE VIEW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Paul Preiss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42790" y="1590797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42789" y="2002910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8DD2F-89C3-4365-B939-849EAC09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91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9022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88536" y="136524"/>
            <a:ext cx="8788486" cy="6379976"/>
            <a:chOff x="634542" y="369870"/>
            <a:chExt cx="11000941" cy="61111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Build a performance view of your system</a:t>
              </a:r>
              <a:endParaRPr lang="en-IE" sz="60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525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PERFORMANCE VIEW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15676"/>
              <a:ext cx="9550278" cy="265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David </a:t>
              </a:r>
              <a:r>
                <a:rPr lang="en-IE" sz="600" b="1" err="1">
                  <a:latin typeface="Century Gothic" panose="020B0502020202020204" pitchFamily="34" charset="0"/>
                </a:rPr>
                <a:t>Gray</a:t>
              </a:r>
              <a:r>
                <a:rPr lang="en-IE" sz="600" b="1">
                  <a:latin typeface="Century Gothic" panose="020B0502020202020204" pitchFamily="34" charset="0"/>
                </a:rPr>
                <a:t>  http://gamestorming.com/draw-toast/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31E76-9DA3-485C-8177-A0A2632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92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3385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94268" y="136524"/>
            <a:ext cx="8882754" cy="6381330"/>
            <a:chOff x="634542" y="369870"/>
            <a:chExt cx="11000941" cy="6129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What do we want to get out of it?</a:t>
              </a:r>
            </a:p>
            <a:p>
              <a:r>
                <a:rPr lang="en-IE" sz="750">
                  <a:solidFill>
                    <a:schemeClr val="tx1"/>
                  </a:solidFill>
                  <a:latin typeface="Century Gothic" panose="020B0502020202020204" pitchFamily="34" charset="0"/>
                </a:rPr>
                <a:t>Understand how to approach architecture analysis using ATAM(like) process to evaluate QAT scenarios 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691052" y="1665607"/>
              <a:ext cx="10944430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SITUATION: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What situation are we facing?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IASA Core Creating 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691050" y="2515114"/>
              <a:ext cx="6977194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STEPS: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3 ASRs (already collected)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3 Quality Attribute Requirements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Identify 3 Architecture Decisions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Use a QAT Scenario to estimate architecture design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Class Discussion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788">
                <a:solidFill>
                  <a:schemeClr val="tx1"/>
                </a:solidFill>
                <a:latin typeface="Century Gothic" panose="020B0502020202020204" pitchFamily="34" charset="0"/>
                <a:sym typeface="Wingdings" panose="05000000000000000000" pitchFamily="2" charset="2"/>
              </a:endParaRPr>
            </a:p>
            <a:p>
              <a:pPr lvl="1"/>
              <a:r>
                <a:rPr lang="en-IE" sz="788">
                  <a:solidFill>
                    <a:schemeClr val="tx1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				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F0296-D0CB-4931-8FFA-5FAF0058CAEC}"/>
                </a:ext>
              </a:extLst>
            </p:cNvPr>
            <p:cNvSpPr/>
            <p:nvPr/>
          </p:nvSpPr>
          <p:spPr>
            <a:xfrm>
              <a:off x="7674144" y="2515114"/>
              <a:ext cx="3961338" cy="2908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TOOL(S):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tools will we use?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QAT Card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ASR Card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ADR Card</a:t>
              </a: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Small Post-its</a:t>
              </a:r>
            </a:p>
            <a:p>
              <a:pPr lvl="0"/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Sharpies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691053" y="5423495"/>
              <a:ext cx="4837471" cy="809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STAKEHOLDERS(S):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needs to be there?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 cares about the result?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Architects, Developers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97A9E2-733E-4283-B8E1-7B1E56FD8A08}"/>
                </a:ext>
              </a:extLst>
            </p:cNvPr>
            <p:cNvSpPr/>
            <p:nvPr/>
          </p:nvSpPr>
          <p:spPr>
            <a:xfrm>
              <a:off x="5522086" y="5423496"/>
              <a:ext cx="6113396" cy="809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KEY CONCERN(S):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stakeholders key concerns?</a:t>
              </a:r>
            </a:p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Service Interface Design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834496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LS3.5.1 QATT, ARC ANALYSIS, ADRs AND ASRs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5769086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FOR: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7549950" y="388262"/>
              <a:ext cx="173800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Gar Mac Críosta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CORE 3.0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D09F0C-04B2-4AF3-8D1A-B0FAAE453565}"/>
              </a:ext>
            </a:extLst>
          </p:cNvPr>
          <p:cNvSpPr txBox="1"/>
          <p:nvPr/>
        </p:nvSpPr>
        <p:spPr>
          <a:xfrm>
            <a:off x="712771" y="1897508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6BA3E-93CC-48B8-B988-9CC2E12789C9}"/>
              </a:ext>
            </a:extLst>
          </p:cNvPr>
          <p:cNvSpPr/>
          <p:nvPr/>
        </p:nvSpPr>
        <p:spPr>
          <a:xfrm>
            <a:off x="7656083" y="1602246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DURATION: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25 Mins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11DA-557D-4E48-A146-B7B890CF4B85}"/>
              </a:ext>
            </a:extLst>
          </p:cNvPr>
          <p:cNvSpPr/>
          <p:nvPr/>
        </p:nvSpPr>
        <p:spPr>
          <a:xfrm>
            <a:off x="7656083" y="1986505"/>
            <a:ext cx="1185001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# PEOPLE: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1-25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96FB7-045C-4B1D-B8B5-82B483FE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93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8225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C327C6-46A5-4425-8258-F3C6DAAF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1" y="1509937"/>
            <a:ext cx="8083324" cy="385719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CBB9481-3251-4C13-B0E3-D666783541CD}"/>
              </a:ext>
            </a:extLst>
          </p:cNvPr>
          <p:cNvGrpSpPr/>
          <p:nvPr/>
        </p:nvGrpSpPr>
        <p:grpSpPr>
          <a:xfrm>
            <a:off x="245097" y="136524"/>
            <a:ext cx="8672660" cy="6353973"/>
            <a:chOff x="634542" y="249562"/>
            <a:chExt cx="11000941" cy="61895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548CFD-12B3-4FEA-9405-8729D08FA743}"/>
                </a:ext>
              </a:extLst>
            </p:cNvPr>
            <p:cNvSpPr/>
            <p:nvPr/>
          </p:nvSpPr>
          <p:spPr>
            <a:xfrm>
              <a:off x="691052" y="657547"/>
              <a:ext cx="10944431" cy="54150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1D05F8-12BF-467B-B1B6-2B31D667D56C}"/>
                </a:ext>
              </a:extLst>
            </p:cNvPr>
            <p:cNvSpPr txBox="1"/>
            <p:nvPr/>
          </p:nvSpPr>
          <p:spPr>
            <a:xfrm>
              <a:off x="634542" y="282541"/>
              <a:ext cx="4498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ATAM ARCHITECTURE REVIEW 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1CCC8C-FF5E-4A72-8D9A-C308613AE9DC}"/>
                </a:ext>
              </a:extLst>
            </p:cNvPr>
            <p:cNvSpPr/>
            <p:nvPr/>
          </p:nvSpPr>
          <p:spPr>
            <a:xfrm>
              <a:off x="10616924" y="2495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96EFC71-9577-4D89-A885-B7ACC5C0771D}"/>
                </a:ext>
              </a:extLst>
            </p:cNvPr>
            <p:cNvSpPr/>
            <p:nvPr/>
          </p:nvSpPr>
          <p:spPr>
            <a:xfrm>
              <a:off x="634542" y="6079322"/>
              <a:ext cx="9550278" cy="359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ATAM by:</a:t>
              </a:r>
              <a:r>
                <a:rPr lang="en-IE" sz="600" b="1">
                  <a:latin typeface="Century Gothic" panose="020B0502020202020204" pitchFamily="34" charset="0"/>
                </a:rPr>
                <a:t> SEI - https://resources.sei.cmu.edu/library/asset-view.cfm?assetid=5177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372B2C-3191-4AF8-AE6A-EFA18929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94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204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A11391-30CC-4453-987B-CC04E9C79A25}"/>
              </a:ext>
            </a:extLst>
          </p:cNvPr>
          <p:cNvGrpSpPr/>
          <p:nvPr/>
        </p:nvGrpSpPr>
        <p:grpSpPr>
          <a:xfrm>
            <a:off x="179110" y="136524"/>
            <a:ext cx="8682086" cy="6381863"/>
            <a:chOff x="613994" y="360852"/>
            <a:chExt cx="11000940" cy="61369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461772-8C28-4112-AFB3-D79E7443C913}"/>
                </a:ext>
              </a:extLst>
            </p:cNvPr>
            <p:cNvSpPr/>
            <p:nvPr/>
          </p:nvSpPr>
          <p:spPr>
            <a:xfrm>
              <a:off x="720432" y="845480"/>
              <a:ext cx="10894499" cy="5399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BA6D65-5753-44C5-9817-42370CBB73BE}"/>
                </a:ext>
              </a:extLst>
            </p:cNvPr>
            <p:cNvSpPr/>
            <p:nvPr/>
          </p:nvSpPr>
          <p:spPr>
            <a:xfrm>
              <a:off x="720431" y="845598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ARCHITECTURALLY SIGNIFICANT REQUIREMENT &amp; ARCHITECTURE CONTEXT:</a:t>
              </a:r>
              <a:endPara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B29B9D-6EE8-4121-A25C-C96B5738E0EA}"/>
                </a:ext>
              </a:extLst>
            </p:cNvPr>
            <p:cNvSpPr/>
            <p:nvPr/>
          </p:nvSpPr>
          <p:spPr>
            <a:xfrm>
              <a:off x="720431" y="1694987"/>
              <a:ext cx="10894503" cy="849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SIGNIFICANCE &amp; IMPACT: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5AE3EA-32CD-435D-BC6F-A6E3BFE4F281}"/>
                </a:ext>
              </a:extLst>
            </p:cNvPr>
            <p:cNvSpPr txBox="1"/>
            <p:nvPr/>
          </p:nvSpPr>
          <p:spPr>
            <a:xfrm>
              <a:off x="613994" y="360852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ASR CARD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B54582-0787-4E4C-9EE6-7D0CEEF0B67F}"/>
                </a:ext>
              </a:extLst>
            </p:cNvPr>
            <p:cNvSpPr/>
            <p:nvPr/>
          </p:nvSpPr>
          <p:spPr>
            <a:xfrm>
              <a:off x="5327144" y="374202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35D9D0-B7DD-4776-AA36-4714F981B172}"/>
                </a:ext>
              </a:extLst>
            </p:cNvPr>
            <p:cNvSpPr/>
            <p:nvPr/>
          </p:nvSpPr>
          <p:spPr>
            <a:xfrm>
              <a:off x="9527865" y="379244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4BFD9E-A721-49F3-8BA9-D625CACCBD39}"/>
                </a:ext>
              </a:extLst>
            </p:cNvPr>
            <p:cNvSpPr/>
            <p:nvPr/>
          </p:nvSpPr>
          <p:spPr>
            <a:xfrm>
              <a:off x="10596376" y="379243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STATUS: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3F25EA-45B3-446A-BAD0-3750977792B6}"/>
                </a:ext>
              </a:extLst>
            </p:cNvPr>
            <p:cNvSpPr/>
            <p:nvPr/>
          </p:nvSpPr>
          <p:spPr>
            <a:xfrm>
              <a:off x="661261" y="6231449"/>
              <a:ext cx="9550279" cy="266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Gar Mac </a:t>
              </a:r>
              <a:r>
                <a:rPr lang="en-IE" sz="600" err="1">
                  <a:latin typeface="Century Gothic" panose="020B0502020202020204" pitchFamily="34" charset="0"/>
                </a:rPr>
                <a:t>Críosta</a:t>
              </a:r>
              <a:r>
                <a:rPr lang="en-IE" sz="600">
                  <a:latin typeface="Century Gothic" panose="020B0502020202020204" pitchFamily="34" charset="0"/>
                </a:rPr>
                <a:t> Agent ∆ for 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738429-D861-483C-86F1-BDF41BCCA910}"/>
                </a:ext>
              </a:extLst>
            </p:cNvPr>
            <p:cNvSpPr/>
            <p:nvPr/>
          </p:nvSpPr>
          <p:spPr>
            <a:xfrm>
              <a:off x="7921705" y="379243"/>
              <a:ext cx="155620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CRITICALITY: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666021-F5EB-428A-8213-3AAD348D0913}"/>
                </a:ext>
              </a:extLst>
            </p:cNvPr>
            <p:cNvSpPr/>
            <p:nvPr/>
          </p:nvSpPr>
          <p:spPr>
            <a:xfrm>
              <a:off x="720429" y="2535524"/>
              <a:ext cx="10894499" cy="2134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CHARACTERISTICS: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2573B9-0AAF-419E-9CFF-E5F281685C09}"/>
                </a:ext>
              </a:extLst>
            </p:cNvPr>
            <p:cNvCxnSpPr/>
            <p:nvPr/>
          </p:nvCxnSpPr>
          <p:spPr>
            <a:xfrm>
              <a:off x="1991744" y="32529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EF6066E-4A04-402C-9E09-3420AE389831}"/>
                </a:ext>
              </a:extLst>
            </p:cNvPr>
            <p:cNvCxnSpPr/>
            <p:nvPr/>
          </p:nvCxnSpPr>
          <p:spPr>
            <a:xfrm>
              <a:off x="1991744" y="3565294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49E3F6-BA83-4525-AA0C-2A420966EF83}"/>
                </a:ext>
              </a:extLst>
            </p:cNvPr>
            <p:cNvCxnSpPr/>
            <p:nvPr/>
          </p:nvCxnSpPr>
          <p:spPr>
            <a:xfrm>
              <a:off x="1991744" y="3887217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4ADE95-BA1A-4122-AA64-0E2E48DAA5B6}"/>
                </a:ext>
              </a:extLst>
            </p:cNvPr>
            <p:cNvSpPr txBox="1"/>
            <p:nvPr/>
          </p:nvSpPr>
          <p:spPr>
            <a:xfrm>
              <a:off x="1909551" y="3081002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76F6D5-DE9E-4964-8785-F0E3C1F7E7DC}"/>
                </a:ext>
              </a:extLst>
            </p:cNvPr>
            <p:cNvSpPr txBox="1"/>
            <p:nvPr/>
          </p:nvSpPr>
          <p:spPr>
            <a:xfrm>
              <a:off x="3344894" y="3081662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6DB186-EAA1-4C3F-B7DC-3D070DFE1583}"/>
                </a:ext>
              </a:extLst>
            </p:cNvPr>
            <p:cNvSpPr txBox="1"/>
            <p:nvPr/>
          </p:nvSpPr>
          <p:spPr>
            <a:xfrm>
              <a:off x="1912978" y="341319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simple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99CBE5-9F43-4546-A2C6-CCB52AAB68E2}"/>
                </a:ext>
              </a:extLst>
            </p:cNvPr>
            <p:cNvSpPr txBox="1"/>
            <p:nvPr/>
          </p:nvSpPr>
          <p:spPr>
            <a:xfrm>
              <a:off x="3626898" y="3413197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complex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F34C2E-2E21-412D-A236-41D8722EE0A1}"/>
                </a:ext>
              </a:extLst>
            </p:cNvPr>
            <p:cNvSpPr txBox="1"/>
            <p:nvPr/>
          </p:nvSpPr>
          <p:spPr>
            <a:xfrm>
              <a:off x="1903883" y="3724496"/>
              <a:ext cx="3369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 err="1">
                  <a:latin typeface="Century Gothic" panose="020B0502020202020204" pitchFamily="34" charset="0"/>
                </a:rPr>
                <a:t>bau</a:t>
              </a:r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89C5D0-F22E-4709-8666-9B73791196AD}"/>
                </a:ext>
              </a:extLst>
            </p:cNvPr>
            <p:cNvSpPr txBox="1"/>
            <p:nvPr/>
          </p:nvSpPr>
          <p:spPr>
            <a:xfrm>
              <a:off x="3467651" y="3725156"/>
              <a:ext cx="7441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bleeding edge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1D27DC-4D0C-497D-9BF3-BA7DCDD41E95}"/>
                </a:ext>
              </a:extLst>
            </p:cNvPr>
            <p:cNvCxnSpPr/>
            <p:nvPr/>
          </p:nvCxnSpPr>
          <p:spPr>
            <a:xfrm>
              <a:off x="1991744" y="4211933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45F5C-147C-4D74-B130-CE192D89C958}"/>
                </a:ext>
              </a:extLst>
            </p:cNvPr>
            <p:cNvSpPr txBox="1"/>
            <p:nvPr/>
          </p:nvSpPr>
          <p:spPr>
            <a:xfrm>
              <a:off x="1919294" y="4049212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35EB8F-55AE-4ACA-8E76-01AF34DB9741}"/>
                </a:ext>
              </a:extLst>
            </p:cNvPr>
            <p:cNvSpPr txBox="1"/>
            <p:nvPr/>
          </p:nvSpPr>
          <p:spPr>
            <a:xfrm>
              <a:off x="3765597" y="4049872"/>
              <a:ext cx="3449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2FB983-AD30-4960-B48A-F45BF8D6BE54}"/>
                </a:ext>
              </a:extLst>
            </p:cNvPr>
            <p:cNvCxnSpPr/>
            <p:nvPr/>
          </p:nvCxnSpPr>
          <p:spPr>
            <a:xfrm>
              <a:off x="5429803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79D030-82A9-4113-888D-5B741B8C4319}"/>
                </a:ext>
              </a:extLst>
            </p:cNvPr>
            <p:cNvCxnSpPr/>
            <p:nvPr/>
          </p:nvCxnSpPr>
          <p:spPr>
            <a:xfrm>
              <a:off x="5429803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A02C10-F31C-48B4-8765-951255567801}"/>
                </a:ext>
              </a:extLst>
            </p:cNvPr>
            <p:cNvCxnSpPr/>
            <p:nvPr/>
          </p:nvCxnSpPr>
          <p:spPr>
            <a:xfrm>
              <a:off x="5429803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3E7B0C-40BD-42B7-A675-7766D10E7F42}"/>
                </a:ext>
              </a:extLst>
            </p:cNvPr>
            <p:cNvSpPr txBox="1"/>
            <p:nvPr/>
          </p:nvSpPr>
          <p:spPr>
            <a:xfrm>
              <a:off x="5347610" y="3090394"/>
              <a:ext cx="5148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return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1F2906-A588-4EBD-AFF2-5DB01AFFAD25}"/>
                </a:ext>
              </a:extLst>
            </p:cNvPr>
            <p:cNvSpPr txBox="1"/>
            <p:nvPr/>
          </p:nvSpPr>
          <p:spPr>
            <a:xfrm>
              <a:off x="6937063" y="3091054"/>
              <a:ext cx="6094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high returns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C88E65-DB8E-4C7B-9205-BF5978FF37A4}"/>
                </a:ext>
              </a:extLst>
            </p:cNvPr>
            <p:cNvSpPr txBox="1"/>
            <p:nvPr/>
          </p:nvSpPr>
          <p:spPr>
            <a:xfrm>
              <a:off x="5357353" y="373388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not urgent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1DFC93-EC6E-49D9-B8BF-8248AA3B47B3}"/>
                </a:ext>
              </a:extLst>
            </p:cNvPr>
            <p:cNvSpPr txBox="1"/>
            <p:nvPr/>
          </p:nvSpPr>
          <p:spPr>
            <a:xfrm>
              <a:off x="7116327" y="3734548"/>
              <a:ext cx="42672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urgent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3087D6-9DDD-44BA-ABF8-7337AC1DC96B}"/>
                </a:ext>
              </a:extLst>
            </p:cNvPr>
            <p:cNvCxnSpPr/>
            <p:nvPr/>
          </p:nvCxnSpPr>
          <p:spPr>
            <a:xfrm>
              <a:off x="5429803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CB9B94-67C1-4C8B-95BE-ABE8A1F3C3E2}"/>
                </a:ext>
              </a:extLst>
            </p:cNvPr>
            <p:cNvSpPr/>
            <p:nvPr/>
          </p:nvSpPr>
          <p:spPr>
            <a:xfrm>
              <a:off x="1367824" y="3043649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COST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FE0823-619B-49A1-AFD9-56B25984D75A}"/>
                </a:ext>
              </a:extLst>
            </p:cNvPr>
            <p:cNvSpPr/>
            <p:nvPr/>
          </p:nvSpPr>
          <p:spPr>
            <a:xfrm>
              <a:off x="840436" y="3340287"/>
              <a:ext cx="11128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COMPLEXITY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D6D37-3CFB-43C4-89A3-9D58C348E14F}"/>
                </a:ext>
              </a:extLst>
            </p:cNvPr>
            <p:cNvSpPr/>
            <p:nvPr/>
          </p:nvSpPr>
          <p:spPr>
            <a:xfrm>
              <a:off x="1061980" y="3669633"/>
              <a:ext cx="8483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NOVELTY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B6B7B5-73C9-4C45-9AD7-58A3F2AFCC25}"/>
                </a:ext>
              </a:extLst>
            </p:cNvPr>
            <p:cNvSpPr/>
            <p:nvPr/>
          </p:nvSpPr>
          <p:spPr>
            <a:xfrm>
              <a:off x="1416244" y="3966271"/>
              <a:ext cx="494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RISK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454FB23-BBD9-47A5-AA1C-0F4379627EFA}"/>
                </a:ext>
              </a:extLst>
            </p:cNvPr>
            <p:cNvSpPr/>
            <p:nvPr/>
          </p:nvSpPr>
          <p:spPr>
            <a:xfrm>
              <a:off x="4610402" y="3081002"/>
              <a:ext cx="8274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REWARD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2FE9FD-92B8-4D41-8FA7-CDD964255A0D}"/>
                </a:ext>
              </a:extLst>
            </p:cNvPr>
            <p:cNvSpPr/>
            <p:nvPr/>
          </p:nvSpPr>
          <p:spPr>
            <a:xfrm>
              <a:off x="4087823" y="3377640"/>
              <a:ext cx="1350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LEGAL &amp; COMP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737053-F679-48BA-9A08-696A1ECA83C0}"/>
                </a:ext>
              </a:extLst>
            </p:cNvPr>
            <p:cNvSpPr/>
            <p:nvPr/>
          </p:nvSpPr>
          <p:spPr>
            <a:xfrm>
              <a:off x="4469669" y="3706986"/>
              <a:ext cx="925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URGENCY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C444D92-8E97-477B-BD05-57DFE29196EA}"/>
                </a:ext>
              </a:extLst>
            </p:cNvPr>
            <p:cNvSpPr/>
            <p:nvPr/>
          </p:nvSpPr>
          <p:spPr>
            <a:xfrm>
              <a:off x="7532289" y="4010465"/>
              <a:ext cx="11977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E" sz="600" i="1">
                  <a:latin typeface="Century Gothic" panose="020B0502020202020204" pitchFamily="34" charset="0"/>
                </a:rPr>
                <a:t>other</a:t>
              </a:r>
              <a:r>
                <a:rPr lang="en-IE" sz="900" i="1">
                  <a:latin typeface="Century Gothic" panose="020B0502020202020204" pitchFamily="34" charset="0"/>
                </a:rPr>
                <a:t>_________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B61498-9137-44BA-9343-83615CB5CE5C}"/>
                </a:ext>
              </a:extLst>
            </p:cNvPr>
            <p:cNvCxnSpPr/>
            <p:nvPr/>
          </p:nvCxnSpPr>
          <p:spPr>
            <a:xfrm>
              <a:off x="8843158" y="3262378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7E0AB0-C765-4215-A0BF-D5F59B5FDA53}"/>
                </a:ext>
              </a:extLst>
            </p:cNvPr>
            <p:cNvCxnSpPr/>
            <p:nvPr/>
          </p:nvCxnSpPr>
          <p:spPr>
            <a:xfrm>
              <a:off x="8843158" y="3574686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F13C437-58AA-4179-8550-D6CC13BAC094}"/>
                </a:ext>
              </a:extLst>
            </p:cNvPr>
            <p:cNvCxnSpPr/>
            <p:nvPr/>
          </p:nvCxnSpPr>
          <p:spPr>
            <a:xfrm>
              <a:off x="8843158" y="3896609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489A23D-0BF5-471A-9BF8-1693934AD76E}"/>
                </a:ext>
              </a:extLst>
            </p:cNvPr>
            <p:cNvSpPr txBox="1"/>
            <p:nvPr/>
          </p:nvSpPr>
          <p:spPr>
            <a:xfrm>
              <a:off x="8760965" y="309039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compliant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ED293F-ADF2-41D0-AC86-BF59CA1A58FC}"/>
                </a:ext>
              </a:extLst>
            </p:cNvPr>
            <p:cNvSpPr txBox="1"/>
            <p:nvPr/>
          </p:nvSpPr>
          <p:spPr>
            <a:xfrm>
              <a:off x="10115692" y="3003320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major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EE32EE-9CB3-4197-A889-EE75262FEC43}"/>
                </a:ext>
              </a:extLst>
            </p:cNvPr>
            <p:cNvSpPr txBox="1"/>
            <p:nvPr/>
          </p:nvSpPr>
          <p:spPr>
            <a:xfrm>
              <a:off x="8764392" y="3422589"/>
              <a:ext cx="5373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available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79B95A8-C6BE-4D53-B64E-86EBF7AC43CB}"/>
                </a:ext>
              </a:extLst>
            </p:cNvPr>
            <p:cNvSpPr txBox="1"/>
            <p:nvPr/>
          </p:nvSpPr>
          <p:spPr>
            <a:xfrm>
              <a:off x="10406321" y="3422589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unavailable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532F5F-A8FE-45F4-89CA-D3AACD1BF81A}"/>
                </a:ext>
              </a:extLst>
            </p:cNvPr>
            <p:cNvSpPr txBox="1"/>
            <p:nvPr/>
          </p:nvSpPr>
          <p:spPr>
            <a:xfrm>
              <a:off x="8770708" y="3733888"/>
              <a:ext cx="4587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doable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4D6B75-3EF5-4884-8558-25B442DE6E0E}"/>
                </a:ext>
              </a:extLst>
            </p:cNvPr>
            <p:cNvSpPr txBox="1"/>
            <p:nvPr/>
          </p:nvSpPr>
          <p:spPr>
            <a:xfrm>
              <a:off x="10442565" y="3734548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impossible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94761F-A3D1-4684-AE3E-31E71DCB487D}"/>
                </a:ext>
              </a:extLst>
            </p:cNvPr>
            <p:cNvSpPr txBox="1"/>
            <p:nvPr/>
          </p:nvSpPr>
          <p:spPr>
            <a:xfrm>
              <a:off x="9163765" y="3424892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CCDD15-8B51-4C35-8F21-23C61779F275}"/>
                </a:ext>
              </a:extLst>
            </p:cNvPr>
            <p:cNvCxnSpPr/>
            <p:nvPr/>
          </p:nvCxnSpPr>
          <p:spPr>
            <a:xfrm>
              <a:off x="8843158" y="4221325"/>
              <a:ext cx="20085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78D5A1F-36CC-4A57-96EA-E85C0A408D56}"/>
                </a:ext>
              </a:extLst>
            </p:cNvPr>
            <p:cNvSpPr txBox="1"/>
            <p:nvPr/>
          </p:nvSpPr>
          <p:spPr>
            <a:xfrm>
              <a:off x="8770708" y="405860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162B370-8380-495B-BA17-E429642B63BE}"/>
                </a:ext>
              </a:extLst>
            </p:cNvPr>
            <p:cNvSpPr txBox="1"/>
            <p:nvPr/>
          </p:nvSpPr>
          <p:spPr>
            <a:xfrm>
              <a:off x="10473175" y="4059264"/>
              <a:ext cx="1847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450" i="1"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C1E0F4F-8533-463C-9E21-DC5ABA8E0C3D}"/>
                </a:ext>
              </a:extLst>
            </p:cNvPr>
            <p:cNvSpPr/>
            <p:nvPr/>
          </p:nvSpPr>
          <p:spPr>
            <a:xfrm>
              <a:off x="7795729" y="3081002"/>
              <a:ext cx="998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PRINCIPLES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4B7DE74-5E74-4E79-A279-E13C63D14F62}"/>
                </a:ext>
              </a:extLst>
            </p:cNvPr>
            <p:cNvSpPr/>
            <p:nvPr/>
          </p:nvSpPr>
          <p:spPr>
            <a:xfrm>
              <a:off x="8175641" y="3377640"/>
              <a:ext cx="6190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SKILLS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17C37C2-D487-4B02-A69C-06A930506579}"/>
                </a:ext>
              </a:extLst>
            </p:cNvPr>
            <p:cNvSpPr/>
            <p:nvPr/>
          </p:nvSpPr>
          <p:spPr>
            <a:xfrm>
              <a:off x="7820105" y="3706986"/>
              <a:ext cx="931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DOABILITY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7A422A6-C7A6-4006-9764-55AA9E516EB1}"/>
                </a:ext>
              </a:extLst>
            </p:cNvPr>
            <p:cNvSpPr/>
            <p:nvPr/>
          </p:nvSpPr>
          <p:spPr>
            <a:xfrm>
              <a:off x="4195814" y="3983985"/>
              <a:ext cx="11977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E" sz="90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0195908-691C-4ED4-B16C-81DE4D6F8A19}"/>
                </a:ext>
              </a:extLst>
            </p:cNvPr>
            <p:cNvSpPr txBox="1"/>
            <p:nvPr/>
          </p:nvSpPr>
          <p:spPr>
            <a:xfrm>
              <a:off x="5345203" y="341270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impact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9BE86C2-1371-426E-9516-8F7766001BF0}"/>
                </a:ext>
              </a:extLst>
            </p:cNvPr>
            <p:cNvSpPr txBox="1"/>
            <p:nvPr/>
          </p:nvSpPr>
          <p:spPr>
            <a:xfrm>
              <a:off x="6780546" y="3413363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significant impact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5E803E4-CFB9-4B9D-BC15-2D87663047A8}"/>
                </a:ext>
              </a:extLst>
            </p:cNvPr>
            <p:cNvSpPr txBox="1"/>
            <p:nvPr/>
          </p:nvSpPr>
          <p:spPr>
            <a:xfrm>
              <a:off x="5357353" y="4049790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no constraints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F5FBE8F-B317-4E68-8F07-62A3F62BE6D3}"/>
                </a:ext>
              </a:extLst>
            </p:cNvPr>
            <p:cNvSpPr txBox="1"/>
            <p:nvPr/>
          </p:nvSpPr>
          <p:spPr>
            <a:xfrm>
              <a:off x="6995677" y="4050450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450" i="1">
                  <a:latin typeface="Century Gothic" panose="020B0502020202020204" pitchFamily="34" charset="0"/>
                </a:rPr>
                <a:t>constraints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D44237A-EC84-46E5-9014-0F2E6E029CF4}"/>
                </a:ext>
              </a:extLst>
            </p:cNvPr>
            <p:cNvSpPr txBox="1"/>
            <p:nvPr/>
          </p:nvSpPr>
          <p:spPr>
            <a:xfrm>
              <a:off x="9347849" y="3002655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minor </a:t>
              </a:r>
            </a:p>
            <a:p>
              <a:pPr algn="r"/>
              <a:r>
                <a:rPr lang="en-IE" sz="450" i="1">
                  <a:latin typeface="Century Gothic" panose="020B0502020202020204" pitchFamily="34" charset="0"/>
                </a:rPr>
                <a:t>non-compliance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B63911-8524-4C6E-B8B4-FDF55541BE7A}"/>
                </a:ext>
              </a:extLst>
            </p:cNvPr>
            <p:cNvSpPr/>
            <p:nvPr/>
          </p:nvSpPr>
          <p:spPr>
            <a:xfrm>
              <a:off x="719666" y="4667375"/>
              <a:ext cx="10894503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STRATEGY &amp; PLAN: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8A12A59-FEAE-4CF8-A4DF-913806B05DF4}"/>
                </a:ext>
              </a:extLst>
            </p:cNvPr>
            <p:cNvSpPr/>
            <p:nvPr/>
          </p:nvSpPr>
          <p:spPr>
            <a:xfrm>
              <a:off x="719667" y="5453622"/>
              <a:ext cx="5376334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IDEAS: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4097A5-63CA-450A-AF7D-F753F82B5B38}"/>
                </a:ext>
              </a:extLst>
            </p:cNvPr>
            <p:cNvSpPr/>
            <p:nvPr/>
          </p:nvSpPr>
          <p:spPr>
            <a:xfrm>
              <a:off x="6095233" y="5452067"/>
              <a:ext cx="5518935" cy="782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STAKEHOLDERS:</a:t>
              </a:r>
              <a:endPara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12ECF-3D51-4D54-BE6A-9247D259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95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2996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39EEF-44AC-428E-B710-C1F8BB013FD0}"/>
              </a:ext>
            </a:extLst>
          </p:cNvPr>
          <p:cNvGrpSpPr/>
          <p:nvPr/>
        </p:nvGrpSpPr>
        <p:grpSpPr>
          <a:xfrm>
            <a:off x="160256" y="136524"/>
            <a:ext cx="8710367" cy="6381863"/>
            <a:chOff x="613994" y="360852"/>
            <a:chExt cx="11006412" cy="61369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E90992-1A92-4397-9E66-46E68FDDB65A}"/>
                </a:ext>
              </a:extLst>
            </p:cNvPr>
            <p:cNvGrpSpPr/>
            <p:nvPr/>
          </p:nvGrpSpPr>
          <p:grpSpPr>
            <a:xfrm>
              <a:off x="613994" y="360852"/>
              <a:ext cx="11000940" cy="6136967"/>
              <a:chOff x="613994" y="360852"/>
              <a:chExt cx="11000940" cy="613696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8218D7-A702-4509-96CD-A1B81969114A}"/>
                  </a:ext>
                </a:extLst>
              </p:cNvPr>
              <p:cNvSpPr/>
              <p:nvPr/>
            </p:nvSpPr>
            <p:spPr>
              <a:xfrm>
                <a:off x="720432" y="845480"/>
                <a:ext cx="10894499" cy="53991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A13ECA-B2AA-4583-AA22-A9850C8B0B9E}"/>
                  </a:ext>
                </a:extLst>
              </p:cNvPr>
              <p:cNvSpPr/>
              <p:nvPr/>
            </p:nvSpPr>
            <p:spPr>
              <a:xfrm>
                <a:off x="720431" y="845598"/>
                <a:ext cx="10894503" cy="8495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SITUATION</a:t>
                </a:r>
                <a:r>
                  <a:rPr lang="en-IE" sz="9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:</a:t>
                </a:r>
              </a:p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Provide context for this hypothesis 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7991D0-17CA-417D-8093-9FF7B6C56279}"/>
                  </a:ext>
                </a:extLst>
              </p:cNvPr>
              <p:cNvSpPr/>
              <p:nvPr/>
            </p:nvSpPr>
            <p:spPr>
              <a:xfrm>
                <a:off x="720431" y="1694987"/>
                <a:ext cx="10894503" cy="8495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STEP 1: HYPOTHESIS</a:t>
                </a:r>
              </a:p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HYPOTHESIS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We believe that…..</a:t>
                </a:r>
              </a:p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Outline details of your hypothesis</a:t>
                </a:r>
              </a:p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List critical assumptions</a:t>
                </a:r>
              </a:p>
              <a:p>
                <a:endParaRPr lang="en-IE" sz="9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8E7BA2-77AA-425D-A8D0-5B19D96B5AFA}"/>
                  </a:ext>
                </a:extLst>
              </p:cNvPr>
              <p:cNvSpPr/>
              <p:nvPr/>
            </p:nvSpPr>
            <p:spPr>
              <a:xfrm>
                <a:off x="720428" y="2544493"/>
                <a:ext cx="10894503" cy="10538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:r>
                  <a:rPr lang="en-IE" sz="60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STEP 2: EXPERIMENT</a:t>
                </a:r>
              </a:p>
              <a:p>
                <a:pPr lvl="0"/>
                <a:r>
                  <a:rPr lang="en-IE" sz="900" i="1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EXPERIMENT</a:t>
                </a:r>
              </a:p>
              <a:p>
                <a:pPr lvl="0"/>
                <a:r>
                  <a:rPr lang="en-IE" sz="600" i="1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To test our beliefs we will …..</a:t>
                </a:r>
              </a:p>
              <a:p>
                <a:pPr lvl="0"/>
                <a:r>
                  <a:rPr lang="en-IE" sz="60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Outline details of the possible experiment</a:t>
                </a:r>
              </a:p>
              <a:p>
                <a:pPr lvl="0"/>
                <a:r>
                  <a:rPr lang="en-IE" sz="60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Outline specific actions to be taken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8CBD8E-3FE7-4473-99F4-1176D19EC5BC}"/>
                  </a:ext>
                </a:extLst>
              </p:cNvPr>
              <p:cNvSpPr/>
              <p:nvPr/>
            </p:nvSpPr>
            <p:spPr>
              <a:xfrm>
                <a:off x="7703523" y="2544493"/>
                <a:ext cx="3911408" cy="10538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DEADLINE</a:t>
                </a:r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:_____________________________</a:t>
                </a:r>
              </a:p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	</a:t>
                </a:r>
              </a:p>
              <a:p>
                <a:endParaRPr lang="en-IE" sz="6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DURATION:_____________________________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C2D53-D3F3-4D27-B88A-3802F5C1C2A5}"/>
                  </a:ext>
                </a:extLst>
              </p:cNvPr>
              <p:cNvSpPr txBox="1"/>
              <p:nvPr/>
            </p:nvSpPr>
            <p:spPr>
              <a:xfrm>
                <a:off x="613994" y="360852"/>
                <a:ext cx="316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ARCHITECTURE HYPOTHESIS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890229-11B5-449E-A1CF-F8F715004037}"/>
                  </a:ext>
                </a:extLst>
              </p:cNvPr>
              <p:cNvSpPr/>
              <p:nvPr/>
            </p:nvSpPr>
            <p:spPr>
              <a:xfrm>
                <a:off x="6923704" y="379243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DOMAIN: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05F99D-CC5F-4EAB-A4AF-E49F8F2AEAFC}"/>
                  </a:ext>
                </a:extLst>
              </p:cNvPr>
              <p:cNvSpPr/>
              <p:nvPr/>
            </p:nvSpPr>
            <p:spPr>
              <a:xfrm>
                <a:off x="9527865" y="379244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CA4A38-63A1-4C3D-B3FF-065BDD4FD517}"/>
                  </a:ext>
                </a:extLst>
              </p:cNvPr>
              <p:cNvSpPr/>
              <p:nvPr/>
            </p:nvSpPr>
            <p:spPr>
              <a:xfrm>
                <a:off x="10596376" y="379243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A2FB56-FE08-4E1E-9564-B78BF991F1A6}"/>
                  </a:ext>
                </a:extLst>
              </p:cNvPr>
              <p:cNvSpPr/>
              <p:nvPr/>
            </p:nvSpPr>
            <p:spPr>
              <a:xfrm>
                <a:off x="670139" y="6231449"/>
                <a:ext cx="9550278" cy="266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Gar Mac </a:t>
                </a:r>
                <a:r>
                  <a:rPr lang="en-IE" sz="600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>
                    <a:latin typeface="Century Gothic" panose="020B0502020202020204" pitchFamily="34" charset="0"/>
                  </a:rPr>
                  <a:t> Agent ∆ for IASA Global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F51E42-D000-4FC6-AC21-CB5F61BC9DFE}"/>
                </a:ext>
              </a:extLst>
            </p:cNvPr>
            <p:cNvSpPr/>
            <p:nvPr/>
          </p:nvSpPr>
          <p:spPr>
            <a:xfrm>
              <a:off x="720428" y="3598306"/>
              <a:ext cx="10894503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STEP 3: MEASUREMENT </a:t>
              </a:r>
            </a:p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MEASURE</a:t>
              </a:r>
            </a:p>
            <a:p>
              <a:pPr lvl="0"/>
              <a:r>
                <a:rPr lang="en-IE" sz="6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We will measure the results……</a:t>
              </a:r>
            </a:p>
            <a:p>
              <a:pPr lvl="0"/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Outline quantitative measures</a:t>
              </a:r>
            </a:p>
            <a:p>
              <a:pPr lvl="0"/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Outline qualitative measures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0F2594-CF1F-49CB-8820-3817D6F4EFE0}"/>
                </a:ext>
              </a:extLst>
            </p:cNvPr>
            <p:cNvSpPr/>
            <p:nvPr/>
          </p:nvSpPr>
          <p:spPr>
            <a:xfrm>
              <a:off x="720428" y="5195954"/>
              <a:ext cx="10894503" cy="1053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STEP 5: CRITERIA </a:t>
              </a:r>
            </a:p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MEASURE</a:t>
              </a:r>
            </a:p>
            <a:p>
              <a:pPr lvl="0"/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We will measure the results using</a:t>
              </a:r>
            </a:p>
            <a:p>
              <a:pPr lvl="0"/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Outline quantitative measures</a:t>
              </a:r>
            </a:p>
            <a:p>
              <a:pPr lvl="0"/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Outline qualitative measures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2CB146-8D8C-4201-88F1-0781359D7AD3}"/>
                </a:ext>
              </a:extLst>
            </p:cNvPr>
            <p:cNvSpPr/>
            <p:nvPr/>
          </p:nvSpPr>
          <p:spPr>
            <a:xfrm>
              <a:off x="725903" y="4649677"/>
              <a:ext cx="10894503" cy="546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STEP 4: IMPACT </a:t>
              </a:r>
            </a:p>
            <a:p>
              <a:pPr lvl="0"/>
              <a:r>
                <a:rPr lang="en-IE" sz="9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VALUE IMPACT</a:t>
              </a:r>
            </a:p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The criticality to value is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072B8C-C8A3-4BA3-AF33-046BB577B421}"/>
                </a:ext>
              </a:extLst>
            </p:cNvPr>
            <p:cNvCxnSpPr/>
            <p:nvPr/>
          </p:nvCxnSpPr>
          <p:spPr>
            <a:xfrm flipV="1">
              <a:off x="3131957" y="4956436"/>
              <a:ext cx="7583497" cy="94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0F70C1-BD73-481A-BE70-ED112239F31D}"/>
                </a:ext>
              </a:extLst>
            </p:cNvPr>
            <p:cNvSpPr txBox="1"/>
            <p:nvPr/>
          </p:nvSpPr>
          <p:spPr>
            <a:xfrm>
              <a:off x="10704504" y="481289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900">
                  <a:latin typeface="Century Gothic" panose="020B0502020202020204" pitchFamily="34" charset="0"/>
                </a:rPr>
                <a:t>++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D79C2F-C866-432B-AE08-21EDFD83EC9B}"/>
                </a:ext>
              </a:extLst>
            </p:cNvPr>
            <p:cNvSpPr txBox="1"/>
            <p:nvPr/>
          </p:nvSpPr>
          <p:spPr>
            <a:xfrm>
              <a:off x="2828994" y="481836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900">
                  <a:latin typeface="Century Gothic" panose="020B0502020202020204" pitchFamily="34" charset="0"/>
                </a:rPr>
                <a:t>--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7ED0C0-D439-4E53-89A0-CE7391A61500}"/>
                </a:ext>
              </a:extLst>
            </p:cNvPr>
            <p:cNvSpPr/>
            <p:nvPr/>
          </p:nvSpPr>
          <p:spPr>
            <a:xfrm>
              <a:off x="6429617" y="4967580"/>
              <a:ext cx="10983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6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VALUE CRITICALITY</a:t>
              </a:r>
              <a:endParaRPr lang="en-IE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C18310-FDF7-414B-9578-82B8D98E00ED}"/>
                </a:ext>
              </a:extLst>
            </p:cNvPr>
            <p:cNvSpPr/>
            <p:nvPr/>
          </p:nvSpPr>
          <p:spPr>
            <a:xfrm>
              <a:off x="3056939" y="4961142"/>
              <a:ext cx="7088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6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not critical</a:t>
              </a:r>
              <a:endParaRPr lang="en-IE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1E51B5-86E7-49F4-B8FE-6D1669BDBE24}"/>
                </a:ext>
              </a:extLst>
            </p:cNvPr>
            <p:cNvSpPr/>
            <p:nvPr/>
          </p:nvSpPr>
          <p:spPr>
            <a:xfrm>
              <a:off x="10283612" y="4957630"/>
              <a:ext cx="51488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600" i="1">
                  <a:solidFill>
                    <a:prstClr val="black"/>
                  </a:solidFill>
                  <a:latin typeface="Century Gothic" panose="020B0502020202020204" pitchFamily="34" charset="0"/>
                </a:rPr>
                <a:t>critical</a:t>
              </a:r>
              <a:endParaRPr lang="en-IE" sz="135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0029F-79CE-4BB7-A924-55DA4FB5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96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3926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97557-2542-417E-9899-9EEFF56F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97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26A77-9739-4DAB-8406-36AF09B76081}"/>
              </a:ext>
            </a:extLst>
          </p:cNvPr>
          <p:cNvSpPr/>
          <p:nvPr/>
        </p:nvSpPr>
        <p:spPr>
          <a:xfrm>
            <a:off x="309978" y="631597"/>
            <a:ext cx="8535442" cy="5504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477AA-DC38-4CA2-A1D0-167269F2A2D4}"/>
              </a:ext>
            </a:extLst>
          </p:cNvPr>
          <p:cNvSpPr/>
          <p:nvPr/>
        </p:nvSpPr>
        <p:spPr>
          <a:xfrm>
            <a:off x="306412" y="644968"/>
            <a:ext cx="4122574" cy="1011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CONTEXT: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forces at play, including technological, political, social, and project local.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tensions &amp; dependencies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facts as you know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BB66B-2EE0-4B8B-BA37-B68AEC6F4D14}"/>
              </a:ext>
            </a:extLst>
          </p:cNvPr>
          <p:cNvSpPr/>
          <p:nvPr/>
        </p:nvSpPr>
        <p:spPr>
          <a:xfrm>
            <a:off x="298580" y="5506774"/>
            <a:ext cx="8535442" cy="6371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DECISION:</a:t>
            </a:r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ADRs are those that affect the structure, quality attribute characteristics, dependencies, interfaces, or construction techniques of an architecture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How do we respond to the forces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 will….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9AA8-08C0-486F-9EE4-E8C486CCCA4B}"/>
              </a:ext>
            </a:extLst>
          </p:cNvPr>
          <p:cNvSpPr txBox="1"/>
          <p:nvPr/>
        </p:nvSpPr>
        <p:spPr>
          <a:xfrm>
            <a:off x="217899" y="203588"/>
            <a:ext cx="361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Century Gothic" panose="020B0502020202020204" pitchFamily="34" charset="0"/>
              </a:rPr>
              <a:t>ARCHITECTURE DECISION RECORD CARD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8AB8B-117C-4861-9AC1-4667A9DAF8E6}"/>
              </a:ext>
            </a:extLst>
          </p:cNvPr>
          <p:cNvSpPr/>
          <p:nvPr/>
        </p:nvSpPr>
        <p:spPr>
          <a:xfrm>
            <a:off x="4553763" y="210596"/>
            <a:ext cx="1282478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ID: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9D7AC-419B-411F-ADD0-4AF1979E1BC0}"/>
              </a:ext>
            </a:extLst>
          </p:cNvPr>
          <p:cNvSpPr/>
          <p:nvPr/>
        </p:nvSpPr>
        <p:spPr>
          <a:xfrm>
            <a:off x="7078326" y="214378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86EB7-EFEF-4B7E-96D0-8CFF07A568E1}"/>
              </a:ext>
            </a:extLst>
          </p:cNvPr>
          <p:cNvSpPr/>
          <p:nvPr/>
        </p:nvSpPr>
        <p:spPr>
          <a:xfrm>
            <a:off x="7879709" y="214377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STATUS: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15AA9-DD62-434B-8229-763AE517C908}"/>
              </a:ext>
            </a:extLst>
          </p:cNvPr>
          <p:cNvSpPr/>
          <p:nvPr/>
        </p:nvSpPr>
        <p:spPr>
          <a:xfrm>
            <a:off x="217899" y="6139002"/>
            <a:ext cx="6374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Designed By: </a:t>
            </a:r>
            <a:r>
              <a:rPr lang="en-IE" sz="600" b="1">
                <a:latin typeface="Century Gothic" panose="020B0502020202020204" pitchFamily="34" charset="0"/>
              </a:rPr>
              <a:t>Gar Mac Críosta Agent ∆</a:t>
            </a:r>
            <a:r>
              <a:rPr lang="en-IE" sz="600">
                <a:latin typeface="Century Gothic" panose="020B0502020202020204" pitchFamily="34" charset="0"/>
              </a:rPr>
              <a:t> for </a:t>
            </a:r>
            <a:r>
              <a:rPr lang="en-IE" sz="600" b="1">
                <a:latin typeface="Century Gothic" panose="020B0502020202020204" pitchFamily="34" charset="0"/>
              </a:rPr>
              <a:t>IASA Global </a:t>
            </a:r>
          </a:p>
          <a:p>
            <a:r>
              <a:rPr lang="en-IE" sz="600">
                <a:latin typeface="Century Gothic" panose="020B0502020202020204" pitchFamily="34" charset="0"/>
              </a:rPr>
              <a:t>Inspired By: </a:t>
            </a:r>
            <a:r>
              <a:rPr lang="en-IE" sz="600" b="1">
                <a:latin typeface="Century Gothic" panose="020B0502020202020204" pitchFamily="34" charset="0"/>
              </a:rPr>
              <a:t>Michael Nygard </a:t>
            </a:r>
            <a:r>
              <a:rPr lang="en-IE" sz="600">
                <a:latin typeface="Century Gothic" panose="020B0502020202020204" pitchFamily="34" charset="0"/>
              </a:rPr>
              <a:t>http://thinkrelevance.com/blog/2011/11/15/documenting-architecture-decisions</a:t>
            </a:r>
          </a:p>
          <a:p>
            <a:r>
              <a:rPr lang="en-IE" sz="60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err="1">
                <a:latin typeface="Century Gothic" panose="020B0502020202020204" pitchFamily="34" charset="0"/>
              </a:rPr>
              <a:t>ShareAlike</a:t>
            </a:r>
            <a:r>
              <a:rPr lang="en-IE" sz="60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EE16D-2A36-44C3-8285-1675E9221E69}"/>
              </a:ext>
            </a:extLst>
          </p:cNvPr>
          <p:cNvSpPr/>
          <p:nvPr/>
        </p:nvSpPr>
        <p:spPr>
          <a:xfrm>
            <a:off x="5873706" y="214377"/>
            <a:ext cx="1167156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CRITICALITY: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2FE69-91CA-4138-8CEA-8E0B7FA11481}"/>
              </a:ext>
            </a:extLst>
          </p:cNvPr>
          <p:cNvSpPr/>
          <p:nvPr/>
        </p:nvSpPr>
        <p:spPr>
          <a:xfrm>
            <a:off x="298580" y="1656927"/>
            <a:ext cx="5533618" cy="3849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OPTIONS:</a:t>
            </a: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What options did we consider?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4BBEC-22AA-4088-B7ED-003462EBA377}"/>
              </a:ext>
            </a:extLst>
          </p:cNvPr>
          <p:cNvGrpSpPr/>
          <p:nvPr/>
        </p:nvGrpSpPr>
        <p:grpSpPr>
          <a:xfrm>
            <a:off x="397991" y="2006662"/>
            <a:ext cx="5346192" cy="3419131"/>
            <a:chOff x="397991" y="2006662"/>
            <a:chExt cx="5151615" cy="24224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785993-D8D1-4A68-8329-A08A8230F8EE}"/>
                </a:ext>
              </a:extLst>
            </p:cNvPr>
            <p:cNvSpPr/>
            <p:nvPr/>
          </p:nvSpPr>
          <p:spPr>
            <a:xfrm>
              <a:off x="397991" y="2006662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1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801FC8-ED18-4B2E-8050-D1788CB08B33}"/>
                </a:ext>
              </a:extLst>
            </p:cNvPr>
            <p:cNvSpPr/>
            <p:nvPr/>
          </p:nvSpPr>
          <p:spPr>
            <a:xfrm>
              <a:off x="2143546" y="2012213"/>
              <a:ext cx="1655412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2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74ED58-A5A2-4F0E-BF7A-72E1503BCF82}"/>
                </a:ext>
              </a:extLst>
            </p:cNvPr>
            <p:cNvSpPr/>
            <p:nvPr/>
          </p:nvSpPr>
          <p:spPr>
            <a:xfrm>
              <a:off x="3884455" y="2006662"/>
              <a:ext cx="1665151" cy="2416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2700"/>
                <a:t>3 _______</a:t>
              </a:r>
            </a:p>
            <a:p>
              <a:pPr lvl="0"/>
              <a:r>
                <a:rPr lang="en-IE" sz="600" i="1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Technical and value comparison impact areas</a:t>
              </a:r>
            </a:p>
            <a:p>
              <a:endParaRPr lang="en-IE" sz="27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222B821-BBC2-4E7E-BDF7-1CF664B7A527}"/>
              </a:ext>
            </a:extLst>
          </p:cNvPr>
          <p:cNvSpPr/>
          <p:nvPr/>
        </p:nvSpPr>
        <p:spPr>
          <a:xfrm>
            <a:off x="5826988" y="2731699"/>
            <a:ext cx="3018432" cy="1089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CHARACTERISTICS: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1991A-2A9B-4DBD-8DDB-8E904E39B11E}"/>
              </a:ext>
            </a:extLst>
          </p:cNvPr>
          <p:cNvSpPr/>
          <p:nvPr/>
        </p:nvSpPr>
        <p:spPr>
          <a:xfrm>
            <a:off x="5826987" y="3816993"/>
            <a:ext cx="3018432" cy="1089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AUTHORITY</a:t>
            </a:r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DECISION-OWNER:</a:t>
            </a:r>
          </a:p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Who owns the decision-making process?</a:t>
            </a: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PROCESS:</a:t>
            </a:r>
          </a:p>
          <a:p>
            <a:r>
              <a:rPr lang="en-IE" sz="600" i="1">
                <a:solidFill>
                  <a:schemeClr val="tx1"/>
                </a:solidFill>
                <a:latin typeface="Century Gothic" panose="020B0502020202020204" pitchFamily="34" charset="0"/>
              </a:rPr>
              <a:t>How do we make this decision?</a:t>
            </a:r>
            <a:endParaRPr lang="en-IE" sz="900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E" sz="788" i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E" sz="788" i="1">
                <a:solidFill>
                  <a:schemeClr val="tx1"/>
                </a:solidFill>
                <a:latin typeface="Century Gothic" panose="020B0502020202020204" pitchFamily="34" charset="0"/>
              </a:rPr>
              <a:t>DECISION-MAKING AUTHORITY:</a:t>
            </a:r>
          </a:p>
          <a:p>
            <a:pPr lvl="0"/>
            <a:r>
              <a:rPr lang="en-IE" sz="600" i="1">
                <a:solidFill>
                  <a:prstClr val="black"/>
                </a:solidFill>
                <a:latin typeface="Century Gothic" panose="020B0502020202020204" pitchFamily="34" charset="0"/>
              </a:rPr>
              <a:t>tell, sell, consult, agree, inquire, delegate</a:t>
            </a:r>
          </a:p>
          <a:p>
            <a:r>
              <a:rPr lang="en-IE" sz="900" b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F8BB1-4327-4A26-8EE0-7121DC9529AA}"/>
              </a:ext>
            </a:extLst>
          </p:cNvPr>
          <p:cNvSpPr/>
          <p:nvPr/>
        </p:nvSpPr>
        <p:spPr>
          <a:xfrm>
            <a:off x="5388067" y="2890386"/>
            <a:ext cx="1797450" cy="94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788" i="1">
                <a:latin typeface="Century Gothic" panose="020B0502020202020204" pitchFamily="34" charset="0"/>
              </a:rPr>
              <a:t>REVERSABILITY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DECISION DURATION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INFORMATION QUALITY</a:t>
            </a:r>
          </a:p>
          <a:p>
            <a:pPr algn="r"/>
            <a:endParaRPr lang="en-IE" sz="788" i="1">
              <a:latin typeface="Century Gothic" panose="020B0502020202020204" pitchFamily="34" charset="0"/>
            </a:endParaRPr>
          </a:p>
          <a:p>
            <a:pPr algn="r"/>
            <a:r>
              <a:rPr lang="en-IE" sz="788" i="1">
                <a:latin typeface="Century Gothic" panose="020B0502020202020204" pitchFamily="34" charset="0"/>
              </a:rPr>
              <a:t>EFFORT (€, people, time)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0A73F1-C4F3-4D47-80CB-9A71A63D4BF4}"/>
              </a:ext>
            </a:extLst>
          </p:cNvPr>
          <p:cNvCxnSpPr>
            <a:cxnSpLocks/>
          </p:cNvCxnSpPr>
          <p:nvPr/>
        </p:nvCxnSpPr>
        <p:spPr>
          <a:xfrm>
            <a:off x="7157432" y="298090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B2F8D-A061-49D7-8800-1A7E5BCE964B}"/>
              </a:ext>
            </a:extLst>
          </p:cNvPr>
          <p:cNvCxnSpPr>
            <a:cxnSpLocks/>
          </p:cNvCxnSpPr>
          <p:nvPr/>
        </p:nvCxnSpPr>
        <p:spPr>
          <a:xfrm>
            <a:off x="7157432" y="3215135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A99FEB-C4B9-4A93-994D-203625D34E05}"/>
              </a:ext>
            </a:extLst>
          </p:cNvPr>
          <p:cNvCxnSpPr>
            <a:cxnSpLocks/>
          </p:cNvCxnSpPr>
          <p:nvPr/>
        </p:nvCxnSpPr>
        <p:spPr>
          <a:xfrm>
            <a:off x="7157432" y="3456577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2C3ACD-34A2-4A44-8DFA-89E46BF9063C}"/>
              </a:ext>
            </a:extLst>
          </p:cNvPr>
          <p:cNvSpPr txBox="1"/>
          <p:nvPr/>
        </p:nvSpPr>
        <p:spPr>
          <a:xfrm>
            <a:off x="7093237" y="2851916"/>
            <a:ext cx="506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fully reversible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A8DB6-0EF8-4DA0-AC95-C4AC8D7E3986}"/>
              </a:ext>
            </a:extLst>
          </p:cNvPr>
          <p:cNvSpPr txBox="1"/>
          <p:nvPr/>
        </p:nvSpPr>
        <p:spPr>
          <a:xfrm>
            <a:off x="8362718" y="2852411"/>
            <a:ext cx="42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irreversible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A4669-E649-43FE-B196-2FC941D18685}"/>
              </a:ext>
            </a:extLst>
          </p:cNvPr>
          <p:cNvSpPr txBox="1"/>
          <p:nvPr/>
        </p:nvSpPr>
        <p:spPr>
          <a:xfrm>
            <a:off x="7095914" y="3101062"/>
            <a:ext cx="255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6292-2E45-4483-8D1A-7DCF3E7A8F54}"/>
              </a:ext>
            </a:extLst>
          </p:cNvPr>
          <p:cNvSpPr txBox="1"/>
          <p:nvPr/>
        </p:nvSpPr>
        <p:spPr>
          <a:xfrm>
            <a:off x="8462605" y="3101062"/>
            <a:ext cx="324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forever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9F181-78A8-4834-B57D-25412D619A23}"/>
              </a:ext>
            </a:extLst>
          </p:cNvPr>
          <p:cNvSpPr txBox="1"/>
          <p:nvPr/>
        </p:nvSpPr>
        <p:spPr>
          <a:xfrm>
            <a:off x="7100847" y="3334536"/>
            <a:ext cx="21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23F6E-D58F-4237-AAF9-C399BFF99766}"/>
              </a:ext>
            </a:extLst>
          </p:cNvPr>
          <p:cNvSpPr txBox="1"/>
          <p:nvPr/>
        </p:nvSpPr>
        <p:spPr>
          <a:xfrm>
            <a:off x="8510751" y="3335031"/>
            <a:ext cx="276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100%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0499DB-7A81-45A0-80A5-13F3561617BB}"/>
              </a:ext>
            </a:extLst>
          </p:cNvPr>
          <p:cNvCxnSpPr>
            <a:cxnSpLocks/>
          </p:cNvCxnSpPr>
          <p:nvPr/>
        </p:nvCxnSpPr>
        <p:spPr>
          <a:xfrm>
            <a:off x="7919744" y="3418076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29A498-A3FE-4B71-BF42-C78E05EBC017}"/>
              </a:ext>
            </a:extLst>
          </p:cNvPr>
          <p:cNvCxnSpPr>
            <a:cxnSpLocks/>
          </p:cNvCxnSpPr>
          <p:nvPr/>
        </p:nvCxnSpPr>
        <p:spPr>
          <a:xfrm>
            <a:off x="8347704" y="341294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634110-CAD5-4FCA-8E0A-7F060BA544AE}"/>
              </a:ext>
            </a:extLst>
          </p:cNvPr>
          <p:cNvCxnSpPr>
            <a:cxnSpLocks/>
          </p:cNvCxnSpPr>
          <p:nvPr/>
        </p:nvCxnSpPr>
        <p:spPr>
          <a:xfrm>
            <a:off x="8550986" y="3415511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55900E-530F-458C-9B64-2927050E7B71}"/>
              </a:ext>
            </a:extLst>
          </p:cNvPr>
          <p:cNvSpPr txBox="1"/>
          <p:nvPr/>
        </p:nvSpPr>
        <p:spPr>
          <a:xfrm>
            <a:off x="7407833" y="3102789"/>
            <a:ext cx="298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weeks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E31F1-548F-46AF-8822-62F35B0B5BBE}"/>
              </a:ext>
            </a:extLst>
          </p:cNvPr>
          <p:cNvSpPr txBox="1"/>
          <p:nvPr/>
        </p:nvSpPr>
        <p:spPr>
          <a:xfrm>
            <a:off x="7766397" y="3103355"/>
            <a:ext cx="329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E5C92-DF19-463F-983D-4001BA354605}"/>
              </a:ext>
            </a:extLst>
          </p:cNvPr>
          <p:cNvSpPr txBox="1"/>
          <p:nvPr/>
        </p:nvSpPr>
        <p:spPr>
          <a:xfrm>
            <a:off x="8117006" y="3101062"/>
            <a:ext cx="275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years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45196B-76B3-494C-9E77-E31971D9374E}"/>
              </a:ext>
            </a:extLst>
          </p:cNvPr>
          <p:cNvCxnSpPr>
            <a:cxnSpLocks/>
          </p:cNvCxnSpPr>
          <p:nvPr/>
        </p:nvCxnSpPr>
        <p:spPr>
          <a:xfrm>
            <a:off x="7157432" y="3700114"/>
            <a:ext cx="156875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CDDDA-568C-4F57-ACE1-4FFE314E9202}"/>
              </a:ext>
            </a:extLst>
          </p:cNvPr>
          <p:cNvSpPr txBox="1"/>
          <p:nvPr/>
        </p:nvSpPr>
        <p:spPr>
          <a:xfrm>
            <a:off x="7100847" y="3578073"/>
            <a:ext cx="2318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05F517-657D-48CC-89BA-D95A739B13DF}"/>
              </a:ext>
            </a:extLst>
          </p:cNvPr>
          <p:cNvSpPr txBox="1"/>
          <p:nvPr/>
        </p:nvSpPr>
        <p:spPr>
          <a:xfrm>
            <a:off x="8430508" y="3578568"/>
            <a:ext cx="344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" i="1"/>
              <a:t>extreme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FDD997-5009-4264-92C4-C4DA19D93E6B}"/>
              </a:ext>
            </a:extLst>
          </p:cNvPr>
          <p:cNvCxnSpPr>
            <a:cxnSpLocks/>
          </p:cNvCxnSpPr>
          <p:nvPr/>
        </p:nvCxnSpPr>
        <p:spPr>
          <a:xfrm>
            <a:off x="7919744" y="3661613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B7890C-7566-4BCF-B0A5-C86F817953A0}"/>
              </a:ext>
            </a:extLst>
          </p:cNvPr>
          <p:cNvCxnSpPr>
            <a:cxnSpLocks/>
          </p:cNvCxnSpPr>
          <p:nvPr/>
        </p:nvCxnSpPr>
        <p:spPr>
          <a:xfrm>
            <a:off x="8347704" y="365647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A53A9-27F5-494A-8F9C-D51DEDA11F11}"/>
              </a:ext>
            </a:extLst>
          </p:cNvPr>
          <p:cNvCxnSpPr>
            <a:cxnSpLocks/>
          </p:cNvCxnSpPr>
          <p:nvPr/>
        </p:nvCxnSpPr>
        <p:spPr>
          <a:xfrm>
            <a:off x="8550986" y="3659048"/>
            <a:ext cx="0" cy="8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C2BAA-28BA-43FF-804D-CD1CD12D601F}"/>
              </a:ext>
            </a:extLst>
          </p:cNvPr>
          <p:cNvSpPr/>
          <p:nvPr/>
        </p:nvSpPr>
        <p:spPr>
          <a:xfrm>
            <a:off x="5826986" y="4903793"/>
            <a:ext cx="3018433" cy="602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RATIONALE &amp; CONSEQUENCES: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Why did we choose this option?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Are there any side-effects or impacts resulting form this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0BCE4-6116-479E-B55C-5907389DBEAB}"/>
              </a:ext>
            </a:extLst>
          </p:cNvPr>
          <p:cNvSpPr txBox="1"/>
          <p:nvPr/>
        </p:nvSpPr>
        <p:spPr>
          <a:xfrm>
            <a:off x="5020210" y="784047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3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EBF55-A16E-4572-8CAD-FDAEB92DF596}"/>
              </a:ext>
            </a:extLst>
          </p:cNvPr>
          <p:cNvSpPr/>
          <p:nvPr/>
        </p:nvSpPr>
        <p:spPr>
          <a:xfrm>
            <a:off x="4436818" y="636507"/>
            <a:ext cx="4408602" cy="1020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REQUIREMENTS:</a:t>
            </a:r>
            <a:endParaRPr lang="en-IE" sz="600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E" sz="600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Describe the ASRs or ARSs this decision impacts.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2C6559-C575-48DA-B51E-71FE7354B9C1}"/>
              </a:ext>
            </a:extLst>
          </p:cNvPr>
          <p:cNvSpPr/>
          <p:nvPr/>
        </p:nvSpPr>
        <p:spPr>
          <a:xfrm>
            <a:off x="5832198" y="1660432"/>
            <a:ext cx="3018433" cy="10734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b="1" i="1">
                <a:solidFill>
                  <a:schemeClr val="tx1"/>
                </a:solidFill>
                <a:latin typeface="Century Gothic" panose="020B0502020202020204" pitchFamily="34" charset="0"/>
              </a:rPr>
              <a:t>DECISION CRITERIA:</a:t>
            </a:r>
          </a:p>
          <a:p>
            <a:r>
              <a:rPr lang="en-IE" sz="525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What types of measures and criteria are used in the decision?</a:t>
            </a:r>
            <a:endParaRPr lang="en-IE" sz="825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E" sz="525" b="1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644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B3C6EC-1A23-4E54-8AEE-5EF5F8EFA496}"/>
              </a:ext>
            </a:extLst>
          </p:cNvPr>
          <p:cNvGrpSpPr/>
          <p:nvPr/>
        </p:nvGrpSpPr>
        <p:grpSpPr>
          <a:xfrm>
            <a:off x="65988" y="136524"/>
            <a:ext cx="8911034" cy="6382534"/>
            <a:chOff x="613994" y="360852"/>
            <a:chExt cx="11000940" cy="61462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E90992-1A92-4397-9E66-46E68FDDB65A}"/>
                </a:ext>
              </a:extLst>
            </p:cNvPr>
            <p:cNvGrpSpPr/>
            <p:nvPr/>
          </p:nvGrpSpPr>
          <p:grpSpPr>
            <a:xfrm>
              <a:off x="613994" y="360852"/>
              <a:ext cx="11000940" cy="6146218"/>
              <a:chOff x="613994" y="360852"/>
              <a:chExt cx="11000940" cy="6146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8218D7-A702-4509-96CD-A1B81969114A}"/>
                  </a:ext>
                </a:extLst>
              </p:cNvPr>
              <p:cNvSpPr/>
              <p:nvPr/>
            </p:nvSpPr>
            <p:spPr>
              <a:xfrm>
                <a:off x="720432" y="845480"/>
                <a:ext cx="10894499" cy="53991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35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A13ECA-B2AA-4583-AA22-A9850C8B0B9E}"/>
                  </a:ext>
                </a:extLst>
              </p:cNvPr>
              <p:cNvSpPr/>
              <p:nvPr/>
            </p:nvSpPr>
            <p:spPr>
              <a:xfrm>
                <a:off x="720431" y="845598"/>
                <a:ext cx="10894503" cy="8495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QUALITY ATTRIBUTE SCENARIO: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scenario, allows an architect to make quantifiable arguments about a system</a:t>
                </a:r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					</a:t>
                </a:r>
                <a:endParaRPr lang="en-IE" sz="9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315C13-0B47-4952-9A7D-9C18570F3D5F}"/>
                  </a:ext>
                </a:extLst>
              </p:cNvPr>
              <p:cNvSpPr/>
              <p:nvPr/>
            </p:nvSpPr>
            <p:spPr>
              <a:xfrm>
                <a:off x="711577" y="4853784"/>
                <a:ext cx="3564682" cy="1387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TRADE-OFFs: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396ECE-AC8D-49AF-9257-5DAD4BBC9AC9}"/>
                  </a:ext>
                </a:extLst>
              </p:cNvPr>
              <p:cNvSpPr/>
              <p:nvPr/>
            </p:nvSpPr>
            <p:spPr>
              <a:xfrm>
                <a:off x="4267402" y="4855316"/>
                <a:ext cx="7347529" cy="1387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TACTICs: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9AFF4-5829-47ED-B85D-A6A64D210454}"/>
                  </a:ext>
                </a:extLst>
              </p:cNvPr>
              <p:cNvSpPr/>
              <p:nvPr/>
            </p:nvSpPr>
            <p:spPr>
              <a:xfrm>
                <a:off x="718247" y="1697998"/>
                <a:ext cx="3549156" cy="10986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9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SOURCE OF STIMULUS: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An entity capable of creating stimulus (internal or external people, a computer system, etc) </a:t>
                </a:r>
              </a:p>
              <a:p>
                <a:r>
                  <a:rPr lang="en-IE" sz="600" i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scenario defines the source of stimulus (users)</a:t>
                </a: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endParaRPr lang="en-IE" sz="600" i="1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C2D53-D3F3-4D27-B88A-3802F5C1C2A5}"/>
                  </a:ext>
                </a:extLst>
              </p:cNvPr>
              <p:cNvSpPr txBox="1"/>
              <p:nvPr/>
            </p:nvSpPr>
            <p:spPr>
              <a:xfrm>
                <a:off x="613994" y="360852"/>
                <a:ext cx="1949666" cy="28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350">
                    <a:latin typeface="Century Gothic" panose="020B0502020202020204" pitchFamily="34" charset="0"/>
                  </a:rPr>
                  <a:t>ASR: QATT CARD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890229-11B5-449E-A1CF-F8F715004037}"/>
                  </a:ext>
                </a:extLst>
              </p:cNvPr>
              <p:cNvSpPr/>
              <p:nvPr/>
            </p:nvSpPr>
            <p:spPr>
              <a:xfrm>
                <a:off x="4080847" y="379244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DOMAIN: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E93B25-90D8-456A-9F5D-A3D287B77FBA}"/>
                  </a:ext>
                </a:extLst>
              </p:cNvPr>
              <p:cNvSpPr/>
              <p:nvPr/>
            </p:nvSpPr>
            <p:spPr>
              <a:xfrm>
                <a:off x="6678497" y="379244"/>
                <a:ext cx="2544607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OWNED BY: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05F99D-CC5F-4EAB-A4AF-E49F8F2AEAFC}"/>
                  </a:ext>
                </a:extLst>
              </p:cNvPr>
              <p:cNvSpPr/>
              <p:nvPr/>
            </p:nvSpPr>
            <p:spPr>
              <a:xfrm>
                <a:off x="9527865" y="379244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DATE: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CA4A38-63A1-4C3D-B3FF-065BDD4FD517}"/>
                  </a:ext>
                </a:extLst>
              </p:cNvPr>
              <p:cNvSpPr/>
              <p:nvPr/>
            </p:nvSpPr>
            <p:spPr>
              <a:xfrm>
                <a:off x="10596376" y="379243"/>
                <a:ext cx="1018558" cy="360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E" sz="60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VERSION: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A2FB56-FE08-4E1E-9564-B78BF991F1A6}"/>
                  </a:ext>
                </a:extLst>
              </p:cNvPr>
              <p:cNvSpPr/>
              <p:nvPr/>
            </p:nvSpPr>
            <p:spPr>
              <a:xfrm>
                <a:off x="652383" y="6240327"/>
                <a:ext cx="9550278" cy="266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600">
                    <a:latin typeface="Century Gothic" panose="020B0502020202020204" pitchFamily="34" charset="0"/>
                  </a:rPr>
                  <a:t>Designed By: Gar Mac </a:t>
                </a:r>
                <a:r>
                  <a:rPr lang="en-IE" sz="600" err="1">
                    <a:latin typeface="Century Gothic" panose="020B0502020202020204" pitchFamily="34" charset="0"/>
                  </a:rPr>
                  <a:t>Críosta</a:t>
                </a:r>
                <a:r>
                  <a:rPr lang="en-IE" sz="600">
                    <a:latin typeface="Century Gothic" panose="020B0502020202020204" pitchFamily="34" charset="0"/>
                  </a:rPr>
                  <a:t> Agent ∆ for IASA Global </a:t>
                </a:r>
              </a:p>
              <a:p>
                <a:r>
                  <a:rPr lang="en-IE" sz="600">
                    <a:latin typeface="Century Gothic" panose="020B0502020202020204" pitchFamily="34" charset="0"/>
                  </a:rPr>
                  <a:t>This work is licensed under a Creative Commons Attribution-</a:t>
                </a:r>
                <a:r>
                  <a:rPr lang="en-IE" sz="600" err="1">
                    <a:latin typeface="Century Gothic" panose="020B0502020202020204" pitchFamily="34" charset="0"/>
                  </a:rPr>
                  <a:t>ShareAlike</a:t>
                </a:r>
                <a:r>
                  <a:rPr lang="en-IE" sz="600">
                    <a:latin typeface="Century Gothic" panose="020B0502020202020204" pitchFamily="34" charset="0"/>
                  </a:rPr>
                  <a:t> 4.0 International License. http://creativecommons.org/licenses/by-sa/4.0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75B8F-E9D2-487C-B135-3BED631D0697}"/>
                </a:ext>
              </a:extLst>
            </p:cNvPr>
            <p:cNvSpPr/>
            <p:nvPr/>
          </p:nvSpPr>
          <p:spPr>
            <a:xfrm>
              <a:off x="4270354" y="1699398"/>
              <a:ext cx="7344577" cy="31429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ENVIRONMENT: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environment where the stimulus occurs. For instance, the system may be running in normal conditions, under heavy traffic, or with a high latency or any relevant state.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Normal Operation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Seasonal Peak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Financial Close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B0B747-7F67-4934-B6AE-51F4523E0A8A}"/>
                </a:ext>
              </a:extLst>
            </p:cNvPr>
            <p:cNvSpPr/>
            <p:nvPr/>
          </p:nvSpPr>
          <p:spPr>
            <a:xfrm>
              <a:off x="711577" y="2787316"/>
              <a:ext cx="3555825" cy="2055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STIMULUS: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stimulus is a condition that requires a response when it arrives at a system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 Stimulus (e.g. initiate transaction, login, create account)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3CB4E0C-27DE-4557-84D9-FE0148A2C166}"/>
                </a:ext>
              </a:extLst>
            </p:cNvPr>
            <p:cNvSpPr/>
            <p:nvPr/>
          </p:nvSpPr>
          <p:spPr>
            <a:xfrm rot="10800000">
              <a:off x="751284" y="2797966"/>
              <a:ext cx="3454221" cy="1473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6F63B9B-876B-4FAD-A87B-EDD01F918D09}"/>
                </a:ext>
              </a:extLst>
            </p:cNvPr>
            <p:cNvSpPr/>
            <p:nvPr/>
          </p:nvSpPr>
          <p:spPr>
            <a:xfrm rot="5400000">
              <a:off x="3375559" y="3743451"/>
              <a:ext cx="1949820" cy="1339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9F9FF0-073D-4EE3-A3A2-85849E395DCE}"/>
                </a:ext>
              </a:extLst>
            </p:cNvPr>
            <p:cNvSpPr/>
            <p:nvPr/>
          </p:nvSpPr>
          <p:spPr>
            <a:xfrm>
              <a:off x="4482289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ARTIFACT(s):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</a:t>
              </a:r>
              <a:r>
                <a:rPr lang="en-IE" sz="600" i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</a:t>
              </a:r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 that receives the stimulus. This can be a component of the system, the whole system, or several systems.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 Architecture component e.g. payment component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C31599-8043-47F4-B8AF-0EA6825D3AD1}"/>
                </a:ext>
              </a:extLst>
            </p:cNvPr>
            <p:cNvSpPr/>
            <p:nvPr/>
          </p:nvSpPr>
          <p:spPr>
            <a:xfrm>
              <a:off x="6769514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RESPONSE: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is the response of the </a:t>
              </a:r>
              <a:r>
                <a:rPr lang="en-IE" sz="600" i="1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artifact</a:t>
              </a:r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 according to the received stimulus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The effect of the action e.g. transaction processed, account created, user logged in, results returned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AF2D96-2533-41AA-9EB7-3542A9E775AD}"/>
                </a:ext>
              </a:extLst>
            </p:cNvPr>
            <p:cNvSpPr/>
            <p:nvPr/>
          </p:nvSpPr>
          <p:spPr>
            <a:xfrm>
              <a:off x="9067013" y="3009842"/>
              <a:ext cx="2125646" cy="15807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RESPONSE MEASURE: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This is the measure that should be tested for the response to test if the requirement is well implemented.</a:t>
              </a:r>
              <a:endParaRPr lang="en-IE" sz="9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2A28E77-C539-4E95-9AF9-CE78CED34CAE}"/>
                </a:ext>
              </a:extLst>
            </p:cNvPr>
            <p:cNvSpPr/>
            <p:nvPr/>
          </p:nvSpPr>
          <p:spPr>
            <a:xfrm rot="5400000">
              <a:off x="5873687" y="3704590"/>
              <a:ext cx="1611422" cy="13394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A189DEF-C61D-4540-A359-3D4EC168CC9F}"/>
                </a:ext>
              </a:extLst>
            </p:cNvPr>
            <p:cNvSpPr/>
            <p:nvPr/>
          </p:nvSpPr>
          <p:spPr>
            <a:xfrm rot="5400000">
              <a:off x="8174428" y="3733231"/>
              <a:ext cx="1611422" cy="13394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F0C7E71-505E-42D9-A16B-906BE7225ADE}"/>
                </a:ext>
              </a:extLst>
            </p:cNvPr>
            <p:cNvSpPr/>
            <p:nvPr/>
          </p:nvSpPr>
          <p:spPr>
            <a:xfrm rot="10800000">
              <a:off x="762378" y="4848955"/>
              <a:ext cx="3454221" cy="1473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63A6A5-6148-46AA-858C-E5897C4DCAF4}"/>
                </a:ext>
              </a:extLst>
            </p:cNvPr>
            <p:cNvSpPr/>
            <p:nvPr/>
          </p:nvSpPr>
          <p:spPr>
            <a:xfrm>
              <a:off x="9003874" y="894898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CHARACTERISTIC: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CF90D8-FB61-4349-A18A-1CFEE05CFE36}"/>
                </a:ext>
              </a:extLst>
            </p:cNvPr>
            <p:cNvSpPr/>
            <p:nvPr/>
          </p:nvSpPr>
          <p:spPr>
            <a:xfrm>
              <a:off x="9003873" y="1295001"/>
              <a:ext cx="2544607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SUB-CHARACTERISTIC: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E81CE0-FC6B-42B2-B878-5894D23D1F3B}"/>
                </a:ext>
              </a:extLst>
            </p:cNvPr>
            <p:cNvSpPr/>
            <p:nvPr/>
          </p:nvSpPr>
          <p:spPr>
            <a:xfrm>
              <a:off x="9135174" y="4161277"/>
              <a:ext cx="1051045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MEASURE: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E5BFC0-0096-4322-A66E-8FEFF144C4EE}"/>
                </a:ext>
              </a:extLst>
            </p:cNvPr>
            <p:cNvSpPr/>
            <p:nvPr/>
          </p:nvSpPr>
          <p:spPr>
            <a:xfrm>
              <a:off x="10206122" y="4161276"/>
              <a:ext cx="897541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UNIT: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BC873A-6984-4D9C-A47F-B985E4F48B08}"/>
                </a:ext>
              </a:extLst>
            </p:cNvPr>
            <p:cNvSpPr/>
            <p:nvPr/>
          </p:nvSpPr>
          <p:spPr>
            <a:xfrm>
              <a:off x="718247" y="5137273"/>
              <a:ext cx="1762962" cy="1110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+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B89DE-5BA1-4812-A010-922D1A48C832}"/>
                </a:ext>
              </a:extLst>
            </p:cNvPr>
            <p:cNvSpPr/>
            <p:nvPr/>
          </p:nvSpPr>
          <p:spPr>
            <a:xfrm>
              <a:off x="2487880" y="5137273"/>
              <a:ext cx="1771022" cy="1110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-</a:t>
              </a:r>
            </a:p>
            <a:p>
              <a:endParaRPr lang="en-IE" sz="6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8B9AE-B274-4528-9B70-0EDECA1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98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00462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2C168A-C075-49BF-9E3F-425DDE2E9EB4}"/>
              </a:ext>
            </a:extLst>
          </p:cNvPr>
          <p:cNvGrpSpPr/>
          <p:nvPr/>
        </p:nvGrpSpPr>
        <p:grpSpPr>
          <a:xfrm>
            <a:off x="139959" y="136524"/>
            <a:ext cx="8677469" cy="6370250"/>
            <a:chOff x="453034" y="935520"/>
            <a:chExt cx="8273579" cy="47848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518290" y="1469325"/>
              <a:ext cx="8208323" cy="404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518290" y="1469413"/>
              <a:ext cx="8208323" cy="1028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CONTEXT: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Context information regarding the architecture debt request.</a:t>
              </a:r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7113-AA4F-4ED3-9C33-78D6F9E041C9}"/>
                </a:ext>
              </a:extLst>
            </p:cNvPr>
            <p:cNvSpPr/>
            <p:nvPr/>
          </p:nvSpPr>
          <p:spPr>
            <a:xfrm>
              <a:off x="518289" y="2504520"/>
              <a:ext cx="8208323" cy="10076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BUSINESS JUSTIFICATION: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Business justification for incurring the debt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How urgent is the issue?</a:t>
              </a:r>
            </a:p>
            <a:p>
              <a:endPara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22763-50EA-4DE7-87FF-337D39372145}"/>
                </a:ext>
              </a:extLst>
            </p:cNvPr>
            <p:cNvSpPr/>
            <p:nvPr/>
          </p:nvSpPr>
          <p:spPr>
            <a:xfrm>
              <a:off x="518289" y="3514725"/>
              <a:ext cx="2620038" cy="1047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COMPONENTS IMPACTED: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architecture components are impacted – application, roadmap, principles, standards, policies. organisation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8EC3B-A9E5-40F2-A6EB-AFBD7D2BB57C}"/>
                </a:ext>
              </a:extLst>
            </p:cNvPr>
            <p:cNvSpPr/>
            <p:nvPr/>
          </p:nvSpPr>
          <p:spPr>
            <a:xfrm>
              <a:off x="518290" y="4560607"/>
              <a:ext cx="4053710" cy="953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UNDO ACTIONS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List actions required to ‘repay’ the debt incurred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453034" y="935520"/>
              <a:ext cx="171585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350">
                  <a:latin typeface="Century Gothic" panose="020B0502020202020204" pitchFamily="34" charset="0"/>
                </a:rPr>
                <a:t>ARC DEBT REQUEST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1C475-024E-4BB8-B650-DFD707551E0C}"/>
                </a:ext>
              </a:extLst>
            </p:cNvPr>
            <p:cNvSpPr/>
            <p:nvPr/>
          </p:nvSpPr>
          <p:spPr>
            <a:xfrm>
              <a:off x="2269176" y="1148447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DOMAIN: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AD61D-AA63-43C0-8D0B-F7343AF8FE55}"/>
                </a:ext>
              </a:extLst>
            </p:cNvPr>
            <p:cNvSpPr/>
            <p:nvPr/>
          </p:nvSpPr>
          <p:spPr>
            <a:xfrm>
              <a:off x="3578390" y="114717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REQUESTOR: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7161310" y="1148447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 REQ: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7962693" y="1148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475907" y="5512349"/>
              <a:ext cx="6735588" cy="208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</a:t>
              </a:r>
              <a:r>
                <a:rPr lang="en-IE" sz="600" b="1" err="1">
                  <a:latin typeface="Century Gothic" panose="020B0502020202020204" pitchFamily="34" charset="0"/>
                </a:rPr>
                <a:t>Críosta</a:t>
              </a:r>
              <a:r>
                <a:rPr lang="en-IE" sz="600" b="1">
                  <a:latin typeface="Century Gothic" panose="020B0502020202020204" pitchFamily="34" charset="0"/>
                </a:rPr>
                <a:t>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Global.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ED15E9-C545-451C-83DE-F91A9DB00719}"/>
                </a:ext>
              </a:extLst>
            </p:cNvPr>
            <p:cNvSpPr/>
            <p:nvPr/>
          </p:nvSpPr>
          <p:spPr>
            <a:xfrm>
              <a:off x="6359926" y="1148446"/>
              <a:ext cx="76391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DURATION: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B843AB-7E1A-4FC0-BC0F-2BD22A0A6A32}"/>
                </a:ext>
              </a:extLst>
            </p:cNvPr>
            <p:cNvSpPr/>
            <p:nvPr/>
          </p:nvSpPr>
          <p:spPr>
            <a:xfrm>
              <a:off x="4572001" y="4560608"/>
              <a:ext cx="4154612" cy="953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REPAYMENT SCHEDULE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81B673-47B2-43A7-9B72-DAAA890697D8}"/>
                </a:ext>
              </a:extLst>
            </p:cNvPr>
            <p:cNvSpPr/>
            <p:nvPr/>
          </p:nvSpPr>
          <p:spPr>
            <a:xfrm>
              <a:off x="6153393" y="4809020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REPAYMENT START DATE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2BE1CE-EFDE-421F-BFB9-5FE50A3CBB94}"/>
                </a:ext>
              </a:extLst>
            </p:cNvPr>
            <p:cNvSpPr/>
            <p:nvPr/>
          </p:nvSpPr>
          <p:spPr>
            <a:xfrm>
              <a:off x="4635760" y="5126156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REMOVAL COST</a:t>
              </a: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interest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0C276F-8815-4B64-A0FC-38F63D493867}"/>
                </a:ext>
              </a:extLst>
            </p:cNvPr>
            <p:cNvSpPr/>
            <p:nvPr/>
          </p:nvSpPr>
          <p:spPr>
            <a:xfrm>
              <a:off x="6153392" y="5124058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REPAYMENT PERIOD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820AD4-C951-4C03-86E5-6F1A05D13844}"/>
                </a:ext>
              </a:extLst>
            </p:cNvPr>
            <p:cNvSpPr/>
            <p:nvPr/>
          </p:nvSpPr>
          <p:spPr>
            <a:xfrm>
              <a:off x="4635760" y="4809020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PRODUCTIVITY COST</a:t>
              </a:r>
              <a:endParaRPr lang="en-IE" sz="600" i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E" sz="600" i="1">
                  <a:solidFill>
                    <a:schemeClr val="tx1"/>
                  </a:solidFill>
                  <a:latin typeface="Century Gothic" panose="020B0502020202020204" pitchFamily="34" charset="0"/>
                </a:rPr>
                <a:t>principal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7A5C69-E7EB-45B0-BE24-839BFB2568EA}"/>
                </a:ext>
              </a:extLst>
            </p:cNvPr>
            <p:cNvSpPr/>
            <p:nvPr/>
          </p:nvSpPr>
          <p:spPr>
            <a:xfrm>
              <a:off x="4899902" y="1147171"/>
              <a:ext cx="1271749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DEBT OWNER: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BFAB9D-38FA-4602-921D-6946327B8C3D}"/>
                </a:ext>
              </a:extLst>
            </p:cNvPr>
            <p:cNvSpPr/>
            <p:nvPr/>
          </p:nvSpPr>
          <p:spPr>
            <a:xfrm>
              <a:off x="3138328" y="3515333"/>
              <a:ext cx="2576715" cy="1046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ARCHITECTURE IMPACTS: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 impacts on the architecture of the architecture debt incurred e.g. evolution, quality, maintainability, reliability, performance, productivity?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far reaching is the impact of this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1267F-9E74-4957-9532-EBAF655C726B}"/>
                </a:ext>
              </a:extLst>
            </p:cNvPr>
            <p:cNvSpPr txBox="1"/>
            <p:nvPr/>
          </p:nvSpPr>
          <p:spPr>
            <a:xfrm>
              <a:off x="5432012" y="1479157"/>
              <a:ext cx="3285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E" sz="1200" i="1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“there’s never enough time to do it right, there’s always enough time to do it twice” </a:t>
              </a:r>
              <a:r>
                <a:rPr lang="en-IE" sz="9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– Brian Tracy - Eat that Frog</a:t>
              </a:r>
              <a:endParaRPr lang="en-IE" sz="12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B0EA1D-DBB9-496D-A27E-8B8657966960}"/>
                </a:ext>
              </a:extLst>
            </p:cNvPr>
            <p:cNvSpPr/>
            <p:nvPr/>
          </p:nvSpPr>
          <p:spPr>
            <a:xfrm>
              <a:off x="5715046" y="3513850"/>
              <a:ext cx="3011566" cy="1046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b="1" i="1">
                  <a:solidFill>
                    <a:schemeClr val="tx1"/>
                  </a:solidFill>
                  <a:latin typeface="Century Gothic" panose="020B0502020202020204" pitchFamily="34" charset="0"/>
                </a:rPr>
                <a:t>DEBT CHARACTERISTICS: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7882B0-1589-45A5-B548-8784D2E25C1E}"/>
                </a:ext>
              </a:extLst>
            </p:cNvPr>
            <p:cNvSpPr/>
            <p:nvPr/>
          </p:nvSpPr>
          <p:spPr>
            <a:xfrm>
              <a:off x="5174103" y="3762800"/>
              <a:ext cx="1848283" cy="692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REVERSABILITY</a:t>
              </a:r>
            </a:p>
            <a:p>
              <a:pPr algn="r"/>
              <a:endParaRPr lang="en-IE" sz="788" i="1">
                <a:latin typeface="Century Gothic" panose="020B0502020202020204" pitchFamily="34" charset="0"/>
              </a:endParaRPr>
            </a:p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UNDO DURATION</a:t>
              </a:r>
            </a:p>
            <a:p>
              <a:pPr algn="r"/>
              <a:endParaRPr lang="en-IE" sz="788" i="1">
                <a:latin typeface="Century Gothic" panose="020B0502020202020204" pitchFamily="34" charset="0"/>
              </a:endParaRPr>
            </a:p>
            <a:p>
              <a:pPr algn="r"/>
              <a:r>
                <a:rPr lang="en-IE" sz="788" i="1">
                  <a:latin typeface="Century Gothic" panose="020B0502020202020204" pitchFamily="34" charset="0"/>
                </a:rPr>
                <a:t>EFFORT (€, people, time)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82A2CA3-71BE-4A30-B2B0-B1F4B0C2C523}"/>
                </a:ext>
              </a:extLst>
            </p:cNvPr>
            <p:cNvCxnSpPr/>
            <p:nvPr/>
          </p:nvCxnSpPr>
          <p:spPr>
            <a:xfrm>
              <a:off x="6993508" y="3855614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7BA77B-5ED0-4A51-992E-2CCDBE6CE61C}"/>
                </a:ext>
              </a:extLst>
            </p:cNvPr>
            <p:cNvCxnSpPr/>
            <p:nvPr/>
          </p:nvCxnSpPr>
          <p:spPr>
            <a:xfrm>
              <a:off x="6993508" y="4095786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A4F60A-1850-4E74-AA97-3DB1BD871ED2}"/>
                </a:ext>
              </a:extLst>
            </p:cNvPr>
            <p:cNvSpPr txBox="1"/>
            <p:nvPr/>
          </p:nvSpPr>
          <p:spPr>
            <a:xfrm>
              <a:off x="6927498" y="3723355"/>
              <a:ext cx="520361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fully reversible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FAD049-C9FD-4BCF-8BE6-353C0FDF1198}"/>
                </a:ext>
              </a:extLst>
            </p:cNvPr>
            <p:cNvSpPr txBox="1"/>
            <p:nvPr/>
          </p:nvSpPr>
          <p:spPr>
            <a:xfrm>
              <a:off x="8249304" y="3723863"/>
              <a:ext cx="4341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irreversible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2E26A1-0EFF-4CD8-B8F3-FC386718918B}"/>
                </a:ext>
              </a:extLst>
            </p:cNvPr>
            <p:cNvSpPr txBox="1"/>
            <p:nvPr/>
          </p:nvSpPr>
          <p:spPr>
            <a:xfrm>
              <a:off x="6930249" y="3978820"/>
              <a:ext cx="2628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days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57C460-6E85-4D64-AFE7-0B617E4A8940}"/>
                </a:ext>
              </a:extLst>
            </p:cNvPr>
            <p:cNvSpPr txBox="1"/>
            <p:nvPr/>
          </p:nvSpPr>
          <p:spPr>
            <a:xfrm>
              <a:off x="8335592" y="3978820"/>
              <a:ext cx="3336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forever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4B93F5F-0B9B-427C-BC78-A79228481CDB}"/>
                </a:ext>
              </a:extLst>
            </p:cNvPr>
            <p:cNvSpPr txBox="1"/>
            <p:nvPr/>
          </p:nvSpPr>
          <p:spPr>
            <a:xfrm>
              <a:off x="7250989" y="3980592"/>
              <a:ext cx="306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weeks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E37EAE-1154-4860-8E4F-709F0F85607B}"/>
                </a:ext>
              </a:extLst>
            </p:cNvPr>
            <p:cNvSpPr txBox="1"/>
            <p:nvPr/>
          </p:nvSpPr>
          <p:spPr>
            <a:xfrm>
              <a:off x="7619695" y="3981172"/>
              <a:ext cx="338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months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9F64CA-2C51-499C-A93B-B36DFD417E4D}"/>
                </a:ext>
              </a:extLst>
            </p:cNvPr>
            <p:cNvSpPr txBox="1"/>
            <p:nvPr/>
          </p:nvSpPr>
          <p:spPr>
            <a:xfrm>
              <a:off x="7980219" y="3978820"/>
              <a:ext cx="2834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years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E6979F-83A7-4658-B883-D2546E116A23}"/>
                </a:ext>
              </a:extLst>
            </p:cNvPr>
            <p:cNvCxnSpPr/>
            <p:nvPr/>
          </p:nvCxnSpPr>
          <p:spPr>
            <a:xfrm>
              <a:off x="6993508" y="4344633"/>
              <a:ext cx="161312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C14E06-2633-4DF6-84B6-7BAD01C6439F}"/>
                </a:ext>
              </a:extLst>
            </p:cNvPr>
            <p:cNvSpPr txBox="1"/>
            <p:nvPr/>
          </p:nvSpPr>
          <p:spPr>
            <a:xfrm>
              <a:off x="6935321" y="4219497"/>
              <a:ext cx="238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low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C81986-6526-4405-9ADA-6F3C04A0D81B}"/>
                </a:ext>
              </a:extLst>
            </p:cNvPr>
            <p:cNvSpPr txBox="1"/>
            <p:nvPr/>
          </p:nvSpPr>
          <p:spPr>
            <a:xfrm>
              <a:off x="8302587" y="4220005"/>
              <a:ext cx="354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50" i="1"/>
                <a:t>extreme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6CC47E-DCD5-4B1C-B6F2-65C76C03A4FC}"/>
                </a:ext>
              </a:extLst>
            </p:cNvPr>
            <p:cNvCxnSpPr/>
            <p:nvPr/>
          </p:nvCxnSpPr>
          <p:spPr>
            <a:xfrm>
              <a:off x="7777378" y="4305156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E6E7322-102A-4DBE-AE81-8FA66097330B}"/>
                </a:ext>
              </a:extLst>
            </p:cNvPr>
            <p:cNvCxnSpPr/>
            <p:nvPr/>
          </p:nvCxnSpPr>
          <p:spPr>
            <a:xfrm>
              <a:off x="8217440" y="4299891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E5AD93-AE22-49D0-85BC-5E9189A19B5B}"/>
                </a:ext>
              </a:extLst>
            </p:cNvPr>
            <p:cNvCxnSpPr/>
            <p:nvPr/>
          </p:nvCxnSpPr>
          <p:spPr>
            <a:xfrm>
              <a:off x="8426471" y="4302526"/>
              <a:ext cx="0" cy="8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573811-C76E-4677-94C1-8608696EB121}"/>
                </a:ext>
              </a:extLst>
            </p:cNvPr>
            <p:cNvSpPr/>
            <p:nvPr/>
          </p:nvSpPr>
          <p:spPr>
            <a:xfrm>
              <a:off x="4262335" y="4247605"/>
              <a:ext cx="1417967" cy="27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SCOPE</a:t>
              </a:r>
            </a:p>
            <a:p>
              <a:endParaRPr lang="en-IE" sz="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6E6D8-78F6-4235-86A9-E5625ED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99</a:t>
            </a:fld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262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8860EF742BF64391BA97C4E5C9966B" ma:contentTypeVersion="5" ma:contentTypeDescription="Create a new document." ma:contentTypeScope="" ma:versionID="b9da13c9402ff9fbc94f3baeea606a68">
  <xsd:schema xmlns:xsd="http://www.w3.org/2001/XMLSchema" xmlns:xs="http://www.w3.org/2001/XMLSchema" xmlns:p="http://schemas.microsoft.com/office/2006/metadata/properties" xmlns:ns2="1b0c7704-a800-441c-a80c-0d133971d716" xmlns:ns3="1b2386dc-52af-4b23-92b6-584eb8c7faf6" targetNamespace="http://schemas.microsoft.com/office/2006/metadata/properties" ma:root="true" ma:fieldsID="9abacd2ee406efb6ce4fa02044919425" ns2:_="" ns3:_="">
    <xsd:import namespace="1b0c7704-a800-441c-a80c-0d133971d716"/>
    <xsd:import namespace="1b2386dc-52af-4b23-92b6-584eb8c7fa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c7704-a800-441c-a80c-0d133971d7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386dc-52af-4b23-92b6-584eb8c7faf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0104F9-D401-475B-BF0C-FAE936481F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0c7704-a800-441c-a80c-0d133971d716"/>
    <ds:schemaRef ds:uri="1b2386dc-52af-4b23-92b6-584eb8c7f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21353</Words>
  <Application>Microsoft Office PowerPoint</Application>
  <PresentationFormat>On-screen Show (4:3)</PresentationFormat>
  <Paragraphs>4751</Paragraphs>
  <Slides>120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8" baseType="lpstr">
      <vt:lpstr>Arial</vt:lpstr>
      <vt:lpstr>Calibri</vt:lpstr>
      <vt:lpstr>Calibri Light</vt:lpstr>
      <vt:lpstr>Century Gothic</vt:lpstr>
      <vt:lpstr>Courier New</vt:lpstr>
      <vt:lpstr>Segoe UI</vt:lpstr>
      <vt:lpstr>Wingdings</vt:lpstr>
      <vt:lpstr>Office Theme</vt:lpstr>
      <vt:lpstr>WORKSHOPS</vt:lpstr>
      <vt:lpstr>Module Mapping</vt:lpstr>
      <vt:lpstr>PowerPoint Presentation</vt:lpstr>
      <vt:lpstr>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Supply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Engagement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Willem van Heemstra</cp:lastModifiedBy>
  <cp:revision>1</cp:revision>
  <cp:lastPrinted>2019-05-02T10:48:10Z</cp:lastPrinted>
  <dcterms:created xsi:type="dcterms:W3CDTF">2019-04-30T12:07:12Z</dcterms:created>
  <dcterms:modified xsi:type="dcterms:W3CDTF">2020-12-28T15:20:40Z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0x010100828860EF742BF64391BA97C4E5C9966B</vt:lpwstr>
  </property>
  <property fmtid="{D5CDD505-2E9C-101B-9397-08002B2CF9AE}" pid="3" name="MSIP_Label_229eea9c-5281-4377-b6bc-afc76db9d7b4_Enabled">
    <vt:lpwstr>True</vt:lpwstr>
  </property>
  <property fmtid="{D5CDD505-2E9C-101B-9397-08002B2CF9AE}" pid="4" name="MSIP_Label_229eea9c-5281-4377-b6bc-afc76db9d7b4_SiteId">
    <vt:lpwstr>af73baa8-f594-4eb2-a39d-93e96cad61fc</vt:lpwstr>
  </property>
  <property fmtid="{D5CDD505-2E9C-101B-9397-08002B2CF9AE}" pid="5" name="MSIP_Label_229eea9c-5281-4377-b6bc-afc76db9d7b4_Owner">
    <vt:lpwstr>willem.van.heemstra@asml.com</vt:lpwstr>
  </property>
  <property fmtid="{D5CDD505-2E9C-101B-9397-08002B2CF9AE}" pid="6" name="MSIP_Label_229eea9c-5281-4377-b6bc-afc76db9d7b4_SetDate">
    <vt:lpwstr>2020-12-28T15:20:39.5186956Z</vt:lpwstr>
  </property>
  <property fmtid="{D5CDD505-2E9C-101B-9397-08002B2CF9AE}" pid="7" name="MSIP_Label_229eea9c-5281-4377-b6bc-afc76db9d7b4_Name">
    <vt:lpwstr>Public</vt:lpwstr>
  </property>
  <property fmtid="{D5CDD505-2E9C-101B-9397-08002B2CF9AE}" pid="8" name="MSIP_Label_229eea9c-5281-4377-b6bc-afc76db9d7b4_Application">
    <vt:lpwstr>Microsoft Azure Information Protection</vt:lpwstr>
  </property>
  <property fmtid="{D5CDD505-2E9C-101B-9397-08002B2CF9AE}" pid="9" name="MSIP_Label_229eea9c-5281-4377-b6bc-afc76db9d7b4_ActionId">
    <vt:lpwstr>d2462ec5-54c4-4f90-b1a6-ae7c4800de32</vt:lpwstr>
  </property>
  <property fmtid="{D5CDD505-2E9C-101B-9397-08002B2CF9AE}" pid="10" name="MSIP_Label_229eea9c-5281-4377-b6bc-afc76db9d7b4_Extended_MSFT_Method">
    <vt:lpwstr>Manual</vt:lpwstr>
  </property>
  <property fmtid="{D5CDD505-2E9C-101B-9397-08002B2CF9AE}" pid="11" name="Sensitivity">
    <vt:lpwstr>Public</vt:lpwstr>
  </property>
</Properties>
</file>