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94" r:id="rId4"/>
    <p:sldId id="291" r:id="rId5"/>
    <p:sldId id="261" r:id="rId6"/>
    <p:sldId id="278" r:id="rId7"/>
    <p:sldId id="296" r:id="rId8"/>
    <p:sldId id="297" r:id="rId9"/>
    <p:sldId id="279" r:id="rId10"/>
    <p:sldId id="280" r:id="rId11"/>
    <p:sldId id="281" r:id="rId12"/>
    <p:sldId id="282" r:id="rId13"/>
    <p:sldId id="286" r:id="rId14"/>
    <p:sldId id="287" r:id="rId15"/>
    <p:sldId id="283" r:id="rId16"/>
    <p:sldId id="284" r:id="rId17"/>
    <p:sldId id="285" r:id="rId18"/>
    <p:sldId id="289" r:id="rId19"/>
    <p:sldId id="290" r:id="rId20"/>
    <p:sldId id="292" r:id="rId21"/>
    <p:sldId id="293" r:id="rId22"/>
    <p:sldId id="295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B0F0"/>
    <a:srgbClr val="008080"/>
    <a:srgbClr val="F2F2F2"/>
    <a:srgbClr val="7F7F7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5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5A52E-2067-4ACB-86C8-2E651C92E028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2C3F-6CB7-4F0F-9943-DC09B6BF5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3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尾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18390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8544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28600" y="228600"/>
            <a:ext cx="11747500" cy="64135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67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449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306059" y="0"/>
            <a:ext cx="3309258" cy="1379538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06059" y="5478462"/>
            <a:ext cx="3309258" cy="1379538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55696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-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689100" y="1041400"/>
            <a:ext cx="3098800" cy="35306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8"/>
          <p:cNvSpPr>
            <a:spLocks noGrp="1"/>
          </p:cNvSpPr>
          <p:nvPr>
            <p:ph type="pic" sz="quarter" idx="12"/>
          </p:nvPr>
        </p:nvSpPr>
        <p:spPr>
          <a:xfrm>
            <a:off x="7429500" y="1041400"/>
            <a:ext cx="3098800" cy="35306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786743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685800"/>
            <a:ext cx="8166100" cy="61722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8166100" y="3492500"/>
            <a:ext cx="3365500" cy="33655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13678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800600" y="0"/>
            <a:ext cx="6731000" cy="21844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60400" y="2184400"/>
            <a:ext cx="7683500" cy="40132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325620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2552700"/>
            <a:ext cx="6096000" cy="39116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096000" y="393700"/>
            <a:ext cx="6096000" cy="39116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849237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2188369"/>
            <a:ext cx="12192000" cy="2481262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043717" y="4669631"/>
            <a:ext cx="4049713" cy="2188369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73442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前言摘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066971" y="662769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8418286" y="3006826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8418286" y="-1681287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3715656" y="-1681287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7"/>
          <p:cNvSpPr>
            <a:spLocks noGrp="1"/>
          </p:cNvSpPr>
          <p:nvPr>
            <p:ph type="pic" sz="quarter" idx="14"/>
          </p:nvPr>
        </p:nvSpPr>
        <p:spPr>
          <a:xfrm>
            <a:off x="10769601" y="662770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115134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460626" y="2521121"/>
            <a:ext cx="1817687" cy="18161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278313" y="2521121"/>
            <a:ext cx="1817687" cy="18161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96000" y="2521121"/>
            <a:ext cx="1817687" cy="18161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7913687" y="2521121"/>
            <a:ext cx="1817687" cy="18161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415139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670629" y="2166143"/>
            <a:ext cx="9521371" cy="2525713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550879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05364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3062212" y="0"/>
            <a:ext cx="3005364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124424" y="0"/>
            <a:ext cx="3005364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9186636" y="0"/>
            <a:ext cx="3005364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7396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419958" y="259556"/>
            <a:ext cx="3409950" cy="63388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19419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2112963"/>
            <a:ext cx="12192000" cy="2632075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977428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433513" y="0"/>
            <a:ext cx="2286000" cy="41402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63146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02000" cy="3402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420000" y="3444714"/>
            <a:ext cx="3402000" cy="3402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2"/>
          </p:nvPr>
        </p:nvSpPr>
        <p:spPr>
          <a:xfrm>
            <a:off x="6822000" y="0"/>
            <a:ext cx="5370000" cy="684688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6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103313" y="1944686"/>
            <a:ext cx="1944687" cy="19446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788455" y="1944686"/>
            <a:ext cx="1944687" cy="19446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2"/>
          </p:nvPr>
        </p:nvSpPr>
        <p:spPr>
          <a:xfrm>
            <a:off x="6473597" y="1944686"/>
            <a:ext cx="1944687" cy="19446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158739" y="1944686"/>
            <a:ext cx="1944687" cy="194468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978773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90513" y="319088"/>
            <a:ext cx="7693025" cy="62420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52601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1EC7-48A3-4FA6-9C33-987C5B49543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8AE4-E50B-4317-A0D1-0461D53AA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6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自由: 形状 6"/>
          <p:cNvSpPr/>
          <p:nvPr/>
        </p:nvSpPr>
        <p:spPr>
          <a:xfrm rot="13500000" flipV="1">
            <a:off x="4201301" y="-2161399"/>
            <a:ext cx="3789396" cy="3789397"/>
          </a:xfrm>
          <a:custGeom>
            <a:avLst/>
            <a:gdLst>
              <a:gd name="connsiteX0" fmla="*/ 3789396 w 3789396"/>
              <a:gd name="connsiteY0" fmla="*/ 3789397 h 3789397"/>
              <a:gd name="connsiteX1" fmla="*/ 0 w 3789396"/>
              <a:gd name="connsiteY1" fmla="*/ 0 h 3789397"/>
              <a:gd name="connsiteX2" fmla="*/ 0 w 3789396"/>
              <a:gd name="connsiteY2" fmla="*/ 3789397 h 37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9396" h="3789397">
                <a:moveTo>
                  <a:pt x="3789396" y="3789397"/>
                </a:moveTo>
                <a:lnTo>
                  <a:pt x="0" y="0"/>
                </a:lnTo>
                <a:lnTo>
                  <a:pt x="0" y="3789397"/>
                </a:lnTo>
                <a:close/>
              </a:path>
            </a:pathLst>
          </a:cu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03085" y="5896525"/>
            <a:ext cx="119017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898742" y="5896525"/>
            <a:ext cx="119017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形 9"/>
          <p:cNvSpPr/>
          <p:nvPr/>
        </p:nvSpPr>
        <p:spPr>
          <a:xfrm rot="18900000">
            <a:off x="5682048" y="762709"/>
            <a:ext cx="827902" cy="827902"/>
          </a:xfrm>
          <a:prstGeom prst="corner">
            <a:avLst>
              <a:gd name="adj1" fmla="val 17663"/>
              <a:gd name="adj2" fmla="val 176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5887705" y="5920460"/>
            <a:ext cx="416586" cy="416586"/>
          </a:xfrm>
          <a:prstGeom prst="corner">
            <a:avLst>
              <a:gd name="adj1" fmla="val 17663"/>
              <a:gd name="adj2" fmla="val 176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76245" y="2969333"/>
            <a:ext cx="3839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矩阵计算器</a:t>
            </a:r>
          </a:p>
        </p:txBody>
      </p:sp>
      <p:sp>
        <p:nvSpPr>
          <p:cNvPr id="13" name="矩形 12"/>
          <p:cNvSpPr/>
          <p:nvPr/>
        </p:nvSpPr>
        <p:spPr>
          <a:xfrm>
            <a:off x="1103085" y="3314701"/>
            <a:ext cx="9985829" cy="792842"/>
          </a:xfrm>
          <a:custGeom>
            <a:avLst/>
            <a:gdLst>
              <a:gd name="connsiteX0" fmla="*/ 0 w 9985829"/>
              <a:gd name="connsiteY0" fmla="*/ 0 h 783772"/>
              <a:gd name="connsiteX1" fmla="*/ 9985829 w 9985829"/>
              <a:gd name="connsiteY1" fmla="*/ 0 h 783772"/>
              <a:gd name="connsiteX2" fmla="*/ 9985829 w 9985829"/>
              <a:gd name="connsiteY2" fmla="*/ 783772 h 783772"/>
              <a:gd name="connsiteX3" fmla="*/ 0 w 9985829"/>
              <a:gd name="connsiteY3" fmla="*/ 783772 h 783772"/>
              <a:gd name="connsiteX4" fmla="*/ 0 w 9985829"/>
              <a:gd name="connsiteY4" fmla="*/ 0 h 783772"/>
              <a:gd name="connsiteX0" fmla="*/ 0 w 9985829"/>
              <a:gd name="connsiteY0" fmla="*/ 9071 h 792843"/>
              <a:gd name="connsiteX1" fmla="*/ 678090 w 9985829"/>
              <a:gd name="connsiteY1" fmla="*/ 0 h 792843"/>
              <a:gd name="connsiteX2" fmla="*/ 9985829 w 9985829"/>
              <a:gd name="connsiteY2" fmla="*/ 9071 h 792843"/>
              <a:gd name="connsiteX3" fmla="*/ 9985829 w 9985829"/>
              <a:gd name="connsiteY3" fmla="*/ 792843 h 792843"/>
              <a:gd name="connsiteX4" fmla="*/ 0 w 9985829"/>
              <a:gd name="connsiteY4" fmla="*/ 792843 h 792843"/>
              <a:gd name="connsiteX5" fmla="*/ 0 w 9985829"/>
              <a:gd name="connsiteY5" fmla="*/ 9071 h 792843"/>
              <a:gd name="connsiteX0" fmla="*/ 0 w 9985829"/>
              <a:gd name="connsiteY0" fmla="*/ 9071 h 792843"/>
              <a:gd name="connsiteX1" fmla="*/ 678090 w 9985829"/>
              <a:gd name="connsiteY1" fmla="*/ 0 h 792843"/>
              <a:gd name="connsiteX2" fmla="*/ 9279165 w 9985829"/>
              <a:gd name="connsiteY2" fmla="*/ 1 h 792843"/>
              <a:gd name="connsiteX3" fmla="*/ 9985829 w 9985829"/>
              <a:gd name="connsiteY3" fmla="*/ 9071 h 792843"/>
              <a:gd name="connsiteX4" fmla="*/ 9985829 w 9985829"/>
              <a:gd name="connsiteY4" fmla="*/ 792843 h 792843"/>
              <a:gd name="connsiteX5" fmla="*/ 0 w 9985829"/>
              <a:gd name="connsiteY5" fmla="*/ 792843 h 792843"/>
              <a:gd name="connsiteX6" fmla="*/ 0 w 9985829"/>
              <a:gd name="connsiteY6" fmla="*/ 9071 h 792843"/>
              <a:gd name="connsiteX0" fmla="*/ 9279165 w 9985829"/>
              <a:gd name="connsiteY0" fmla="*/ 0 h 792842"/>
              <a:gd name="connsiteX1" fmla="*/ 9985829 w 9985829"/>
              <a:gd name="connsiteY1" fmla="*/ 9070 h 792842"/>
              <a:gd name="connsiteX2" fmla="*/ 9985829 w 9985829"/>
              <a:gd name="connsiteY2" fmla="*/ 792842 h 792842"/>
              <a:gd name="connsiteX3" fmla="*/ 0 w 9985829"/>
              <a:gd name="connsiteY3" fmla="*/ 792842 h 792842"/>
              <a:gd name="connsiteX4" fmla="*/ 0 w 9985829"/>
              <a:gd name="connsiteY4" fmla="*/ 9070 h 792842"/>
              <a:gd name="connsiteX5" fmla="*/ 769530 w 9985829"/>
              <a:gd name="connsiteY5" fmla="*/ 91439 h 792842"/>
              <a:gd name="connsiteX0" fmla="*/ 9279165 w 9985829"/>
              <a:gd name="connsiteY0" fmla="*/ 0 h 792842"/>
              <a:gd name="connsiteX1" fmla="*/ 9985829 w 9985829"/>
              <a:gd name="connsiteY1" fmla="*/ 9070 h 792842"/>
              <a:gd name="connsiteX2" fmla="*/ 9985829 w 9985829"/>
              <a:gd name="connsiteY2" fmla="*/ 792842 h 792842"/>
              <a:gd name="connsiteX3" fmla="*/ 0 w 9985829"/>
              <a:gd name="connsiteY3" fmla="*/ 792842 h 792842"/>
              <a:gd name="connsiteX4" fmla="*/ 0 w 9985829"/>
              <a:gd name="connsiteY4" fmla="*/ 9070 h 792842"/>
              <a:gd name="connsiteX5" fmla="*/ 769530 w 9985829"/>
              <a:gd name="connsiteY5" fmla="*/ 10476 h 792842"/>
              <a:gd name="connsiteX0" fmla="*/ 9279165 w 9985829"/>
              <a:gd name="connsiteY0" fmla="*/ 0 h 792842"/>
              <a:gd name="connsiteX1" fmla="*/ 9985829 w 9985829"/>
              <a:gd name="connsiteY1" fmla="*/ 9070 h 792842"/>
              <a:gd name="connsiteX2" fmla="*/ 9985829 w 9985829"/>
              <a:gd name="connsiteY2" fmla="*/ 792842 h 792842"/>
              <a:gd name="connsiteX3" fmla="*/ 0 w 9985829"/>
              <a:gd name="connsiteY3" fmla="*/ 792842 h 792842"/>
              <a:gd name="connsiteX4" fmla="*/ 0 w 9985829"/>
              <a:gd name="connsiteY4" fmla="*/ 9070 h 792842"/>
              <a:gd name="connsiteX5" fmla="*/ 769530 w 9985829"/>
              <a:gd name="connsiteY5" fmla="*/ 15238 h 79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29" h="792842">
                <a:moveTo>
                  <a:pt x="9279165" y="0"/>
                </a:moveTo>
                <a:lnTo>
                  <a:pt x="9985829" y="9070"/>
                </a:lnTo>
                <a:lnTo>
                  <a:pt x="9985829" y="792842"/>
                </a:lnTo>
                <a:lnTo>
                  <a:pt x="0" y="792842"/>
                </a:lnTo>
                <a:lnTo>
                  <a:pt x="0" y="9070"/>
                </a:lnTo>
                <a:lnTo>
                  <a:pt x="769530" y="15238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8715" y="2969333"/>
            <a:ext cx="678735" cy="678735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88914" y="4113543"/>
            <a:ext cx="472971" cy="472971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800914" y="4586514"/>
            <a:ext cx="288000" cy="2880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0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6818937" y="0"/>
            <a:ext cx="21852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279698" y="257412"/>
            <a:ext cx="581630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四</a:t>
            </a:r>
            <a:r>
              <a:rPr lang="en-US" altLang="zh-CN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利用主元将</a:t>
            </a:r>
            <a:r>
              <a:rPr lang="en-US" altLang="zh-CN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zh-CN" altLang="en-US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列其他元素消为零</a:t>
            </a:r>
            <a:endParaRPr lang="zh-CN" altLang="en-US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flag = 0;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//s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模式从第一行开始消元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否则化为阶梯型矩阵时只讲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行下方元素消为零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simp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's’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 = 0;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 =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(; s &lt;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s++)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== i || fabs(temp =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j] 	/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j]) &lt; 1e-20)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continue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保存主元乘的系数系数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(t = j; t &lt;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t++)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flag = 1;</a:t>
            </a:r>
          </a:p>
          <a:p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res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t] -= temp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			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t];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8E79C-0969-4F04-A12A-CF3E913DCEB1}"/>
              </a:ext>
            </a:extLst>
          </p:cNvPr>
          <p:cNvSpPr txBox="1"/>
          <p:nvPr/>
        </p:nvSpPr>
        <p:spPr>
          <a:xfrm>
            <a:off x="6259224" y="1051977"/>
            <a:ext cx="59835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1 &amp;&amp; flag == 1)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step%d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(T):\n"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step++);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output_matrix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20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simp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's'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temp =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j];</a:t>
            </a:r>
          </a:p>
          <a:p>
            <a:r>
              <a:rPr lang="pt-B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= j; s &lt;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s++)</a:t>
            </a:r>
          </a:p>
          <a:p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res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s] /= temp;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rank;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17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8672712" y="-21498"/>
            <a:ext cx="21852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116474" y="69480"/>
            <a:ext cx="1099765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知识点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 函数调用函数 循环 选择 指针 动态分配内存 数组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高斯消元及其衍生应用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column_reduce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simp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高斯列消元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rank(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求矩阵的秩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调用函数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方程组计算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solve_liner_equation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利用高斯消元化为最简阶梯形式后回代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将结果储存在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least_square_method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最小二乘法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output_solution(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以向量的形式输出解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transform(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转置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矩阵的相抵计算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offset_standard_by_guass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化矩阵为相抵标准型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offset_standard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利用矩阵的秩化矩阵为相抵标准型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judge_offset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判断两个矩阵是否相抵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矩阵的逆和行列式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inverse_by_guass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利用高斯消元法化求矩阵的逆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determination_by_guass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利用高斯消元求矩阵的行列式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其他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</a:p>
          <a:p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qr_decomposition(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//QR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分解</a:t>
            </a:r>
          </a:p>
        </p:txBody>
      </p:sp>
    </p:spTree>
    <p:extLst>
      <p:ext uri="{BB962C8B-B14F-4D97-AF65-F5344CB8AC3E}">
        <p14:creationId xmlns:p14="http://schemas.microsoft.com/office/powerpoint/2010/main" val="77255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6924123" y="-61578"/>
            <a:ext cx="21852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279698" y="261588"/>
            <a:ext cx="1149520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雅克比算法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化实对称方阵为对角阵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迭代次数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知识点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算法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递推 迭代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函数 指针与数组 动态分配内存 循环 选择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思路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找非对角元素的最大值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二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乘一对旋转矩阵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化最大元素为零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判断是否满足精确度要求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jacobian_method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accuracy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列元素分别左乘和右乘旋转矩阵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cos_2a = (temp[y *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y] - temp[x *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x]) / sqrt(4 * temp[x *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y] * temp[x *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y] + (temp[x *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x] - temp[y *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y]) * (temp[x *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x] - temp[y *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y]));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cos_a = sqrt((1 + cos_2a) / 2);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sin_a = sqrt((1 - cos_2a) / 2);</a:t>
            </a:r>
          </a:p>
          <a:p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困难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复制到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右乘旋转矩阵后储存在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temp1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再将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temp1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左乘旋转阵后存在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matrix_copy(temp,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temp1);  </a:t>
            </a:r>
            <a:r>
              <a:rPr lang="pt-BR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创新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为了提速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不调用</a:t>
            </a:r>
            <a:r>
              <a:rPr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matrix_multiply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endParaRPr lang="pt-BR" altLang="zh-CN" sz="2000" b="1" dirty="0">
              <a:solidFill>
                <a:schemeClr val="accent6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temp1[x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j] = temp[x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j] * cos_a - temp[y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j] * sin_a;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temp1[y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j] = temp[y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j] * cos_a + temp[x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j] * sin_a;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matrix_copy(temp1,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temp);</a:t>
            </a:r>
          </a:p>
          <a:p>
            <a:r>
              <a:rPr lang="nn-NO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temp[i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x] = temp1[i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x] * cos_a - temp1[i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y] * sin_a;</a:t>
            </a:r>
          </a:p>
          <a:p>
            <a:r>
              <a:rPr lang="nn-NO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temp[i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y] = temp1[i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y] * cos_a + temp1[i *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x] * sin_a;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02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8014986" y="11588"/>
            <a:ext cx="21852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266784" y="205309"/>
            <a:ext cx="11495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//e.g.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解线性方程组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(a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为自定义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 * N)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长度一维数组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loc1[] =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"E:\\manuscript\\test.txt"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pt-B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4, n = 5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pt-BR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finput_matrix(a, m, n, loc1);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 = \n"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output_matrix(a, m, n);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解空间维度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+ 1 = %d\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nres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\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n"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solve_liner_equation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(a, m, n, res));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"solution = \n"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output_solution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(res, n - 1, s);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927C04-0C95-4A1C-A52B-17F3094F8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4" y="3032867"/>
            <a:ext cx="11632605" cy="38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9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6507028" y="-61577"/>
            <a:ext cx="21852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266784" y="189958"/>
            <a:ext cx="114952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//e.g.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雅克比方法化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乘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实对称阵为对角阵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loc1[] =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"E:\\manuscript\\test.txt"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pt-B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4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pt-BR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finput_matrix(a, m, 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loc1);</a:t>
            </a:r>
          </a:p>
          <a:p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output_matrix(a, m, m);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“number of iterations is %d\n”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jacobian_method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(a, m, 1e-100, b));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返回值为迭代次数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output_matrix(b, m, m);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927C04-0C95-4A1C-A52B-17F3094F8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698" y="2736026"/>
            <a:ext cx="11632605" cy="38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6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2784836" y="735835"/>
            <a:ext cx="662232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en-US" altLang="zh-CN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欧式空间标准正交基下</a:t>
            </a:r>
            <a:r>
              <a:rPr lang="en-US" altLang="zh-CN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348396" y="1813201"/>
            <a:ext cx="114952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知识点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链表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排序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数组和指针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一维数组和指针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指针数组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控制语句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(if while break continue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语句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二重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三重循环嵌套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文件 表达式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逻辑运算 数值运算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模块化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函数声明 定义 互相调用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dot_product(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vec1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fr-FR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点乘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n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为向量维数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cross_product(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vec1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fr-FR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三维向量叉乘</a:t>
            </a:r>
            <a:endParaRPr lang="fr-FR" altLang="zh-CN" sz="24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vector_module(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fr-FR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向量模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vector_angle(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vec1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向量夹角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vector_projection(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vec1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向量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上的投影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4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8910431" y="0"/>
            <a:ext cx="118494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116474" y="112293"/>
            <a:ext cx="863104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知识点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算法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递推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fr-FR" altLang="zh-CN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范围结构体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 RANGE)</a:t>
            </a:r>
          </a:p>
          <a:p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 宏定义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精确度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结构体 函数指针 控制语句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fibonacci_sequence(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fr-FR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斐波那契数列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为数列第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 返回值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项的值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求幂运算 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积分运算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rotate(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deg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二维旋转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deg: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旋转角度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total_mass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(*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pm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*r), 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密度函数的总质量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centroid(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pm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*r),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密度函数的质心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inertia_tensor(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cen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pm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*r),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密度函数的转动惯量张量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//3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维旋转变换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x,y,z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轴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a: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维三维列向量组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,n: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列向量个数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x_rotate(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deg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y_rotate(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deg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z_rotate(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deg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rotate3D(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pos1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deg1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pos2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deg2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pos3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deg3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endParaRPr lang="fr-FR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95195A-B83D-462B-B651-7A6130A8E712}"/>
              </a:ext>
            </a:extLst>
          </p:cNvPr>
          <p:cNvSpPr txBox="1"/>
          <p:nvPr/>
        </p:nvSpPr>
        <p:spPr>
          <a:xfrm>
            <a:off x="8910431" y="1621059"/>
            <a:ext cx="21907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结构体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确定计算范围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x0;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x1;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y0;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y1;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z0;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z1;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t0;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B59E4C-9CF9-4A01-80F2-93FED2A1DF3A}"/>
              </a:ext>
            </a:extLst>
          </p:cNvPr>
          <p:cNvSpPr txBox="1"/>
          <p:nvPr/>
        </p:nvSpPr>
        <p:spPr>
          <a:xfrm>
            <a:off x="8853518" y="573311"/>
            <a:ext cx="3338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宏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ACCURACY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(0.01)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相对精确度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确定步长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B20FCFF-1A3E-441F-86B6-AF78A2CDBEB3}"/>
              </a:ext>
            </a:extLst>
          </p:cNvPr>
          <p:cNvCxnSpPr/>
          <p:nvPr/>
        </p:nvCxnSpPr>
        <p:spPr>
          <a:xfrm flipH="1">
            <a:off x="3931138" y="781538"/>
            <a:ext cx="375139" cy="17897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4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7725804" y="9293"/>
            <a:ext cx="118494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4F1E81-3122-474F-A678-190F2E4EDCA6}"/>
              </a:ext>
            </a:extLst>
          </p:cNvPr>
          <p:cNvSpPr txBox="1"/>
          <p:nvPr/>
        </p:nvSpPr>
        <p:spPr>
          <a:xfrm>
            <a:off x="606058" y="223368"/>
            <a:ext cx="475748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10</a:t>
            </a:r>
            <a:endParaRPr lang="en-US" altLang="zh-CN" sz="2000" dirty="0">
              <a:solidFill>
                <a:srgbClr val="8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ACCURACY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0.001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range[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main()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mass;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range[0].x0 = -5;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range[0].x1 = 5;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range[0].y0 = -4;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range[0].y1 = 4;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range[0].z0 = -3;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range[0].z1 = 3;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设定计算范围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mass =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total_mass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range[0]);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pt-BR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“%lf\ncentriod=\n”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,mass);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centroid(mass,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range[0], res);</a:t>
            </a:r>
          </a:p>
          <a:p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output_matrix(res, 3, 1);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r[3] = { 0 };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相对原点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inertia_tensor(r, fm, range[0], res);</a:t>
            </a:r>
          </a:p>
          <a:p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output_matrix(res, 3, 3);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553BFE-F0A7-4F96-9772-DA1BCD3BB005}"/>
              </a:ext>
            </a:extLst>
          </p:cNvPr>
          <p:cNvSpPr txBox="1"/>
          <p:nvPr/>
        </p:nvSpPr>
        <p:spPr>
          <a:xfrm>
            <a:off x="5363547" y="655624"/>
            <a:ext cx="5134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[0], y =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[1], z = </a:t>
            </a:r>
            <a:r>
              <a:rPr lang="pt-B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 * x / 25 + y * y / 16 + z * z / 9 &gt; 1)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用户自定义函数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椭球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5036FE-C5BF-4641-87C4-ECE3AD0DB2AF}"/>
              </a:ext>
            </a:extLst>
          </p:cNvPr>
          <p:cNvSpPr txBox="1"/>
          <p:nvPr/>
        </p:nvSpPr>
        <p:spPr>
          <a:xfrm>
            <a:off x="3753853" y="223368"/>
            <a:ext cx="3593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//e.g.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计算椭球总质量 质心位置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转动惯量张量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7C7F98-1B9F-4C27-9436-1A86288BC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28" y="3136661"/>
            <a:ext cx="5956894" cy="35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12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8853518" y="-84747"/>
            <a:ext cx="168507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116473" y="290779"/>
            <a:ext cx="382988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//2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维画图结构体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PLOT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H; 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L; 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padding;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画面大小边界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line_thickness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text_size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point_size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x_scale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y_scale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画图大小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bk_color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xoy_color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indicator_color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scale_color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function_color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色彩设置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coordinate;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初始化判定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fr-FR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B59E4C-9CF9-4A01-80F2-93FED2A1DF3A}"/>
              </a:ext>
            </a:extLst>
          </p:cNvPr>
          <p:cNvSpPr txBox="1"/>
          <p:nvPr/>
        </p:nvSpPr>
        <p:spPr>
          <a:xfrm>
            <a:off x="8573820" y="4410153"/>
            <a:ext cx="33384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宏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ACCURACY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(0.01)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相对精确度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确定步长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PLOTSTEP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0.1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三维画图的步长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MAX_POINT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1000000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随机点画图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519EC0-A7C2-441E-A5A6-E2606F01B31D}"/>
              </a:ext>
            </a:extLst>
          </p:cNvPr>
          <p:cNvSpPr txBox="1"/>
          <p:nvPr/>
        </p:nvSpPr>
        <p:spPr>
          <a:xfrm>
            <a:off x="3694020" y="232082"/>
            <a:ext cx="270591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三维画图结构体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PLOT3D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padding;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line_thickness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text_size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point_size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grid_spacing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网格间距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x_length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y_length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z_length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x_scale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y_scale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z_scale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(*per)(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*a,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*res);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透视方法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7B8245-EEDA-4F4B-BA7D-5A66305F585A}"/>
              </a:ext>
            </a:extLst>
          </p:cNvPr>
          <p:cNvSpPr txBox="1"/>
          <p:nvPr/>
        </p:nvSpPr>
        <p:spPr>
          <a:xfrm>
            <a:off x="6185873" y="546534"/>
            <a:ext cx="30899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PLOT3D_ANGLE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angle3d;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坐标架角度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udf_color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用户自定义坐标架颜色是否开启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默认红绿蓝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bk_color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xoy_color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indicator_color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scale_color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function_color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COLORREF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makerline_color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initplot3d;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1B588C-154F-40F8-8584-73A92493474A}"/>
              </a:ext>
            </a:extLst>
          </p:cNvPr>
          <p:cNvSpPr txBox="1"/>
          <p:nvPr/>
        </p:nvSpPr>
        <p:spPr>
          <a:xfrm>
            <a:off x="9151815" y="561584"/>
            <a:ext cx="2705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知识点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位运算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将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a*2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换为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a&gt;&gt;1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以提速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zh-CN" sz="1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随机数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画隐函数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结构体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成员包括结构体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 函数指针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改变透视方法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,COLORREF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类型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扩展库函数调用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  <a:p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透视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三维图形处理和渲染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zh-CN" sz="1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函数</a:t>
            </a:r>
            <a:endParaRPr lang="en-US" altLang="zh-CN" sz="1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指针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数组 函数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控制语句</a:t>
            </a:r>
            <a:endParaRPr lang="en-US" altLang="zh-CN" sz="1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结构体</a:t>
            </a:r>
            <a:endParaRPr lang="en-US" altLang="zh-CN" sz="1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</a:rPr>
              <a:t>宏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CFF9DF5-7138-4668-BA8D-CC6CB9B3361C}"/>
              </a:ext>
            </a:extLst>
          </p:cNvPr>
          <p:cNvCxnSpPr/>
          <p:nvPr/>
        </p:nvCxnSpPr>
        <p:spPr>
          <a:xfrm flipH="1">
            <a:off x="5791041" y="1881718"/>
            <a:ext cx="3360774" cy="358905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37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8910432" y="-48636"/>
            <a:ext cx="191799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116473" y="112293"/>
            <a:ext cx="11795827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9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二维</a:t>
            </a: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          /*</a:t>
            </a:r>
            <a:r>
              <a:rPr lang="zh-CN" altLang="en-US" sz="19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plot_coordinate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画坐标架</a:t>
            </a: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plot_vector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画向量</a:t>
            </a: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plot_function(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(*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pf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x),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fr-FR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画单变量函数 循环</a:t>
            </a:r>
            <a:endParaRPr lang="fr-FR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plot_parametric_function(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(*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pf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(*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pg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t0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t1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fr-FR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画含参函数 循环</a:t>
            </a:r>
            <a:endParaRPr lang="fr-FR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plot_implicit_function(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(*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pf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y),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fr-FR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画隐函数 随机点</a:t>
            </a:r>
            <a:endParaRPr lang="fr-FR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9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9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三维</a:t>
            </a: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 </a:t>
            </a:r>
            <a:r>
              <a:rPr lang="en-US" altLang="zh-CN" sz="19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挑战</a:t>
            </a:r>
            <a:r>
              <a:rPr lang="en-US" altLang="zh-CN" sz="19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9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画三维</a:t>
            </a:r>
            <a:r>
              <a:rPr lang="en-US" altLang="zh-CN" sz="19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 </a:t>
            </a:r>
            <a:r>
              <a:rPr lang="zh-CN" altLang="en-US" sz="19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本质</a:t>
            </a:r>
            <a:r>
              <a:rPr lang="en-US" altLang="zh-CN" sz="19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9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利用矩阵将三维点映射到二维</a:t>
            </a:r>
            <a:endParaRPr lang="fr-FR" altLang="zh-CN" sz="1900" b="1" dirty="0">
              <a:solidFill>
                <a:schemeClr val="accent6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initplot3D(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初始化三维画图</a:t>
            </a: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perspective_1(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fr-FR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一点透视</a:t>
            </a:r>
            <a:endParaRPr lang="fr-FR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otmp(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fr-FR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斜二侧画法</a:t>
            </a:r>
            <a:endParaRPr lang="fr-FR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plot3D_coordinate(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画三维坐标</a:t>
            </a: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plot3D_makerline(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画标记线</a:t>
            </a: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plot3D_vector(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画空间向量</a:t>
            </a: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plot3D_point(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画点</a:t>
            </a: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plot3D_binary_function(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(*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pf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y),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画二元函数</a:t>
            </a: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plot3D_binary_function_onxyplane(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(*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pf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y),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画二元函数与</a:t>
            </a:r>
            <a:r>
              <a:rPr lang="en-US" altLang="zh-CN" sz="19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xy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平面的交线</a:t>
            </a: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plot3d_dynamic(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动态绘图函数</a:t>
            </a: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line3d(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z0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z1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fr-FR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画空间直线</a:t>
            </a:r>
            <a:endParaRPr lang="fr-FR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cuboid(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z0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z1</a:t>
            </a:r>
            <a:r>
              <a:rPr lang="fr-FR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fr-FR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画长方体</a:t>
            </a:r>
            <a:endParaRPr lang="fr-FR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fr-FR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C00491-D17E-4384-ACC5-C4CF94D90245}"/>
              </a:ext>
            </a:extLst>
          </p:cNvPr>
          <p:cNvSpPr txBox="1"/>
          <p:nvPr/>
        </p:nvSpPr>
        <p:spPr>
          <a:xfrm>
            <a:off x="5709586" y="404681"/>
            <a:ext cx="5118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知识点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函数 指针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数组 函数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  循环 选择 透视 结构体 宏</a:t>
            </a:r>
          </a:p>
        </p:txBody>
      </p:sp>
    </p:spTree>
    <p:extLst>
      <p:ext uri="{BB962C8B-B14F-4D97-AF65-F5344CB8AC3E}">
        <p14:creationId xmlns:p14="http://schemas.microsoft.com/office/powerpoint/2010/main" val="389427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233305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2" name="组合 41"/>
          <p:cNvGrpSpPr/>
          <p:nvPr/>
        </p:nvGrpSpPr>
        <p:grpSpPr>
          <a:xfrm>
            <a:off x="3957940" y="358559"/>
            <a:ext cx="2118462" cy="759394"/>
            <a:chOff x="3870258" y="358559"/>
            <a:chExt cx="2118462" cy="759394"/>
          </a:xfrm>
        </p:grpSpPr>
        <p:sp>
          <p:nvSpPr>
            <p:cNvPr id="3" name="文本框 2"/>
            <p:cNvSpPr txBox="1"/>
            <p:nvPr/>
          </p:nvSpPr>
          <p:spPr>
            <a:xfrm>
              <a:off x="3870258" y="358559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01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" name="矩形 11"/>
            <p:cNvSpPr/>
            <p:nvPr/>
          </p:nvSpPr>
          <p:spPr>
            <a:xfrm>
              <a:off x="4266309" y="707809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78132" y="71784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基本函数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957940" y="1916785"/>
            <a:ext cx="1605501" cy="759394"/>
            <a:chOff x="3870258" y="1916785"/>
            <a:chExt cx="1605501" cy="759394"/>
          </a:xfrm>
        </p:grpSpPr>
        <p:sp>
          <p:nvSpPr>
            <p:cNvPr id="22" name="文本框 21"/>
            <p:cNvSpPr txBox="1"/>
            <p:nvPr/>
          </p:nvSpPr>
          <p:spPr>
            <a:xfrm>
              <a:off x="3870258" y="1916785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02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矩形 11"/>
            <p:cNvSpPr/>
            <p:nvPr/>
          </p:nvSpPr>
          <p:spPr>
            <a:xfrm>
              <a:off x="4266309" y="2266035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78132" y="227606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向量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957940" y="3475011"/>
            <a:ext cx="1605501" cy="759394"/>
            <a:chOff x="3870258" y="3475011"/>
            <a:chExt cx="1605501" cy="759394"/>
          </a:xfrm>
        </p:grpSpPr>
        <p:sp>
          <p:nvSpPr>
            <p:cNvPr id="26" name="文本框 25"/>
            <p:cNvSpPr txBox="1"/>
            <p:nvPr/>
          </p:nvSpPr>
          <p:spPr>
            <a:xfrm>
              <a:off x="3870258" y="3475011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03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矩形 11"/>
            <p:cNvSpPr/>
            <p:nvPr/>
          </p:nvSpPr>
          <p:spPr>
            <a:xfrm>
              <a:off x="4266309" y="3824261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778132" y="383429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957940" y="5033236"/>
            <a:ext cx="1861981" cy="759394"/>
            <a:chOff x="3870258" y="5033236"/>
            <a:chExt cx="1861981" cy="759394"/>
          </a:xfrm>
        </p:grpSpPr>
        <p:sp>
          <p:nvSpPr>
            <p:cNvPr id="30" name="文本框 29"/>
            <p:cNvSpPr txBox="1"/>
            <p:nvPr/>
          </p:nvSpPr>
          <p:spPr>
            <a:xfrm>
              <a:off x="3870258" y="5033236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04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11"/>
            <p:cNvSpPr/>
            <p:nvPr/>
          </p:nvSpPr>
          <p:spPr>
            <a:xfrm>
              <a:off x="4266309" y="5382486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778132" y="539252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64277" y="1250375"/>
            <a:ext cx="276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16012" y="2078144"/>
            <a:ext cx="475989" cy="475989"/>
          </a:xfrm>
          <a:prstGeom prst="rect">
            <a:avLst/>
          </a:prstGeom>
          <a:noFill/>
          <a:ln>
            <a:solidFill>
              <a:srgbClr val="FFFFFF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605413" y="1916785"/>
            <a:ext cx="475989" cy="475989"/>
          </a:xfrm>
          <a:prstGeom prst="rect">
            <a:avLst/>
          </a:prstGeom>
          <a:solidFill>
            <a:srgbClr val="00B0F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00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8910432" y="-48636"/>
            <a:ext cx="191799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116475" y="144378"/>
            <a:ext cx="58857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//e.g.</a:t>
            </a:r>
          </a:p>
          <a:p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二维画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含参函数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心型线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ACCURACY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0.0001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plot_coordinate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plot_parametric_function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2 * 3.141592653598979);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16 * sin(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* sin(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* sin(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13 * cos(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- 5 * cos(2 *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- 2 * cos(3 *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- cos(4 *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fr-FR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88A3FF-8619-4EA2-8DCB-875D7AC17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72" y="993638"/>
            <a:ext cx="6016225" cy="47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53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6B6C6C8-1203-45EC-9C16-2CABC875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95" y="3104148"/>
            <a:ext cx="4774315" cy="36094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BC2FFC-C0DD-4479-B695-F9E7FAEA9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80" y="1319591"/>
            <a:ext cx="4006646" cy="31707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8910432" y="-48636"/>
            <a:ext cx="191799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116474" y="74039"/>
            <a:ext cx="6143816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画二维引力势能函数图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动态旋转坐标架后画图</a:t>
            </a:r>
            <a:r>
              <a:rPr lang="en-US" altLang="zh-CN" sz="1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ACCURACY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0.0001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main()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900" dirty="0">
                <a:latin typeface="新宋体" panose="02010609030101010101" pitchFamily="49" charset="-122"/>
                <a:ea typeface="新宋体" panose="02010609030101010101" pitchFamily="49" charset="-122"/>
              </a:rPr>
              <a:t>plot3d.per = </a:t>
            </a:r>
            <a:r>
              <a:rPr lang="en-US" altLang="zh-CN" sz="19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otmp</a:t>
            </a:r>
            <a:r>
              <a:rPr lang="en-US" altLang="zh-CN" sz="1900" dirty="0"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使用斜二侧画法</a:t>
            </a: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//plot3d.per = perspective_1; 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使用一点透视</a:t>
            </a: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(1)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while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(1)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	 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plot3D_coordinate();</a:t>
            </a: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if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(plot3d_dynamic() == </a:t>
            </a:r>
            <a:r>
              <a:rPr lang="en-US" altLang="zh-CN" sz="1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‘p’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按下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后开始绘制</a:t>
            </a: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break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clearcliprgn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Sleep(100);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plot3D_binary_function(</a:t>
            </a:r>
            <a:r>
              <a:rPr lang="en-US" altLang="zh-CN" sz="1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fxy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-5, 5, -5, 5);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传递函数指针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plot3D_coordinate();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sz="1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fr-FR" altLang="zh-CN" sz="1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F99269-0306-4534-98E7-91DAB19AF258}"/>
              </a:ext>
            </a:extLst>
          </p:cNvPr>
          <p:cNvSpPr txBox="1"/>
          <p:nvPr/>
        </p:nvSpPr>
        <p:spPr>
          <a:xfrm>
            <a:off x="6390533" y="503983"/>
            <a:ext cx="45978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fxy(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</a:t>
            </a:r>
            <a:r>
              <a:rPr lang="es-E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-10 / sqrt(</a:t>
            </a:r>
            <a:r>
              <a:rPr lang="es-E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s-E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s-E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s-E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s-E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s-E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s-E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s-E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s-E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自定义函数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56EB29-9EE0-41F1-9875-042B192D7448}"/>
              </a:ext>
            </a:extLst>
          </p:cNvPr>
          <p:cNvSpPr txBox="1"/>
          <p:nvPr/>
        </p:nvSpPr>
        <p:spPr>
          <a:xfrm>
            <a:off x="6118799" y="2950807"/>
            <a:ext cx="187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斜二侧画法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B08999-2C73-4398-B2F6-21A116D70300}"/>
              </a:ext>
            </a:extLst>
          </p:cNvPr>
          <p:cNvSpPr txBox="1"/>
          <p:nvPr/>
        </p:nvSpPr>
        <p:spPr>
          <a:xfrm>
            <a:off x="6014388" y="4632159"/>
            <a:ext cx="187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一点透视画法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C8391-96DF-4CC4-A6F5-B4FA6F9B8B37}"/>
              </a:ext>
            </a:extLst>
          </p:cNvPr>
          <p:cNvSpPr txBox="1"/>
          <p:nvPr/>
        </p:nvSpPr>
        <p:spPr>
          <a:xfrm>
            <a:off x="3126153" y="396261"/>
            <a:ext cx="3264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setfillcolor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)fabs(plot3d.function_color + a[2]) % 255);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//RGB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渲染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9E8735-C205-4FE8-95CA-9FCDD538624F}"/>
              </a:ext>
            </a:extLst>
          </p:cNvPr>
          <p:cNvSpPr/>
          <p:nvPr/>
        </p:nvSpPr>
        <p:spPr>
          <a:xfrm>
            <a:off x="3184647" y="470087"/>
            <a:ext cx="3045878" cy="849504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60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C12378-C9C4-4326-B59B-488B3BD1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86" y="421659"/>
            <a:ext cx="4781555" cy="60651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8910432" y="-48636"/>
            <a:ext cx="191799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198086" y="421659"/>
            <a:ext cx="28499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1)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画向量箭头时利用旋转矩阵确定箭头尖的坐标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令角度为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90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度推广为文字位置确定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2)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画三维坐标在画点的过程中确定了坐标线的最终位置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确保线不会超出边界而画不上</a:t>
            </a:r>
            <a:endParaRPr lang="en-US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2)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easyX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轴向下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透视矩阵需在原基础上再做一次反射变换以防止画出左手系</a:t>
            </a:r>
            <a:endParaRPr lang="en-US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3)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维二元函数时判断起点和终点相对投影平面的距离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确保从原到近画线达到遮挡效果</a:t>
            </a:r>
            <a:endParaRPr lang="en-US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E73719-1176-4121-BA9A-1BBCFBD98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597695"/>
            <a:ext cx="3521212" cy="60063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15FD10-3585-4F26-9CD9-D980EDC78AAA}"/>
              </a:ext>
            </a:extLst>
          </p:cNvPr>
          <p:cNvSpPr txBox="1"/>
          <p:nvPr/>
        </p:nvSpPr>
        <p:spPr>
          <a:xfrm>
            <a:off x="4532722" y="269449"/>
            <a:ext cx="211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画三维坐标代码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8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矩形 10"/>
          <p:cNvSpPr/>
          <p:nvPr/>
        </p:nvSpPr>
        <p:spPr>
          <a:xfrm>
            <a:off x="2670628" y="2166143"/>
            <a:ext cx="9521372" cy="252571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78000" y="3918857"/>
            <a:ext cx="1785257" cy="1785257"/>
            <a:chOff x="1778000" y="3918857"/>
            <a:chExt cx="1785257" cy="1785257"/>
          </a:xfrm>
        </p:grpSpPr>
        <p:sp>
          <p:nvSpPr>
            <p:cNvPr id="3" name="矩形 2"/>
            <p:cNvSpPr/>
            <p:nvPr/>
          </p:nvSpPr>
          <p:spPr>
            <a:xfrm>
              <a:off x="1778000" y="3918857"/>
              <a:ext cx="1785257" cy="1785257"/>
            </a:xfrm>
            <a:prstGeom prst="rec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670629" y="3918857"/>
              <a:ext cx="892627" cy="772999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85142" y="1228913"/>
            <a:ext cx="55467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3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9600" b="1" spc="3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2260" y="1228913"/>
            <a:ext cx="55467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300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96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4900" y="3276600"/>
            <a:ext cx="508000" cy="50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9992" y="3918857"/>
            <a:ext cx="145143" cy="145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02600" y="2912873"/>
            <a:ext cx="3683000" cy="871727"/>
          </a:xfrm>
          <a:prstGeom prst="rect">
            <a:avLst/>
          </a:prstGeom>
          <a:noFill/>
          <a:ln w="6350">
            <a:solidFill>
              <a:srgbClr val="FFFFFF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32821" y="2620773"/>
            <a:ext cx="584200" cy="5842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76549" y="5476686"/>
            <a:ext cx="480786" cy="48078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8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6058" y="443710"/>
            <a:ext cx="11522934" cy="6350893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3913612" y="124239"/>
            <a:ext cx="118494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606058" y="770570"/>
            <a:ext cx="112009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提供交互面板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使用户能够通过控制台进行矩阵的基本运算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包括输入输出矩阵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求矩阵子矩阵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加法 数乘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乘法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幂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逆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行列式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相抵标准型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秩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转置等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化矩阵为阶梯型矩阵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简化阶梯型矩阵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相抵标准型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对矩阵进行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qr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分解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判断两个矩阵是否相抵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利用雅克比方法化实对称矩阵为对角矩阵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.)</a:t>
            </a:r>
          </a:p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进行向量计算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包括点乘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模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夹角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投影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三维向量叉乘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利用矩阵的应用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可视化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维的向量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点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线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体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若用户可以使用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语言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可以通过更改预设的用户自定义函数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fx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gx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fm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fxy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进行函数计算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可视化功能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如计算密度函数的在一定范围内的总质量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质心位置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关于某个点的转动惯量张量等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进行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维的一元函数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隐函数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含参函数画图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三维的二元函数画图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动态化点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线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向量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体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并通过更改预设的结构体成员与宏进行画图的色彩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大小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线宽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精确度等功能的自定义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944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4486938" y="-48527"/>
            <a:ext cx="119609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116472" y="80381"/>
            <a:ext cx="57297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知识点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计算思维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模块化思想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库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分为头文件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 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calculator.h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文件负责宏定义 结构体定义 函数声明</a:t>
            </a:r>
            <a:endParaRPr lang="en-US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 calculator.cpp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文件负责定义结构体并为其成员赋值 定义函数 </a:t>
            </a:r>
            <a:endParaRPr lang="en-US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矩阵运算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cpp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负责在编程过程中对函数进行调试</a:t>
            </a:r>
            <a:endParaRPr lang="en-US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二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利用宏定义定义数组总储存空间长度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计算的精确度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画图的步长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随机点数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宏定义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计算基本由函数执行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函数常见传递参数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double *a: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输入数组首地址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int</a:t>
            </a:r>
            <a:r>
              <a:rPr lang="fr-FR" altLang="zh-CN" sz="2200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m: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矩阵行数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int n: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矩阵列数或方阵行列数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double *res: 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储存结果的数组首地址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四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包含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69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个函数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模块化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分治算法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五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利用结构体 可更改坐标架</a:t>
            </a:r>
            <a:endParaRPr lang="en-US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92C5EB-10FF-4FAB-AFEC-71FC583F9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56" y="274639"/>
            <a:ext cx="6066046" cy="48162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28C986-F1FB-4BD0-8DB5-BC33FF5C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82" y="5393970"/>
            <a:ext cx="7894562" cy="15067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C4A8766-7723-4E6F-A2FE-19DA621D8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84" y="808633"/>
            <a:ext cx="2796782" cy="29110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A3ABA2-57A7-4941-83F5-348CFA31F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32" y="2357924"/>
            <a:ext cx="4002734" cy="444480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B8647FF-7FAF-4552-BBE5-4440C39D961B}"/>
              </a:ext>
            </a:extLst>
          </p:cNvPr>
          <p:cNvSpPr txBox="1"/>
          <p:nvPr/>
        </p:nvSpPr>
        <p:spPr>
          <a:xfrm>
            <a:off x="116472" y="5454140"/>
            <a:ext cx="4193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角度</a:t>
            </a:r>
            <a:r>
              <a:rPr lang="en-US" altLang="zh-CN" sz="2200" dirty="0"/>
              <a:t>, </a:t>
            </a:r>
            <a:r>
              <a:rPr lang="zh-CN" altLang="en-US" sz="2200" dirty="0"/>
              <a:t>图形色彩</a:t>
            </a:r>
            <a:r>
              <a:rPr lang="en-US" altLang="zh-CN" sz="2200" dirty="0"/>
              <a:t>,</a:t>
            </a:r>
            <a:r>
              <a:rPr lang="zh-CN" altLang="en-US" sz="2200" dirty="0"/>
              <a:t>透视函数</a:t>
            </a:r>
            <a:r>
              <a:rPr lang="en-US" altLang="zh-CN" sz="2200" dirty="0"/>
              <a:t>,</a:t>
            </a:r>
            <a:r>
              <a:rPr lang="zh-CN" altLang="en-US" sz="2200" dirty="0"/>
              <a:t>计算范围等参数</a:t>
            </a:r>
            <a:endParaRPr lang="en-US" altLang="zh-CN" sz="2200" dirty="0"/>
          </a:p>
          <a:p>
            <a:r>
              <a:rPr lang="zh-CN" altLang="en-US" sz="2200" dirty="0"/>
              <a:t>五</a:t>
            </a:r>
            <a:r>
              <a:rPr lang="en-US" altLang="zh-CN" sz="2200" dirty="0"/>
              <a:t>, </a:t>
            </a:r>
            <a:r>
              <a:rPr lang="zh-CN" altLang="en-US" sz="2200" dirty="0"/>
              <a:t>扩展库</a:t>
            </a:r>
            <a:r>
              <a:rPr lang="en-US" altLang="zh-CN" sz="2200" dirty="0"/>
              <a:t>:&lt;</a:t>
            </a:r>
            <a:r>
              <a:rPr lang="en-US" altLang="zh-CN" sz="2200" dirty="0" err="1"/>
              <a:t>graphics.h</a:t>
            </a:r>
            <a:r>
              <a:rPr lang="en-US" altLang="zh-CN" sz="2200" dirty="0"/>
              <a:t>&gt;, &lt;</a:t>
            </a:r>
            <a:r>
              <a:rPr lang="en-US" altLang="zh-CN" sz="2200" dirty="0" err="1"/>
              <a:t>time.h</a:t>
            </a:r>
            <a:r>
              <a:rPr lang="en-US" altLang="zh-CN" sz="2200" dirty="0"/>
              <a:t>&gt;&lt;</a:t>
            </a:r>
            <a:r>
              <a:rPr lang="en-US" altLang="zh-CN" sz="2200" dirty="0" err="1"/>
              <a:t>math.h</a:t>
            </a:r>
            <a:r>
              <a:rPr lang="en-US" altLang="zh-CN" sz="2200" dirty="0"/>
              <a:t>&gt;&lt;</a:t>
            </a:r>
            <a:r>
              <a:rPr lang="en-US" altLang="zh-CN" sz="2200" dirty="0" err="1"/>
              <a:t>stdbool.h</a:t>
            </a:r>
            <a:r>
              <a:rPr lang="en-US" altLang="zh-CN" sz="2200" dirty="0"/>
              <a:t>&gt;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5349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6058" y="443710"/>
            <a:ext cx="11522934" cy="6350893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3913612" y="124239"/>
            <a:ext cx="21852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946485" y="592735"/>
            <a:ext cx="1123715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知识点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控制语句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(if while break continue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语句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二重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三重循环嵌套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文件 数组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大多数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为一维数组表示二维数组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a[</a:t>
            </a:r>
            <a:r>
              <a:rPr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]==a[</a:t>
            </a:r>
            <a:r>
              <a:rPr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][j]) 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指针 表达式 模块化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函数声明 定义 互相调用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initmatrix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初始化矩阵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零矩阵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identity_matrix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初始化矩阵为单位阵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matrix_copy(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矩阵拷贝到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column_copy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column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res_column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target_column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column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列拷贝到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target_column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submatrix(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row_start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row_length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column_start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column_length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的从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row_start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行与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row_start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列开始的大小为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row_length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乘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column_length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的矩阵拷贝到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输入输出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</a:p>
          <a:p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output_matrix(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输出矩阵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input_matrix(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fr-FR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用控制台输入矩阵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finput_matrix(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</a:t>
            </a:r>
            <a:r>
              <a:rPr lang="fr-FR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从文件中读取矩阵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loc: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文件路径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简单计算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  <a:endParaRPr lang="fr-FR" altLang="zh-CN" sz="2000" b="1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matrix_sum(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fr-FR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fr-F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fr-FR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矩阵加法</a:t>
            </a:r>
            <a:endParaRPr lang="fr-FR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matrix_number_multiply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数乘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matrix_power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power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求矩阵幂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37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9509368" y="80210"/>
            <a:ext cx="21852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279698" y="325489"/>
            <a:ext cx="11632603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矩阵乘法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知识点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指针与数组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动态分配内存 函数 循环 选择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matrix_multiply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j, k;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*temp1, *temp2;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temp1 = 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*)malloc(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temp2 = 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*)malloc(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matrix_copy(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temp1);</a:t>
            </a:r>
          </a:p>
          <a:p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matrix_copy(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temp2); </a:t>
            </a:r>
            <a:r>
              <a:rPr lang="pt-BR" altLang="zh-CN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拷贝到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temp1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temp2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 防止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矩阵为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时发生计算错误</a:t>
            </a:r>
            <a:endParaRPr lang="pt-BR" altLang="zh-CN" sz="18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initmatrix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 </a:t>
            </a:r>
            <a:r>
              <a:rPr lang="nn-NO" altLang="zh-CN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矩阵乘法</a:t>
            </a:r>
            <a:endParaRPr lang="nn-NO" altLang="zh-CN" sz="18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k++)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</a:t>
            </a:r>
          </a:p>
          <a:p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res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*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j] += temp1[i *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k] * temp2[k *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j];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free(temp1);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free(temp2);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  <a:p>
            <a:endParaRPr lang="en-US" altLang="zh-CN" sz="18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32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9509368" y="80210"/>
            <a:ext cx="21852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279698" y="325489"/>
            <a:ext cx="11632603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拉普拉斯展开计算行列式</a:t>
            </a:r>
            <a:r>
              <a:rPr lang="en-US" altLang="zh-C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知识点</a:t>
            </a:r>
            <a:r>
              <a:rPr lang="en-US" altLang="zh-C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分治算法，函数的递归，动态分配内存空间与释放，数组</a:t>
            </a:r>
            <a:endParaRPr lang="zh-CN" alt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laplace_expension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j;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 = (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*)malloc(</a:t>
            </a:r>
            <a:r>
              <a:rPr lang="en-US" altLang="zh-CN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)*n*n);</a:t>
            </a:r>
            <a:r>
              <a:rPr lang="en-US" altLang="zh-C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创建数组，表示矩阵中每个元素的状态，即计算行列式时是否要乘，初始设为</a:t>
            </a:r>
            <a:r>
              <a:rPr lang="en-US" altLang="zh-C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，即要乘</a:t>
            </a:r>
            <a:endParaRPr lang="zh-CN" alt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(j =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n;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p[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j] =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 += ((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-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)*a[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laplace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p, n,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利用分治法进行第一层展开</a:t>
            </a:r>
            <a:endParaRPr lang="zh-CN" alt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free(p);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t;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laplace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p1,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n,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lastreduce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 =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 = (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*)malloc(</a:t>
            </a:r>
            <a:r>
              <a:rPr lang="en-US" altLang="zh-CN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)*n*n);</a:t>
            </a:r>
            <a:r>
              <a:rPr lang="en-US" altLang="zh-C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每调用一次函数，就动态分配一个数组，然后进行操作，以防影响一层中的其他的计算过程</a:t>
            </a:r>
            <a:endParaRPr lang="zh-CN" alt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matrix_copy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(p1, n, n, p);</a:t>
            </a:r>
          </a:p>
          <a:p>
            <a:endParaRPr lang="en-US" altLang="zh-C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5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05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5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9509368" y="80210"/>
            <a:ext cx="21852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279698" y="325489"/>
            <a:ext cx="11632603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&lt; n;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p[b*n - n +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&lt; n;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p[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lastreduce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+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* n]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把上一层元素对应的行列状态变为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，即不需计算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(b == n -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&lt; n;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   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(p[b*n +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 ==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   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        free(p);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       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a[b*n +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最后一层展开完成，递归返回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   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else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&lt; n;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   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(p[b*n +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 ==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   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        t += ((j %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?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: -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)*a[b*n +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 *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laplace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(a, p, n, b 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继续进行下一层展开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       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j++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free(p);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因为下一层计算要利用上一层计算传下来的结果，所以在递时不释放空间，在归时释放空间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47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474" y="144378"/>
            <a:ext cx="11795828" cy="67136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058" y="2044033"/>
            <a:ext cx="124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-3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5400" spc="-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7020375" y="0"/>
            <a:ext cx="21852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CECD5-B350-48D1-809B-2649D83F669B}"/>
              </a:ext>
            </a:extLst>
          </p:cNvPr>
          <p:cNvSpPr txBox="1"/>
          <p:nvPr/>
        </p:nvSpPr>
        <p:spPr>
          <a:xfrm>
            <a:off x="258289" y="292870"/>
            <a:ext cx="557402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高斯行消元 </a:t>
            </a:r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全局变量</a:t>
            </a:r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(factor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用于行列式计算</a:t>
            </a:r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b="1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算法</a:t>
            </a:r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递推 分治</a:t>
            </a:r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函数 知识点</a:t>
            </a:r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 循环 指针 文件 数组</a:t>
            </a:r>
            <a:endParaRPr lang="en-US" altLang="zh-CN" b="1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factor;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row_reduce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simp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高斯行消元后储存在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,simp==‘s’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时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化为最简形式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,model==1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时输出消元步骤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矩阵的秩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拷贝</a:t>
            </a:r>
            <a:endParaRPr lang="en-US" altLang="zh-CN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matrix_copy(</a:t>
            </a:r>
            <a:r>
              <a:rPr lang="pt-B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t-B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pt-B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pt-B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pt-B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pt-B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pt-B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endParaRPr lang="pt-BR" altLang="zh-CN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j, k, s, t, flag, rank = 0, step =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factor =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0, j = 0;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j &lt;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二</a:t>
            </a:r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找</a:t>
            </a:r>
            <a:r>
              <a:rPr lang="en-US" altLang="zh-CN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zh-CN" altLang="en-US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列非零元</a:t>
            </a:r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pt-B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pt-B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(fabs(</a:t>
            </a:r>
            <a:r>
              <a:rPr lang="pt-B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pt-B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 * </a:t>
            </a:r>
            <a:r>
              <a:rPr lang="pt-B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j]) &lt; 1e-20 &amp;&amp; ++k &lt; </a:t>
            </a:r>
            <a:r>
              <a:rPr lang="pt-B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pt-B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rank++;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存在一个零元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矩阵的秩加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8E79C-0969-4F04-A12A-CF3E913DCEB1}"/>
              </a:ext>
            </a:extLst>
          </p:cNvPr>
          <p:cNvSpPr txBox="1"/>
          <p:nvPr/>
        </p:nvSpPr>
        <p:spPr>
          <a:xfrm>
            <a:off x="5928797" y="648631"/>
            <a:ext cx="59835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找到最后一行的非零元后退出消元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 &amp;&amp;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simp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's'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sz="1800" b="1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</a:t>
            </a:r>
            <a:r>
              <a:rPr lang="en-US" altLang="zh-CN" sz="18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18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将有非零元的一行交换到</a:t>
            </a:r>
            <a:r>
              <a:rPr lang="en-US" altLang="zh-CN" sz="1800" b="1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8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</a:t>
            </a:r>
            <a:endParaRPr lang="zh-CN" altLang="en-US" sz="18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k)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= j; s &lt;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s++)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 =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 *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s];</a:t>
            </a:r>
          </a:p>
          <a:p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 *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s] =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*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s];</a:t>
            </a:r>
          </a:p>
          <a:p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* </a:t>
            </a:r>
            <a:r>
              <a:rPr lang="pt-B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s] = temp;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1)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step%d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(S):\n"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step++);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output_matrix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factor *= -1;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每次交换全局变量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factor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变号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D751EAB-0D79-4DF2-AEF6-9E11B989C69A}"/>
              </a:ext>
            </a:extLst>
          </p:cNvPr>
          <p:cNvCxnSpPr/>
          <p:nvPr/>
        </p:nvCxnSpPr>
        <p:spPr>
          <a:xfrm flipH="1">
            <a:off x="1666240" y="646331"/>
            <a:ext cx="1595120" cy="5627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7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矩形篇" id="{23447A94-DF2D-4023-92EA-BB55B2DA62BF}" vid="{B41BD573-0ED6-488D-963A-6F528AFB77A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01矩形篇模板</Template>
  <TotalTime>558</TotalTime>
  <Words>5184</Words>
  <Application>Microsoft Office PowerPoint</Application>
  <PresentationFormat>宽屏</PresentationFormat>
  <Paragraphs>483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Microsoft YaHei UI</vt:lpstr>
      <vt:lpstr>等线</vt:lpstr>
      <vt:lpstr>等线 Light</vt:lpstr>
      <vt:lpstr>微软雅黑</vt:lpstr>
      <vt:lpstr>新宋体</vt:lpstr>
      <vt:lpstr>Arial</vt:lpstr>
      <vt:lpstr>Arial Black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1311885603@qq.com</cp:lastModifiedBy>
  <cp:revision>8</cp:revision>
  <dcterms:created xsi:type="dcterms:W3CDTF">2016-08-15T07:36:59Z</dcterms:created>
  <dcterms:modified xsi:type="dcterms:W3CDTF">2021-12-27T15:20:37Z</dcterms:modified>
</cp:coreProperties>
</file>