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 Medium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PT Sans Narrow"/>
      <p:regular r:id="rId23"/>
      <p:bold r:id="rId24"/>
    </p:embeddedFont>
    <p:embeddedFont>
      <p:font typeface="Roboto Light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104FD1-4EAC-485F-B88E-BD247AF84768}">
  <a:tblStyle styleId="{FB104FD1-4EAC-485F-B88E-BD247AF847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Light-bold.fntdata"/><Relationship Id="rId25" Type="http://schemas.openxmlformats.org/officeDocument/2006/relationships/font" Target="fonts/RobotoLight-regular.fntdata"/><Relationship Id="rId28" Type="http://schemas.openxmlformats.org/officeDocument/2006/relationships/font" Target="fonts/RobotoLight-boldItalic.fntdata"/><Relationship Id="rId27" Type="http://schemas.openxmlformats.org/officeDocument/2006/relationships/font" Target="fonts/Roboto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Medium-regular.fntdata"/><Relationship Id="rId14" Type="http://schemas.openxmlformats.org/officeDocument/2006/relationships/slide" Target="slides/slide8.xml"/><Relationship Id="rId17" Type="http://schemas.openxmlformats.org/officeDocument/2006/relationships/font" Target="fonts/RobotoMedium-italic.fntdata"/><Relationship Id="rId16" Type="http://schemas.openxmlformats.org/officeDocument/2006/relationships/font" Target="fonts/RobotoMedium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oboto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ffa6b4761_1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13ffa6b4761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ffa6b4761_11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13ffa6b4761_1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ffa6b4761_16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13ffa6b4761_16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ffa6b4761_16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3ffa6b4761_16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ffa6b4761_16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3ffa6b4761_16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ffa6b4761_16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3ffa6b4761_16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ffa6b4761_16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3ffa6b4761_16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ffa6b4761_16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3ffa6b4761_16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hyperlink" Target="https://github.com/vanadri/credit_sco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18794" y="1717685"/>
            <a:ext cx="3852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HCI Credit Score Prediction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2938" y="3756835"/>
            <a:ext cx="997685" cy="99768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4723375" y="555125"/>
            <a:ext cx="41019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Irfani Adri Maulana</a:t>
            </a:r>
            <a:endParaRPr sz="1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Final Year Informatics Student</a:t>
            </a:r>
            <a:endParaRPr sz="1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Virtual Internship Experience Program by Rakamin Academy</a:t>
            </a:r>
            <a:endParaRPr sz="1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Data Scientist – Home Credit Indonesia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Score Credit Prediction using </a:t>
            </a:r>
            <a:endParaRPr sz="1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Classification Machine Learning</a:t>
            </a:r>
            <a:endParaRPr sz="1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6666"/>
              <a:buFont typeface="Montserrat"/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Overview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50" y="2011474"/>
            <a:ext cx="1496300" cy="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-363300" y="2964100"/>
            <a:ext cx="30000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65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="1" lang="en" sz="1665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rPr>
              <a:t>etode Statistik</a:t>
            </a:r>
            <a:r>
              <a:rPr lang="en" sz="1665">
                <a:solidFill>
                  <a:srgbClr val="4C4C4C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3048" y="1965488"/>
            <a:ext cx="1044600" cy="10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1975562" y="2964100"/>
            <a:ext cx="22614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65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6468275" y="2352950"/>
            <a:ext cx="1375500" cy="13938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4C4C"/>
                </a:solidFill>
                <a:latin typeface="Roboto Light"/>
                <a:ea typeface="Roboto Light"/>
                <a:cs typeface="Roboto Light"/>
                <a:sym typeface="Roboto Light"/>
              </a:rPr>
              <a:t>Random Forest</a:t>
            </a:r>
            <a:endParaRPr>
              <a:solidFill>
                <a:srgbClr val="4C4C4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7398400" y="1761688"/>
            <a:ext cx="1375500" cy="13938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C4C4C"/>
                </a:solidFill>
                <a:latin typeface="Roboto Light"/>
                <a:ea typeface="Roboto Light"/>
                <a:cs typeface="Roboto Light"/>
                <a:sym typeface="Roboto Light"/>
              </a:rPr>
              <a:t>Logistic Regression</a:t>
            </a:r>
            <a:endParaRPr sz="1200">
              <a:solidFill>
                <a:srgbClr val="4C4C4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5538325" y="1761700"/>
            <a:ext cx="1375500" cy="13938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C4C4C"/>
                </a:solidFill>
                <a:latin typeface="Roboto Light"/>
                <a:ea typeface="Roboto Light"/>
                <a:cs typeface="Roboto Light"/>
                <a:sym typeface="Roboto Light"/>
              </a:rPr>
              <a:t>Support Vector Machine</a:t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4155150" y="2352825"/>
            <a:ext cx="1044600" cy="56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1069637" y="2267288"/>
            <a:ext cx="22614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65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rPr>
              <a:t>&amp;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6666"/>
              <a:buFont typeface="Montserrat"/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Explore Data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aphicFrame>
        <p:nvGraphicFramePr>
          <p:cNvPr id="92" name="Google Shape;92;p16"/>
          <p:cNvGraphicFramePr/>
          <p:nvPr/>
        </p:nvGraphicFramePr>
        <p:xfrm>
          <a:off x="659125" y="347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{FB104FD1-4EAC-485F-B88E-BD247AF84768}</a:tableStyleId>
              </a:tblPr>
              <a:tblGrid>
                <a:gridCol w="659375"/>
                <a:gridCol w="1114300"/>
                <a:gridCol w="1114300"/>
                <a:gridCol w="756175"/>
                <a:gridCol w="810900"/>
                <a:gridCol w="349725"/>
                <a:gridCol w="329275"/>
                <a:gridCol w="1049800"/>
                <a:gridCol w="889800"/>
                <a:gridCol w="889800"/>
              </a:tblGrid>
              <a:tr h="39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SK_ID_CURR</a:t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TARGET</a:t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NAME_CONTRACT_TYPE</a:t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CODE_GENDER</a:t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FLAG_OWN_CAR</a:t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…</a:t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…</a:t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AMT_REQ_CREDIT_BUREAU_MON</a:t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AMT_REQ_CREDIT_BUREAU_QRT</a:t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AMT_REQ_CREDIT_BUREAU_YEAR</a:t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82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" sz="900"/>
                        <a:t>100001</a:t>
                      </a:r>
                      <a:endParaRPr sz="900"/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" sz="900"/>
                        <a:t>Cash loans</a:t>
                      </a:r>
                      <a:endParaRPr sz="900"/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" sz="900"/>
                        <a:t>F</a:t>
                      </a:r>
                      <a:endParaRPr sz="900"/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" sz="900"/>
                        <a:t>N</a:t>
                      </a:r>
                      <a:endParaRPr sz="900"/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…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…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82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" sz="900"/>
                        <a:t>100005</a:t>
                      </a:r>
                      <a:endParaRPr sz="900"/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" sz="900"/>
                        <a:t>Cash loans</a:t>
                      </a:r>
                      <a:endParaRPr sz="900"/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" sz="900"/>
                        <a:t>M</a:t>
                      </a:r>
                      <a:endParaRPr sz="900"/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" sz="900"/>
                        <a:t>N</a:t>
                      </a:r>
                      <a:endParaRPr sz="900"/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…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…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93" name="Google Shape;93;p16"/>
          <p:cNvSpPr txBox="1"/>
          <p:nvPr/>
        </p:nvSpPr>
        <p:spPr>
          <a:xfrm>
            <a:off x="626675" y="1357050"/>
            <a:ext cx="45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rPr>
              <a:t>Rincian Total Data Test : </a:t>
            </a:r>
            <a:r>
              <a:rPr lang="en">
                <a:highlight>
                  <a:srgbClr val="FFFFFF"/>
                </a:highlight>
              </a:rPr>
              <a:t>48744 entries, </a:t>
            </a:r>
            <a:r>
              <a:rPr lang="en">
                <a:highlight>
                  <a:srgbClr val="FFFFFF"/>
                </a:highlight>
              </a:rPr>
              <a:t>121</a:t>
            </a:r>
            <a:r>
              <a:rPr lang="en">
                <a:highlight>
                  <a:srgbClr val="FFFFFF"/>
                </a:highlight>
              </a:rPr>
              <a:t> columns</a:t>
            </a:r>
            <a:endParaRPr>
              <a:highlight>
                <a:srgbClr val="FFFFFF"/>
              </a:highlight>
            </a:endParaRPr>
          </a:p>
        </p:txBody>
      </p:sp>
      <p:graphicFrame>
        <p:nvGraphicFramePr>
          <p:cNvPr id="94" name="Google Shape;94;p16"/>
          <p:cNvGraphicFramePr/>
          <p:nvPr/>
        </p:nvGraphicFramePr>
        <p:xfrm>
          <a:off x="659125" y="170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{FB104FD1-4EAC-485F-B88E-BD247AF84768}</a:tableStyleId>
              </a:tblPr>
              <a:tblGrid>
                <a:gridCol w="766650"/>
                <a:gridCol w="1295600"/>
                <a:gridCol w="879200"/>
                <a:gridCol w="942825"/>
                <a:gridCol w="406625"/>
                <a:gridCol w="382850"/>
                <a:gridCol w="1220600"/>
                <a:gridCol w="1034575"/>
                <a:gridCol w="1034575"/>
              </a:tblGrid>
              <a:tr h="39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SK_ID_CURR</a:t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NAME_CONTRACT_TYPE</a:t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CODE_GENDER</a:t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FLAG_OWN_CAR</a:t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…</a:t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…</a:t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AMT_REQ_CREDIT_BUREAU_MON</a:t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AMT_REQ_CREDIT_BUREAU_QRT</a:t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AMT_REQ_CREDIT_BUREAU_YEAR</a:t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82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" sz="900"/>
                        <a:t>100001</a:t>
                      </a:r>
                      <a:endParaRPr sz="900"/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" sz="900"/>
                        <a:t>Cash loans</a:t>
                      </a:r>
                      <a:endParaRPr sz="900"/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" sz="900"/>
                        <a:t>F</a:t>
                      </a:r>
                      <a:endParaRPr sz="900"/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" sz="900"/>
                        <a:t>N</a:t>
                      </a:r>
                      <a:endParaRPr sz="900"/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…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…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82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" sz="900"/>
                        <a:t>100005</a:t>
                      </a:r>
                      <a:endParaRPr sz="900"/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" sz="900"/>
                        <a:t>Cash loans</a:t>
                      </a:r>
                      <a:endParaRPr sz="900"/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" sz="900"/>
                        <a:t>M</a:t>
                      </a:r>
                      <a:endParaRPr sz="900"/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" sz="900"/>
                        <a:t>N</a:t>
                      </a:r>
                      <a:endParaRPr sz="900"/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…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…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95" name="Google Shape;95;p16"/>
          <p:cNvSpPr txBox="1"/>
          <p:nvPr/>
        </p:nvSpPr>
        <p:spPr>
          <a:xfrm>
            <a:off x="521377" y="3126575"/>
            <a:ext cx="46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rPr>
              <a:t>Rincian Total Data Train : </a:t>
            </a:r>
            <a:r>
              <a:rPr lang="en">
                <a:highlight>
                  <a:srgbClr val="FFFFFF"/>
                </a:highlight>
              </a:rPr>
              <a:t>307511 entries, 122 columns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6666"/>
              <a:buFont typeface="Montserrat"/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Distribution Data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575" y="1460775"/>
            <a:ext cx="3110225" cy="294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4175" y="218275"/>
            <a:ext cx="2612629" cy="14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2900" y="3471350"/>
            <a:ext cx="2615185" cy="1432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2900" y="1750563"/>
            <a:ext cx="2615185" cy="156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6666"/>
              <a:buFont typeface="Montserrat"/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Logistic Regression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100" y="1309076"/>
            <a:ext cx="3819900" cy="275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4776625" y="2484539"/>
            <a:ext cx="39510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Validation ROC AUC: </a:t>
            </a:r>
            <a:r>
              <a:rPr b="1" lang="en">
                <a:highlight>
                  <a:srgbClr val="FFFFFF"/>
                </a:highlight>
              </a:rPr>
              <a:t>0.7007499769555399</a:t>
            </a:r>
            <a:endParaRPr b="1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6666"/>
              <a:buFont typeface="Montserrat"/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Random Forest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4776625" y="2484539"/>
            <a:ext cx="39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Validation ROC AUC: </a:t>
            </a:r>
            <a:r>
              <a:rPr b="1" lang="en">
                <a:highlight>
                  <a:srgbClr val="FFFFFF"/>
                </a:highlight>
              </a:rPr>
              <a:t>0</a:t>
            </a:r>
            <a:r>
              <a:rPr b="1" lang="en">
                <a:highlight>
                  <a:srgbClr val="FFFFFF"/>
                </a:highlight>
              </a:rPr>
              <a:t>.6763926451636325</a:t>
            </a:r>
            <a:endParaRPr b="1">
              <a:highlight>
                <a:srgbClr val="FFFFFF"/>
              </a:highlight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08" y="1306000"/>
            <a:ext cx="3822192" cy="2757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6666"/>
              <a:buFont typeface="Montserrat"/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Support Vector Machine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4776625" y="2484539"/>
            <a:ext cx="39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Validation ROC AUC: </a:t>
            </a:r>
            <a:r>
              <a:rPr b="1" lang="en">
                <a:highlight>
                  <a:srgbClr val="FFFFFF"/>
                </a:highlight>
              </a:rPr>
              <a:t>0.5444655474132954</a:t>
            </a:r>
            <a:endParaRPr b="1">
              <a:highlight>
                <a:srgbClr val="FFFFFF"/>
              </a:highlight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100" y="1309079"/>
            <a:ext cx="3819924" cy="27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6666"/>
              <a:buFont typeface="Montserrat"/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Submission Result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2864525" y="1537350"/>
            <a:ext cx="55185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</a:rPr>
              <a:t>Model klasifikasi terbaik adalah Model Logistic Regression dengan nilai AUC: </a:t>
            </a:r>
            <a:r>
              <a:rPr b="1" lang="en" sz="1600">
                <a:highlight>
                  <a:srgbClr val="FFFFFF"/>
                </a:highlight>
              </a:rPr>
              <a:t>0.7007</a:t>
            </a:r>
            <a:endParaRPr b="1" sz="1600">
              <a:highlight>
                <a:srgbClr val="FFFFFF"/>
              </a:highlight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00" y="1304525"/>
            <a:ext cx="2401725" cy="17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4450" y="2571750"/>
            <a:ext cx="2158526" cy="2308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4" name="Google Shape;134;p21"/>
          <p:cNvSpPr txBox="1"/>
          <p:nvPr/>
        </p:nvSpPr>
        <p:spPr>
          <a:xfrm>
            <a:off x="543325" y="3445125"/>
            <a:ext cx="55878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Dari Model Logistic Regression, dilakukan prediksi target berdasarkan </a:t>
            </a:r>
            <a:r>
              <a:rPr b="1" lang="en" sz="1350">
                <a:highlight>
                  <a:srgbClr val="FFFFFF"/>
                </a:highlight>
              </a:rPr>
              <a:t>SK_ID_CURR</a:t>
            </a:r>
            <a:r>
              <a:rPr lang="en" sz="1350">
                <a:highlight>
                  <a:srgbClr val="FFFFFF"/>
                </a:highlight>
              </a:rPr>
              <a:t>. Didapatkan hasil prediksi seperti pada gambar berikut dengan menampilkan 5 data teratas.</a:t>
            </a:r>
            <a:endParaRPr sz="1350">
              <a:highlight>
                <a:srgbClr val="FFFFFF"/>
              </a:highlight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0" y="4708900"/>
            <a:ext cx="558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Repository codingan dapat dilihat pada link berikut: </a:t>
            </a: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https://github.com/vanadri/credit_score/</a:t>
            </a:r>
            <a:r>
              <a:rPr lang="en" sz="1000">
                <a:highlight>
                  <a:srgbClr val="FFFFFF"/>
                </a:highlight>
              </a:rPr>
              <a:t> </a:t>
            </a:r>
            <a:endParaRPr sz="10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