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86" r:id="rId3"/>
    <p:sldId id="287" r:id="rId4"/>
    <p:sldId id="285" r:id="rId5"/>
    <p:sldId id="295" r:id="rId6"/>
    <p:sldId id="304" r:id="rId7"/>
    <p:sldId id="288" r:id="rId8"/>
    <p:sldId id="289" r:id="rId9"/>
    <p:sldId id="290" r:id="rId10"/>
    <p:sldId id="308" r:id="rId11"/>
    <p:sldId id="291" r:id="rId12"/>
    <p:sldId id="292" r:id="rId13"/>
    <p:sldId id="293" r:id="rId14"/>
    <p:sldId id="294" r:id="rId15"/>
    <p:sldId id="306" r:id="rId16"/>
    <p:sldId id="305" r:id="rId17"/>
    <p:sldId id="296" r:id="rId18"/>
    <p:sldId id="302" r:id="rId19"/>
    <p:sldId id="303" r:id="rId20"/>
    <p:sldId id="298" r:id="rId21"/>
    <p:sldId id="300" r:id="rId22"/>
    <p:sldId id="297" r:id="rId23"/>
    <p:sldId id="307" r:id="rId24"/>
    <p:sldId id="310" r:id="rId25"/>
    <p:sldId id="309" r:id="rId26"/>
  </p:sldIdLst>
  <p:sldSz cx="9144000" cy="6858000" type="screen4x3"/>
  <p:notesSz cx="6858000" cy="9144000"/>
  <p:embeddedFontLst>
    <p:embeddedFont>
      <p:font typeface="Roboto Slab" panose="020B0604020202020204" charset="0"/>
      <p:regular r:id="rId28"/>
      <p:bold r:id="rId29"/>
    </p:embeddedFont>
    <p:embeddedFont>
      <p:font typeface="Source Sans Pr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FCB31-E613-479E-A446-7BEE2397094E}">
  <a:tblStyle styleId="{711FCB31-E613-479E-A446-7BEE23970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9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3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1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4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029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77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61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81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4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21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528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1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165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67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50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85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5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87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74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42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6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63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6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r.oreilly.com/2014/02/bitcoin-security-model-trust-bycomputat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ritannica.com/topic/democrac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b="0" dirty="0"/>
              <a:t>Liquid Democracy in Ireland: </a:t>
            </a:r>
            <a:r>
              <a:rPr lang="en-US" sz="4400" b="0" dirty="0" smtClean="0"/>
              <a:t/>
            </a:r>
            <a:br>
              <a:rPr lang="en-US" sz="4400" b="0" dirty="0" smtClean="0"/>
            </a:br>
            <a:r>
              <a:rPr lang="en-US" sz="4400" b="0" dirty="0" smtClean="0"/>
              <a:t>Innovating</a:t>
            </a:r>
            <a:r>
              <a:rPr lang="en-US" sz="4400" b="0" dirty="0"/>
              <a:t/>
            </a:r>
            <a:br>
              <a:rPr lang="en-US" sz="4400" b="0" dirty="0"/>
            </a:br>
            <a:r>
              <a:rPr lang="en-US" sz="4400" b="0" dirty="0"/>
              <a:t>democracy by directly empowering citizens</a:t>
            </a:r>
            <a:r>
              <a:rPr lang="en-US" sz="4400" b="0" dirty="0" smtClean="0"/>
              <a:t>.</a:t>
            </a:r>
            <a:r>
              <a:rPr lang="en-IE" sz="1600" b="0" dirty="0"/>
              <a:t> </a:t>
            </a:r>
            <a:r>
              <a:rPr lang="en-IE" sz="1600" b="0" dirty="0" smtClean="0"/>
              <a:t/>
            </a:r>
            <a:br>
              <a:rPr lang="en-IE" sz="1600" b="0" dirty="0" smtClean="0"/>
            </a:br>
            <a:r>
              <a:rPr lang="en-IE" sz="1600" b="0" dirty="0"/>
              <a:t/>
            </a:r>
            <a:br>
              <a:rPr lang="en-IE" sz="1600" b="0" dirty="0"/>
            </a:br>
            <a:r>
              <a:rPr lang="en-IE" sz="1600" b="0" dirty="0">
                <a:solidFill>
                  <a:srgbClr val="002060"/>
                </a:solidFill>
              </a:rPr>
              <a:t>By Guillaume Van Aelst</a:t>
            </a:r>
            <a:endParaRPr sz="4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10"/>
            <a:ext cx="8316000" cy="591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Political Parties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Dates as far back as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Partisanship as sports fans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Catch-all agendas – Party chooses voters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Emergence </a:t>
            </a:r>
            <a:r>
              <a:rPr lang="en-US" dirty="0"/>
              <a:t>of new, </a:t>
            </a:r>
            <a:r>
              <a:rPr lang="en-US" dirty="0" smtClean="0"/>
              <a:t>radical parties      </a:t>
            </a:r>
            <a:r>
              <a:rPr lang="en-US" sz="2000" dirty="0" smtClean="0"/>
              <a:t>(exploiting negative sentiment)</a:t>
            </a: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562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Democracy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407945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Dates as far back as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century </a:t>
            </a:r>
            <a:r>
              <a:rPr lang="en-US" dirty="0"/>
              <a:t>BCE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Direct democracy + </a:t>
            </a:r>
            <a:r>
              <a:rPr lang="en-US" dirty="0" smtClean="0"/>
              <a:t>Sortition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Societal factors </a:t>
            </a:r>
            <a:r>
              <a:rPr lang="en-US" sz="2000" dirty="0" smtClean="0"/>
              <a:t>(Population, logistic, complexity…)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/>
              <a:t>Voting once every few </a:t>
            </a:r>
            <a:r>
              <a:rPr lang="en-US" dirty="0" smtClean="0"/>
              <a:t>years?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Liquid </a:t>
            </a:r>
            <a:r>
              <a:rPr lang="en-US" dirty="0" smtClean="0"/>
              <a:t>democracy </a:t>
            </a:r>
            <a:r>
              <a:rPr lang="en-US" sz="2000" dirty="0" smtClean="0"/>
              <a:t>(</a:t>
            </a:r>
            <a:r>
              <a:rPr lang="en-US" sz="2000" i="1" dirty="0" smtClean="0"/>
              <a:t>best both worlds</a:t>
            </a:r>
            <a:r>
              <a:rPr lang="en-US" sz="2000" dirty="0" smtClean="0"/>
              <a:t>)</a:t>
            </a:r>
            <a:r>
              <a:rPr lang="en-US" dirty="0" smtClean="0"/>
              <a:t>!</a:t>
            </a:r>
          </a:p>
          <a:p>
            <a:pPr lvl="3"/>
            <a:r>
              <a:rPr lang="en-IE" dirty="0" smtClean="0"/>
              <a:t>Vote issues</a:t>
            </a:r>
          </a:p>
          <a:p>
            <a:pPr lvl="3"/>
            <a:r>
              <a:rPr lang="en-IE" dirty="0" smtClean="0"/>
              <a:t>Transfer/Retract</a:t>
            </a:r>
          </a:p>
          <a:p>
            <a:pPr lvl="3"/>
            <a:r>
              <a:rPr lang="en-IE" dirty="0" smtClean="0"/>
              <a:t>Meritocracy &amp; accountability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8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/>
              <a:t>Existing Solutions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Flux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DemocracyEarth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DemocracyOS</a:t>
            </a:r>
            <a:r>
              <a:rPr lang="en-US" dirty="0" smtClean="0">
                <a:solidFill>
                  <a:schemeClr val="bg1"/>
                </a:solidFill>
              </a:rPr>
              <a:t>, D-Cent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MiVote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Followmyvote</a:t>
            </a:r>
            <a:r>
              <a:rPr lang="en-US" dirty="0">
                <a:solidFill>
                  <a:schemeClr val="bg1"/>
                </a:solidFill>
              </a:rPr>
              <a:t>, Agora, </a:t>
            </a:r>
            <a:r>
              <a:rPr lang="en-US" dirty="0" err="1">
                <a:solidFill>
                  <a:schemeClr val="bg1"/>
                </a:solidFill>
              </a:rPr>
              <a:t>Voatz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VoteWatcher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Coalichain</a:t>
            </a:r>
            <a:r>
              <a:rPr lang="en-US" dirty="0">
                <a:solidFill>
                  <a:schemeClr val="bg1"/>
                </a:solidFill>
              </a:rPr>
              <a:t>, Liquid.us, or </a:t>
            </a:r>
            <a:r>
              <a:rPr lang="en-US" dirty="0" err="1" smtClean="0">
                <a:solidFill>
                  <a:schemeClr val="bg1"/>
                </a:solidFill>
              </a:rPr>
              <a:t>Opensourcepolitics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74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CFD8DC"/>
                </a:solidFill>
              </a:rPr>
              <a:t>4.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IE" dirty="0" smtClean="0"/>
              <a:t>Implementation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27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Proposed Solution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682267"/>
            <a:ext cx="8034577" cy="4764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 dirty="0" smtClean="0"/>
              <a:t>Web Platform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IE" dirty="0" smtClean="0"/>
              <a:t>Issues: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en-IE" sz="2000" dirty="0" smtClean="0"/>
              <a:t>Voting (weight)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en-IE" sz="2000" dirty="0" smtClean="0"/>
              <a:t>Proposing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en-IE" sz="2000" dirty="0" smtClean="0"/>
              <a:t>Commenting (improve)</a:t>
            </a:r>
          </a:p>
          <a:p>
            <a:pPr>
              <a:lnSpc>
                <a:spcPct val="150000"/>
              </a:lnSpc>
            </a:pPr>
            <a:r>
              <a:rPr lang="en-IE" dirty="0" smtClean="0"/>
              <a:t>Curation </a:t>
            </a:r>
            <a:r>
              <a:rPr lang="en-IE" sz="2000" dirty="0" smtClean="0"/>
              <a:t>(summarise, remove bias, include comments…)</a:t>
            </a:r>
            <a:endParaRPr lang="en-IE" dirty="0" smtClean="0"/>
          </a:p>
          <a:p>
            <a:pPr>
              <a:lnSpc>
                <a:spcPct val="150000"/>
              </a:lnSpc>
            </a:pPr>
            <a:r>
              <a:rPr lang="en-IE" dirty="0" smtClean="0"/>
              <a:t>Delegating (retracting = perform. feedback)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472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Why on Blockchain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282480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E" dirty="0" err="1" smtClean="0"/>
              <a:t>Trustless</a:t>
            </a:r>
            <a:r>
              <a:rPr lang="en-IE" dirty="0" smtClean="0"/>
              <a:t> 	   </a:t>
            </a:r>
            <a:r>
              <a:rPr lang="en-IE" sz="2400" dirty="0" smtClean="0"/>
              <a:t>(trust by computation)</a:t>
            </a:r>
            <a:endParaRPr lang="en-IE" dirty="0" smtClean="0"/>
          </a:p>
          <a:p>
            <a:pPr lvl="0">
              <a:lnSpc>
                <a:spcPct val="150000"/>
              </a:lnSpc>
            </a:pPr>
            <a:r>
              <a:rPr lang="en-IE" dirty="0" smtClean="0"/>
              <a:t>Decentralised</a:t>
            </a:r>
            <a:r>
              <a:rPr lang="en-IE" sz="2400" dirty="0" smtClean="0"/>
              <a:t> 	   (corruption, c</a:t>
            </a:r>
            <a:r>
              <a:rPr lang="en-IE" sz="2400" dirty="0" smtClean="0"/>
              <a:t>ensorship</a:t>
            </a:r>
            <a:r>
              <a:rPr lang="en-IE" sz="2400" dirty="0" smtClean="0"/>
              <a:t>, SPF)</a:t>
            </a:r>
            <a:endParaRPr lang="en-IE" dirty="0" smtClean="0"/>
          </a:p>
          <a:p>
            <a:pPr lvl="0">
              <a:lnSpc>
                <a:spcPct val="150000"/>
              </a:lnSpc>
            </a:pPr>
            <a:r>
              <a:rPr lang="en-IE" dirty="0"/>
              <a:t>Transparent </a:t>
            </a:r>
            <a:r>
              <a:rPr lang="en-IE" dirty="0" smtClean="0"/>
              <a:t>	   </a:t>
            </a:r>
            <a:r>
              <a:rPr lang="en-IE" sz="2400" dirty="0" smtClean="0"/>
              <a:t>(</a:t>
            </a:r>
            <a:r>
              <a:rPr lang="en-IE" sz="2400" dirty="0"/>
              <a:t>verifiable and </a:t>
            </a:r>
            <a:r>
              <a:rPr lang="en-IE" sz="2400" dirty="0" smtClean="0"/>
              <a:t>retraceable)</a:t>
            </a:r>
            <a:endParaRPr lang="en-IE" dirty="0" smtClean="0"/>
          </a:p>
          <a:p>
            <a:pPr lvl="0">
              <a:lnSpc>
                <a:spcPct val="150000"/>
              </a:lnSpc>
            </a:pPr>
            <a:r>
              <a:rPr lang="en-IE" dirty="0"/>
              <a:t>Pseudonymous </a:t>
            </a:r>
            <a:r>
              <a:rPr lang="en-IE" sz="2400" dirty="0" smtClean="0"/>
              <a:t>(real identity hidden)</a:t>
            </a:r>
            <a:endParaRPr lang="en-IE" dirty="0" smtClean="0"/>
          </a:p>
          <a:p>
            <a:pPr lvl="0">
              <a:lnSpc>
                <a:spcPct val="150000"/>
              </a:lnSpc>
            </a:pPr>
            <a:r>
              <a:rPr lang="en-IE" dirty="0" smtClean="0"/>
              <a:t>Immutable 	   </a:t>
            </a:r>
            <a:r>
              <a:rPr lang="en-IE" sz="2400" dirty="0" smtClean="0"/>
              <a:t>(in principle…)</a:t>
            </a:r>
            <a:endParaRPr lang="en-IE" dirty="0" smtClean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06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IE" dirty="0" smtClean="0"/>
              <a:t>Evaluation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71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/>
              <a:t>Improvements over current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liberal </a:t>
            </a:r>
            <a:r>
              <a:rPr lang="en-IE" dirty="0"/>
              <a:t>democratic system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682267"/>
            <a:ext cx="7754001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Enabling </a:t>
            </a:r>
            <a:r>
              <a:rPr lang="en-US" dirty="0"/>
              <a:t>secure </a:t>
            </a:r>
            <a:r>
              <a:rPr lang="en-US" dirty="0" smtClean="0"/>
              <a:t>e-voting </a:t>
            </a:r>
            <a:r>
              <a:rPr lang="en-US" sz="2000" dirty="0" smtClean="0"/>
              <a:t>(track &amp; remote vote)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Upgrading </a:t>
            </a:r>
            <a:r>
              <a:rPr lang="en-US" dirty="0"/>
              <a:t>binarity of the </a:t>
            </a:r>
            <a:r>
              <a:rPr lang="en-US" dirty="0" smtClean="0"/>
              <a:t>votes </a:t>
            </a:r>
            <a:r>
              <a:rPr lang="en-US" sz="2000" dirty="0" smtClean="0"/>
              <a:t>(gauge importance)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More </a:t>
            </a:r>
            <a:r>
              <a:rPr lang="en-US" dirty="0"/>
              <a:t>frequent, granular and cheaper polling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Harnessing </a:t>
            </a:r>
            <a:r>
              <a:rPr lang="en-US" dirty="0"/>
              <a:t>the Wisdom of </a:t>
            </a:r>
            <a:r>
              <a:rPr lang="en-US" dirty="0" smtClean="0"/>
              <a:t>Crowds </a:t>
            </a:r>
            <a:r>
              <a:rPr lang="en-US" sz="2000" dirty="0" smtClean="0"/>
              <a:t>(New issues &amp; broad audience)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34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/>
              <a:t>New Issues / challenges / limitations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682267"/>
            <a:ext cx="7754001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/>
              <a:t>friendly </a:t>
            </a:r>
            <a:r>
              <a:rPr lang="en-US" dirty="0" smtClean="0"/>
              <a:t>system </a:t>
            </a:r>
            <a:r>
              <a:rPr lang="en-US" sz="2000" dirty="0" smtClean="0"/>
              <a:t>(Balance security &amp; </a:t>
            </a:r>
            <a:r>
              <a:rPr lang="en-US" sz="2000" strike="dblStrike" dirty="0" smtClean="0"/>
              <a:t>BLOCKCHAIN</a:t>
            </a:r>
            <a:r>
              <a:rPr lang="en-US" sz="2000" dirty="0" smtClean="0"/>
              <a:t>)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Digital divide/exclusion </a:t>
            </a:r>
            <a:r>
              <a:rPr lang="en-US" sz="2000" dirty="0" smtClean="0"/>
              <a:t>(93%)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Vote Tracking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Black-Market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Bandwagon effect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552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337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0" y="2501400"/>
            <a:ext cx="9143913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E" dirty="0" smtClean="0"/>
              <a:t>To what extent can the </a:t>
            </a:r>
            <a:r>
              <a:rPr lang="en-IE" b="1" dirty="0">
                <a:solidFill>
                  <a:srgbClr val="0091EA"/>
                </a:solidFill>
              </a:rPr>
              <a:t>blockchain</a:t>
            </a:r>
            <a:r>
              <a:rPr lang="en-IE" dirty="0" smtClean="0"/>
              <a:t> be used to implement </a:t>
            </a:r>
            <a:r>
              <a:rPr lang="en-IE" b="1" dirty="0" smtClean="0">
                <a:solidFill>
                  <a:srgbClr val="0091EA"/>
                </a:solidFill>
              </a:rPr>
              <a:t>Liquid </a:t>
            </a:r>
            <a:r>
              <a:rPr lang="en-IE" b="1" dirty="0">
                <a:solidFill>
                  <a:srgbClr val="0091EA"/>
                </a:solidFill>
              </a:rPr>
              <a:t>Democracy</a:t>
            </a:r>
            <a:r>
              <a:rPr lang="en-IE" dirty="0" smtClean="0"/>
              <a:t> in Ireland, therefore </a:t>
            </a:r>
            <a:r>
              <a:rPr lang="en-IE" b="1" dirty="0">
                <a:solidFill>
                  <a:srgbClr val="0091EA"/>
                </a:solidFill>
              </a:rPr>
              <a:t>disintermediating political parties </a:t>
            </a:r>
            <a:r>
              <a:rPr lang="en-IE" dirty="0" smtClean="0"/>
              <a:t>and revolutionising the way </a:t>
            </a:r>
            <a:r>
              <a:rPr lang="en-IE" b="1" dirty="0">
                <a:solidFill>
                  <a:srgbClr val="0091EA"/>
                </a:solidFill>
              </a:rPr>
              <a:t>citizens interact with politics</a:t>
            </a:r>
            <a:r>
              <a:rPr lang="en-IE" dirty="0" smtClean="0"/>
              <a:t>?</a:t>
            </a:r>
            <a:endParaRPr lang="en-IE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16302" y="2708694"/>
            <a:ext cx="8064000" cy="471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718868" y="3272286"/>
            <a:ext cx="7560000" cy="4715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2087593" y="3824898"/>
            <a:ext cx="6768000" cy="47157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1173192" y="4378031"/>
            <a:ext cx="7682401" cy="9933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841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Research Question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682267"/>
            <a:ext cx="7754001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To what extent can the </a:t>
            </a:r>
            <a:r>
              <a:rPr lang="en-US" b="1" dirty="0">
                <a:solidFill>
                  <a:srgbClr val="0091EA"/>
                </a:solidFill>
              </a:rPr>
              <a:t>blockchain</a:t>
            </a:r>
            <a:r>
              <a:rPr lang="en-US" dirty="0"/>
              <a:t> be </a:t>
            </a:r>
            <a:r>
              <a:rPr lang="en-US" dirty="0" smtClean="0"/>
              <a:t>used?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Implementing </a:t>
            </a:r>
            <a:r>
              <a:rPr lang="en-US" b="1" dirty="0">
                <a:solidFill>
                  <a:srgbClr val="0091EA"/>
                </a:solidFill>
              </a:rPr>
              <a:t>Liquid Democracy </a:t>
            </a:r>
            <a:r>
              <a:rPr lang="en-US" dirty="0"/>
              <a:t>in Ireland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0091EA"/>
                </a:solidFill>
              </a:rPr>
              <a:t>Disintermediation of political parties</a:t>
            </a:r>
          </a:p>
          <a:p>
            <a:pPr lvl="0">
              <a:lnSpc>
                <a:spcPct val="150000"/>
              </a:lnSpc>
            </a:pPr>
            <a:r>
              <a:rPr lang="en-IE" dirty="0" smtClean="0"/>
              <a:t>Revolutionising</a:t>
            </a:r>
            <a:r>
              <a:rPr lang="en-US" dirty="0" smtClean="0"/>
              <a:t> </a:t>
            </a:r>
            <a:r>
              <a:rPr lang="en-US" dirty="0"/>
              <a:t>the way </a:t>
            </a:r>
            <a:r>
              <a:rPr lang="en-US" b="1" dirty="0">
                <a:solidFill>
                  <a:srgbClr val="0091EA"/>
                </a:solidFill>
              </a:rPr>
              <a:t>citizens interact with politics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61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2034925"/>
            <a:ext cx="5901447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CFD8DC"/>
                </a:solidFill>
              </a:rPr>
              <a:t>6.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IE" dirty="0"/>
              <a:t>Conclusion &amp; Future Works 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034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/>
              <a:t>Conclusion &amp; Future </a:t>
            </a:r>
            <a:r>
              <a:rPr lang="en-IE" dirty="0" smtClean="0"/>
              <a:t>Works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682267"/>
            <a:ext cx="7754001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E" dirty="0" smtClean="0"/>
              <a:t>Best Compromise</a:t>
            </a:r>
          </a:p>
          <a:p>
            <a:pPr>
              <a:lnSpc>
                <a:spcPct val="150000"/>
              </a:lnSpc>
            </a:pPr>
            <a:r>
              <a:rPr lang="en-IE" dirty="0"/>
              <a:t>Solution proves possible!</a:t>
            </a:r>
          </a:p>
          <a:p>
            <a:pPr lvl="0">
              <a:lnSpc>
                <a:spcPct val="150000"/>
              </a:lnSpc>
            </a:pPr>
            <a:r>
              <a:rPr lang="en-IE" dirty="0" smtClean="0"/>
              <a:t>“Government </a:t>
            </a:r>
            <a:r>
              <a:rPr lang="en-IE" dirty="0"/>
              <a:t>of the people, by the people, for the people” (</a:t>
            </a:r>
            <a:r>
              <a:rPr lang="en-IE" i="1" dirty="0"/>
              <a:t>Abraham Lincoln</a:t>
            </a:r>
            <a:r>
              <a:rPr lang="en-IE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en-IE" dirty="0" smtClean="0"/>
              <a:t>People readiness?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982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Bibliography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682267"/>
            <a:ext cx="7754001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Antonopoulos, A. (2014). Bitcoin security model: trust by </a:t>
            </a:r>
            <a:r>
              <a:rPr lang="en-US" sz="1200" dirty="0" smtClean="0"/>
              <a:t>computation.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radar.oreilly.com/2014/02/bitcoin-security-model-trust-bycomputation.html</a:t>
            </a:r>
            <a:endParaRPr lang="en-US" sz="1200" dirty="0" smtClean="0"/>
          </a:p>
          <a:p>
            <a:pPr lvl="0"/>
            <a:r>
              <a:rPr lang="en-US" sz="1200" dirty="0"/>
              <a:t>Aristotle (1997). Politics, my emphasis Book III(11): 83–264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 err="1"/>
              <a:t>Atzori</a:t>
            </a:r>
            <a:r>
              <a:rPr lang="en-US" sz="1200" dirty="0"/>
              <a:t>, M. (2015). Blockchain technology and decentralized governance: Is the state still necessary</a:t>
            </a:r>
            <a:r>
              <a:rPr lang="en-US" sz="1200" dirty="0" smtClean="0"/>
              <a:t>?</a:t>
            </a:r>
          </a:p>
          <a:p>
            <a:pPr lvl="0"/>
            <a:r>
              <a:rPr lang="it-IT" sz="1200" dirty="0"/>
              <a:t>Britannica, E. (2018a). </a:t>
            </a:r>
            <a:r>
              <a:rPr lang="it-IT" sz="1200" dirty="0" smtClean="0"/>
              <a:t>Democracy. </a:t>
            </a:r>
            <a:r>
              <a:rPr lang="it-IT" sz="1200" dirty="0">
                <a:hlinkClick r:id="rId4"/>
              </a:rPr>
              <a:t>https://</a:t>
            </a:r>
            <a:r>
              <a:rPr lang="it-IT" sz="1200" dirty="0" smtClean="0">
                <a:hlinkClick r:id="rId4"/>
              </a:rPr>
              <a:t>www.britannica.com/topic/democracy</a:t>
            </a:r>
            <a:endParaRPr lang="it-IT" sz="1200" dirty="0" smtClean="0"/>
          </a:p>
          <a:p>
            <a:pPr lvl="0"/>
            <a:r>
              <a:rPr lang="en-US" sz="1200" dirty="0" err="1"/>
              <a:t>Buterin</a:t>
            </a:r>
            <a:r>
              <a:rPr lang="en-US" sz="1200" dirty="0"/>
              <a:t>, V. (2014). A next-generation smart contract and decentralized application platform - </a:t>
            </a:r>
            <a:r>
              <a:rPr lang="en-US" sz="1200" dirty="0" err="1"/>
              <a:t>ethereum</a:t>
            </a:r>
            <a:r>
              <a:rPr lang="en-US" sz="1200" dirty="0"/>
              <a:t> white paper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/>
              <a:t>Costello, R. (2017). The ideological space in Irish politics: comparing voters and parties, University of Limerick, Limerick, Ireland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 err="1"/>
              <a:t>DemocracyEarth</a:t>
            </a:r>
            <a:r>
              <a:rPr lang="en-US" sz="1200" dirty="0"/>
              <a:t> (2018). The social smart contract., Version 0.2: 11–28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 err="1"/>
              <a:t>Kopstein</a:t>
            </a:r>
            <a:r>
              <a:rPr lang="en-US" sz="1200" dirty="0"/>
              <a:t>, J., </a:t>
            </a:r>
            <a:r>
              <a:rPr lang="en-US" sz="1200" dirty="0" err="1"/>
              <a:t>Lichbach</a:t>
            </a:r>
            <a:r>
              <a:rPr lang="en-US" sz="1200" dirty="0"/>
              <a:t>, M. and Hanson, S. E. (2014). Comparative Politics: Interests, Identities, and Institutions in a Changing Global Order, Cambridge University Press, New York, USA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/>
              <a:t>McNally, S. (2017). 2. blockchain technologies week one and two fundamentals of bitcoin </a:t>
            </a:r>
            <a:r>
              <a:rPr lang="en-US" sz="1200" dirty="0" err="1"/>
              <a:t>sean</a:t>
            </a:r>
            <a:r>
              <a:rPr lang="en-US" sz="1200" dirty="0"/>
              <a:t> </a:t>
            </a:r>
            <a:r>
              <a:rPr lang="en-US" sz="1200" dirty="0" err="1"/>
              <a:t>mcnally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 err="1"/>
              <a:t>Olnes</a:t>
            </a:r>
            <a:r>
              <a:rPr lang="en-US" sz="1200" dirty="0"/>
              <a:t>, S., </a:t>
            </a:r>
            <a:r>
              <a:rPr lang="en-US" sz="1200" dirty="0" err="1"/>
              <a:t>Ubacht</a:t>
            </a:r>
            <a:r>
              <a:rPr lang="en-US" sz="1200" dirty="0"/>
              <a:t>, J. and Janssen, M. (2017). Blockchain in government: Benefits and implications of distributed ledger technology for information sharing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/>
              <a:t>Zhang, B. and Zhou, H.-s. (2017). Brief announcement: Statement voting and liquid democracy, Proceedings of the ACM Symposium on Principles of Distributed Computing, ACM, pp. 359–361.</a:t>
            </a:r>
            <a:endParaRPr lang="it-IT" sz="1200" dirty="0"/>
          </a:p>
          <a:p>
            <a:pPr lvl="0"/>
            <a:endParaRPr lang="en-US" sz="12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459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36720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Thank you!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3844035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Next: 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Then: </a:t>
            </a:r>
            <a:r>
              <a:rPr lang="en" sz="3600" b="1" dirty="0" smtClean="0"/>
              <a:t>Questions?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045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Introduction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E" dirty="0"/>
              <a:t>Rise </a:t>
            </a:r>
            <a:r>
              <a:rPr lang="en-IE" dirty="0" smtClean="0"/>
              <a:t>populism</a:t>
            </a:r>
          </a:p>
          <a:p>
            <a:pPr lvl="0">
              <a:lnSpc>
                <a:spcPct val="150000"/>
              </a:lnSpc>
            </a:pPr>
            <a:r>
              <a:rPr lang="en-IE" dirty="0" smtClean="0"/>
              <a:t>Dissatisfaction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Upgrade Democracy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Liquid Democracy!</a:t>
            </a:r>
          </a:p>
          <a:p>
            <a:pPr lvl="0">
              <a:lnSpc>
                <a:spcPct val="150000"/>
              </a:lnSpc>
            </a:pPr>
            <a:r>
              <a:rPr lang="en-IE" dirty="0"/>
              <a:t>Wisdom of </a:t>
            </a:r>
            <a:r>
              <a:rPr lang="en-IE" dirty="0" smtClean="0"/>
              <a:t>Crowds</a:t>
            </a:r>
          </a:p>
          <a:p>
            <a:pPr lvl="0">
              <a:lnSpc>
                <a:spcPct val="150000"/>
              </a:lnSpc>
            </a:pPr>
            <a:r>
              <a:rPr lang="en-IE" dirty="0" smtClean="0"/>
              <a:t>E-Voting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Blockchain </a:t>
            </a:r>
            <a:r>
              <a:rPr lang="en-IE" sz="2000" dirty="0" smtClean="0"/>
              <a:t>(DAO)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682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0" y="2501400"/>
            <a:ext cx="9143913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E" dirty="0" smtClean="0"/>
              <a:t>To what extent can the </a:t>
            </a:r>
            <a:r>
              <a:rPr lang="en-IE" b="1" dirty="0">
                <a:solidFill>
                  <a:srgbClr val="0091EA"/>
                </a:solidFill>
              </a:rPr>
              <a:t>blockchain</a:t>
            </a:r>
            <a:r>
              <a:rPr lang="en-IE" dirty="0" smtClean="0"/>
              <a:t> be used to implement the concept of </a:t>
            </a:r>
            <a:r>
              <a:rPr lang="en-IE" b="1" dirty="0">
                <a:solidFill>
                  <a:srgbClr val="0091EA"/>
                </a:solidFill>
              </a:rPr>
              <a:t>Liquid Democracy</a:t>
            </a:r>
            <a:r>
              <a:rPr lang="en-IE" dirty="0" smtClean="0"/>
              <a:t> in Ireland, therefore </a:t>
            </a:r>
            <a:r>
              <a:rPr lang="en-IE" b="1" dirty="0">
                <a:solidFill>
                  <a:srgbClr val="0091EA"/>
                </a:solidFill>
              </a:rPr>
              <a:t>disintermediating political parties </a:t>
            </a:r>
            <a:r>
              <a:rPr lang="en-IE" dirty="0" smtClean="0"/>
              <a:t>and revolutionising the way </a:t>
            </a:r>
            <a:r>
              <a:rPr lang="en-IE" b="1" dirty="0">
                <a:solidFill>
                  <a:srgbClr val="0091EA"/>
                </a:solidFill>
              </a:rPr>
              <a:t>citizens interact with politics</a:t>
            </a:r>
            <a:r>
              <a:rPr lang="en-IE" dirty="0" smtClean="0"/>
              <a:t>?</a:t>
            </a:r>
            <a:endParaRPr lang="en-IE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40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IE" dirty="0"/>
              <a:t>Methodology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120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Research objectives</a:t>
            </a:r>
            <a:endParaRPr b="1" dirty="0"/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Liquid Democracy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400" dirty="0" smtClean="0"/>
              <a:t>Voting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400" dirty="0" smtClean="0"/>
              <a:t>Democracy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400" dirty="0" smtClean="0"/>
              <a:t>Referendums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400" dirty="0" smtClean="0"/>
              <a:t>Political parties</a:t>
            </a:r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Wisdom of Crowds</a:t>
            </a:r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/>
              <a:t>Existing solutions</a:t>
            </a:r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/>
              <a:t>Propose solution</a:t>
            </a:r>
          </a:p>
          <a:p>
            <a:pPr lvl="0" indent="-45720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/>
              <a:t>Methodology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Evaluation objectives</a:t>
            </a:r>
            <a:endParaRPr b="1" dirty="0"/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Compare to current political system</a:t>
            </a:r>
          </a:p>
          <a:p>
            <a:pPr indent="-457200">
              <a:buFont typeface="Courier New" panose="02070309020205020404" pitchFamily="49" charset="0"/>
              <a:buChar char="o"/>
            </a:pPr>
            <a:r>
              <a:rPr lang="en-US" dirty="0" smtClean="0"/>
              <a:t>Blockchain</a:t>
            </a:r>
            <a:endParaRPr lang="en-US" dirty="0"/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Liquid Democracy in Ireland</a:t>
            </a:r>
          </a:p>
          <a:p>
            <a:pPr lvl="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Disintermediation Political parties</a:t>
            </a:r>
          </a:p>
          <a:p>
            <a:pPr lvl="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73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IE" dirty="0"/>
              <a:t>Related </a:t>
            </a:r>
            <a:r>
              <a:rPr lang="en-IE" dirty="0" smtClean="0"/>
              <a:t>Work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E" dirty="0"/>
              <a:t>Voting, Referendum, Parties, Democracy and Existing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30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Voting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Old practice (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r>
              <a:rPr lang="en-US" dirty="0"/>
              <a:t>)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Limited Evolution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E-Voting: Pros &amp; Cons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Binary option, </a:t>
            </a:r>
            <a:r>
              <a:rPr lang="en-US" dirty="0" err="1"/>
              <a:t>polarising</a:t>
            </a:r>
            <a:r>
              <a:rPr lang="en-US" dirty="0"/>
              <a:t> &amp; </a:t>
            </a:r>
            <a:r>
              <a:rPr lang="en-US" dirty="0" smtClean="0"/>
              <a:t>restrictive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05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smtClean="0"/>
              <a:t>Referendum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Close to Direct Democracy, but…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Cumbersome and Costly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IE" dirty="0"/>
              <a:t>Complex subjects over-simplified: </a:t>
            </a:r>
            <a:r>
              <a:rPr lang="en-IE" dirty="0" smtClean="0"/>
              <a:t>C</a:t>
            </a:r>
            <a:r>
              <a:rPr lang="en-US" dirty="0" err="1" smtClean="0"/>
              <a:t>olombia</a:t>
            </a:r>
            <a:r>
              <a:rPr lang="en-US" dirty="0" smtClean="0"/>
              <a:t> </a:t>
            </a:r>
            <a:r>
              <a:rPr lang="en-US" sz="2000" i="1" dirty="0" smtClean="0"/>
              <a:t>(&amp; Brexit…)</a:t>
            </a:r>
            <a:endParaRPr lang="en-US" sz="200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8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737</Words>
  <Application>Microsoft Office PowerPoint</Application>
  <PresentationFormat>On-screen Show (4:3)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 Slab</vt:lpstr>
      <vt:lpstr>Wingdings</vt:lpstr>
      <vt:lpstr>Source Sans Pro</vt:lpstr>
      <vt:lpstr>Arial</vt:lpstr>
      <vt:lpstr>Courier New</vt:lpstr>
      <vt:lpstr>Cordelia template</vt:lpstr>
      <vt:lpstr>Liquid Democracy in Ireland:  Innovating democracy by directly empowering citizens.   By Guillaume Van Aelst</vt:lpstr>
      <vt:lpstr>1. Introduction</vt:lpstr>
      <vt:lpstr>Introduction</vt:lpstr>
      <vt:lpstr>PowerPoint Presentation</vt:lpstr>
      <vt:lpstr>2. Methodology </vt:lpstr>
      <vt:lpstr>Methodology</vt:lpstr>
      <vt:lpstr>3. Related Work</vt:lpstr>
      <vt:lpstr>Voting</vt:lpstr>
      <vt:lpstr>Referendum</vt:lpstr>
      <vt:lpstr>PowerPoint Presentation</vt:lpstr>
      <vt:lpstr>Political Parties</vt:lpstr>
      <vt:lpstr>Democracy</vt:lpstr>
      <vt:lpstr>Existing Solutions</vt:lpstr>
      <vt:lpstr>4. Implementation </vt:lpstr>
      <vt:lpstr>Proposed Solution</vt:lpstr>
      <vt:lpstr>Why on Blockchain</vt:lpstr>
      <vt:lpstr>5. Evaluation </vt:lpstr>
      <vt:lpstr>Improvements over current  liberal democratic system</vt:lpstr>
      <vt:lpstr>New Issues / challenges / limitations</vt:lpstr>
      <vt:lpstr>PowerPoint Presentation</vt:lpstr>
      <vt:lpstr>Research Question</vt:lpstr>
      <vt:lpstr>6. Conclusion &amp; Future Works  </vt:lpstr>
      <vt:lpstr>Conclusion &amp; Future Works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Democracy in Ireland: Innovating democracy by directly empowering citizens.   By Guillaume Van Aelst</dc:title>
  <dc:creator>Guillaume Van Aelst</dc:creator>
  <cp:lastModifiedBy>Guillaume Van Aelst</cp:lastModifiedBy>
  <cp:revision>49</cp:revision>
  <dcterms:modified xsi:type="dcterms:W3CDTF">2019-01-09T18:55:51Z</dcterms:modified>
</cp:coreProperties>
</file>