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6" r:id="rId2"/>
    <p:sldId id="277" r:id="rId3"/>
    <p:sldId id="271" r:id="rId4"/>
    <p:sldId id="274" r:id="rId5"/>
    <p:sldId id="278" r:id="rId6"/>
    <p:sldId id="275" r:id="rId7"/>
    <p:sldId id="256" r:id="rId8"/>
    <p:sldId id="259" r:id="rId9"/>
    <p:sldId id="260" r:id="rId10"/>
    <p:sldId id="262" r:id="rId11"/>
    <p:sldId id="261" r:id="rId12"/>
    <p:sldId id="263" r:id="rId13"/>
    <p:sldId id="257" r:id="rId14"/>
    <p:sldId id="258" r:id="rId15"/>
    <p:sldId id="264" r:id="rId16"/>
    <p:sldId id="273" r:id="rId17"/>
    <p:sldId id="266" r:id="rId18"/>
    <p:sldId id="269" r:id="rId19"/>
    <p:sldId id="265" r:id="rId20"/>
    <p:sldId id="270" r:id="rId21"/>
    <p:sldId id="267" r:id="rId22"/>
    <p:sldId id="26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C4658D0F-7F9E-43CC-92CF-0D95E4EDFA1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85533-E5C1-4C99-9910-7C29A438E75E}"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58D0F-7F9E-43CC-92CF-0D95E4EDFA1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58D0F-7F9E-43CC-92CF-0D95E4EDFA1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4658D0F-7F9E-43CC-92CF-0D95E4EDFA1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85533-E5C1-4C99-9910-7C29A438E75E}"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58D0F-7F9E-43CC-92CF-0D95E4EDFA1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C4658D0F-7F9E-43CC-92CF-0D95E4EDFA1C}"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4658D0F-7F9E-43CC-92CF-0D95E4EDFA1C}"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658D0F-7F9E-43CC-92CF-0D95E4EDFA1C}"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58D0F-7F9E-43CC-92CF-0D95E4EDFA1C}"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58D0F-7F9E-43CC-92CF-0D95E4EDFA1C}"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58D0F-7F9E-43CC-92CF-0D95E4EDFA1C}"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85533-E5C1-4C99-9910-7C29A438E75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C4658D0F-7F9E-43CC-92CF-0D95E4EDFA1C}" type="datetimeFigureOut">
              <a:rPr lang="en-IN" smtClean="0"/>
              <a:t>24-05-2022</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5385533-E5C1-4C99-9910-7C29A438E75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098610"/>
            <a:ext cx="6552728" cy="1754326"/>
          </a:xfrm>
          <a:prstGeom prst="rect">
            <a:avLst/>
          </a:prstGeom>
          <a:noFill/>
        </p:spPr>
        <p:txBody>
          <a:bodyPr wrap="square" rtlCol="0">
            <a:spAutoFit/>
          </a:bodyPr>
          <a:lstStyle/>
          <a:p>
            <a:r>
              <a:rPr lang="en-IN" sz="5400" dirty="0" smtClean="0">
                <a:solidFill>
                  <a:srgbClr val="FF0000"/>
                </a:solidFill>
              </a:rPr>
              <a:t>BLOOD</a:t>
            </a:r>
            <a:r>
              <a:rPr lang="en-IN" sz="5400" dirty="0" smtClean="0"/>
              <a:t> DONATION &amp; </a:t>
            </a:r>
            <a:r>
              <a:rPr lang="en-IN" sz="5400" dirty="0" smtClean="0">
                <a:solidFill>
                  <a:srgbClr val="FFFF00"/>
                </a:solidFill>
              </a:rPr>
              <a:t>PLASMA</a:t>
            </a:r>
            <a:r>
              <a:rPr lang="en-IN" sz="5400" dirty="0" smtClean="0"/>
              <a:t> DONATION</a:t>
            </a:r>
            <a:endParaRPr lang="en-IN" sz="5400" dirty="0"/>
          </a:p>
        </p:txBody>
      </p:sp>
      <p:sp>
        <p:nvSpPr>
          <p:cNvPr id="5" name="TextBox 4"/>
          <p:cNvSpPr txBox="1"/>
          <p:nvPr/>
        </p:nvSpPr>
        <p:spPr>
          <a:xfrm>
            <a:off x="5004048" y="4005064"/>
            <a:ext cx="4104456" cy="1600438"/>
          </a:xfrm>
          <a:prstGeom prst="rect">
            <a:avLst/>
          </a:prstGeom>
          <a:noFill/>
        </p:spPr>
        <p:txBody>
          <a:bodyPr wrap="square" rtlCol="0">
            <a:spAutoFit/>
          </a:bodyPr>
          <a:lstStyle/>
          <a:p>
            <a:r>
              <a:rPr lang="en-IN" dirty="0" err="1" smtClean="0"/>
              <a:t>P.Vanaja</a:t>
            </a:r>
            <a:r>
              <a:rPr lang="en-IN" dirty="0" smtClean="0"/>
              <a:t>    	</a:t>
            </a:r>
            <a:r>
              <a:rPr lang="en-IN" dirty="0" err="1" smtClean="0"/>
              <a:t>19BQ1A05I5</a:t>
            </a:r>
            <a:endParaRPr lang="en-IN" dirty="0" smtClean="0"/>
          </a:p>
          <a:p>
            <a:pPr fontAlgn="b"/>
            <a:r>
              <a:rPr lang="en-IN" sz="1600" dirty="0" err="1"/>
              <a:t>M.Ajay</a:t>
            </a:r>
            <a:r>
              <a:rPr lang="en-IN" sz="1600" dirty="0"/>
              <a:t> </a:t>
            </a:r>
            <a:r>
              <a:rPr lang="en-IN" sz="1600" dirty="0" smtClean="0"/>
              <a:t>Kumar 	</a:t>
            </a:r>
            <a:r>
              <a:rPr lang="en-IN" sz="1600" dirty="0" err="1" smtClean="0"/>
              <a:t>19BQ1A05E0</a:t>
            </a:r>
            <a:endParaRPr lang="en-IN" sz="1600" dirty="0"/>
          </a:p>
          <a:p>
            <a:pPr fontAlgn="b"/>
            <a:r>
              <a:rPr lang="en-IN" sz="1600" dirty="0" err="1" smtClean="0"/>
              <a:t>M.Akash</a:t>
            </a:r>
            <a:r>
              <a:rPr lang="en-IN" sz="1600" dirty="0" smtClean="0"/>
              <a:t>		</a:t>
            </a:r>
            <a:r>
              <a:rPr lang="en-IN" sz="1600" dirty="0" err="1" smtClean="0"/>
              <a:t>19BQ1A05D1</a:t>
            </a:r>
            <a:endParaRPr lang="en-IN" sz="1600" dirty="0"/>
          </a:p>
          <a:p>
            <a:pPr fontAlgn="b"/>
            <a:r>
              <a:rPr lang="en-IN" sz="1600" dirty="0" err="1" smtClean="0"/>
              <a:t>K.Shivaiah</a:t>
            </a:r>
            <a:r>
              <a:rPr lang="en-IN" sz="1200" dirty="0" smtClean="0">
                <a:ea typeface="SimSun"/>
              </a:rPr>
              <a:t>	</a:t>
            </a:r>
            <a:r>
              <a:rPr lang="en-IN" sz="1200" dirty="0">
                <a:ea typeface="SimSun"/>
              </a:rPr>
              <a:t>	</a:t>
            </a:r>
            <a:r>
              <a:rPr lang="en-IN" sz="1600" dirty="0" err="1"/>
              <a:t>20BQ5A0516</a:t>
            </a:r>
            <a:endParaRPr lang="en-IN" sz="1600" dirty="0"/>
          </a:p>
          <a:p>
            <a:pPr fontAlgn="b"/>
            <a:endParaRPr lang="en-IN" sz="1600" dirty="0" smtClean="0"/>
          </a:p>
          <a:p>
            <a:pPr fontAlgn="b"/>
            <a:r>
              <a:rPr lang="en-IN" sz="1600" dirty="0" smtClean="0"/>
              <a:t>Under the guidance of  </a:t>
            </a:r>
            <a:r>
              <a:rPr lang="en-IN" sz="1600" dirty="0" err="1"/>
              <a:t>MS.</a:t>
            </a:r>
            <a:r>
              <a:rPr lang="en-IN" sz="1600" dirty="0"/>
              <a:t> D. </a:t>
            </a:r>
            <a:r>
              <a:rPr lang="en-IN" sz="1600" dirty="0" err="1" smtClean="0"/>
              <a:t>DEEPTHI</a:t>
            </a:r>
            <a:r>
              <a:rPr lang="en-IN" sz="1600" dirty="0" smtClean="0"/>
              <a:t> mam</a:t>
            </a:r>
            <a:endParaRPr lang="en-IN" sz="1600" dirty="0"/>
          </a:p>
        </p:txBody>
      </p:sp>
    </p:spTree>
    <p:extLst>
      <p:ext uri="{BB962C8B-B14F-4D97-AF65-F5344CB8AC3E}">
        <p14:creationId xmlns:p14="http://schemas.microsoft.com/office/powerpoint/2010/main" val="245738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ocuments\project 2 pics\7472696f-1b18-459d-a3e9-9394cd323bf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28102"/>
            <a:ext cx="6759849" cy="451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52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HP\Documents\project 2 pics\a925f9b1-9803-417d-b889-06f789f0674c.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7704856" cy="461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1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P\Documents\project 2 pics\admin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626" y="994493"/>
            <a:ext cx="6774750" cy="452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31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HP\Documents\project 2 pics\admin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92696"/>
            <a:ext cx="6840760" cy="510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7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ocuments\project 2 pics\8f7b816d-a635-47f1-b598-dcebbd58022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21837"/>
            <a:ext cx="6580336"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7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P\Documents\project 2 pics\donor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7171383" cy="483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2138660"/>
            <a:ext cx="7344816" cy="2739211"/>
          </a:xfrm>
          <a:prstGeom prst="rect">
            <a:avLst/>
          </a:prstGeom>
          <a:noFill/>
        </p:spPr>
        <p:txBody>
          <a:bodyPr wrap="square" rtlCol="0">
            <a:spAutoFit/>
          </a:bodyPr>
          <a:lstStyle/>
          <a:p>
            <a:r>
              <a:rPr lang="en-IN" sz="2800" dirty="0"/>
              <a:t> </a:t>
            </a:r>
            <a:r>
              <a:rPr lang="en-IN" sz="2800" dirty="0" smtClean="0"/>
              <a:t>                If </a:t>
            </a:r>
            <a:r>
              <a:rPr lang="en-IN" sz="2800" dirty="0"/>
              <a:t>a person is fully recovered from COVID-19 his/her </a:t>
            </a:r>
            <a:r>
              <a:rPr lang="en-IN" sz="2800" dirty="0">
                <a:solidFill>
                  <a:srgbClr val="FFFF00"/>
                </a:solidFill>
              </a:rPr>
              <a:t>plasma</a:t>
            </a:r>
            <a:r>
              <a:rPr lang="en-IN" sz="2800" dirty="0"/>
              <a:t> now contains </a:t>
            </a:r>
            <a:r>
              <a:rPr lang="en-IN" sz="3200" b="1" dirty="0">
                <a:solidFill>
                  <a:srgbClr val="FFFF00"/>
                </a:solidFill>
              </a:rPr>
              <a:t>COVID-19</a:t>
            </a:r>
            <a:r>
              <a:rPr lang="en-IN" sz="2800" dirty="0"/>
              <a:t> antibodies. These antibodies provided one way for the immune system to fight the virus when they were sick, so the plasma may be able to be used to help others fight off the disease.</a:t>
            </a:r>
          </a:p>
        </p:txBody>
      </p:sp>
      <p:sp>
        <p:nvSpPr>
          <p:cNvPr id="3" name="TextBox 2"/>
          <p:cNvSpPr txBox="1"/>
          <p:nvPr/>
        </p:nvSpPr>
        <p:spPr>
          <a:xfrm>
            <a:off x="2339752" y="836712"/>
            <a:ext cx="4055919" cy="769441"/>
          </a:xfrm>
          <a:prstGeom prst="rect">
            <a:avLst/>
          </a:prstGeom>
          <a:noFill/>
        </p:spPr>
        <p:txBody>
          <a:bodyPr wrap="none" rtlCol="0">
            <a:spAutoFit/>
          </a:bodyPr>
          <a:lstStyle/>
          <a:p>
            <a:r>
              <a:rPr lang="en-IN" sz="4400" dirty="0" smtClean="0">
                <a:solidFill>
                  <a:srgbClr val="FFFF00"/>
                </a:solidFill>
              </a:rPr>
              <a:t>Plasma</a:t>
            </a:r>
            <a:r>
              <a:rPr lang="en-IN" sz="4400" dirty="0" smtClean="0"/>
              <a:t> Donation</a:t>
            </a:r>
            <a:endParaRPr lang="en-IN" sz="4400" dirty="0"/>
          </a:p>
        </p:txBody>
      </p:sp>
    </p:spTree>
    <p:extLst>
      <p:ext uri="{BB962C8B-B14F-4D97-AF65-F5344CB8AC3E}">
        <p14:creationId xmlns:p14="http://schemas.microsoft.com/office/powerpoint/2010/main" val="149860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HP\Documents\project 2 pics\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6078"/>
            <a:ext cx="7283276" cy="496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97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HP\Documents\project 2 pics\searchplas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85998"/>
            <a:ext cx="7067748" cy="461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129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HP\Documents\project 2 pics\padmin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234" y="436563"/>
            <a:ext cx="7133158" cy="500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69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052736"/>
            <a:ext cx="2531462" cy="923330"/>
          </a:xfrm>
          <a:prstGeom prst="rect">
            <a:avLst/>
          </a:prstGeom>
          <a:noFill/>
        </p:spPr>
        <p:txBody>
          <a:bodyPr wrap="none" rtlCol="0">
            <a:spAutoFit/>
          </a:bodyPr>
          <a:lstStyle/>
          <a:p>
            <a:r>
              <a:rPr lang="en-IN" sz="5400" dirty="0" smtClean="0">
                <a:solidFill>
                  <a:srgbClr val="00B0F0"/>
                </a:solidFill>
              </a:rPr>
              <a:t>Agenda:</a:t>
            </a:r>
            <a:endParaRPr lang="en-IN" sz="3600" dirty="0">
              <a:solidFill>
                <a:srgbClr val="00B0F0"/>
              </a:solidFill>
            </a:endParaRPr>
          </a:p>
        </p:txBody>
      </p:sp>
      <p:sp>
        <p:nvSpPr>
          <p:cNvPr id="3" name="TextBox 2"/>
          <p:cNvSpPr txBox="1"/>
          <p:nvPr/>
        </p:nvSpPr>
        <p:spPr>
          <a:xfrm>
            <a:off x="2200689" y="2204864"/>
            <a:ext cx="5179623" cy="4247317"/>
          </a:xfrm>
          <a:prstGeom prst="rect">
            <a:avLst/>
          </a:prstGeom>
          <a:noFill/>
        </p:spPr>
        <p:txBody>
          <a:bodyPr wrap="none" rtlCol="0">
            <a:spAutoFit/>
          </a:bodyPr>
          <a:lstStyle/>
          <a:p>
            <a:endParaRPr lang="en-IN" sz="2400" dirty="0"/>
          </a:p>
          <a:p>
            <a:pPr marL="285750" indent="-285750">
              <a:buFont typeface="Arial" pitchFamily="34" charset="0"/>
              <a:buChar char="•"/>
            </a:pPr>
            <a:r>
              <a:rPr lang="en-IN" sz="2400" dirty="0" smtClean="0"/>
              <a:t>Abstract</a:t>
            </a:r>
          </a:p>
          <a:p>
            <a:endParaRPr lang="en-IN" sz="2400" dirty="0" smtClean="0"/>
          </a:p>
          <a:p>
            <a:pPr marL="285750" indent="-285750">
              <a:buFont typeface="Arial" pitchFamily="34" charset="0"/>
              <a:buChar char="•"/>
            </a:pPr>
            <a:r>
              <a:rPr lang="en-IN" sz="2400" dirty="0" smtClean="0"/>
              <a:t>Proposed Solution</a:t>
            </a:r>
          </a:p>
          <a:p>
            <a:pPr marL="285750" indent="-285750">
              <a:buFont typeface="Arial" pitchFamily="34" charset="0"/>
              <a:buChar char="•"/>
            </a:pPr>
            <a:endParaRPr lang="en-IN" sz="2400" dirty="0" smtClean="0"/>
          </a:p>
          <a:p>
            <a:pPr marL="285750" indent="-285750">
              <a:buFont typeface="Arial" pitchFamily="34" charset="0"/>
              <a:buChar char="•"/>
            </a:pPr>
            <a:r>
              <a:rPr lang="en-IN" sz="2400" dirty="0"/>
              <a:t>Hardware and Software Requirements</a:t>
            </a:r>
          </a:p>
          <a:p>
            <a:endParaRPr lang="en-IN" sz="2400" dirty="0"/>
          </a:p>
          <a:p>
            <a:pPr marL="285750" indent="-285750">
              <a:buFont typeface="Arial" pitchFamily="34" charset="0"/>
              <a:buChar char="•"/>
            </a:pPr>
            <a:r>
              <a:rPr lang="en-IN" sz="2400" dirty="0" smtClean="0"/>
              <a:t>Advantages</a:t>
            </a:r>
          </a:p>
          <a:p>
            <a:pPr marL="285750" indent="-285750">
              <a:buFont typeface="Arial" pitchFamily="34" charset="0"/>
              <a:buChar char="•"/>
            </a:pPr>
            <a:endParaRPr lang="en-IN" sz="2400"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spTree>
    <p:extLst>
      <p:ext uri="{BB962C8B-B14F-4D97-AF65-F5344CB8AC3E}">
        <p14:creationId xmlns:p14="http://schemas.microsoft.com/office/powerpoint/2010/main" val="207266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HP\Documents\project 2 pics\pproceedadon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76672"/>
            <a:ext cx="7108898" cy="477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68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P\Documents\project 2 pics\pdonor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41325"/>
            <a:ext cx="6837634" cy="507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9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HP\Documents\project 2 pics\ppatient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36" y="620688"/>
            <a:ext cx="7220272" cy="473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4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268760"/>
            <a:ext cx="8172400" cy="4154984"/>
          </a:xfrm>
          <a:prstGeom prst="rect">
            <a:avLst/>
          </a:prstGeom>
          <a:noFill/>
        </p:spPr>
        <p:txBody>
          <a:bodyPr wrap="square" rtlCol="0">
            <a:spAutoFit/>
          </a:bodyPr>
          <a:lstStyle/>
          <a:p>
            <a:r>
              <a:rPr lang="en-IN" sz="3600" b="1" u="sng" dirty="0" smtClean="0">
                <a:solidFill>
                  <a:srgbClr val="00B0F0"/>
                </a:solidFill>
              </a:rPr>
              <a:t>Conclusion:</a:t>
            </a:r>
            <a:endParaRPr lang="en-IN" sz="3600" dirty="0">
              <a:solidFill>
                <a:srgbClr val="00B0F0"/>
              </a:solidFill>
            </a:endParaRPr>
          </a:p>
          <a:p>
            <a:r>
              <a:rPr lang="en-IN" b="1" dirty="0"/>
              <a:t> </a:t>
            </a:r>
            <a:endParaRPr lang="en-IN" dirty="0"/>
          </a:p>
          <a:p>
            <a:r>
              <a:rPr lang="en-IN" b="1" dirty="0"/>
              <a:t> </a:t>
            </a:r>
            <a:endParaRPr lang="en-IN" dirty="0"/>
          </a:p>
          <a:p>
            <a:r>
              <a:rPr lang="en-IN" dirty="0" smtClean="0"/>
              <a:t>		</a:t>
            </a:r>
            <a:r>
              <a:rPr lang="en-IN" sz="2400" dirty="0" smtClean="0"/>
              <a:t>Our </a:t>
            </a:r>
            <a:r>
              <a:rPr lang="en-IN" sz="2400" dirty="0"/>
              <a:t>project is only a humble venture to satisfy the needs of a realistic </a:t>
            </a:r>
            <a:r>
              <a:rPr lang="en-IN" sz="2400" dirty="0">
                <a:solidFill>
                  <a:srgbClr val="FF0000"/>
                </a:solidFill>
              </a:rPr>
              <a:t>Blood</a:t>
            </a:r>
            <a:r>
              <a:rPr lang="en-IN" sz="2400" dirty="0"/>
              <a:t> Bank. The objective of software planning is to provide a framework that enables the working of </a:t>
            </a:r>
            <a:r>
              <a:rPr lang="en-IN" sz="2400" dirty="0">
                <a:solidFill>
                  <a:srgbClr val="FF0000"/>
                </a:solidFill>
              </a:rPr>
              <a:t>Blood </a:t>
            </a:r>
            <a:r>
              <a:rPr lang="en-IN" sz="2400" dirty="0"/>
              <a:t>and </a:t>
            </a:r>
            <a:r>
              <a:rPr lang="en-IN" sz="2400" dirty="0">
                <a:solidFill>
                  <a:srgbClr val="FFFF00"/>
                </a:solidFill>
              </a:rPr>
              <a:t>plasma</a:t>
            </a:r>
            <a:r>
              <a:rPr lang="en-IN" sz="2400" dirty="0"/>
              <a:t> </a:t>
            </a:r>
            <a:r>
              <a:rPr lang="en-IN" sz="2400" dirty="0" smtClean="0"/>
              <a:t>donation and maintaining </a:t>
            </a:r>
            <a:r>
              <a:rPr lang="en-IN" sz="2400" dirty="0"/>
              <a:t>all the information pertaining to blood donors, different blood groups available in every Blood Bank and help them manage in a better way.</a:t>
            </a:r>
            <a:r>
              <a:rPr lang="en-IN" sz="2400" dirty="0" smtClean="0"/>
              <a:t>.</a:t>
            </a:r>
          </a:p>
          <a:p>
            <a:endParaRPr lang="en-IN" sz="2400" dirty="0"/>
          </a:p>
          <a:p>
            <a:r>
              <a:rPr lang="en-IN" sz="2400" dirty="0"/>
              <a:t>	</a:t>
            </a:r>
          </a:p>
        </p:txBody>
      </p:sp>
    </p:spTree>
    <p:extLst>
      <p:ext uri="{BB962C8B-B14F-4D97-AF65-F5344CB8AC3E}">
        <p14:creationId xmlns:p14="http://schemas.microsoft.com/office/powerpoint/2010/main" val="215148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04059"/>
            <a:ext cx="8136904" cy="4401205"/>
          </a:xfrm>
          <a:prstGeom prst="rect">
            <a:avLst/>
          </a:prstGeom>
          <a:noFill/>
        </p:spPr>
        <p:txBody>
          <a:bodyPr wrap="square" rtlCol="0" anchor="ctr">
            <a:spAutoFit/>
          </a:bodyPr>
          <a:lstStyle/>
          <a:p>
            <a:r>
              <a:rPr lang="en-IN" sz="2800" b="1" dirty="0" smtClean="0">
                <a:solidFill>
                  <a:srgbClr val="FF0000"/>
                </a:solidFill>
              </a:rPr>
              <a:t>		Blood</a:t>
            </a:r>
            <a:r>
              <a:rPr lang="en-IN" sz="2800" dirty="0" smtClean="0"/>
              <a:t> </a:t>
            </a:r>
            <a:r>
              <a:rPr lang="en-IN" sz="2800" dirty="0"/>
              <a:t>donation is required during an organ transplant, accidents, cancer treatment etc. For blood donation, one needs to check for a donation camp or needs to visit blood bank. The Manual </a:t>
            </a:r>
            <a:r>
              <a:rPr lang="en-IN" sz="2800" dirty="0">
                <a:solidFill>
                  <a:srgbClr val="FF0000"/>
                </a:solidFill>
              </a:rPr>
              <a:t>Blood</a:t>
            </a:r>
            <a:r>
              <a:rPr lang="en-IN" sz="2800" dirty="0"/>
              <a:t> donation system has many </a:t>
            </a:r>
            <a:r>
              <a:rPr lang="en-IN" sz="2800" dirty="0" smtClean="0"/>
              <a:t>disadvantages.</a:t>
            </a:r>
          </a:p>
          <a:p>
            <a:endParaRPr lang="en-IN" sz="2800" dirty="0" smtClean="0"/>
          </a:p>
          <a:p>
            <a:r>
              <a:rPr lang="en-IN" sz="2800" dirty="0"/>
              <a:t>which includes, it is too time consuming, often leads to error prone results, consumes lot of manpower, lacks donor information, retrieval of data takes a lot of time, percentage of accuracy is less. </a:t>
            </a:r>
          </a:p>
        </p:txBody>
      </p:sp>
      <p:sp>
        <p:nvSpPr>
          <p:cNvPr id="3" name="TextBox 2"/>
          <p:cNvSpPr txBox="1"/>
          <p:nvPr/>
        </p:nvSpPr>
        <p:spPr>
          <a:xfrm>
            <a:off x="611560" y="548680"/>
            <a:ext cx="2700804" cy="646331"/>
          </a:xfrm>
          <a:prstGeom prst="rect">
            <a:avLst/>
          </a:prstGeom>
          <a:noFill/>
        </p:spPr>
        <p:txBody>
          <a:bodyPr wrap="none" rtlCol="0">
            <a:spAutoFit/>
          </a:bodyPr>
          <a:lstStyle/>
          <a:p>
            <a:r>
              <a:rPr lang="en-IN" sz="3600" dirty="0" smtClean="0">
                <a:solidFill>
                  <a:srgbClr val="00B0F0"/>
                </a:solidFill>
              </a:rPr>
              <a:t>ABSTRACT:</a:t>
            </a:r>
            <a:endParaRPr lang="en-IN" sz="3600" dirty="0">
              <a:solidFill>
                <a:srgbClr val="00B0F0"/>
              </a:solidFill>
            </a:endParaRPr>
          </a:p>
        </p:txBody>
      </p:sp>
    </p:spTree>
    <p:extLst>
      <p:ext uri="{BB962C8B-B14F-4D97-AF65-F5344CB8AC3E}">
        <p14:creationId xmlns:p14="http://schemas.microsoft.com/office/powerpoint/2010/main" val="263280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620083"/>
            <a:ext cx="7848872" cy="4401205"/>
          </a:xfrm>
          <a:prstGeom prst="rect">
            <a:avLst/>
          </a:prstGeom>
          <a:noFill/>
        </p:spPr>
        <p:txBody>
          <a:bodyPr wrap="square" rtlCol="0">
            <a:spAutoFit/>
          </a:bodyPr>
          <a:lstStyle/>
          <a:p>
            <a:r>
              <a:rPr lang="en-IN" sz="2800" dirty="0" smtClean="0"/>
              <a:t>		This online blood and plasma donation management system maintains the list of </a:t>
            </a:r>
            <a:r>
              <a:rPr lang="en-IN" sz="2800" dirty="0" smtClean="0">
                <a:solidFill>
                  <a:srgbClr val="FF0000"/>
                </a:solidFill>
              </a:rPr>
              <a:t>blood</a:t>
            </a:r>
            <a:r>
              <a:rPr lang="en-IN" sz="2800" dirty="0" smtClean="0"/>
              <a:t> donors and </a:t>
            </a:r>
            <a:r>
              <a:rPr lang="en-IN" sz="2800" dirty="0" smtClean="0">
                <a:solidFill>
                  <a:srgbClr val="FFFF00"/>
                </a:solidFill>
              </a:rPr>
              <a:t>plasma</a:t>
            </a:r>
            <a:r>
              <a:rPr lang="en-IN" sz="2800" dirty="0" smtClean="0"/>
              <a:t> donors.</a:t>
            </a:r>
          </a:p>
          <a:p>
            <a:endParaRPr lang="en-IN" sz="2800" dirty="0"/>
          </a:p>
          <a:p>
            <a:r>
              <a:rPr lang="en-IN" sz="2800" dirty="0" smtClean="0"/>
              <a:t>	     This </a:t>
            </a:r>
            <a:r>
              <a:rPr lang="en-IN" sz="2800" dirty="0"/>
              <a:t>project aims at maintaining </a:t>
            </a:r>
            <a:r>
              <a:rPr lang="en-IN" sz="2800" dirty="0" smtClean="0"/>
              <a:t>all information </a:t>
            </a:r>
            <a:r>
              <a:rPr lang="en-IN" sz="2800" dirty="0"/>
              <a:t>regarding </a:t>
            </a:r>
            <a:r>
              <a:rPr lang="en-IN" sz="2800" dirty="0">
                <a:solidFill>
                  <a:srgbClr val="FF0000"/>
                </a:solidFill>
              </a:rPr>
              <a:t>blood </a:t>
            </a:r>
            <a:r>
              <a:rPr lang="en-IN" sz="2800" dirty="0"/>
              <a:t>donors</a:t>
            </a:r>
            <a:r>
              <a:rPr lang="en-IN" sz="2800" dirty="0">
                <a:solidFill>
                  <a:srgbClr val="FF0000"/>
                </a:solidFill>
              </a:rPr>
              <a:t> </a:t>
            </a:r>
            <a:r>
              <a:rPr lang="en-IN" sz="2800" dirty="0"/>
              <a:t>and </a:t>
            </a:r>
            <a:r>
              <a:rPr lang="en-IN" sz="2800" dirty="0">
                <a:solidFill>
                  <a:srgbClr val="FFFF00"/>
                </a:solidFill>
              </a:rPr>
              <a:t>plasma</a:t>
            </a:r>
            <a:r>
              <a:rPr lang="en-IN" sz="2800" dirty="0"/>
              <a:t> donors of  different blood groups and plasma available </a:t>
            </a:r>
            <a:r>
              <a:rPr lang="en-IN" sz="2800" dirty="0" smtClean="0"/>
              <a:t>and </a:t>
            </a:r>
            <a:r>
              <a:rPr lang="en-IN" sz="2800" dirty="0"/>
              <a:t>also helps the recipients to track and search the right donor </a:t>
            </a:r>
            <a:r>
              <a:rPr lang="en-IN" sz="2800" dirty="0" smtClean="0"/>
              <a:t>easily and help them better.</a:t>
            </a:r>
            <a:endParaRPr lang="en-IN" sz="2800" dirty="0"/>
          </a:p>
          <a:p>
            <a:endParaRPr lang="en-IN" sz="2800" dirty="0"/>
          </a:p>
        </p:txBody>
      </p:sp>
      <p:sp>
        <p:nvSpPr>
          <p:cNvPr id="3" name="TextBox 2"/>
          <p:cNvSpPr txBox="1"/>
          <p:nvPr/>
        </p:nvSpPr>
        <p:spPr>
          <a:xfrm>
            <a:off x="539552" y="673532"/>
            <a:ext cx="3318537" cy="584775"/>
          </a:xfrm>
          <a:prstGeom prst="rect">
            <a:avLst/>
          </a:prstGeom>
          <a:noFill/>
        </p:spPr>
        <p:txBody>
          <a:bodyPr wrap="none" rtlCol="0">
            <a:spAutoFit/>
          </a:bodyPr>
          <a:lstStyle/>
          <a:p>
            <a:r>
              <a:rPr lang="en-IN" sz="3200" dirty="0" smtClean="0">
                <a:solidFill>
                  <a:srgbClr val="00B0F0"/>
                </a:solidFill>
              </a:rPr>
              <a:t>Proposed Solution:</a:t>
            </a:r>
            <a:endParaRPr lang="en-IN" sz="3200" dirty="0">
              <a:solidFill>
                <a:srgbClr val="00B0F0"/>
              </a:solidFill>
            </a:endParaRPr>
          </a:p>
        </p:txBody>
      </p:sp>
    </p:spTree>
    <p:extLst>
      <p:ext uri="{BB962C8B-B14F-4D97-AF65-F5344CB8AC3E}">
        <p14:creationId xmlns:p14="http://schemas.microsoft.com/office/powerpoint/2010/main" val="232251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496944" cy="5386090"/>
          </a:xfrm>
          <a:prstGeom prst="rect">
            <a:avLst/>
          </a:prstGeom>
          <a:noFill/>
        </p:spPr>
        <p:txBody>
          <a:bodyPr wrap="square" rtlCol="0">
            <a:spAutoFit/>
          </a:bodyPr>
          <a:lstStyle/>
          <a:p>
            <a:r>
              <a:rPr lang="en-IN" sz="2800" dirty="0" smtClean="0">
                <a:solidFill>
                  <a:srgbClr val="FF0000"/>
                </a:solidFill>
              </a:rPr>
              <a:t>Hardware</a:t>
            </a:r>
            <a:r>
              <a:rPr lang="en-IN" sz="2800" dirty="0" smtClean="0"/>
              <a:t> requirements:</a:t>
            </a:r>
          </a:p>
          <a:p>
            <a:endParaRPr lang="en-IN" dirty="0"/>
          </a:p>
          <a:p>
            <a:r>
              <a:rPr lang="en-IN" dirty="0" smtClean="0"/>
              <a:t>	</a:t>
            </a:r>
            <a:r>
              <a:rPr lang="en-IN" dirty="0"/>
              <a:t> </a:t>
            </a:r>
          </a:p>
          <a:p>
            <a:pPr marL="285750" lvl="0" indent="-285750">
              <a:buFont typeface="Arial" pitchFamily="34" charset="0"/>
              <a:buChar char="•"/>
            </a:pPr>
            <a:r>
              <a:rPr lang="en-IN" dirty="0"/>
              <a:t>Operating System: 32/64-Bit operating system, </a:t>
            </a:r>
            <a:r>
              <a:rPr lang="en-IN" dirty="0" err="1"/>
              <a:t>x86</a:t>
            </a:r>
            <a:r>
              <a:rPr lang="en-IN" dirty="0"/>
              <a:t>/</a:t>
            </a:r>
            <a:r>
              <a:rPr lang="en-IN" dirty="0" err="1"/>
              <a:t>x64</a:t>
            </a:r>
            <a:r>
              <a:rPr lang="en-IN" dirty="0"/>
              <a:t>-based </a:t>
            </a:r>
            <a:r>
              <a:rPr lang="en-IN" dirty="0" smtClean="0"/>
              <a:t>processor.</a:t>
            </a:r>
          </a:p>
          <a:p>
            <a:pPr lvl="0"/>
            <a:endParaRPr lang="en-IN" dirty="0" smtClean="0"/>
          </a:p>
          <a:p>
            <a:pPr marL="285750" lvl="0" indent="-285750">
              <a:buFont typeface="Arial" pitchFamily="34" charset="0"/>
              <a:buChar char="•"/>
            </a:pPr>
            <a:r>
              <a:rPr lang="en-IN" dirty="0" smtClean="0"/>
              <a:t>Processor</a:t>
            </a:r>
            <a:r>
              <a:rPr lang="en-IN" dirty="0"/>
              <a:t>: 2.0 GHz processor </a:t>
            </a:r>
            <a:r>
              <a:rPr lang="en-IN" dirty="0" smtClean="0"/>
              <a:t>speed.</a:t>
            </a:r>
          </a:p>
          <a:p>
            <a:pPr lvl="0"/>
            <a:endParaRPr lang="en-IN" dirty="0" smtClean="0"/>
          </a:p>
          <a:p>
            <a:pPr marL="285750" lvl="0" indent="-285750">
              <a:buFont typeface="Arial" pitchFamily="34" charset="0"/>
              <a:buChar char="•"/>
            </a:pPr>
            <a:r>
              <a:rPr lang="en-IN" dirty="0" smtClean="0"/>
              <a:t>Memory</a:t>
            </a:r>
            <a:r>
              <a:rPr lang="en-IN" dirty="0"/>
              <a:t>: </a:t>
            </a:r>
            <a:r>
              <a:rPr lang="en-IN" dirty="0" err="1"/>
              <a:t>2GB</a:t>
            </a:r>
            <a:r>
              <a:rPr lang="en-IN" dirty="0"/>
              <a:t> RAM.</a:t>
            </a:r>
          </a:p>
          <a:p>
            <a:endParaRPr lang="en-IN" dirty="0"/>
          </a:p>
          <a:p>
            <a:r>
              <a:rPr lang="en-IN" sz="2800" dirty="0" smtClean="0">
                <a:solidFill>
                  <a:srgbClr val="FFFF00"/>
                </a:solidFill>
              </a:rPr>
              <a:t>Software </a:t>
            </a:r>
            <a:r>
              <a:rPr lang="en-IN" sz="2800" dirty="0" smtClean="0"/>
              <a:t>requirements:</a:t>
            </a:r>
          </a:p>
          <a:p>
            <a:endParaRPr lang="en-IN" dirty="0" smtClean="0"/>
          </a:p>
          <a:p>
            <a:endParaRPr lang="en-IN" dirty="0"/>
          </a:p>
          <a:p>
            <a:pPr marL="285750" indent="-285750">
              <a:buFont typeface="Arial" pitchFamily="34" charset="0"/>
              <a:buChar char="•"/>
            </a:pPr>
            <a:r>
              <a:rPr lang="en-IN" dirty="0" smtClean="0"/>
              <a:t>Front-end :- </a:t>
            </a:r>
            <a:r>
              <a:rPr lang="en-IN" dirty="0" err="1" smtClean="0"/>
              <a:t>HTML5</a:t>
            </a:r>
            <a:r>
              <a:rPr lang="en-IN" dirty="0"/>
              <a:t>, </a:t>
            </a:r>
            <a:r>
              <a:rPr lang="en-IN" dirty="0" err="1"/>
              <a:t>CSS</a:t>
            </a:r>
            <a:r>
              <a:rPr lang="en-IN" dirty="0"/>
              <a:t> and JavaScript</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smtClean="0"/>
              <a:t>Back-end :- </a:t>
            </a:r>
            <a:r>
              <a:rPr lang="en-IN" dirty="0" err="1" smtClean="0"/>
              <a:t>PHP</a:t>
            </a:r>
            <a:endParaRPr lang="en-IN" dirty="0"/>
          </a:p>
          <a:p>
            <a:pPr marL="285750" indent="-285750">
              <a:buFont typeface="Arial" pitchFamily="34" charset="0"/>
              <a:buChar char="•"/>
            </a:pPr>
            <a:endParaRPr lang="en-IN" dirty="0" smtClean="0"/>
          </a:p>
          <a:p>
            <a:pPr marL="285750" indent="-285750">
              <a:buFont typeface="Arial" pitchFamily="34" charset="0"/>
              <a:buChar char="•"/>
            </a:pPr>
            <a:r>
              <a:rPr lang="en-IN" dirty="0" smtClean="0"/>
              <a:t>Database </a:t>
            </a:r>
            <a:r>
              <a:rPr lang="en-IN" dirty="0"/>
              <a:t>Server: </a:t>
            </a:r>
            <a:r>
              <a:rPr lang="en-IN" dirty="0" smtClean="0"/>
              <a:t>MySQL/</a:t>
            </a:r>
            <a:r>
              <a:rPr lang="en-IN" dirty="0" err="1" smtClean="0"/>
              <a:t>XAMPP</a:t>
            </a:r>
            <a:r>
              <a:rPr lang="en-IN" dirty="0" smtClean="0"/>
              <a:t>.</a:t>
            </a:r>
            <a:endParaRPr lang="en-IN" dirty="0"/>
          </a:p>
          <a:p>
            <a:endParaRPr lang="en-IN" dirty="0"/>
          </a:p>
        </p:txBody>
      </p:sp>
    </p:spTree>
    <p:extLst>
      <p:ext uri="{BB962C8B-B14F-4D97-AF65-F5344CB8AC3E}">
        <p14:creationId xmlns:p14="http://schemas.microsoft.com/office/powerpoint/2010/main" val="376946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424936" cy="4924425"/>
          </a:xfrm>
          <a:prstGeom prst="rect">
            <a:avLst/>
          </a:prstGeom>
          <a:noFill/>
        </p:spPr>
        <p:txBody>
          <a:bodyPr wrap="square" rtlCol="0">
            <a:spAutoFit/>
          </a:bodyPr>
          <a:lstStyle/>
          <a:p>
            <a:r>
              <a:rPr lang="en-IN" sz="4000" b="1" dirty="0" smtClean="0">
                <a:solidFill>
                  <a:srgbClr val="FF0000"/>
                </a:solidFill>
              </a:rPr>
              <a:t>Adv</a:t>
            </a:r>
            <a:r>
              <a:rPr lang="en-IN" sz="4000" b="1" dirty="0" smtClean="0"/>
              <a:t>anta</a:t>
            </a:r>
            <a:r>
              <a:rPr lang="en-IN" sz="4000" b="1" dirty="0" smtClean="0">
                <a:solidFill>
                  <a:srgbClr val="FFFF00"/>
                </a:solidFill>
              </a:rPr>
              <a:t>ges:</a:t>
            </a:r>
          </a:p>
          <a:p>
            <a:endParaRPr lang="en-IN" sz="4000" b="1" dirty="0">
              <a:solidFill>
                <a:srgbClr val="FFFF00"/>
              </a:solidFill>
            </a:endParaRPr>
          </a:p>
          <a:p>
            <a:pPr marL="285750" lvl="0" indent="-285750">
              <a:buFont typeface="Wingdings" pitchFamily="2" charset="2"/>
              <a:buChar char="ü"/>
            </a:pPr>
            <a:r>
              <a:rPr lang="en-IN" sz="2400" dirty="0" smtClean="0"/>
              <a:t>The </a:t>
            </a:r>
            <a:r>
              <a:rPr lang="en-IN" sz="2400" dirty="0"/>
              <a:t>system makes the overall project management much easier and </a:t>
            </a:r>
            <a:r>
              <a:rPr lang="en-IN" sz="2400" dirty="0" smtClean="0"/>
              <a:t>flexible.</a:t>
            </a:r>
          </a:p>
          <a:p>
            <a:pPr marL="285750" lvl="0" indent="-285750">
              <a:buFont typeface="Wingdings" pitchFamily="2" charset="2"/>
              <a:buChar char="ü"/>
            </a:pPr>
            <a:endParaRPr lang="en-IN" sz="2400" dirty="0" smtClean="0"/>
          </a:p>
          <a:p>
            <a:pPr marL="285750" lvl="0" indent="-285750">
              <a:buFont typeface="Wingdings" pitchFamily="2" charset="2"/>
              <a:buChar char="ü"/>
            </a:pPr>
            <a:r>
              <a:rPr lang="en-IN" sz="2400" dirty="0" smtClean="0"/>
              <a:t>It </a:t>
            </a:r>
            <a:r>
              <a:rPr lang="en-IN" sz="2400" dirty="0"/>
              <a:t>provides high level of security with different level of </a:t>
            </a:r>
            <a:r>
              <a:rPr lang="en-IN" sz="2400" dirty="0" smtClean="0"/>
              <a:t>authentication.</a:t>
            </a:r>
          </a:p>
          <a:p>
            <a:pPr lvl="0"/>
            <a:endParaRPr lang="en-IN" sz="2400" dirty="0" smtClean="0"/>
          </a:p>
          <a:p>
            <a:pPr marL="285750" lvl="0" indent="-285750">
              <a:buFont typeface="Wingdings" pitchFamily="2" charset="2"/>
              <a:buChar char="ü"/>
            </a:pPr>
            <a:r>
              <a:rPr lang="en-IN" sz="2400" dirty="0" smtClean="0"/>
              <a:t>Time </a:t>
            </a:r>
            <a:r>
              <a:rPr lang="en-IN" sz="2400" dirty="0"/>
              <a:t>consumption is very </a:t>
            </a:r>
            <a:r>
              <a:rPr lang="en-IN" sz="2400" dirty="0" smtClean="0"/>
              <a:t>less.</a:t>
            </a:r>
          </a:p>
          <a:p>
            <a:pPr marL="285750" lvl="0" indent="-285750">
              <a:buFont typeface="Wingdings" pitchFamily="2" charset="2"/>
              <a:buChar char="ü"/>
            </a:pPr>
            <a:endParaRPr lang="en-IN" sz="2400" dirty="0" smtClean="0"/>
          </a:p>
          <a:p>
            <a:pPr marL="285750" lvl="0" indent="-285750">
              <a:buFont typeface="Wingdings" pitchFamily="2" charset="2"/>
              <a:buChar char="ü"/>
            </a:pPr>
            <a:r>
              <a:rPr lang="en-IN" sz="2400" dirty="0" smtClean="0"/>
              <a:t>Customer </a:t>
            </a:r>
            <a:r>
              <a:rPr lang="en-IN" sz="2400" dirty="0"/>
              <a:t>won’t have to wait for long time for </a:t>
            </a:r>
            <a:r>
              <a:rPr lang="en-IN" sz="2400" dirty="0" smtClean="0"/>
              <a:t>website </a:t>
            </a:r>
            <a:r>
              <a:rPr lang="en-IN" sz="2400" dirty="0"/>
              <a:t>browsing.</a:t>
            </a:r>
          </a:p>
          <a:p>
            <a:endParaRPr lang="en-IN" dirty="0"/>
          </a:p>
        </p:txBody>
      </p:sp>
    </p:spTree>
    <p:extLst>
      <p:ext uri="{BB962C8B-B14F-4D97-AF65-F5344CB8AC3E}">
        <p14:creationId xmlns:p14="http://schemas.microsoft.com/office/powerpoint/2010/main" val="204852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cuments\project 2 pics\2c139862-f337-40d3-adc9-831e7bd83a1f.jpeg"/>
          <p:cNvPicPr>
            <a:picLocks noChangeAspect="1" noChangeArrowheads="1"/>
          </p:cNvPicPr>
          <p:nvPr/>
        </p:nvPicPr>
        <p:blipFill rotWithShape="1">
          <a:blip r:embed="rId2">
            <a:extLst>
              <a:ext uri="{28A0092B-C50C-407E-A947-70E740481C1C}">
                <a14:useLocalDpi xmlns:a14="http://schemas.microsoft.com/office/drawing/2010/main" val="0"/>
              </a:ext>
            </a:extLst>
          </a:blip>
          <a:srcRect t="11384"/>
          <a:stretch/>
        </p:blipFill>
        <p:spPr bwMode="auto">
          <a:xfrm>
            <a:off x="494807" y="1292001"/>
            <a:ext cx="8109641" cy="436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93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cuments\project 2 pics\b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10344"/>
            <a:ext cx="7272808" cy="4562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2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ocuments\project 2 pics\bdonorr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649431"/>
            <a:ext cx="6866458" cy="490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2109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516</TotalTime>
  <Words>123</Words>
  <Application>Microsoft Office PowerPoint</Application>
  <PresentationFormat>On-screen Show (4:3)</PresentationFormat>
  <Paragraphs>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2022-05-23T05:26:44Z</dcterms:created>
  <dcterms:modified xsi:type="dcterms:W3CDTF">2022-05-24T08:41:51Z</dcterms:modified>
</cp:coreProperties>
</file>