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317" r:id="rId7"/>
    <p:sldId id="261" r:id="rId8"/>
    <p:sldId id="262" r:id="rId9"/>
    <p:sldId id="266" r:id="rId10"/>
    <p:sldId id="268" r:id="rId11"/>
    <p:sldId id="270" r:id="rId12"/>
    <p:sldId id="319" r:id="rId13"/>
    <p:sldId id="322" r:id="rId14"/>
    <p:sldId id="271" r:id="rId15"/>
    <p:sldId id="272" r:id="rId16"/>
    <p:sldId id="273" r:id="rId17"/>
    <p:sldId id="275" r:id="rId18"/>
    <p:sldId id="277" r:id="rId19"/>
    <p:sldId id="278" r:id="rId20"/>
    <p:sldId id="281" r:id="rId21"/>
    <p:sldId id="283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300" r:id="rId32"/>
    <p:sldId id="294" r:id="rId33"/>
    <p:sldId id="295" r:id="rId34"/>
    <p:sldId id="296" r:id="rId35"/>
    <p:sldId id="302" r:id="rId36"/>
    <p:sldId id="298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284" r:id="rId45"/>
    <p:sldId id="310" r:id="rId46"/>
    <p:sldId id="311" r:id="rId47"/>
    <p:sldId id="312" r:id="rId48"/>
    <p:sldId id="314" r:id="rId49"/>
    <p:sldId id="31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47D9-6A98-F9E8-22F7-86FDC5D7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1A9AB-B1D7-05A2-F0D2-F19FA1B6F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1F7B-7A39-99AF-F289-EDE0A8F6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6C85-3A2D-6249-5CF6-5E79B91A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3938-8140-F3D1-D395-A4996C4E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81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C2B7-F4D9-8037-26F0-8DBD2214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88944-7D1A-5512-7C00-B1836B610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530D-6129-67B7-9627-86ABBE31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DE51-3CD8-6714-DB96-D22A69DE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2C08-32F4-E370-F0CE-7B12C816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87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239EC9-8E97-0781-21BA-29D2AEAA8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50A79-3250-1D2F-CF0D-E373FD91A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7EF54-0DD8-F7AE-0752-3CB9551F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B8E6-C438-29A4-1EED-4CA90383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D1896-1DCB-C2B9-D7EE-09671701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5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E512-23E3-530B-DC65-4A93A668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4D9D-D0C4-3EC9-A29A-4557AFBC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961E-4A5A-3FCE-C21B-76711061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4F61-48E6-1C4B-DC38-70E45939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9725F-C1DC-AED2-B88D-16C97292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5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5D6D2-C227-BA74-6664-F51FF2BE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C88E-F43F-127E-930F-1955B91FC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ED94C-90CE-BCF8-60AC-A31FAFDF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DDC4-4E71-3510-0D17-3B173D8D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7FF5F-67EA-C1CF-D344-5E1503CB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37F5-67B6-D9DE-40C3-93D81B1A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8E16-A5B5-3A4E-63E2-BD388F42E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3661C-FACB-CC69-15EA-4AEDF3286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1092C-5E79-BB45-FD6A-C40B3B4F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27B2A-C283-15B1-9E85-9DECD494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BB3C4-E9AE-5035-D8F2-72FEDD1B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37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08B1-0BCA-9770-70FD-ACFD607D3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7A8-5975-5E74-4FA5-CE289DC9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BBBED-5411-D9A4-E8C4-1BFEDDC44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B0286-823F-3DCB-6B6E-D54232A7C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616A64-6EFE-AD8E-B187-79AD9E164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E45FD-4BDF-FB35-7106-4F87AE44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7C5F2-6D8B-3176-A2EF-9A5034AD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A3C7B6-E4D2-231E-756C-7F07264A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9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959E-36B2-64B7-9CEB-647D6AC6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6E80C-1B2A-10A1-A12B-090E8B3C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2031C-0B30-CC61-DC62-0625485B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D7D6-1684-1DB7-CA88-7F336A1D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2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86AA2-2FA8-4D51-48F9-0BE462A2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29537-F635-360F-E5AB-C66A5F49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D3E4D-4EE5-D74F-CE01-78C80836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4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0507-CFC3-25D8-3BF2-DFAD575F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7A490-B421-4C63-B882-CD9CCC49B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2B78E-24CE-26BA-0A8B-377C5C3F8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970E9-E37F-034B-EFFB-B3A28B14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5226-9C1B-DBE1-17BC-481DDF263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5C070-2DC4-8206-3B5D-B59E8A94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1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F734-B980-EE26-B911-F3613F8C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28A60-0965-709E-337A-D8614F12B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CB11F-4DC7-C648-435B-3F54EE286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BB639-8810-9C7E-43F2-EFB0315F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24064-29C8-F7D9-374F-30198F0D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EFCD5-DAA2-FFE3-4B0A-6FCC432A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4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F1F9E-E5EC-2B19-BAD1-87C61DDD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68B45-9C25-ECE0-5855-9B1826B4A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17AF-4091-754E-9820-8F1EC59C0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B7628-8C00-4723-BFC0-D47BB1D5143B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5C12E-5FD7-54D2-845A-86E7B690A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6AAB8-3D2B-885A-C8B0-B1BBA3A27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28BD-BBC3-4653-B896-626CAE654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4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entrality" TargetMode="External"/><Relationship Id="rId2" Type="http://schemas.openxmlformats.org/officeDocument/2006/relationships/hyperlink" Target="https://en.wikipedia.org/wiki/Graph_the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Betweenness_centrality#CITEREFFreeman1977" TargetMode="External"/><Relationship Id="rId5" Type="http://schemas.openxmlformats.org/officeDocument/2006/relationships/hyperlink" Target="https://en.wikipedia.org/wiki/Shortest_path_problem" TargetMode="External"/><Relationship Id="rId4" Type="http://schemas.openxmlformats.org/officeDocument/2006/relationships/hyperlink" Target="https://en.wikipedia.org/wiki/Graph_(discrete_mathematics)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tweenness_centrality#/media/File:Graph_betweenness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Search" TargetMode="External"/><Relationship Id="rId2" Type="http://schemas.openxmlformats.org/officeDocument/2006/relationships/hyperlink" Target="https://en.wikipedia.org/wiki/Algorith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arch_engine" TargetMode="External"/><Relationship Id="rId5" Type="http://schemas.openxmlformats.org/officeDocument/2006/relationships/hyperlink" Target="https://en.wikipedia.org/wiki/Webpages" TargetMode="External"/><Relationship Id="rId4" Type="http://schemas.openxmlformats.org/officeDocument/2006/relationships/hyperlink" Target="https://en.wikipedia.org/wiki/Ranking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BA23-8468-4D76-5EBC-8431D9E7F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BETWEENNESS CENTRALITY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E3928-C4AF-91C8-BE0E-4279D95B9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09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07F10-A112-8815-B2F0-F69DAE2CE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D1928-D6F5-4114-AC8B-65D6EEA08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u="sng" dirty="0"/>
                  <a:t>Accumulation of Pair-Dependencies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Proof:-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1) </a:t>
                </a:r>
                <a:r>
                  <a:rPr lang="en-US" sz="2000" dirty="0"/>
                  <a:t>We extend pair-dependency to include an edge e ∈ E by defining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δ</a:t>
                </a:r>
                <a:r>
                  <a:rPr lang="en-US" sz="2000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st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(v, e) = σ</a:t>
                </a:r>
                <a:r>
                  <a:rPr lang="en-US" sz="2000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st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(v,e)/σ</a:t>
                </a:r>
                <a:r>
                  <a:rPr lang="en-US" sz="2000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st </a:t>
                </a:r>
                <a:r>
                  <a:rPr lang="en-US" sz="2000" dirty="0"/>
                  <a:t>, where </a:t>
                </a:r>
                <a:r>
                  <a:rPr lang="en-US" sz="2000" b="1" dirty="0"/>
                  <a:t>σ</a:t>
                </a:r>
                <a:r>
                  <a:rPr lang="en-US" sz="2000" b="1" baseline="-25000" dirty="0"/>
                  <a:t>st</a:t>
                </a:r>
                <a:r>
                  <a:rPr lang="en-US" sz="2000" b="1" dirty="0"/>
                  <a:t>(v, e) </a:t>
                </a:r>
                <a:r>
                  <a:rPr lang="en-US" sz="2000" dirty="0"/>
                  <a:t>is the number of shortest paths from </a:t>
                </a:r>
                <a:r>
                  <a:rPr lang="en-US" sz="2000" b="1" dirty="0"/>
                  <a:t>s</a:t>
                </a:r>
                <a:r>
                  <a:rPr lang="en-US" sz="2000" dirty="0"/>
                  <a:t> to </a:t>
                </a:r>
                <a:r>
                  <a:rPr lang="en-US" sz="2000" b="1" dirty="0"/>
                  <a:t>t</a:t>
                </a:r>
                <a:r>
                  <a:rPr lang="en-US" sz="2000" dirty="0"/>
                  <a:t> that contain both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e</a:t>
                </a:r>
                <a:r>
                  <a:rPr lang="en-US" sz="2000" dirty="0"/>
                  <a:t>. Then,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2)</a:t>
                </a:r>
                <a:r>
                  <a:rPr lang="en-US" sz="2000" dirty="0"/>
                  <a:t> Let </a:t>
                </a:r>
                <a:r>
                  <a:rPr lang="en-US" sz="2000" b="1" dirty="0"/>
                  <a:t>w</a:t>
                </a:r>
                <a:r>
                  <a:rPr lang="en-US" sz="2000" dirty="0"/>
                  <a:t> be any vertex with </a:t>
                </a:r>
                <a:r>
                  <a:rPr lang="en-US" sz="2000" b="1" dirty="0"/>
                  <a:t>v ∈ P</a:t>
                </a:r>
                <a:r>
                  <a:rPr lang="en-US" sz="2000" b="1" baseline="-25000" dirty="0"/>
                  <a:t>s</a:t>
                </a:r>
                <a:r>
                  <a:rPr lang="en-US" sz="2000" b="1" dirty="0"/>
                  <a:t>(w) </a:t>
                </a:r>
                <a:r>
                  <a:rPr lang="en-US" sz="2000" dirty="0"/>
                  <a:t>then,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2000" b="1" baseline="-250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2000" b="1" i="0" baseline="-250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</m:t>
                        </m:r>
                        <m:r>
                          <a:rPr lang="en-US" sz="2000" b="1" i="1" baseline="-250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 ·σ</a:t>
                </a:r>
                <a:r>
                  <a:rPr lang="en-US" sz="2000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st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(w) </a:t>
                </a:r>
                <a:r>
                  <a:rPr lang="en-US" sz="2000" dirty="0"/>
                  <a:t>is the shortest paths from </a:t>
                </a:r>
                <a:r>
                  <a:rPr lang="en-US" sz="2000" b="1" dirty="0"/>
                  <a:t>s</a:t>
                </a:r>
                <a:r>
                  <a:rPr lang="en-US" sz="2000" dirty="0"/>
                  <a:t> to some </a:t>
                </a:r>
                <a:r>
                  <a:rPr lang="en-US" sz="2000" b="1" dirty="0"/>
                  <a:t>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b="1" dirty="0"/>
                  <a:t> w</a:t>
                </a:r>
                <a:r>
                  <a:rPr lang="en-US" sz="2000" dirty="0"/>
                  <a:t> contain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{v, w}. </a:t>
                </a:r>
                <a:r>
                  <a:rPr lang="en-US" sz="2000" dirty="0"/>
                  <a:t>It follows that the pair-dependency of </a:t>
                </a:r>
                <a:r>
                  <a:rPr lang="en-US" sz="2000" b="1" dirty="0"/>
                  <a:t>s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t</a:t>
                </a:r>
                <a:r>
                  <a:rPr lang="en-US" sz="2000" dirty="0"/>
                  <a:t> on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{v, w} </a:t>
                </a:r>
                <a:r>
                  <a:rPr lang="en-US" sz="2000" dirty="0"/>
                  <a:t>is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6D1928-D6F5-4114-AC8B-65D6EEA08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  <a:blipFill>
                <a:blip r:embed="rId2"/>
                <a:stretch>
                  <a:fillRect l="-638" t="-1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559DF51-1796-7E4D-1076-5743B10E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>
            <a:normAutofit/>
          </a:bodyPr>
          <a:lstStyle/>
          <a:p>
            <a:r>
              <a:rPr lang="en-US" sz="4000" b="1" dirty="0"/>
              <a:t>BC by Ulrik Brandes</a:t>
            </a:r>
            <a:endParaRPr lang="en-IN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6A9D7-62A7-EDCF-9833-7FC2B29FC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441" y="3046230"/>
            <a:ext cx="8907118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82692-618B-9EA3-A2D6-8B95B589D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207" y="4824835"/>
            <a:ext cx="4915586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8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77D56-62E3-B7B3-D78E-FFDA56156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4019-C2AB-A42C-8654-A2DF3166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Accumulation of Pair-Dependencies</a:t>
            </a:r>
          </a:p>
          <a:p>
            <a:pPr marL="0" indent="0">
              <a:buNone/>
            </a:pPr>
            <a:r>
              <a:rPr lang="en-US" sz="2000" b="1" dirty="0"/>
              <a:t>Proof:-</a:t>
            </a:r>
          </a:p>
          <a:p>
            <a:pPr marL="0" indent="0">
              <a:buNone/>
            </a:pPr>
            <a:r>
              <a:rPr lang="en-US" sz="2000" b="1" dirty="0"/>
              <a:t>3) </a:t>
            </a:r>
            <a:r>
              <a:rPr lang="en-US" sz="2000" dirty="0"/>
              <a:t>Inserting this into the above yields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CD6A7E-EA9D-30AE-410B-3B36B819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>
            <a:normAutofit/>
          </a:bodyPr>
          <a:lstStyle/>
          <a:p>
            <a:r>
              <a:rPr lang="en-US" sz="4000" b="1" dirty="0"/>
              <a:t>BC by Ulrik Brandes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76B3D-B956-F18C-98A9-9E4DE6D99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2635530"/>
            <a:ext cx="853559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8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1CC7C-6D8B-50F6-FAA1-83BF5622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4F240-BB9A-D372-B0B9-327722BAA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u="sng" dirty="0"/>
                  <a:t>Another intuition</a:t>
                </a:r>
              </a:p>
              <a:p>
                <a:r>
                  <a:rPr lang="en-US" sz="2000" dirty="0"/>
                  <a:t>We can think Betweenness centrality of vertex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as </a:t>
                </a:r>
                <a:r>
                  <a:rPr lang="en-US" sz="2000" u="sng" dirty="0"/>
                  <a:t>“Probability of choosing a shortest path between any nodes where </a:t>
                </a:r>
                <a:r>
                  <a:rPr lang="en-US" sz="2000" b="1" u="sng" dirty="0"/>
                  <a:t>V</a:t>
                </a:r>
                <a:r>
                  <a:rPr lang="en-US" sz="2000" u="sng" dirty="0"/>
                  <a:t> lies on it”.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Let say in G there is an edge between vertex v &amp; w, then pair-dependency of v that contains w also is:</a:t>
                </a:r>
                <a:endParaRPr lang="en-US" sz="2000" u="sng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l-GR" sz="2000" dirty="0">
                    <a:solidFill>
                      <a:schemeClr val="accent2">
                        <a:lumMod val="75000"/>
                      </a:schemeClr>
                    </a:solidFill>
                  </a:rPr>
                  <a:t>δ</a:t>
                </a:r>
                <a:r>
                  <a:rPr lang="en-US" sz="20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st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(v,w) </a:t>
                </a:r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########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𝑠h𝑜𝑟𝑒𝑠𝑡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𝑝𝑎𝑡h𝑠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</m:e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𝑝𝑎𝑠𝑠𝑒𝑠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𝑡h𝑟𝑜𝑢𝑔h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𝑣𝑒𝑟𝑡𝑖𝑐𝑒𝑠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&amp;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num>
                      <m:den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𝑠h𝑜𝑟𝑡𝑒𝑠𝑡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𝑝𝑎𝑡h𝑠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*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en-US" sz="2000" baseline="-2500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st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			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l-PL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pl-PL" sz="2000" baseline="-25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sv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∗</m:t>
                        </m:r>
                        <m:r>
                          <m:rPr>
                            <m:nor/>
                          </m:rPr>
                          <a:rPr lang="pl-PL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vw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∗</m:t>
                        </m:r>
                        <m:r>
                          <m:rPr>
                            <m:nor/>
                          </m:rPr>
                          <a:rPr lang="pl-PL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wt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pl-PL" sz="2000" baseline="-25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sw</m:t>
                        </m:r>
                        <m:r>
                          <m:rPr>
                            <m:nor/>
                          </m:rPr>
                          <a:rPr lang="en-US" sz="2000" b="0" i="0" baseline="-250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*</m:t>
                        </m:r>
                        <m:r>
                          <m:rPr>
                            <m:nor/>
                          </m:rPr>
                          <a:rPr lang="pl-PL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wt</m:t>
                        </m:r>
                      </m:den>
                    </m:f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*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en-US" sz="2000" baseline="-2500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st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l-PL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pl-PL" sz="2000" baseline="-25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sv</m:t>
                        </m:r>
                      </m:num>
                      <m:den>
                        <m:r>
                          <m:rPr>
                            <m:nor/>
                          </m:rPr>
                          <a:rPr lang="pl-PL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pl-PL" sz="2000" baseline="-25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sw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δ</m:t>
                    </m:r>
                    <m:r>
                      <m:rPr>
                        <m:nor/>
                      </m:rPr>
                      <a:rPr lang="en-US" sz="2000" baseline="-2500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st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w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	{from eq1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l-PL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σ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vw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= 1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m:t>here</m:t>
                    </m:r>
                  </m:oMath>
                </a14:m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}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l-GR" sz="2000" dirty="0">
                    <a:solidFill>
                      <a:schemeClr val="accent2">
                        <a:lumMod val="75000"/>
                      </a:schemeClr>
                    </a:solidFill>
                  </a:rPr>
                  <a:t>δ</a:t>
                </a:r>
                <a:r>
                  <a:rPr lang="en-US" sz="20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s•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(v,w)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0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l-PL" sz="2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pl-PL" sz="20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sv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l-PL" sz="2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pl-PL" sz="20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sw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b="0" i="1" baseline="-250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000" baseline="-2500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000" b="0" i="0" baseline="-250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l-GR" sz="2000" dirty="0">
                    <a:solidFill>
                      <a:schemeClr val="accent2">
                        <a:lumMod val="75000"/>
                      </a:schemeClr>
                    </a:solidFill>
                  </a:rPr>
                  <a:t>δ</a:t>
                </a:r>
                <a:r>
                  <a:rPr lang="en-US" sz="2000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s•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(v)    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5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pl-PL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pl-PL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pl-PL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pl-PL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</m:t>
                        </m:r>
                      </m:sub>
                      <m:sup/>
                      <m:e>
                        <m:r>
                          <a:rPr lang="en-US" sz="1500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l-PL" sz="15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pl-PL" sz="15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sv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l-PL" sz="15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pl-PL" sz="15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sw</m:t>
                            </m:r>
                            <m:r>
                              <m:rPr>
                                <m:nor/>
                              </m:rPr>
                              <a:rPr lang="en-US" sz="15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1500" i="1" baseline="-250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5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1500" baseline="-250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1500" b="0" i="0" baseline="-250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n-US" sz="15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)) +</m:t>
                        </m:r>
                        <m:f>
                          <m:fPr>
                            <m:ctrlPr>
                              <a:rPr lang="en-US" sz="15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l-PL" sz="15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pl-PL" sz="15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sv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l-PL" sz="15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pl-PL" sz="15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sw</m:t>
                            </m:r>
                            <m:r>
                              <m:rPr>
                                <m:nor/>
                              </m:rPr>
                              <a:rPr lang="en-US" sz="15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</m:den>
                        </m:f>
                      </m:e>
                    </m:nary>
                    <m:r>
                      <a:rPr lang="en-US" sz="15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sz="16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l-PL" sz="16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pl-PL" sz="16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sv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l-PL" sz="16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σ</m:t>
                            </m:r>
                            <m:r>
                              <m:rPr>
                                <m:nor/>
                              </m:rPr>
                              <a:rPr lang="pl-PL" sz="16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sw</m:t>
                            </m:r>
                            <m:r>
                              <m:rPr>
                                <m:nor/>
                              </m:rPr>
                              <a:rPr lang="en-US" sz="1600" baseline="-25000" dirty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</a:rPr>
                              <m:t> 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· (1 + 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δs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•(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1600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))</m:t>
                        </m:r>
                      </m:e>
                    </m:nary>
                  </m:oMath>
                </a14:m>
                <a:endParaRPr lang="en-US" sz="1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4F240-BB9A-D372-B0B9-327722BAA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  <a:blipFill>
                <a:blip r:embed="rId2"/>
                <a:stretch>
                  <a:fillRect l="-638" t="-1297" b="-3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42EACEFA-EA8D-BD11-03C3-6BFDCDC9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>
            <a:normAutofit/>
          </a:bodyPr>
          <a:lstStyle/>
          <a:p>
            <a:r>
              <a:rPr lang="en-US" sz="4000" b="1" dirty="0"/>
              <a:t>BC by Ulrik Brandes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82960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5C4AB-AE92-E303-ACB5-7EA45211A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554417-DA99-31A4-E153-4F0AA0E0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>
            <a:normAutofit/>
          </a:bodyPr>
          <a:lstStyle/>
          <a:p>
            <a:r>
              <a:rPr lang="en-US" sz="4000" b="1" dirty="0"/>
              <a:t>BC by Ulrik Brandes</a:t>
            </a:r>
            <a:endParaRPr lang="en-IN" sz="4000" b="1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EC2DF1F-D0AA-6BAE-3DB7-C60595851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79096"/>
            <a:ext cx="6262375" cy="531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9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A37F-4C45-E396-5EE5-9EE53E75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D785-DCF3-6A0A-DAE3-3CE317AC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</a:t>
            </a:r>
          </a:p>
          <a:p>
            <a:pPr marL="0" indent="0">
              <a:buNone/>
            </a:pPr>
            <a:r>
              <a:rPr lang="en-US" sz="1500" dirty="0"/>
              <a:t>CURR: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5AEDB4A-B983-752D-9E56-9CED8C2051E2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3BA75D-319B-01F7-C2E9-0F2604E4C7E1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EE36611-2ABD-0768-56D5-56D42957BD92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54E1C82-D461-C347-7DD4-E279D6781D37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C3567A8-38BB-8FC2-8C22-F5C9BD9B80B6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6933EC6-C278-A96E-71B2-F983F6A95956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1019D0A-3D9F-1B49-C864-5F0B1282A453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253DC4E-3C8E-6BB5-A95C-A6015DE44680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BEA40FD-9892-751D-577D-E774ED44CB19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B1E5B89-0439-F58C-A546-029D95675000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08804B6-3F22-DA80-1682-81781FF21E2D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5339E6D-C17B-364A-16C1-B74CEBD08BB6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84D6970-F80B-CF0B-B4D0-4361D21A9D51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464E77-9D84-96EC-37B0-BAE21706565A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C589C2D-C8CD-A610-D364-A9B38A92B3CF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C94CA8D-1C1C-BED6-0F4E-A8120B96F08E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844601-EF04-3099-B5F3-54AC4E5F987B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08B7FF-19B2-5F31-1324-4F3BDD36D7C3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EBBCDD-F923-B236-143D-69DBD80ECBA2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053383-0F16-ECB2-2C83-57B5CD39EB10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846324-D037-B780-6454-D86846A81C10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994F81-56C1-CC74-49B0-774028833AEB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65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D9C1-0DED-0BC0-FED9-5DD695B9A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B00F-2900-421C-FDF5-D55D8BC28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4EFE-D87D-5346-9F74-5F5C17645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s-</a:t>
            </a:r>
          </a:p>
          <a:p>
            <a:pPr marL="0" indent="0">
              <a:buNone/>
            </a:pPr>
            <a:r>
              <a:rPr lang="en-US" sz="1500" dirty="0"/>
              <a:t>CURR: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29A8E57-058F-BE7A-BF5C-8CEFCB4BCAAF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A38095-9C08-9788-EBD6-5714BE991A8C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69C11EF-BCE3-7422-090E-7D6766252ECE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7017067-A577-DC8A-99D2-B0B86A588D88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99F3638-AD55-7C69-F2EF-C17C2700A665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B95E240-C909-A745-1490-AEE08FE13C00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CC1570A-0B18-0BA9-6E04-0C5093E811DA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60204C-0958-5405-C0E9-73823F21AC58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1E7C83-A29F-AA2E-4444-1BE866C73A4E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ADE56DE-D5D8-BC34-A627-DC0B066FBDE4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7FFA7BC-012E-9492-71FC-5ACB2A1F3E9A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E5038C9-EBC2-051D-4656-397EEC62E2B6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11787F4-EDBF-B8E8-3E3B-DD0995D5DCA8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36359F-0785-1CF4-A84A-488FD7669283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F9E3E19-C3B8-62CA-F9D3-44908362F7BB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5B5A8C-C38F-3CDA-9158-2BDEECDE10C8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70CEE2-1E87-96CD-75A1-37FBF1E56A2E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98571E-0DA7-9264-1CCB-BE18F3A277C3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FEE50B-5AA2-0B20-10C9-63BB8D179E6F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4CD93A-B6A6-DDCC-755F-C7D73FFD0161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4C1CA29-1C22-EBBE-F926-6FAFA32D4C6B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A6EFCC-0D59-FBDC-9CB1-452752808F39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739F7F-E966-9F03-67A2-CDA1ABF127BD}"/>
              </a:ext>
            </a:extLst>
          </p:cNvPr>
          <p:cNvSpPr txBox="1"/>
          <p:nvPr/>
        </p:nvSpPr>
        <p:spPr>
          <a:xfrm>
            <a:off x="7820525" y="1029862"/>
            <a:ext cx="401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Start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BFS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from vertex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as source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Push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into Queue</a:t>
            </a:r>
          </a:p>
        </p:txBody>
      </p:sp>
    </p:spTree>
    <p:extLst>
      <p:ext uri="{BB962C8B-B14F-4D97-AF65-F5344CB8AC3E}">
        <p14:creationId xmlns:p14="http://schemas.microsoft.com/office/powerpoint/2010/main" val="1322866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9E03D-2EDE-F85B-3D0A-A04CFB859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DD21-04E2-15CE-60E8-E3ECEBE1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CEF0-A2BB-8955-7AD3-4EE2E3570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s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CURR: s (dequeue Q)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1B957BA-AF05-3A1E-ABBE-2AFC91392CBC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081EDEF-359B-9951-7933-33A2261CD17B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DFA8FB7-26AA-BC11-34A8-A7888593B5FD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D3409C4-71EA-A48C-35B4-67334008D7BE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E5250CC-2E2B-85C0-81A4-D8F4E47726DE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438F0CF-674C-12C4-76EB-231E19EFF8ED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42A0467-B64F-A936-429C-31ABF4A95B6D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F5A1398-712C-35BF-F308-2944E560D9AC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DBA8BB2-851D-5FDE-4FED-B6A8560CCF95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C088F0F-A76B-549F-AA32-35E7767B134C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834D8AA-C2D0-6266-1114-E7B852C5C23D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4725FB4-76BB-CC19-9231-AE9B34BF014D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4E2D40D-403E-C88A-8C8E-75E08FEC5D8B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4210BB1-29AD-16C2-4845-F83DF3D22B07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50A726-E919-F236-33D9-0F4B3BFED6DF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BEA08B1-7B36-F828-949A-5DA796116A8C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C19BB3-69CB-2D6C-9422-A180BA13DEE4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3487959-B15E-2856-E59D-21917D7B6C01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AA4C94-55BE-D857-7EAA-0A97692CAD42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94723D3-58CD-4E02-0BC4-8612E22B26C3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B139F89-DFA0-2F40-B89F-6911A29FCA74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29302F-C6BA-2DAC-7213-FED9D93742E4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9B04D8-78E6-D85D-0162-CC2B50634CDA}"/>
              </a:ext>
            </a:extLst>
          </p:cNvPr>
          <p:cNvSpPr txBox="1"/>
          <p:nvPr/>
        </p:nvSpPr>
        <p:spPr>
          <a:xfrm>
            <a:off x="7820525" y="1029862"/>
            <a:ext cx="401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Dequeue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Push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to stack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7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DC45A-4004-F6E5-FD7E-081EE626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1E85-DE12-8AA7-AC9E-4BED2816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7099-07B9-EDEA-C543-BF1B523F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s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t</a:t>
            </a:r>
          </a:p>
          <a:p>
            <a:pPr marL="0" indent="0">
              <a:buNone/>
            </a:pPr>
            <a:r>
              <a:rPr lang="en-US" sz="1500" dirty="0"/>
              <a:t>CURR: 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84CA99-CEDE-A0A4-0455-A57EB08638AF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DE4A8C5-85BE-2845-E2FE-82E132266D37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5B686E3-BA04-10F9-68E3-120CE3EE02D1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18D7832-5E0D-C321-42FD-A8A9BA2155A3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8CA6FD-40EF-80DA-2AD1-6B578CB63553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CFFFAA3-23E6-6A32-0B2B-4D598E9F99EC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95D6E0C-B333-2E37-07E8-390801A09872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F27286E-4C3D-20CE-A419-F93E202D3D45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89B829C-D7DF-D10B-C656-0441F00CE15B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0D95FE2-8805-8818-8C64-BD3073731790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87649AA-6141-7B6D-EFB2-2FBB38D25EBE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E3CC7C8-8650-55AD-A3A5-A5DCABD21D82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D926B11-69CF-36EF-013A-7F119767DE45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2DDA30E-9ED7-C578-63CD-891F5D8BAF94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1F5286C-2D96-203F-AE59-EAB23822EFF3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BA9EEF4-2BC5-052B-11AE-A7A96372EAB1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0F1A8E-2F5F-7CA0-0F5F-CE78E6F3F686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8B8A7D-09DE-E838-04EF-E75A2423596F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 {s}</a:t>
              </a:r>
            </a:p>
            <a:p>
              <a:endParaRPr lang="en-US" sz="1200" dirty="0"/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d[s] + 1 =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8D18DE-C7A0-387C-2D07-06E261A05AA6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B432F3-58C3-FCBE-A47D-653B9C21E9DD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477BFF-7CA3-267E-EC74-BBE5A4A27939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488E42-E087-5254-2AD7-D9D19870BB35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DF161A-2EA9-B5A5-66FA-17BAA72BFB29}"/>
              </a:ext>
            </a:extLst>
          </p:cNvPr>
          <p:cNvSpPr txBox="1"/>
          <p:nvPr/>
        </p:nvSpPr>
        <p:spPr>
          <a:xfrm>
            <a:off x="7820525" y="1029862"/>
            <a:ext cx="4014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Push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Q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Update shortest distance from source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to node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3) If d[t] = d[CURR] + 1, update </a:t>
            </a:r>
            <a:r>
              <a:rPr lang="el-GR" sz="1400" dirty="0">
                <a:solidFill>
                  <a:schemeClr val="accent6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[t] and push CURR to P[t] 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6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C31B6-7039-2259-7E92-E0A6B0A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5B44-80AB-F9EE-2A80-E061A666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8E9D-FE94-231A-1D0B-8FA9DE9E4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s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t-u</a:t>
            </a:r>
          </a:p>
          <a:p>
            <a:pPr marL="0" indent="0">
              <a:buNone/>
            </a:pPr>
            <a:r>
              <a:rPr lang="en-US" sz="1500" dirty="0"/>
              <a:t>CURR: 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BA29BF-AE12-5518-334C-2E0959CE4E6E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28AF712-E0F2-98A9-0C7F-2BC1C78F4D8B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32C428-4C00-31C2-DFEA-B8FDD80CE2F1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BBFD6B8-2F87-06A7-829E-33D1DE86C9A4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50B7077-92C8-E811-DEBC-5C39811EAA50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669485F-B069-E08D-855F-2CBBF8639A84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5A84F13-B5A0-6ED0-9E77-ED6234371ACC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970C666-45CC-704F-9061-7481B33072AF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9A0DE5A-4473-EFAD-E932-17AD15872617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64B6B0E-8288-88B9-CD20-DFCC6A6812E0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B006B56-B8AE-24A3-2761-E581A4B152F5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941D2FD-AE49-ED9B-94FF-BE4FC22DBA51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D4AC0AB-4B2D-CA5D-F29A-FDEFD1229ACB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B89659-146B-5903-15D1-BDA745140B47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D6EA224-4398-5D2D-CAFD-42378FAC73AF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EAAFCDB-F8DB-0B79-B878-DBFA6A7CD2BC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F0F41E0-EC17-6C43-5ECC-6B76EF989AD6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E90171-0E08-A1EF-4E56-11BC056551BB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EE7375-E8DF-E083-CBB7-46D63968A422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d[s] + 1 = 1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D843D3-CD94-5F71-A37D-5C49D32054E3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6D32E3-2836-6BA1-21B2-C84184BD7A2A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829300-B087-63A9-33D9-ECB1942B7F7B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9F5B9F-F480-EE4A-D1C2-6E136B7ACA54}"/>
              </a:ext>
            </a:extLst>
          </p:cNvPr>
          <p:cNvSpPr txBox="1"/>
          <p:nvPr/>
        </p:nvSpPr>
        <p:spPr>
          <a:xfrm>
            <a:off x="7831029" y="1029862"/>
            <a:ext cx="40042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Push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u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Update shortest distance from source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to node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3) If d[u] = d[CURR] + 1, update </a:t>
            </a:r>
            <a:r>
              <a:rPr lang="el-GR" sz="1400" dirty="0">
                <a:solidFill>
                  <a:schemeClr val="accent6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[u] and push CURR to P[u] 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01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C6018-FD0B-60BB-6E7A-6BAA58C6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01FC-0C4A-3E6D-721F-68619E6C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4837-1BF8-65D8-5074-472E59CCD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s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t-u-v</a:t>
            </a:r>
          </a:p>
          <a:p>
            <a:pPr marL="0" indent="0">
              <a:buNone/>
            </a:pPr>
            <a:r>
              <a:rPr lang="en-US" sz="1500" dirty="0"/>
              <a:t>CURR: 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263BAC-B7CD-B972-2B47-BB96226BFD2A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64941AC-7B04-1320-C9DC-82C2E880E387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03E5C9A-7A33-B5FC-7836-2CAEC285C7E9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06EF590-48C6-BF5B-DE78-04D347C0F565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F95B272-08D1-51D0-65C0-9E1DE0FC8470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A899522-A54A-075C-D719-4F2CA7EF7EEB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D47B1EE-FDF9-FAAC-8F13-6EE4C03D3AEE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59B5331-20D6-C4D1-74D7-665A1F749AF8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4D65046-657B-85E5-501C-F1F1D1702181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5FE9CD-3ADB-5D66-B4B4-4CAE5B7650B1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9DCB708-BEDE-7B93-53AA-9DDBDEBE4E7B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34ED4B-D4C5-CED8-C3CB-594D42BF11E5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CEF0C94-7741-3F56-AD2A-F3B437A79EF4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417A7E2-D994-B8FE-8E03-D9DF7E681233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5C9475-870A-7D62-B720-586F6DE6EB24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DFE507A-2DCC-1940-AAAB-52DA27C51F28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13DEE-187F-0B96-999A-A511E581667D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03281A5-1C44-7C6D-C02A-3EF3B7087D82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A1FCE0-9211-42CA-BC16-AC5CBA5ACBE5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567A4AC-8B23-4C7D-18D3-C418F9CB4710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d[s] + 1 =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2938509-B1D1-7F35-A929-BD76AE03C08D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16150E-79D9-8AE5-75C9-A3A73998D283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5D75264-8BBF-F137-C2B7-05E903166CD0}"/>
              </a:ext>
            </a:extLst>
          </p:cNvPr>
          <p:cNvSpPr txBox="1"/>
          <p:nvPr/>
        </p:nvSpPr>
        <p:spPr>
          <a:xfrm>
            <a:off x="7820525" y="1029862"/>
            <a:ext cx="4014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Push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v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Update shortest distance from source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to node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3) If d[v] = d[CURR] + 1, update </a:t>
            </a:r>
            <a:r>
              <a:rPr lang="el-GR" sz="1400" dirty="0">
                <a:solidFill>
                  <a:schemeClr val="accent6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[v] and push CURR to P[v] 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5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9DFA-3DFD-08F0-2664-DCB95721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08396-9C37-87F5-1399-BCA7C4BDC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 </a:t>
            </a:r>
            <a:r>
              <a:rPr lang="en-US" sz="2000" dirty="0">
                <a:hlinkClick r:id="rId2" tooltip="Graph theo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 theory</a:t>
            </a:r>
            <a:r>
              <a:rPr lang="en-US" sz="2000" dirty="0"/>
              <a:t>, betweenness centrality is a measure of </a:t>
            </a:r>
            <a:r>
              <a:rPr lang="en-US" sz="2000" dirty="0">
                <a:hlinkClick r:id="rId3" tooltip="Centralit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centrality</a:t>
            </a:r>
            <a:r>
              <a:rPr lang="en-US" sz="2000" dirty="0"/>
              <a:t> in a </a:t>
            </a:r>
            <a:r>
              <a:rPr lang="en-US" sz="2000" dirty="0">
                <a:hlinkClick r:id="rId4" tooltip="Graph (discrete mathemat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</a:t>
            </a:r>
            <a:r>
              <a:rPr lang="en-US" sz="2000" dirty="0"/>
              <a:t> based on </a:t>
            </a:r>
            <a:r>
              <a:rPr lang="en-US" sz="2000" dirty="0">
                <a:hlinkClick r:id="rId5" tooltip="Shortest path proble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shortest paths</a:t>
            </a:r>
            <a:r>
              <a:rPr lang="en-US" sz="2000" dirty="0"/>
              <a:t>. </a:t>
            </a:r>
          </a:p>
          <a:p>
            <a:r>
              <a:rPr lang="en-US" sz="2000" dirty="0"/>
              <a:t>Means, Betweenness centrality measures how frequently a node appears on the shortest path between other nodes in the graph.</a:t>
            </a:r>
          </a:p>
          <a:p>
            <a:r>
              <a:rPr lang="en-US" sz="2000" dirty="0"/>
              <a:t>Although earlier authors have intuitively described centrality as based on betweenness, </a:t>
            </a:r>
            <a:r>
              <a:rPr lang="en-US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Freeman (1977)</a:t>
            </a:r>
            <a:r>
              <a:rPr lang="en-US" sz="2000" dirty="0"/>
              <a:t> gave the first formal definition of betweenness centrality.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8822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A3AAD-A859-A6C3-492C-A7EA790BA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8D4F-DD06-42FF-5584-F3582F5A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15BE-FB36-235B-4170-097A6587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u-v</a:t>
            </a:r>
          </a:p>
          <a:p>
            <a:pPr marL="0" indent="0">
              <a:buNone/>
            </a:pPr>
            <a:r>
              <a:rPr lang="en-US" sz="1500" dirty="0"/>
              <a:t>CURR: 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3356E5-057D-65FF-105A-C770479856FE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AED126-3A27-7A33-461C-4D1687BAF685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5039FE3-5E26-E03E-4373-F93FDA4ECDF5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99533BE-98DC-22CB-BDC2-C7A153BDE51B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49C0E8B-31CE-F99A-A10F-7E319BBE82FD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40C3138-265F-60FE-031B-E6380415EF11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7D3711B-FF2E-6B54-C71C-D71C1BE894F0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5043446-39D0-FED5-0AE4-304A0150C33D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7EEE859-01DF-DA4C-1E22-9B2C31A88E91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816C21B-3A9F-AE11-FF7C-7E09ADC8028B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D86ED28-C83B-BA18-463D-6AC945F164DD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58E2F6-9D8A-FB95-D4DD-F9426BE0387E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A2F7D58-E8AE-CEF5-7883-AAC9BACA67A6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C755389-F5CD-DE8F-4630-27FDDEF637C4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3D5188E-5098-A3D7-CB66-00C3F1BD7F10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0DCFDD-B035-34B2-12E9-374407472729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933F74-FF1A-81BB-F687-5B215F3E5132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AC78E3-5E5D-04F1-BC3E-A9950A821BD1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024C362-0D88-674D-4327-971B24BED0C7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39AB5A-A567-8136-C468-DCF5DC23E17A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B2D889-6F1D-B835-E1B0-AEB270156084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FC0AA6-CDE5-60A2-99B4-FEA18B8C24E5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4BEC71-65CD-2140-CECB-5DBDC8FFAF31}"/>
              </a:ext>
            </a:extLst>
          </p:cNvPr>
          <p:cNvSpPr txBox="1"/>
          <p:nvPr/>
        </p:nvSpPr>
        <p:spPr>
          <a:xfrm>
            <a:off x="7820525" y="1029862"/>
            <a:ext cx="401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Dequeue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Push t to stack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93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4A2B1-6108-6A8B-4AF4-9F43BDD09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D3ED-31E4-6F89-AA59-BE914DEF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3B36-F803-5C09-7925-CD81FEFD5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u-v-w</a:t>
            </a:r>
          </a:p>
          <a:p>
            <a:pPr marL="0" indent="0">
              <a:buNone/>
            </a:pPr>
            <a:r>
              <a:rPr lang="en-US" sz="1500" dirty="0"/>
              <a:t>CURR: 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EC9327-D16A-96FD-2036-8CA2709DF609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5253582-E27F-74A2-034A-89E6E5999F45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40AEB46-3A1C-E8EE-D730-447FC25D593E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D09867B-7B5A-1648-7189-2A85B4471587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E9B4CED-BCF9-8672-5606-640798777FDF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F081AA9-30AC-60B4-9177-80953BF85D2A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F3AB6DB-CBB7-F3C0-8573-E84369750A11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9882780-50D7-F2E7-EB81-C7C5906F8169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CEB2FCB-387C-6417-22BE-FB9FCA806591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0806E3B-6AC3-1A0F-73F7-9A1409701EE9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C748B2-F513-3C1E-CEE1-AF57B0239713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1ABDFEF-77F2-6DF8-E71A-6B728B46E80A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50D478E-A10F-B0BB-04B2-EF33105799FD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FD7976C-B7FA-F871-74DA-442507C2CD07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721129-2286-742D-5B4C-CF1FBBF21941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F1360E2-2AC0-1ED6-435E-8E87AB8F7CE8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5BDF15F-1CDD-6D78-1550-99B68BB03357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12667A-7ABE-3EED-0DA2-BCECC527A056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AD3F449-103D-02E7-ABE2-D774F8B707EF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1623D4-7A8F-C1C8-284F-92B70C983A19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5EAADC-DE37-9F86-3782-58CC4F527EF7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d[t] + 1 = 2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4112D6F-D818-043F-07F3-15FD64C26BAF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9B45A30-7AF0-793A-48E2-A01D0D395A9B}"/>
              </a:ext>
            </a:extLst>
          </p:cNvPr>
          <p:cNvSpPr txBox="1"/>
          <p:nvPr/>
        </p:nvSpPr>
        <p:spPr>
          <a:xfrm>
            <a:off x="7820525" y="1029862"/>
            <a:ext cx="4014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Push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w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Update shortest distance from source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to node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3) If d[w] = d[CURR] + 1, update </a:t>
            </a:r>
            <a:r>
              <a:rPr lang="el-GR" sz="1400" dirty="0">
                <a:solidFill>
                  <a:schemeClr val="accent6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[w] and push CURR to P[w] 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300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540AA-84E1-505B-8D36-2D9A9D98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D331C-8A8E-35DE-49E7-CDE0E710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93285-BEC6-FFDE-3752-BEE778AC0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v-w</a:t>
            </a:r>
          </a:p>
          <a:p>
            <a:pPr marL="0" indent="0">
              <a:buNone/>
            </a:pPr>
            <a:r>
              <a:rPr lang="en-US" sz="1500" dirty="0"/>
              <a:t>CURR: u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316170-F128-8974-3598-395BA48C441C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E35E31-37E7-BBA3-88A5-18C90B86F7D7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F8022D9-CBF8-9635-DD00-A8CC43763675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5DBEC23-802D-322D-7095-C3ADE6F9431B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46552EA-0B2D-3070-7D70-62997FE4B861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32BC399-5AE7-AAFF-64C5-B07DC105E024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2ACF7AA-AEA1-0757-60EE-EB951E6091C8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45CDB36-66AE-A5AA-2E35-994DD5ECAEA8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4011BF3-2169-0CC8-CA61-692B323E4960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310C72A-81B6-0101-DB57-C6081ABA568A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5D87CFF-01BF-D516-A2F6-62B061312CD0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B65E1B-E217-9AD9-872F-E595DF71DC13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36F1836-C90C-60B0-C998-B8886C140548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645E55-46A6-6078-10A4-3E38FD671723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9A1FF3-0F6B-D062-A94C-91CA48810141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FFEE48-1EB7-4723-28EE-09ED03C96270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195DAA-BDBE-005A-5E7A-2D1FC55BD898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D51446-230A-3859-9991-4A407897683F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FBF26CA-1B90-D934-CABA-6BFBC679FF1B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5D0A357-856B-F9AB-FB59-80F9FDD81560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533F18E-223A-CF04-A827-7C55A88A93D8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2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D5D1A1-CAFB-BF17-FCC8-CFC8E07E36F3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C3DFC9C-7C7E-8E78-ADF0-53427647A351}"/>
              </a:ext>
            </a:extLst>
          </p:cNvPr>
          <p:cNvSpPr txBox="1"/>
          <p:nvPr/>
        </p:nvSpPr>
        <p:spPr>
          <a:xfrm>
            <a:off x="7820525" y="1029862"/>
            <a:ext cx="401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Dequeue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Push u to stack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59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40121-46B1-222E-82AC-18CB0510F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1AF7-1295-E457-3173-BDC6693E8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2D94-207B-0134-7516-0B4AA2C1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v-w</a:t>
            </a:r>
          </a:p>
          <a:p>
            <a:pPr marL="0" indent="0">
              <a:buNone/>
            </a:pPr>
            <a:r>
              <a:rPr lang="en-US" sz="1500" dirty="0"/>
              <a:t>CURR: u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1AFC6DE-9795-456C-9842-6EAD82DFA41D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CD4FBE8-354D-DB9A-4A30-AE1154F591DD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EB5620D-C5C2-DF2D-68A8-3FCE27AE7A0F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7477574-4B54-3DB7-A314-5F3DFD4A55A2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266AD60-646A-E1CA-4317-DB8FF7BB513C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1086B54-C639-E6DB-A253-B1385EB52DAE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30DD1E4-0FE3-14B0-6B87-34F6541795FC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F6071E3-8395-82D4-FC0B-FC52FB6356C0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086A406-967E-A1C1-4037-1189B4F281E7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00E749B-AB23-7636-6427-24A40A381325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BAE6148-47CE-DF99-EB9A-03B2EE7CC72F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1D2BDBB-10AA-71EB-C57F-7E182B3BF978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7656B2-9A0C-B464-5930-65B9C49EC8CD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11E817A-98F9-1EA8-0732-EE619C4B7C85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7AAD8B-CE8B-67F9-82E1-CF802F1E04F7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BC1A517-0AF9-213F-28DC-0F5D4E0C377F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9E5C31-9877-783A-4AE6-8374F4FF6226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E07B32-B500-CD86-0228-9B02AE9B0704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35916C-792F-C4DC-A156-4E63EEA763A8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AB3425-6313-799D-52C1-8AA56FB187AE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0F5F0A-922C-059C-8DCE-56F60E1568E2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2</a:t>
              </a:r>
            </a:p>
            <a:p>
              <a:r>
                <a:rPr lang="en-US" sz="1200" dirty="0"/>
                <a:t>d: 2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CA5B82-E44E-455A-06E7-D822129F3F3C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3EE01D-2ADA-1D63-820F-1CEEE6222806}"/>
              </a:ext>
            </a:extLst>
          </p:cNvPr>
          <p:cNvSpPr txBox="1"/>
          <p:nvPr/>
        </p:nvSpPr>
        <p:spPr>
          <a:xfrm>
            <a:off x="7820525" y="1029862"/>
            <a:ext cx="401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If d[w] = d[CURR] + 1, update </a:t>
            </a:r>
            <a:r>
              <a:rPr lang="el-GR" sz="1400" dirty="0">
                <a:solidFill>
                  <a:schemeClr val="accent6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[w] and push CURR to P[w] 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899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13066-6CF8-5EB7-8718-95DAD62E5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7465-09A2-A1BB-9416-77E0A9E8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7A3B-92CE-6377-ED5B-B0D114B26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w</a:t>
            </a:r>
          </a:p>
          <a:p>
            <a:pPr marL="0" indent="0">
              <a:buNone/>
            </a:pPr>
            <a:r>
              <a:rPr lang="en-US" sz="1500" dirty="0"/>
              <a:t>CURR: v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7190C4-041A-B084-E8DF-850EE8A5B73F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02E2DA-317D-D148-6830-923B7A46C786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E7B3FCD-8F14-40DC-4705-2314A2A1A522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CFE17BB-3739-525A-F783-5A16686AB562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7F7F433-F419-4884-F02D-A6643E83F7B0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C7308D0-5A30-0C96-8C90-D4BB6ABA75F5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782D2A8-D911-369E-768B-31D06CA5C518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2BC619C-57D3-7729-562E-206A874F9161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D303668-BD57-F393-3BAF-53C679551221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8836B88-36B6-F5B0-46E3-3E40FD2F1C3E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61CFB0E-037A-27AA-CAA4-B665EB1C25CD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A57E212-6130-0B7C-F415-05EC0B25899F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B1C2FEC-F197-C633-1177-C9F433F7EAD7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A6911A-F021-A62D-D4DF-7AD68A9D7355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55DEC03-7390-05D2-3453-56DF04B56854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D3ACB1D-7308-D296-D7F1-3C2203B54ADD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8B1240-557D-8C32-5880-B5E7FEC8C771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A1816D-530A-2B7E-3DE1-DA7B4184E714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26188C-0EC3-EDB8-CE10-69720285058C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53BF620-A090-03D0-F04D-44AA67BEC632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2FDE51-DDDA-AA9A-D301-E143859FDC7A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2</a:t>
              </a:r>
            </a:p>
            <a:p>
              <a:r>
                <a:rPr lang="en-US" sz="1200" dirty="0"/>
                <a:t>d: 2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37ED54E-49D5-5EC4-C6EE-DC32BBB7C439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F951B09-FA9E-8CD9-C124-74CB0D156AC3}"/>
              </a:ext>
            </a:extLst>
          </p:cNvPr>
          <p:cNvSpPr txBox="1"/>
          <p:nvPr/>
        </p:nvSpPr>
        <p:spPr>
          <a:xfrm>
            <a:off x="7820525" y="1029862"/>
            <a:ext cx="401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Dequeue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Push v to stack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291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37605-D070-11AE-330E-B63C9086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F4E0C-836A-28C2-43AE-97A802B6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CF27F-0F58-F437-F60B-42D9654A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w</a:t>
            </a:r>
          </a:p>
          <a:p>
            <a:pPr marL="0" indent="0">
              <a:buNone/>
            </a:pPr>
            <a:r>
              <a:rPr lang="en-US" sz="1500" dirty="0"/>
              <a:t>CURR: v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56EF03-54E5-9498-7C62-1011FDB18A1F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6B2E680-8F4B-73A5-6D21-157C668F67D6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F690821-0A76-F66E-4478-17E3ADE79B99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267A30A-4724-F564-E96E-2915DE7B29BE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1699D49-9D81-CDE4-D7B5-F283E9BFEBAD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ABC25A7-8206-3C41-2E50-55591D673AF3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D14961B-6D0C-9690-0CE0-C5B40A7B5962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A4C310B-A73E-966E-04B4-A0DE88792145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37C5D71-3490-F863-778B-A54A81C273B2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86304BD-BB74-80C4-73D5-0700063E7417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ED58F04-5BE2-399C-852F-9E5E6560AE24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E12535D-4987-B798-9B92-F5EE5811B84A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170CBC-AA7E-20D5-7B59-34875DE75411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8556A5-EE67-1E3E-AF37-A90D93013B34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44003DE-9984-ED6C-046D-F237B59113D4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47D158B-A289-4CA6-318B-26A542BF9872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E8373E-BE7D-F896-5C4A-46B17E812893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FF524F-7630-2B75-31E0-D2A982A23986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3FEC50-678B-AD30-FF00-2D03F37445CB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7AF121-00F3-DBA5-98C9-9897E5389C88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AE4C92-D722-980F-D100-8DE62A54B66D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7EDC84C-4766-47DF-5444-D8BD82F75B56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D38198-426C-614F-7798-C8C2EABEF7E4}"/>
              </a:ext>
            </a:extLst>
          </p:cNvPr>
          <p:cNvSpPr txBox="1"/>
          <p:nvPr/>
        </p:nvSpPr>
        <p:spPr>
          <a:xfrm>
            <a:off x="7820525" y="1029862"/>
            <a:ext cx="401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If d[w] = d[CURR] + 1, update </a:t>
            </a:r>
            <a:r>
              <a:rPr lang="el-GR" sz="1400" dirty="0">
                <a:solidFill>
                  <a:schemeClr val="accent6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[w] and push CURR to P[w] 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41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B39F-AD3A-2F4F-E80C-913E40ED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A2A0-E0CB-0422-E7EB-212400AE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25E5-914E-56DB-87CB-C8ED2484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w|v|u|t|s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CURR: w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E804D62-E6B1-1066-33BC-034DC886CEC4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6EB7888-E49A-A1D3-3237-87330DAE4E4E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6620B70-A1E5-B0DE-17AA-08D9EFC80E9B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D54DB87-D78D-9537-9D24-825B52895ADE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3241BA8-67BB-1575-BF85-C05A3CC80068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8F5CDD7-91FB-D2E3-7D86-B40A060F2953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B84978A-E981-AA27-CC64-9FCC3D0226E0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24C7FC6-21C3-F1F0-FC38-C267087050AF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1AF12B5-489A-99FD-A2A7-29B06143A717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260C482-EFB4-4D90-5893-F4FC4E7897B6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DE9D79E-6198-8B93-27E6-289FCA618A10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FA3D267-BA8B-2122-2C35-6ECA36413908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DAB2930-B740-5DE3-4C47-6CCEA1452ECB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1BB1DDD-B631-518F-B8DA-A585D97D23D3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4395471-1CD5-361F-275C-B51BDB3F2F4E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2CA6CBA-529A-5101-5902-14D260A3B90A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97615F-2D0A-9918-BE12-EB4042C685EE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58C548-688B-7F29-7BA5-4441730DF0DA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4F4EA7-E74C-8E29-2A73-CA4B25E4B2B7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72FEED3-4E8B-768F-D96D-E2122182044E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7FA0BEC-6807-5BFD-4F6E-ED5E648F8ABF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B432159-EE68-F677-568D-C81B7CA95370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d: -1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FEEFD6-580B-894B-19CD-0743D7BC5B13}"/>
              </a:ext>
            </a:extLst>
          </p:cNvPr>
          <p:cNvSpPr txBox="1"/>
          <p:nvPr/>
        </p:nvSpPr>
        <p:spPr>
          <a:xfrm>
            <a:off x="7820525" y="1029862"/>
            <a:ext cx="401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Dequeue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Push w to stack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9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F718C-C627-58D8-1E99-9E413E83D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0535-1230-4ACE-F82A-805FAAFF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0561-B419-CC20-849E-47942A67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w|v|u|t|s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x</a:t>
            </a:r>
          </a:p>
          <a:p>
            <a:pPr marL="0" indent="0">
              <a:buNone/>
            </a:pPr>
            <a:r>
              <a:rPr lang="en-US" sz="1500" dirty="0"/>
              <a:t>CURR: w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48BC65D-598A-95B8-8304-1CE7DEF0BC85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9C8609-60B3-6C8D-EB08-FF9EAB03668E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3F9AF4-4B2B-2880-476B-CB80AE8651DA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76C3A1B-9E9E-3206-7E61-A47EA932AF7A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C71D667-FBC4-B76B-A09D-AEC1702437EE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7494CCE-4D3E-7B43-E374-704F753AFBF8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984850E-2576-3D61-4DE4-FAE507349D73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C1F57E8-0118-30A3-9609-7C917879554B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9F841AF-A204-13D9-2274-E0997B80E4CD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A26FB20-17D4-02E7-211C-9A03448B0414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67A22C9-B7F4-7F93-54AF-5EE1552B50B1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F968318-8F0E-E877-2BBD-3FD8C4FBB1EE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23ABEF7-E013-11D5-9755-B709B7EE33A4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330990-A4FE-5F40-1096-46101BF3BF18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E8A1007-6B1C-7C20-ED88-CE5B56DB78B3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2D7F63A-11DE-3F59-6A18-7164401B9FEC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25C603-B929-6528-2796-BCEA050EB88D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DAA48D-312E-3545-A10D-E37699B4505A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4C78712-734D-441F-A737-0D24EF99B220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D74E67-FDBF-DF3E-6B38-98B2EC618530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9B40389-3C84-9F63-3B53-04B1227D33DF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434BDAB-85AE-ED82-8EB5-B6C4BD6D06C5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d[w] + 1 = 3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C3BDA0-F70F-755B-C8C5-93EC9ADBE30A}"/>
              </a:ext>
            </a:extLst>
          </p:cNvPr>
          <p:cNvSpPr txBox="1"/>
          <p:nvPr/>
        </p:nvSpPr>
        <p:spPr>
          <a:xfrm>
            <a:off x="7820525" y="1029862"/>
            <a:ext cx="4014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Push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x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Update shortest distance from source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to node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3) If d[x] = d[CURR] + 1, update </a:t>
            </a:r>
            <a:r>
              <a:rPr lang="el-GR" sz="1400" dirty="0">
                <a:solidFill>
                  <a:schemeClr val="accent6">
                    <a:lumMod val="75000"/>
                  </a:schemeClr>
                </a:solidFill>
              </a:rPr>
              <a:t>σ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[w] and push CURR to P[w] 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79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77139-8AC4-FE5E-8FD7-E22326252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864E-DBDC-C1CA-2024-1D0E829C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E80FA-A353-C8A1-E0DC-231A07AB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x|w|v|u|t|s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CURR: x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6AFC184-6AF5-8446-7648-68E677550C84}"/>
              </a:ext>
            </a:extLst>
          </p:cNvPr>
          <p:cNvGrpSpPr/>
          <p:nvPr/>
        </p:nvGrpSpPr>
        <p:grpSpPr>
          <a:xfrm>
            <a:off x="2261937" y="1029862"/>
            <a:ext cx="8956061" cy="5130894"/>
            <a:chOff x="1981200" y="812705"/>
            <a:chExt cx="9140545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7992116-2FD2-CBF4-24FB-3EC6937E2BAA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504642D-1471-A16B-525D-D10268E8ECBE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85FBB95-AAA3-2637-8284-9E8DA3322D05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2C5072C-BCEE-3D65-60BC-7DB1A870CB1D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6A5B567-32A9-3EF8-4EE3-C735BFB0B476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9AD0B2E-4458-157E-4A8A-62A11C8FA68A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D69ED6E-B4E4-8438-6DFC-B98A3F0F155C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2205CEA-9DB2-1F2E-732A-172CB0015095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B7CB5A1-2D73-EF44-78CA-84F74384942C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2476EAB-7EB9-D4D8-DBB4-8651FEB299C1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FC464C5-C02F-A722-EBED-B18FBAA7B722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6685CDE-7A74-28F8-964E-833247909139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E306B6-4B0D-C980-BE41-300B8B8088DF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C918D51-FEF9-85C6-E5C8-EFC3D02CAB80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FDAADDD-CA0F-5E69-07CF-4B3793269233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0AA782-349D-C0A1-C56D-2CB02B1E96DF}"/>
                </a:ext>
              </a:extLst>
            </p:cNvPr>
            <p:cNvSpPr txBox="1"/>
            <p:nvPr/>
          </p:nvSpPr>
          <p:spPr>
            <a:xfrm>
              <a:off x="2229246" y="2197469"/>
              <a:ext cx="12593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BA0147-6EEC-4437-2CA3-1A5FA312A232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596543-3A42-61B0-8C73-0116B91A0BEC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DEE4B7-2E80-5A5B-58CD-D3E93FCE5BD6}"/>
                </a:ext>
              </a:extLst>
            </p:cNvPr>
            <p:cNvSpPr txBox="1"/>
            <p:nvPr/>
          </p:nvSpPr>
          <p:spPr>
            <a:xfrm>
              <a:off x="5148195" y="4400852"/>
              <a:ext cx="12023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7933CE-9283-2935-E27E-4BC3076748D7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  <a:endParaRPr lang="en-IN" sz="12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CED572B-3CB5-067E-EA3B-E461B81DD534}"/>
                </a:ext>
              </a:extLst>
            </p:cNvPr>
            <p:cNvSpPr txBox="1"/>
            <p:nvPr/>
          </p:nvSpPr>
          <p:spPr>
            <a:xfrm>
              <a:off x="9838376" y="2435390"/>
              <a:ext cx="1283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C81CC17-A101-4DEB-7028-8B8F0AF39F19}"/>
              </a:ext>
            </a:extLst>
          </p:cNvPr>
          <p:cNvSpPr txBox="1"/>
          <p:nvPr/>
        </p:nvSpPr>
        <p:spPr>
          <a:xfrm>
            <a:off x="7820525" y="1029862"/>
            <a:ext cx="4014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Dequeue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Push x to stack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endParaRPr lang="en-IN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22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3A100-F38A-4CEB-F66A-9EE6C4D3F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19C5-F339-F298-860B-D5963A9F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E4E8-94DC-B67C-216E-3DAAAEF9E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x|w|v|u|t|s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CURR: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BFE146-1EBD-AC39-9909-BBE2AD17E151}"/>
              </a:ext>
            </a:extLst>
          </p:cNvPr>
          <p:cNvGrpSpPr/>
          <p:nvPr/>
        </p:nvGrpSpPr>
        <p:grpSpPr>
          <a:xfrm>
            <a:off x="2261937" y="1029862"/>
            <a:ext cx="9082313" cy="5130894"/>
            <a:chOff x="1981200" y="812705"/>
            <a:chExt cx="9269398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E3C6A40-C440-CA7E-9305-1167D7C8EC3E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02C298F-777B-8BAF-8EC1-91BBDFA88F15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EF1E7CD-A249-B7A4-20BE-1E82548D94C1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57E621E-C705-21F1-E7A8-70844C9A930F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462D0F1-3ABD-56C1-30BC-B6B0C85CDE14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DCDA0CF-5E9F-889A-3CFF-D9B33523CBE4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BCAE577-3927-3B09-3B02-3C0770793833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A95FBD3-1A8A-0A8C-B360-E8EB52F49A8B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F566E0C2-6988-4A51-AE21-548C7B1AC327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135AF40-2A5A-318A-B0D4-53D6DBFE18F3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C511E3D-68FB-948C-9848-4075CA46610B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46BE99-8EF6-9F0C-77B5-1F2B7C0CAC34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FCEE67-8071-1CA8-6B17-F2E37EF521CE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5508686-35F3-C614-6322-B124149D96F3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E4F1E58-828D-C7AC-34AD-19CBB11A9B69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2C0B47-2EED-C9F3-8F69-ED4FE7196682}"/>
                </a:ext>
              </a:extLst>
            </p:cNvPr>
            <p:cNvSpPr txBox="1"/>
            <p:nvPr/>
          </p:nvSpPr>
          <p:spPr>
            <a:xfrm>
              <a:off x="2229247" y="2110543"/>
              <a:ext cx="1259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267720-4C95-00D4-49C9-759BFE5D60CC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s.[t]:0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7992DC2-1878-4D0A-5925-FB3D56EBFD33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s.[u]: 0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401A5E-ACB7-1C50-7B0E-E24284F1098D}"/>
                </a:ext>
              </a:extLst>
            </p:cNvPr>
            <p:cNvSpPr txBox="1"/>
            <p:nvPr/>
          </p:nvSpPr>
          <p:spPr>
            <a:xfrm>
              <a:off x="5125843" y="4118592"/>
              <a:ext cx="1202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B6AEC5-44DF-D3D8-039F-459AA3D32EF0}"/>
                </a:ext>
              </a:extLst>
            </p:cNvPr>
            <p:cNvSpPr txBox="1"/>
            <p:nvPr/>
          </p:nvSpPr>
          <p:spPr>
            <a:xfrm>
              <a:off x="7586925" y="2435390"/>
              <a:ext cx="117909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s.[w]: 0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E25702-CCDC-CC50-6A74-3A3E55DB24ED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FF76DD-BD0E-D83E-0E9F-72822E714F04}"/>
              </a:ext>
            </a:extLst>
          </p:cNvPr>
          <p:cNvSpPr txBox="1"/>
          <p:nvPr/>
        </p:nvSpPr>
        <p:spPr>
          <a:xfrm>
            <a:off x="7820525" y="1029862"/>
            <a:ext cx="4014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Declare &amp; initialize </a:t>
            </a:r>
            <a:r>
              <a:rPr lang="el-GR" sz="1600" b="1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s.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for all vertices</a:t>
            </a:r>
          </a:p>
          <a:p>
            <a:pPr marL="342900" indent="-342900">
              <a:buAutoNum type="arabicParenR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While STACK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is not empty, Calculate </a:t>
            </a:r>
            <a:r>
              <a:rPr lang="el-GR" sz="1600" b="1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s.[neighbor]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for top of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and pop it.</a:t>
            </a:r>
          </a:p>
        </p:txBody>
      </p:sp>
    </p:spTree>
    <p:extLst>
      <p:ext uri="{BB962C8B-B14F-4D97-AF65-F5344CB8AC3E}">
        <p14:creationId xmlns:p14="http://schemas.microsoft.com/office/powerpoint/2010/main" val="13920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FE8CA9F6-506D-BA1C-522A-EC2682A91C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94" y="774868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8F88A-7982-A0CF-4A80-C1327536112D}"/>
              </a:ext>
            </a:extLst>
          </p:cNvPr>
          <p:cNvSpPr txBox="1"/>
          <p:nvPr/>
        </p:nvSpPr>
        <p:spPr>
          <a:xfrm>
            <a:off x="1620253" y="5246521"/>
            <a:ext cx="7836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undirected graph colored based on the betweenness centrality of each vertex from least (red) to greatest (blue). Source: </a:t>
            </a:r>
            <a:r>
              <a:rPr lang="en-US" dirty="0">
                <a:hlinkClick r:id="rId3"/>
              </a:rPr>
              <a:t>Wikipedia</a:t>
            </a:r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D77FE-8F19-BBA8-5850-9F1D112EFE96}"/>
              </a:ext>
            </a:extLst>
          </p:cNvPr>
          <p:cNvSpPr txBox="1"/>
          <p:nvPr/>
        </p:nvSpPr>
        <p:spPr>
          <a:xfrm>
            <a:off x="8197517" y="1082842"/>
            <a:ext cx="4106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Towards more red color tells less probability</a:t>
            </a:r>
          </a:p>
          <a:p>
            <a:r>
              <a:rPr lang="en-US" sz="1500" dirty="0"/>
              <a:t>Towards more blue color tells high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91FC70-DAA0-E75B-165D-4E00A6A85281}"/>
              </a:ext>
            </a:extLst>
          </p:cNvPr>
          <p:cNvSpPr/>
          <p:nvPr/>
        </p:nvSpPr>
        <p:spPr>
          <a:xfrm>
            <a:off x="8045117" y="1171347"/>
            <a:ext cx="152400" cy="1684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9B82A3-F46E-B1DF-D991-DBB5A3711264}"/>
              </a:ext>
            </a:extLst>
          </p:cNvPr>
          <p:cNvSpPr/>
          <p:nvPr/>
        </p:nvSpPr>
        <p:spPr>
          <a:xfrm>
            <a:off x="8045117" y="1428294"/>
            <a:ext cx="152400" cy="16844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3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9836D-C954-E527-615C-3715DF8F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653C-FD73-611E-CB0F-B1770EF8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0A5DD-40D7-602F-54DF-FAF57995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w|v|u|t|s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x</a:t>
            </a:r>
          </a:p>
          <a:p>
            <a:pPr marL="0" indent="0">
              <a:buNone/>
            </a:pPr>
            <a:r>
              <a:rPr lang="en-US" sz="1500" dirty="0"/>
              <a:t>CURR n in P[x]: w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2E4896-9340-832D-B9ED-A4A4295732FA}"/>
              </a:ext>
            </a:extLst>
          </p:cNvPr>
          <p:cNvGrpSpPr/>
          <p:nvPr/>
        </p:nvGrpSpPr>
        <p:grpSpPr>
          <a:xfrm>
            <a:off x="2261937" y="1029862"/>
            <a:ext cx="9082313" cy="5130894"/>
            <a:chOff x="1981200" y="812705"/>
            <a:chExt cx="9269398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D085CF-D270-4B37-9370-D2B2E8B2E5D7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F416838-40E2-A066-B2F9-5B56BD5D98B6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63E78B7-EBE1-BBB4-BB0D-0C22CD6AE4AB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BFDD722-8EA1-6211-C976-30D4DD168A02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FB751A3-66C7-6F41-CD69-ECF7ECBF8477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77945D-4E4A-05A3-9B84-8A24E703897F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F79ADFF-BF0A-7858-FCAA-C34649BAB171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28665F1-8C64-D6D6-8199-2FBB49C0903E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96C869A8-F58A-813C-19DD-2D5D101ABD85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A92DC028-26A2-D18C-9602-8F5366F89AFA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809E3A1-B9F0-9D14-0688-0B8EA0ECFE46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A13647-5E1E-3A6D-6B5D-F25CBC77E0B7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95D32DF-A11F-FA17-B5E0-74E2846BD3C1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02687E-ADBF-F6D5-4A4B-8F9ADBD35D24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9ADAFDD-8075-04EF-B34B-8ECF15BDE9CA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17BAE7-00C9-FB64-8FFF-127AC528C814}"/>
                </a:ext>
              </a:extLst>
            </p:cNvPr>
            <p:cNvSpPr txBox="1"/>
            <p:nvPr/>
          </p:nvSpPr>
          <p:spPr>
            <a:xfrm>
              <a:off x="2229247" y="2110543"/>
              <a:ext cx="1259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1BEAF28-5A7C-FF36-5D8B-B5F112BCCA6D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s.[t]:0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15B1B8-0C09-B5E0-A7F6-6FA39C0B65EA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s.[u]: 0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55DA750-BAFD-DDEF-AEC8-D9F284496145}"/>
                </a:ext>
              </a:extLst>
            </p:cNvPr>
            <p:cNvSpPr txBox="1"/>
            <p:nvPr/>
          </p:nvSpPr>
          <p:spPr>
            <a:xfrm>
              <a:off x="5125843" y="4118592"/>
              <a:ext cx="1202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s.[v]: 0</a:t>
              </a:r>
              <a:endParaRPr lang="en-IN" sz="1200" dirty="0"/>
            </a:p>
            <a:p>
              <a:endParaRPr lang="en-IN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467C7CD-5CC9-FC89-1F05-C906F5991B58}"/>
                    </a:ext>
                  </a:extLst>
                </p:cNvPr>
                <p:cNvSpPr txBox="1"/>
                <p:nvPr/>
              </p:nvSpPr>
              <p:spPr>
                <a:xfrm>
                  <a:off x="7662942" y="2320198"/>
                  <a:ext cx="1521246" cy="12931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CB [w] : 0</a:t>
                  </a:r>
                </a:p>
                <a:p>
                  <a:r>
                    <a:rPr lang="en-US" sz="1200" dirty="0"/>
                    <a:t>P: {t, u, v}</a:t>
                  </a:r>
                </a:p>
                <a:p>
                  <a:r>
                    <a:rPr lang="el-GR" sz="1200" dirty="0"/>
                    <a:t>σ</a:t>
                  </a:r>
                  <a:r>
                    <a:rPr lang="en-US" sz="1200" dirty="0"/>
                    <a:t>: 3</a:t>
                  </a:r>
                </a:p>
                <a:p>
                  <a:r>
                    <a:rPr lang="en-US" sz="1200" dirty="0"/>
                    <a:t>d: 2</a:t>
                  </a:r>
                </a:p>
                <a:p>
                  <a:r>
                    <a:rPr lang="el-GR" sz="1200" dirty="0"/>
                    <a:t>δ</a:t>
                  </a:r>
                  <a:r>
                    <a:rPr lang="en-US" sz="1200" dirty="0"/>
                    <a:t>s.[w] = 0+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.(1+0)</m:t>
                      </m:r>
                    </m:oMath>
                  </a14:m>
                  <a:r>
                    <a:rPr lang="en-US" sz="1200" dirty="0"/>
                    <a:t> = 1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467C7CD-5CC9-FC89-1F05-C906F5991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942" y="2320198"/>
                  <a:ext cx="1521246" cy="1293175"/>
                </a:xfrm>
                <a:prstGeom prst="rect">
                  <a:avLst/>
                </a:prstGeom>
                <a:blipFill>
                  <a:blip r:embed="rId2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47479A7-9E3A-FAA2-AF38-7E0C72E8FA2B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99E08-7ACE-51AF-DE01-C0DB9A5B23D8}"/>
                  </a:ext>
                </a:extLst>
              </p:cNvPr>
              <p:cNvSpPr txBox="1"/>
              <p:nvPr/>
            </p:nvSpPr>
            <p:spPr>
              <a:xfrm>
                <a:off x="7754521" y="1029862"/>
                <a:ext cx="4014727" cy="89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1) Pop 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path</a:t>
                </a: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2) Calculate 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for n in P</a:t>
                </a:r>
                <a:r>
                  <a:rPr lang="en-US" sz="1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 :</a:t>
                </a:r>
              </a:p>
              <a:p>
                <a:r>
                  <a:rPr lang="en-US" sz="1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 ← 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i="1" baseline="-25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 · (1 + 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]);</a:t>
                </a:r>
                <a:endParaRPr lang="en-IN" sz="16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299E08-7ACE-51AF-DE01-C0DB9A5B2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21" y="1029862"/>
                <a:ext cx="4014727" cy="891462"/>
              </a:xfrm>
              <a:prstGeom prst="rect">
                <a:avLst/>
              </a:prstGeom>
              <a:blipFill>
                <a:blip r:embed="rId3"/>
                <a:stretch>
                  <a:fillRect l="-455" t="-1370" b="-10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16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99CCC-C9EA-5C1C-4853-1B37BED75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C1D-FAE8-DE3C-1AC3-DCEA998E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6EF6-6B0E-CB70-8DF1-91E2AF5B9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w|v|u|t|s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x</a:t>
            </a:r>
          </a:p>
          <a:p>
            <a:pPr marL="0" indent="0">
              <a:buNone/>
            </a:pPr>
            <a:r>
              <a:rPr lang="en-US" sz="1500" dirty="0"/>
              <a:t>CURR n in P[x]: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301CD03-33C2-86FA-8566-C69B53043BFB}"/>
              </a:ext>
            </a:extLst>
          </p:cNvPr>
          <p:cNvGrpSpPr/>
          <p:nvPr/>
        </p:nvGrpSpPr>
        <p:grpSpPr>
          <a:xfrm>
            <a:off x="2261937" y="1029862"/>
            <a:ext cx="9082313" cy="5130894"/>
            <a:chOff x="1981200" y="812705"/>
            <a:chExt cx="9269398" cy="513089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1861537-713C-6753-A644-723D8749702E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D1D5537-0A21-4AC8-E10B-5B427ABC05F0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ECB519A-B30D-B94A-1178-B61EFE2F06ED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EAA7D7B-B790-E635-52C9-C443A76B690D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D425291-56EE-9787-E7AD-BB4CC1E37182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55608D7-DA17-5999-2483-8FDA361CD08E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14DB75B-8E38-AB22-8717-10631C73505F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A788F80-A2A7-BFFB-DCA2-2E56DE4623B6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71FF8F1-D30C-99D5-542F-D813C70676A3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D09AB96-9603-E3A9-474C-971AA70E51ED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9CD8D91-A935-0569-FE02-4CED57F77EC4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13B45E-00BD-E62E-5799-645764478816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B471B52-FB62-5177-FABD-1B3629034139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D51572A-5700-661F-903F-A42045A53F89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D6410E4-A40F-0E0B-1388-E975FD4B9082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3F0C9E-931B-65A1-0879-D84766548B3C}"/>
                </a:ext>
              </a:extLst>
            </p:cNvPr>
            <p:cNvSpPr txBox="1"/>
            <p:nvPr/>
          </p:nvSpPr>
          <p:spPr>
            <a:xfrm>
              <a:off x="2229247" y="2110543"/>
              <a:ext cx="1259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A5812-F544-C9F6-C13F-CDF95E5AD9FE}"/>
                </a:ext>
              </a:extLst>
            </p:cNvPr>
            <p:cNvSpPr txBox="1"/>
            <p:nvPr/>
          </p:nvSpPr>
          <p:spPr>
            <a:xfrm>
              <a:off x="5180071" y="812705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s.[t]:0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8DC5A6-FC90-B9B1-AC82-C26BB79271C7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s.[u]: 0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4B9A9A-4C0F-88F5-6600-A748589DE596}"/>
                </a:ext>
              </a:extLst>
            </p:cNvPr>
            <p:cNvSpPr txBox="1"/>
            <p:nvPr/>
          </p:nvSpPr>
          <p:spPr>
            <a:xfrm>
              <a:off x="5125843" y="4118592"/>
              <a:ext cx="1202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F18846-B1A3-8FF9-36AB-55A5C1285E23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A4BDB94-B8C6-84D8-2B57-7CA036B2BCB1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DB811E-BC68-408E-F30C-3D76D9DF3F6D}"/>
              </a:ext>
            </a:extLst>
          </p:cNvPr>
          <p:cNvSpPr txBox="1"/>
          <p:nvPr/>
        </p:nvSpPr>
        <p:spPr>
          <a:xfrm>
            <a:off x="7754521" y="1029862"/>
            <a:ext cx="401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Calculate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← 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+ δ[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IN" sz="16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12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5E4A2-509B-5FC4-8510-1A8844BF4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EED8-E6FC-53B9-B78A-E940EB94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2D88-88C0-47D0-E135-D03B6B16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w</a:t>
            </a:r>
          </a:p>
          <a:p>
            <a:pPr marL="0" indent="0">
              <a:buNone/>
            </a:pPr>
            <a:r>
              <a:rPr lang="en-US" sz="1500" dirty="0"/>
              <a:t>CURR n in P[w]: 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DE08AE-6113-6445-7246-07C0C63CE8C3}"/>
              </a:ext>
            </a:extLst>
          </p:cNvPr>
          <p:cNvGrpSpPr/>
          <p:nvPr/>
        </p:nvGrpSpPr>
        <p:grpSpPr>
          <a:xfrm>
            <a:off x="2261937" y="1022465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56305C4-8E56-09B2-1B6B-15A26040CC0D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1B0B155-DBD9-77A7-9260-95F47DFDE039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9B24688-D7F5-6D23-4744-A99DD282510E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4AB3DD6-B13B-390C-D0E7-A2A9127CADCE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896E3B8-B243-9E8F-97EB-2092655896D0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8EB217D-FDEF-462B-1D7C-F05B71436EBA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7438E5A-4BD2-1C19-4AC3-B2405A8F198A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32EBFEE-853C-E3DD-2846-46CE657A746C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44CF1CE-BF9D-D0E2-7EA9-3E372E47E742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6C17BD3-1855-ACA3-0B2B-6DC4225E23A5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A8267B3-2538-F2C7-4F00-4C9CB89F83B0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20FCF7F-36B7-28A1-BA38-5FC6B0569BDB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8361BB4-6FC2-074D-CAE4-4352C12745F3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F3AF6F8-E3C3-45D9-2171-DDB18607D171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CD43A01-3F57-B587-8025-F8FAD9E1D631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836E13-C8BD-C813-D930-E84221D5193C}"/>
                </a:ext>
              </a:extLst>
            </p:cNvPr>
            <p:cNvSpPr txBox="1"/>
            <p:nvPr/>
          </p:nvSpPr>
          <p:spPr>
            <a:xfrm>
              <a:off x="2229247" y="2110543"/>
              <a:ext cx="1259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98076B9-6092-5787-780E-1798782F4A13}"/>
                    </a:ext>
                  </a:extLst>
                </p:cNvPr>
                <p:cNvSpPr txBox="1"/>
                <p:nvPr/>
              </p:nvSpPr>
              <p:spPr>
                <a:xfrm>
                  <a:off x="5237352" y="805308"/>
                  <a:ext cx="1600960" cy="1276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CB[t]: 0</a:t>
                  </a:r>
                </a:p>
                <a:p>
                  <a:r>
                    <a:rPr lang="en-US" sz="1200" dirty="0"/>
                    <a:t>P: {s}</a:t>
                  </a:r>
                </a:p>
                <a:p>
                  <a:r>
                    <a:rPr lang="el-GR" sz="1200" dirty="0"/>
                    <a:t>σ</a:t>
                  </a:r>
                  <a:r>
                    <a:rPr lang="en-US" sz="1200" dirty="0"/>
                    <a:t>: 1</a:t>
                  </a:r>
                </a:p>
                <a:p>
                  <a:r>
                    <a:rPr lang="en-US" sz="1200" dirty="0"/>
                    <a:t>d: 1</a:t>
                  </a:r>
                </a:p>
                <a:p>
                  <a:r>
                    <a:rPr lang="el-GR" sz="1200" dirty="0"/>
                    <a:t>δ</a:t>
                  </a:r>
                  <a:r>
                    <a:rPr lang="en-US" sz="1200" dirty="0"/>
                    <a:t>s.[t] = 0+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.(1+1)</m:t>
                      </m:r>
                    </m:oMath>
                  </a14:m>
                  <a:r>
                    <a:rPr lang="en-US" sz="1200" dirty="0"/>
                    <a:t> = 2/3</a:t>
                  </a:r>
                  <a:endParaRPr lang="en-IN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98076B9-6092-5787-780E-1798782F4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7352" y="805308"/>
                  <a:ext cx="1600960" cy="1276440"/>
                </a:xfrm>
                <a:prstGeom prst="rect">
                  <a:avLst/>
                </a:prstGeom>
                <a:blipFill>
                  <a:blip r:embed="rId2"/>
                  <a:stretch>
                    <a:fillRect t="-478" b="-33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35D9330-5CD0-AB95-7BC2-8837C91961B2}"/>
                </a:ext>
              </a:extLst>
            </p:cNvPr>
            <p:cNvSpPr txBox="1"/>
            <p:nvPr/>
          </p:nvSpPr>
          <p:spPr>
            <a:xfrm>
              <a:off x="5129547" y="2435390"/>
              <a:ext cx="12396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s.[u]: 0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48B319-EF1E-DB80-9180-CA331357DB56}"/>
                </a:ext>
              </a:extLst>
            </p:cNvPr>
            <p:cNvSpPr txBox="1"/>
            <p:nvPr/>
          </p:nvSpPr>
          <p:spPr>
            <a:xfrm>
              <a:off x="5125843" y="4118592"/>
              <a:ext cx="1202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168B23-F368-FA2B-8612-D57869035C33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8560DF-F604-C0D5-FC88-1F1BD5FB9CB7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B4CEC4-57F2-DD0C-9900-CF5735E70525}"/>
                  </a:ext>
                </a:extLst>
              </p:cNvPr>
              <p:cNvSpPr txBox="1"/>
              <p:nvPr/>
            </p:nvSpPr>
            <p:spPr>
              <a:xfrm>
                <a:off x="7754521" y="1029862"/>
                <a:ext cx="4014727" cy="891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1) Pop 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path</a:t>
                </a:r>
              </a:p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2) Calculate 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for n in P</a:t>
                </a:r>
                <a:r>
                  <a:rPr lang="en-US" sz="1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 :</a:t>
                </a:r>
              </a:p>
              <a:p>
                <a:r>
                  <a:rPr lang="en-US" sz="1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 ← 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i="1" baseline="-25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 · (1 + 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]);</a:t>
                </a:r>
                <a:endParaRPr lang="en-IN" sz="16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B4CEC4-57F2-DD0C-9900-CF5735E70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21" y="1029862"/>
                <a:ext cx="4014727" cy="891462"/>
              </a:xfrm>
              <a:prstGeom prst="rect">
                <a:avLst/>
              </a:prstGeom>
              <a:blipFill>
                <a:blip r:embed="rId3"/>
                <a:stretch>
                  <a:fillRect l="-455" t="-1370" b="-102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577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E1A0D-E9C3-5DF3-E9D7-7BB77A01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C7B3-B525-E0E2-63B0-D17CD54F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9E3A-F4D3-0680-C75F-71C12D4CE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w</a:t>
            </a:r>
          </a:p>
          <a:p>
            <a:pPr marL="0" indent="0">
              <a:buNone/>
            </a:pPr>
            <a:r>
              <a:rPr lang="en-US" sz="1500" dirty="0"/>
              <a:t>CURR n in P[w]: u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A9FDF1A-00CA-C155-A1E2-FF7FD30B606A}"/>
              </a:ext>
            </a:extLst>
          </p:cNvPr>
          <p:cNvGrpSpPr/>
          <p:nvPr/>
        </p:nvGrpSpPr>
        <p:grpSpPr>
          <a:xfrm>
            <a:off x="2261937" y="1022465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070996-5B6A-D3F1-FA04-DC1D01B4FCA4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D8CF76D-04E8-0DAD-19BB-B2B44052E9C6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658F74A-F4EA-0454-D6A5-D27148407779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DDA16C7-F8BB-ADD9-2348-6ADD857DE8F3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4153955-AAB4-1E9E-2004-E844BD8BC32C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0F87B57-E728-40CE-8C27-041663190D18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B5A4712-A935-8FB4-9543-C242E247E0E7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27A529F-BBA8-EAC1-B23B-6985CBB83D78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73EF5F-39D2-DDA4-44E2-D410E65C0730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D6C6FD1-5881-7F72-8409-9CEE78D3B2FC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E7DEFE5-0459-A7AC-0FF9-C2CB8589EBDC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EFCEAB-6EB2-0DAA-F03F-CC93D29BBAC1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6FD017-A596-7733-08EE-D04D2329F41F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22BDAFD-80E7-1FE9-9BBB-C64AE7EE8FEB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6CD7B9C-8240-0FC3-2BC1-B1EADCB29D57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8D18B12-59CA-7787-97C4-8C9CBAD0489B}"/>
                </a:ext>
              </a:extLst>
            </p:cNvPr>
            <p:cNvSpPr txBox="1"/>
            <p:nvPr/>
          </p:nvSpPr>
          <p:spPr>
            <a:xfrm>
              <a:off x="2229247" y="2110543"/>
              <a:ext cx="1259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DD0F07D-D091-110F-EDC4-CB8095517188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56C5422-582C-83ED-8747-7E3B8CF21178}"/>
                    </a:ext>
                  </a:extLst>
                </p:cNvPr>
                <p:cNvSpPr txBox="1"/>
                <p:nvPr/>
              </p:nvSpPr>
              <p:spPr>
                <a:xfrm>
                  <a:off x="5168645" y="2277733"/>
                  <a:ext cx="1583932" cy="12764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CB [u] : 0</a:t>
                  </a:r>
                </a:p>
                <a:p>
                  <a:r>
                    <a:rPr lang="en-US" sz="1200" dirty="0"/>
                    <a:t>P: {s}</a:t>
                  </a:r>
                </a:p>
                <a:p>
                  <a:r>
                    <a:rPr lang="el-GR" sz="1200" dirty="0"/>
                    <a:t>σ</a:t>
                  </a:r>
                  <a:r>
                    <a:rPr lang="en-US" sz="1200" dirty="0"/>
                    <a:t>: 1</a:t>
                  </a:r>
                </a:p>
                <a:p>
                  <a:r>
                    <a:rPr lang="en-US" sz="1200" dirty="0"/>
                    <a:t>d: 1</a:t>
                  </a:r>
                </a:p>
                <a:p>
                  <a:r>
                    <a:rPr lang="el-GR" sz="1200" dirty="0"/>
                    <a:t>δ</a:t>
                  </a:r>
                  <a:r>
                    <a:rPr lang="en-US" sz="1200" dirty="0"/>
                    <a:t>s.[u] = 0+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.(1+1)</m:t>
                      </m:r>
                    </m:oMath>
                  </a14:m>
                  <a:r>
                    <a:rPr lang="en-US" sz="1200" dirty="0"/>
                    <a:t> = 2/3</a:t>
                  </a:r>
                  <a:endParaRPr lang="en-IN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56C5422-582C-83ED-8747-7E3B8CF21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8645" y="2277733"/>
                  <a:ext cx="1583932" cy="1276440"/>
                </a:xfrm>
                <a:prstGeom prst="rect">
                  <a:avLst/>
                </a:prstGeom>
                <a:blipFill>
                  <a:blip r:embed="rId2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ABC657-992E-D1CE-EBAF-24D3923791B1}"/>
                </a:ext>
              </a:extLst>
            </p:cNvPr>
            <p:cNvSpPr txBox="1"/>
            <p:nvPr/>
          </p:nvSpPr>
          <p:spPr>
            <a:xfrm>
              <a:off x="5125843" y="4118592"/>
              <a:ext cx="12023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B4499E-33AF-A376-7E72-7F38C6FFB5E2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A8072B-632E-AD74-8AD5-C308433E284C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7BD821-8466-F27A-F1DA-B79777E3548E}"/>
                  </a:ext>
                </a:extLst>
              </p:cNvPr>
              <p:cNvSpPr txBox="1"/>
              <p:nvPr/>
            </p:nvSpPr>
            <p:spPr>
              <a:xfrm>
                <a:off x="7754521" y="1029862"/>
                <a:ext cx="4014727" cy="67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1) Calculate 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for n in P</a:t>
                </a:r>
                <a:r>
                  <a:rPr lang="en-US" sz="1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 :</a:t>
                </a:r>
              </a:p>
              <a:p>
                <a:r>
                  <a:rPr lang="en-US" sz="1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 ← 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i="1" baseline="-25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 · (1 + 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]);</a:t>
                </a:r>
                <a:endParaRPr lang="en-IN" sz="16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7BD821-8466-F27A-F1DA-B79777E35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21" y="1029862"/>
                <a:ext cx="4014727" cy="676019"/>
              </a:xfrm>
              <a:prstGeom prst="rect">
                <a:avLst/>
              </a:prstGeom>
              <a:blipFill>
                <a:blip r:embed="rId3"/>
                <a:stretch>
                  <a:fillRect l="-455" t="-1802" b="-13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7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7A0D-A5FE-9A4E-F917-26B71E6A7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7616-74E2-4D3C-4CEF-6C611A7F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4003-A6C4-EB38-F850-BF8545B3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w</a:t>
            </a:r>
          </a:p>
          <a:p>
            <a:pPr marL="0" indent="0">
              <a:buNone/>
            </a:pPr>
            <a:r>
              <a:rPr lang="en-US" sz="1500" dirty="0"/>
              <a:t>CURR n in P[w]: v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34F8A5-CB0C-F828-3CA6-69EA3BF97A8F}"/>
              </a:ext>
            </a:extLst>
          </p:cNvPr>
          <p:cNvGrpSpPr/>
          <p:nvPr/>
        </p:nvGrpSpPr>
        <p:grpSpPr>
          <a:xfrm>
            <a:off x="2261937" y="1022465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C8F00E4-ECBE-96C6-F7E9-9E824B79DC34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C0632AE-CD1C-0434-03E6-48BF19A1A742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4CD76A8-7AD4-7DC4-81ED-D0A0125DE72E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1845525-2C28-3F61-2728-12B8FEE7F636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51F6D09-473A-9D3E-FE10-D637B0C8C42D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4E1371A-20A6-362A-693E-D9FD167F5E50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55137A8-BF0A-2C96-1FD5-FF5720B9EAA3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AE714A0-9B8E-AF88-84AE-5E134037215D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BABE352-7265-0FC9-7EAC-C22F4414ADF4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CA47E1F-8426-77F9-8194-7C775791305D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61FB05-F9BF-71D3-68F8-158E4B63BDDF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86AE107-F39C-CC80-4F10-9238BE18A9F7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36BB305-065F-63E5-32EB-1E0A407DD534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55BD4D0-8B54-6E78-2BE4-02945D193EEA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B6FE70C-A4D4-A000-8D71-1727F9C590F7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1E650B-CE6D-527C-A038-9EEB89CDF6DA}"/>
                </a:ext>
              </a:extLst>
            </p:cNvPr>
            <p:cNvSpPr txBox="1"/>
            <p:nvPr/>
          </p:nvSpPr>
          <p:spPr>
            <a:xfrm>
              <a:off x="2229247" y="2110543"/>
              <a:ext cx="1259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AE12C6-200D-FF09-9B5F-D97D866C4EC9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F0BEAC-97F8-F535-A8CF-2B7865C17742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5646060-2040-325F-946B-AA666779D1D3}"/>
                    </a:ext>
                  </a:extLst>
                </p:cNvPr>
                <p:cNvSpPr txBox="1"/>
                <p:nvPr/>
              </p:nvSpPr>
              <p:spPr>
                <a:xfrm>
                  <a:off x="5125843" y="4118592"/>
                  <a:ext cx="1841006" cy="14620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CB [v] : 0</a:t>
                  </a:r>
                </a:p>
                <a:p>
                  <a:r>
                    <a:rPr lang="en-US" sz="1200" dirty="0"/>
                    <a:t>P: {s}</a:t>
                  </a:r>
                </a:p>
                <a:p>
                  <a:r>
                    <a:rPr lang="el-GR" sz="1200" dirty="0"/>
                    <a:t>σ</a:t>
                  </a:r>
                  <a:r>
                    <a:rPr lang="en-US" sz="1200" dirty="0"/>
                    <a:t>: 1</a:t>
                  </a:r>
                </a:p>
                <a:p>
                  <a:r>
                    <a:rPr lang="en-US" sz="1200" dirty="0"/>
                    <a:t>d: 1</a:t>
                  </a:r>
                </a:p>
                <a:p>
                  <a:r>
                    <a:rPr lang="el-GR" sz="1200" dirty="0"/>
                    <a:t>δ</a:t>
                  </a:r>
                  <a:r>
                    <a:rPr lang="en-US" sz="1200" dirty="0"/>
                    <a:t>s.[v] = 0+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.(1+1)</m:t>
                      </m:r>
                    </m:oMath>
                  </a14:m>
                  <a:r>
                    <a:rPr lang="en-US" sz="1200" dirty="0"/>
                    <a:t> = 2/3</a:t>
                  </a:r>
                  <a:endParaRPr lang="en-IN" sz="1200" dirty="0"/>
                </a:p>
                <a:p>
                  <a:endParaRPr lang="en-IN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5646060-2040-325F-946B-AA666779D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5843" y="4118592"/>
                  <a:ext cx="1841006" cy="14620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3505FF-BC03-B553-CBC7-552727E92A04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60057C-E3AB-FB0A-C384-423AE84E2885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F70A80-9F85-D430-50B8-69FA63A89EB7}"/>
                  </a:ext>
                </a:extLst>
              </p:cNvPr>
              <p:cNvSpPr txBox="1"/>
              <p:nvPr/>
            </p:nvSpPr>
            <p:spPr>
              <a:xfrm>
                <a:off x="7754521" y="1029862"/>
                <a:ext cx="4014727" cy="67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1) Calculate 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for n in P</a:t>
                </a:r>
                <a:r>
                  <a:rPr lang="en-US" sz="1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 :</a:t>
                </a:r>
              </a:p>
              <a:p>
                <a:r>
                  <a:rPr lang="en-US" sz="1400" b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 ← 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n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i="1" baseline="-2500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]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1600" b="0" i="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l-GR" sz="1600" baseline="-2500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rPr>
                          <m:t>]</m:t>
                        </m:r>
                      </m:den>
                    </m:f>
                  </m:oMath>
                </a14:m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 · (1 + δ[</a:t>
                </a:r>
                <a:r>
                  <a:rPr lang="en-US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l-GR" sz="16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]);</a:t>
                </a:r>
                <a:endParaRPr lang="en-IN" sz="1600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F70A80-9F85-D430-50B8-69FA63A8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521" y="1029862"/>
                <a:ext cx="4014727" cy="676019"/>
              </a:xfrm>
              <a:prstGeom prst="rect">
                <a:avLst/>
              </a:prstGeom>
              <a:blipFill>
                <a:blip r:embed="rId3"/>
                <a:stretch>
                  <a:fillRect l="-455" t="-1802" b="-13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89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C60DE-3D7B-6F6A-E302-C69EB712A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F46A-449F-7C1E-4763-9722849E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A1D8-A984-3DBE-5400-CF3E4A2FC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v|u|t|s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w</a:t>
            </a:r>
          </a:p>
          <a:p>
            <a:pPr marL="0" indent="0">
              <a:buNone/>
            </a:pPr>
            <a:r>
              <a:rPr lang="en-US" sz="1500" dirty="0"/>
              <a:t>CURR n in P[w]: v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64D93A-BACB-59EA-A958-B893133C77C6}"/>
              </a:ext>
            </a:extLst>
          </p:cNvPr>
          <p:cNvGrpSpPr/>
          <p:nvPr/>
        </p:nvGrpSpPr>
        <p:grpSpPr>
          <a:xfrm>
            <a:off x="2261937" y="1022465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25DF75-BECD-2FEF-5581-1965E39870AA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E62936E-4FB7-EB6D-9C04-38DAD0105D27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3F4C8FF-676C-7661-3FA8-0C6BB8FAE22E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7F31512-B330-305E-DDC7-27963955617F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376618-3743-4EFD-1000-87D5782CFB97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37EF53D-3D2A-803D-982A-2EB8E2D7E810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DDA6C70-6DEC-36E6-4D76-F4E5772BF635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2CE40D9-6DA7-E806-5B8D-850E9B978A1C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B71D8C0-CEC6-F9EE-6FBA-437890913FDE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C41660D-B509-927E-F98B-3ADEEF0E4362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12B8C50-4584-4D29-B930-CF7AA950E652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2B0E7A5-E64B-36B0-96C1-3712199896AD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52DFF1F-050E-1006-9AA0-3D91DB6CD942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292A08F-922C-35F8-CAD5-21CE56AB439A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3F6F6F7-8581-5887-A5D9-A392A20604FE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D9C003-9845-05CF-AF6A-9463BEF9DBCD}"/>
                </a:ext>
              </a:extLst>
            </p:cNvPr>
            <p:cNvSpPr txBox="1"/>
            <p:nvPr/>
          </p:nvSpPr>
          <p:spPr>
            <a:xfrm>
              <a:off x="2229247" y="2110543"/>
              <a:ext cx="12593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4CBAA7-53C7-E5FE-1F8B-B7BBE472E900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B56FC08-A16B-9DC7-3DA2-067140CA29F6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6C2BB9E-684E-2311-49A8-A3D50F7EF104}"/>
                </a:ext>
              </a:extLst>
            </p:cNvPr>
            <p:cNvSpPr txBox="1"/>
            <p:nvPr/>
          </p:nvSpPr>
          <p:spPr>
            <a:xfrm>
              <a:off x="5125843" y="4118592"/>
              <a:ext cx="1841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 = 2/3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B3AAB3-DC86-9151-A670-217FDD43007E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0 + 1 = 1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0154BD-0877-B4B7-B927-DDEC5ECEEA73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84A455-2949-CD74-CCCD-76AB8B6CF3BB}"/>
              </a:ext>
            </a:extLst>
          </p:cNvPr>
          <p:cNvSpPr txBox="1"/>
          <p:nvPr/>
        </p:nvSpPr>
        <p:spPr>
          <a:xfrm>
            <a:off x="7754521" y="1029862"/>
            <a:ext cx="401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Calculate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← 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+ δ[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IN" sz="16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52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724F7-97E1-E5E1-2FD2-2F532C554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8798-FA74-D534-C0C0-5A4E46E3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46BB-CCDA-BF45-4410-9426E33F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v</a:t>
            </a:r>
          </a:p>
          <a:p>
            <a:pPr marL="0" indent="0">
              <a:buNone/>
            </a:pPr>
            <a:r>
              <a:rPr lang="en-US" sz="1500" dirty="0"/>
              <a:t>CURR n in P[v]: 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33DAEAE-2BF3-0CD5-3F79-025DBDC1868F}"/>
              </a:ext>
            </a:extLst>
          </p:cNvPr>
          <p:cNvGrpSpPr/>
          <p:nvPr/>
        </p:nvGrpSpPr>
        <p:grpSpPr>
          <a:xfrm>
            <a:off x="2261938" y="1029862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C219B5D-9FF3-3291-518D-7F3158015E7D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B73457B-843F-D711-DB37-9732CD06041F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79EA575-423B-298D-7815-A0919B022B04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20A9EBB-75E5-9C82-AAE5-26D77D27F5C5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9723C9D-3F4E-8245-79FA-5B001F4E7800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D4CC6AA-263C-E626-125D-17081FEF906D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E2BF85E-B049-28AF-B6F6-25FCF7383F30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8BABFC6-C62F-FB9F-8FD9-48C2ACDE4362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13FB8EB-CADE-7800-34C0-01F2675725E7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D193A57-100E-DBCE-14C1-AB1521DC4A17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2CF90FD-75F9-6FF9-1AF3-6E199962E98D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9197143-DFD7-A253-E321-43A0B95F078E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C16C64A-C074-FD43-8C4E-A52C9B2249F5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146140A-686F-81D4-43B0-813B983819B0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B445DA5-0107-312D-BB44-4C28B2494CAF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06BCE3-92AA-92C4-9F47-1D1B544A47C5}"/>
                </a:ext>
              </a:extLst>
            </p:cNvPr>
            <p:cNvSpPr txBox="1"/>
            <p:nvPr/>
          </p:nvSpPr>
          <p:spPr>
            <a:xfrm>
              <a:off x="2675824" y="2269051"/>
              <a:ext cx="16463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54332FA-02F0-1C1C-CB14-EE514106D167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0D3E5A-17E6-AD28-DC5E-F8171568AA93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AAA428-70DE-2F01-6EC5-2CA1C5EA894D}"/>
                </a:ext>
              </a:extLst>
            </p:cNvPr>
            <p:cNvSpPr txBox="1"/>
            <p:nvPr/>
          </p:nvSpPr>
          <p:spPr>
            <a:xfrm>
              <a:off x="5125843" y="4118592"/>
              <a:ext cx="1841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 = 2/3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9AEDD63-C252-BC50-927D-F064AEC443C8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1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29ACF0-DA72-FC7F-0C1D-A908A70072C7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E0A510-0B26-BACF-FE46-350D31D3A059}"/>
              </a:ext>
            </a:extLst>
          </p:cNvPr>
          <p:cNvSpPr txBox="1"/>
          <p:nvPr/>
        </p:nvSpPr>
        <p:spPr>
          <a:xfrm>
            <a:off x="7754521" y="1029862"/>
            <a:ext cx="401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Pop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Since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CURR n in P[v] is s,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no need of calculating </a:t>
            </a:r>
            <a:r>
              <a:rPr lang="el-GR" sz="1400" b="1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s.[s].</a:t>
            </a:r>
            <a:endParaRPr lang="en-IN" sz="16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03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1DD0-E8E3-D348-F56A-8AC7FF1E3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67AF-3178-FE44-2000-9CDAB5E4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E33E-3CED-26F7-36BA-A86F059D9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u|t|s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v</a:t>
            </a:r>
          </a:p>
          <a:p>
            <a:pPr marL="0" indent="0">
              <a:buNone/>
            </a:pPr>
            <a:r>
              <a:rPr lang="en-US" sz="1500" dirty="0"/>
              <a:t>CURR n in P[v]: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1F0FD8-3975-AED6-6447-023FED255560}"/>
              </a:ext>
            </a:extLst>
          </p:cNvPr>
          <p:cNvGrpSpPr/>
          <p:nvPr/>
        </p:nvGrpSpPr>
        <p:grpSpPr>
          <a:xfrm>
            <a:off x="2261938" y="1029862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5BEF78-C027-8B9D-66F4-E9D5B3C7CCEE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AC1B744-E369-E13D-A651-D1BF3675C12E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A32295B-FD50-1E00-656B-CB20E9B4CD72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DF53DBC-7AA0-62A2-1D60-A8AB13FB4FD9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AFC66D9-31F5-07AC-FD6C-230CC0ECF7F7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CCBBDE9-07B6-192D-53F8-10E76A9170BA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9283B60-106F-56FD-AE56-814278A2268C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FEF7FC6-51B3-699C-2B25-4F31D94EB776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82FA813-82D5-7DCC-8D62-BF98FD077255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152319E-4D2F-3689-1AA6-0C72D6A13CED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83CE4EA-7985-3ED3-4467-5BD68F90C8CF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8B90094-C3BB-2DA1-1164-4F8DD73A2FC4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F9CB7C2-0FE1-7A49-3C87-B30F178FDA15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18B641A-46E4-8D13-16CB-0887BA69D05D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93BC7AB-29B3-61D4-6D14-2AFB426FD0A9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CB52E2-DA8B-0E09-BB71-6D17182DB50C}"/>
                </a:ext>
              </a:extLst>
            </p:cNvPr>
            <p:cNvSpPr txBox="1"/>
            <p:nvPr/>
          </p:nvSpPr>
          <p:spPr>
            <a:xfrm>
              <a:off x="2675824" y="2269051"/>
              <a:ext cx="16463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11FE13-E523-43D2-74EC-6CDE8F75695D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44C485-E9DA-08B9-3E65-332A4D164B08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A4C340-F348-293B-B872-E2496C69D716}"/>
                </a:ext>
              </a:extLst>
            </p:cNvPr>
            <p:cNvSpPr txBox="1"/>
            <p:nvPr/>
          </p:nvSpPr>
          <p:spPr>
            <a:xfrm>
              <a:off x="5125843" y="4118592"/>
              <a:ext cx="1841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0 + 2/3 =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 = 2/3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35D5606-569E-0F1F-B539-389FF2FD69C4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1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0D917DA-2DBE-5A9C-215E-23EF47E91677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E2D19C0-C086-AA46-5903-D6D6E6AA1B3C}"/>
              </a:ext>
            </a:extLst>
          </p:cNvPr>
          <p:cNvSpPr txBox="1"/>
          <p:nvPr/>
        </p:nvSpPr>
        <p:spPr>
          <a:xfrm>
            <a:off x="7754521" y="1029862"/>
            <a:ext cx="401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Calculate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← 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+ δ[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IN" sz="16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626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04D63-AD08-C1F3-232D-E938A1B66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B9AE-99AE-3235-02D1-4A5D4731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AC4D-2895-6DFE-C4B5-D97650D3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u</a:t>
            </a:r>
          </a:p>
          <a:p>
            <a:pPr marL="0" indent="0">
              <a:buNone/>
            </a:pPr>
            <a:r>
              <a:rPr lang="en-US" sz="1500" dirty="0"/>
              <a:t>CURR n in P[y]: 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7934780-313C-4031-C434-EA3C31EDE89B}"/>
              </a:ext>
            </a:extLst>
          </p:cNvPr>
          <p:cNvGrpSpPr/>
          <p:nvPr/>
        </p:nvGrpSpPr>
        <p:grpSpPr>
          <a:xfrm>
            <a:off x="2261938" y="1029862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55BCEB2-2E46-E821-84A3-86CA93D5DAD3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39CA80D-3BAC-89B8-EEFA-130DEE86F7F3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3B9A8FF-8C60-C00A-6328-94CEB750AAC2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EFFFF935-79D1-28EE-98A8-612381BE093B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4135284-5CA6-C76C-D6F4-1E0F1A48C8FE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D260BEFC-5CA9-576C-56A9-CE559F7BEA1B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48E416F-D304-B3B1-BD3C-94E2D1FDDDAE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DEF7002-71FC-E45C-07DE-AD1656C88439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478EDC7-D67E-E456-8570-DA207CC278EA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FD04D1D-02BB-2464-7309-7607517F2ACA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4B273BE-325A-1546-2400-9B1EE1669E25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9133D0-7DAB-274D-DA38-6D68C2E98405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109FB35-8C8C-489B-0F9C-15D2260167DE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35CED1B-BCED-50D4-435C-9394B8795080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B168F42-74A5-3C55-1812-AAA9AEA02F30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C30DC9-5CB8-06FC-B9DD-97477B54FE37}"/>
                </a:ext>
              </a:extLst>
            </p:cNvPr>
            <p:cNvSpPr txBox="1"/>
            <p:nvPr/>
          </p:nvSpPr>
          <p:spPr>
            <a:xfrm>
              <a:off x="2675824" y="2269051"/>
              <a:ext cx="16463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DE56A2-674B-D4E9-6C3B-7EFDDCE4551A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FDC9BB-380E-FDB9-A371-0810EE2C5E65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8265FF4-5934-FD18-4F63-D98BD6193B63}"/>
                </a:ext>
              </a:extLst>
            </p:cNvPr>
            <p:cNvSpPr txBox="1"/>
            <p:nvPr/>
          </p:nvSpPr>
          <p:spPr>
            <a:xfrm>
              <a:off x="5125843" y="4118592"/>
              <a:ext cx="1841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 = 2/3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A4D148-419A-13D3-D72E-EA7789043EF2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1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F72ED7C-6D2C-30E3-CFE5-1D4132269E88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6EE182-A8C9-F68A-31FC-4C7358A0DD69}"/>
              </a:ext>
            </a:extLst>
          </p:cNvPr>
          <p:cNvSpPr txBox="1"/>
          <p:nvPr/>
        </p:nvSpPr>
        <p:spPr>
          <a:xfrm>
            <a:off x="7754521" y="1029862"/>
            <a:ext cx="401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Pop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Since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CURR n in P[u] is s,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no need of calculating </a:t>
            </a:r>
            <a:r>
              <a:rPr lang="el-GR" sz="1400" b="1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s.[s].</a:t>
            </a:r>
            <a:endParaRPr lang="en-IN" sz="16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772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BA33D-FAC1-BF71-FE04-97936B3A8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0985-ACBF-9A7B-7BFC-E4DD0B00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10A7-D986-DFED-DF1D-BAF6FDF8D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  <a:r>
              <a:rPr lang="en-US" sz="1500" dirty="0" err="1"/>
              <a:t>t|s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u</a:t>
            </a:r>
          </a:p>
          <a:p>
            <a:pPr marL="0" indent="0">
              <a:buNone/>
            </a:pPr>
            <a:r>
              <a:rPr lang="en-US" sz="1500" dirty="0"/>
              <a:t>CURR n in P[u]: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7EB1AB1-927E-2BD2-C8BD-A3A607FA62D7}"/>
              </a:ext>
            </a:extLst>
          </p:cNvPr>
          <p:cNvGrpSpPr/>
          <p:nvPr/>
        </p:nvGrpSpPr>
        <p:grpSpPr>
          <a:xfrm>
            <a:off x="2261938" y="1029862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7E78006-3EB3-F93B-90F2-E4308355F9E3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86B8EEE-F909-2A39-C982-FD10A53076C1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D476AB9-F062-485D-F0B8-FEA8153E5E43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07170A-0095-B010-38B3-8A527F0DAD34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CC6FE28-F338-D296-D41E-E274FEAD03D9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358086-CF45-C848-D43D-9E1F4FCE5854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77486CA-8D98-85E5-BEC5-BA12D298334F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C1AA587-743C-3684-3E88-D41E5A6383B3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A7DCD6A5-5B66-619E-9CDF-A950308C755A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E27BB554-BF35-705D-432A-343AA6F2E0E4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F1E2C3C-A390-A99C-1728-7DEC333BF0C7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6D60C2D-0458-C48E-4334-B06AA9F1A149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62F16AD-FEF7-1926-5019-60EEC95353AD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DD11941-2CCD-B552-9777-21F019C95C2A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814C59C-C515-7357-5BF2-C2BD8F3B91ED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185FD2-3BBD-A6F6-2864-67349F4D2A20}"/>
                </a:ext>
              </a:extLst>
            </p:cNvPr>
            <p:cNvSpPr txBox="1"/>
            <p:nvPr/>
          </p:nvSpPr>
          <p:spPr>
            <a:xfrm>
              <a:off x="2675824" y="2269051"/>
              <a:ext cx="16463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E4EA03-7DA8-2D50-FD5C-21D2B34B17ED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5AA012-C51D-B461-1A6F-15056AAE34D3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0 + 2/3 =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EAF238F-08C4-A11A-3827-E7F3355447AC}"/>
                </a:ext>
              </a:extLst>
            </p:cNvPr>
            <p:cNvSpPr txBox="1"/>
            <p:nvPr/>
          </p:nvSpPr>
          <p:spPr>
            <a:xfrm>
              <a:off x="5125843" y="4118592"/>
              <a:ext cx="1841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 = 2/3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193363-14D7-35D9-3C66-A0DA583DC152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1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6C80B90-BDCD-38DA-FC14-8067D574C8B2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69EA8F7-FFD6-FC25-D06F-64587019DB74}"/>
              </a:ext>
            </a:extLst>
          </p:cNvPr>
          <p:cNvSpPr txBox="1"/>
          <p:nvPr/>
        </p:nvSpPr>
        <p:spPr>
          <a:xfrm>
            <a:off x="7754521" y="1029862"/>
            <a:ext cx="401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Calculate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← 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+ δ[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IN" sz="16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48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93E1-7F10-93B2-E055-D29CED83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496"/>
          </a:xfrm>
        </p:spPr>
        <p:txBody>
          <a:bodyPr>
            <a:normAutofit/>
          </a:bodyPr>
          <a:lstStyle/>
          <a:p>
            <a:r>
              <a:rPr lang="en-US" sz="3600" b="1" dirty="0"/>
              <a:t>Terminology going ahead…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6F9E-94FF-BDD1-1BF1-DCD88509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789"/>
            <a:ext cx="10515600" cy="4725153"/>
          </a:xfrm>
        </p:spPr>
        <p:txBody>
          <a:bodyPr>
            <a:normAutofit/>
          </a:bodyPr>
          <a:lstStyle/>
          <a:p>
            <a:r>
              <a:rPr lang="en-IN" sz="2000" dirty="0"/>
              <a:t>Graph </a:t>
            </a:r>
            <a:r>
              <a:rPr lang="en-IN" sz="2000" b="1" dirty="0"/>
              <a:t>G = (V, E); </a:t>
            </a:r>
            <a:r>
              <a:rPr lang="en-IN" sz="2000" dirty="0"/>
              <a:t>where </a:t>
            </a:r>
            <a:r>
              <a:rPr lang="en-IN" sz="2000" b="1" dirty="0"/>
              <a:t>V ∈ {set of vertices in G} </a:t>
            </a:r>
            <a:r>
              <a:rPr lang="en-IN" sz="2000" dirty="0"/>
              <a:t>and </a:t>
            </a:r>
            <a:r>
              <a:rPr lang="en-IN" sz="2000" b="1" dirty="0"/>
              <a:t>E ∈ {set of edges in G} </a:t>
            </a:r>
          </a:p>
          <a:p>
            <a:r>
              <a:rPr lang="en-US" sz="2000" b="1" dirty="0"/>
              <a:t>n</a:t>
            </a:r>
            <a:r>
              <a:rPr lang="en-US" sz="2000" dirty="0"/>
              <a:t> and </a:t>
            </a:r>
            <a:r>
              <a:rPr lang="en-US" sz="2000" b="1" dirty="0"/>
              <a:t>m</a:t>
            </a:r>
            <a:r>
              <a:rPr lang="en-US" sz="2000" dirty="0"/>
              <a:t> to denote the number of vertices and edges, respectively.</a:t>
            </a:r>
            <a:endParaRPr lang="en-IN" sz="2000" dirty="0"/>
          </a:p>
          <a:p>
            <a:r>
              <a:rPr lang="en-US" sz="2000" dirty="0"/>
              <a:t>ω be a weight function on the edges, where ω(e) &gt; 0, e ∈ E, for weighted graphs, and define ω(e) = 1, e ∈ E, for unweighted graphs</a:t>
            </a:r>
          </a:p>
          <a:p>
            <a:r>
              <a:rPr lang="en-US" sz="2000" dirty="0"/>
              <a:t>d</a:t>
            </a:r>
            <a:r>
              <a:rPr lang="en-US" sz="1200" dirty="0"/>
              <a:t>G</a:t>
            </a:r>
            <a:r>
              <a:rPr lang="en-US" sz="2000" dirty="0"/>
              <a:t>(s, t) to denote the distance between vertices s and t; where s,t ∈ V, i.e. the minimum length of any path connecting s and t in G</a:t>
            </a:r>
          </a:p>
          <a:p>
            <a:r>
              <a:rPr lang="en-US" sz="2000" dirty="0"/>
              <a:t>By definition, d</a:t>
            </a:r>
            <a:r>
              <a:rPr lang="en-US" sz="1200" dirty="0"/>
              <a:t>G</a:t>
            </a:r>
            <a:r>
              <a:rPr lang="en-US" sz="2000" dirty="0"/>
              <a:t>(s, s) = 0 for every s ∈ V , and d</a:t>
            </a:r>
            <a:r>
              <a:rPr lang="en-US" sz="1200" dirty="0"/>
              <a:t>G</a:t>
            </a:r>
            <a:r>
              <a:rPr lang="en-US" sz="2000" dirty="0"/>
              <a:t>(s, t) = d</a:t>
            </a:r>
            <a:r>
              <a:rPr lang="en-US" sz="1200" dirty="0"/>
              <a:t>G</a:t>
            </a:r>
            <a:r>
              <a:rPr lang="en-US" sz="2000" dirty="0"/>
              <a:t>(t, s) for s, t ∈ V</a:t>
            </a:r>
          </a:p>
          <a:p>
            <a:r>
              <a:rPr lang="en-US" sz="2000" dirty="0"/>
              <a:t>Let </a:t>
            </a:r>
            <a:r>
              <a:rPr lang="en-US" sz="2000" b="1" dirty="0"/>
              <a:t>σ</a:t>
            </a:r>
            <a:r>
              <a:rPr lang="en-US" sz="1200" b="1" dirty="0"/>
              <a:t>st</a:t>
            </a:r>
            <a:r>
              <a:rPr lang="en-US" sz="2000" b="1" dirty="0"/>
              <a:t> = σ</a:t>
            </a:r>
            <a:r>
              <a:rPr lang="en-US" sz="1200" b="1" dirty="0"/>
              <a:t>ts</a:t>
            </a:r>
            <a:r>
              <a:rPr lang="en-US" sz="2000" b="1" dirty="0"/>
              <a:t> </a:t>
            </a:r>
            <a:r>
              <a:rPr lang="en-US" sz="2000" dirty="0"/>
              <a:t>denote the number of shortest paths from </a:t>
            </a:r>
            <a:r>
              <a:rPr lang="en-US" sz="1200" dirty="0"/>
              <a:t>s</a:t>
            </a:r>
            <a:r>
              <a:rPr lang="en-US" sz="2000" dirty="0"/>
              <a:t> ∈ V to </a:t>
            </a:r>
            <a:r>
              <a:rPr lang="en-US" sz="1200" dirty="0"/>
              <a:t>t</a:t>
            </a:r>
            <a:r>
              <a:rPr lang="en-US" sz="2000" dirty="0"/>
              <a:t> ∈ V , where σ</a:t>
            </a:r>
            <a:r>
              <a:rPr lang="en-US" sz="1200" dirty="0"/>
              <a:t>ss</a:t>
            </a:r>
            <a:r>
              <a:rPr lang="en-US" sz="2000" dirty="0"/>
              <a:t> = 1 by convention.</a:t>
            </a:r>
          </a:p>
          <a:p>
            <a:r>
              <a:rPr lang="en-US" sz="2000" dirty="0"/>
              <a:t>Let </a:t>
            </a:r>
            <a:r>
              <a:rPr lang="en-US" sz="2000" b="1" dirty="0"/>
              <a:t>σ</a:t>
            </a:r>
            <a:r>
              <a:rPr lang="en-US" sz="1200" b="1" dirty="0"/>
              <a:t>st</a:t>
            </a:r>
            <a:r>
              <a:rPr lang="en-US" sz="2000" b="1" dirty="0"/>
              <a:t>(v) </a:t>
            </a:r>
            <a:r>
              <a:rPr lang="en-US" sz="2000" dirty="0"/>
              <a:t>denote the number of shortest paths from </a:t>
            </a:r>
            <a:r>
              <a:rPr lang="en-US" sz="2000" b="1" dirty="0"/>
              <a:t>s</a:t>
            </a:r>
            <a:r>
              <a:rPr lang="en-US" sz="2000" dirty="0"/>
              <a:t> to </a:t>
            </a:r>
            <a:r>
              <a:rPr lang="en-US" sz="2000" b="1" dirty="0"/>
              <a:t>t</a:t>
            </a:r>
            <a:r>
              <a:rPr lang="en-US" sz="2000" dirty="0"/>
              <a:t> that some </a:t>
            </a:r>
            <a:r>
              <a:rPr lang="en-US" sz="2000" b="1" dirty="0"/>
              <a:t>v ∈ V </a:t>
            </a:r>
            <a:r>
              <a:rPr lang="en-US" sz="2000" dirty="0"/>
              <a:t>lies on.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772014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97076-18B7-E81B-0325-5121C1705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C706-7A95-6088-51FD-1A2CABF8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D162-3DCF-4AE0-D987-FCF481353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s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t</a:t>
            </a:r>
          </a:p>
          <a:p>
            <a:pPr marL="0" indent="0">
              <a:buNone/>
            </a:pPr>
            <a:r>
              <a:rPr lang="en-US" sz="1500" dirty="0"/>
              <a:t>CURR n in P[t]: 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6565B-92FD-9788-823F-A1AA79FD1A93}"/>
              </a:ext>
            </a:extLst>
          </p:cNvPr>
          <p:cNvGrpSpPr/>
          <p:nvPr/>
        </p:nvGrpSpPr>
        <p:grpSpPr>
          <a:xfrm>
            <a:off x="2261938" y="1029862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300EF09-1F89-060B-D026-EE83393A9953}"/>
                </a:ext>
              </a:extLst>
            </p:cNvPr>
            <p:cNvGrpSpPr/>
            <p:nvPr/>
          </p:nvGrpSpPr>
          <p:grpSpPr>
            <a:xfrm>
              <a:off x="1981200" y="1419727"/>
              <a:ext cx="8080690" cy="4523872"/>
              <a:chOff x="2501372" y="2177716"/>
              <a:chExt cx="4199697" cy="266355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E8DABA5-1B8C-E502-85C9-4E79F3863D4B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74495"/>
                <a:ext cx="855625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CB5D1A3-D74A-3CA1-0A75-B8167F55E933}"/>
                  </a:ext>
                </a:extLst>
              </p:cNvPr>
              <p:cNvGrpSpPr/>
              <p:nvPr/>
            </p:nvGrpSpPr>
            <p:grpSpPr>
              <a:xfrm>
                <a:off x="2501372" y="2177716"/>
                <a:ext cx="4199697" cy="2663553"/>
                <a:chOff x="2509393" y="2145632"/>
                <a:chExt cx="4199697" cy="2663553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24297BD6-30A8-9B3D-1844-9ED21C35EA4F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B872403-8701-0DC2-1B19-D9EF5BAE30DE}"/>
                    </a:ext>
                  </a:extLst>
                </p:cNvPr>
                <p:cNvSpPr/>
                <p:nvPr/>
              </p:nvSpPr>
              <p:spPr>
                <a:xfrm>
                  <a:off x="3754373" y="2145632"/>
                  <a:ext cx="456158" cy="593557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FC1836C-C027-44AB-FA09-881C8E104D03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D9C2C5B-D6C1-C7B5-8457-A9977B9133FD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3BC14F-3474-A5F2-634E-D95864007F88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56CE322-DE87-99CF-DB05-202FCEDDD940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490D629-E339-3CC4-B7AB-7840068CFAED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BD210CE-D2EE-1E8A-2109-0F46F0557B45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A15866-63B8-850D-A571-4B532AE934E8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EAD05D7-9343-F804-6CA4-150D52BDD0BD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03E4609-61DB-3A5E-6C40-E4DAB54826E2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0F9BD82-33F7-2731-8EEE-1397A40CAEFE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74495"/>
                <a:ext cx="890004" cy="7767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0CD80F-B69E-8115-AF12-0082AA527750}"/>
                </a:ext>
              </a:extLst>
            </p:cNvPr>
            <p:cNvSpPr txBox="1"/>
            <p:nvPr/>
          </p:nvSpPr>
          <p:spPr>
            <a:xfrm>
              <a:off x="2675824" y="2269051"/>
              <a:ext cx="16463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0C3AB7-A403-AEEE-7A92-23229847E0BB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549A25-AB08-0379-2FFE-8628EBF5E46B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BA010C-8272-2714-8572-E7B0633D5386}"/>
                </a:ext>
              </a:extLst>
            </p:cNvPr>
            <p:cNvSpPr txBox="1"/>
            <p:nvPr/>
          </p:nvSpPr>
          <p:spPr>
            <a:xfrm>
              <a:off x="5125843" y="4118592"/>
              <a:ext cx="1841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 = 2/3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421C30-DE30-E6B5-2246-1712ABB894A2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1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603AA6-0535-1820-0424-E771169583CB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4839F33-A2C4-83E2-13F4-24B5949EE243}"/>
              </a:ext>
            </a:extLst>
          </p:cNvPr>
          <p:cNvSpPr txBox="1"/>
          <p:nvPr/>
        </p:nvSpPr>
        <p:spPr>
          <a:xfrm>
            <a:off x="7754521" y="1029862"/>
            <a:ext cx="40147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Pop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Since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CURR n in P[t] is s,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no need of calculating </a:t>
            </a:r>
            <a:r>
              <a:rPr lang="el-GR" sz="1400" b="1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s.[s].</a:t>
            </a:r>
            <a:endParaRPr lang="en-IN" sz="16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888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751D1-0B76-5301-AA84-2D7EED023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6946E-5EAD-CDC9-084F-BA7CB69C4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B9DF-98BC-E8FB-D56A-DE839991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s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t</a:t>
            </a:r>
          </a:p>
          <a:p>
            <a:pPr marL="0" indent="0">
              <a:buNone/>
            </a:pPr>
            <a:r>
              <a:rPr lang="en-US" sz="1500" dirty="0"/>
              <a:t>CURR n in P[t]: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851F94-28AD-044A-CDAC-EC8906BED2FE}"/>
              </a:ext>
            </a:extLst>
          </p:cNvPr>
          <p:cNvGrpSpPr/>
          <p:nvPr/>
        </p:nvGrpSpPr>
        <p:grpSpPr>
          <a:xfrm>
            <a:off x="2261938" y="1029862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7BA067-07DC-5E5F-71FA-9E6A8E5BCF68}"/>
                </a:ext>
              </a:extLst>
            </p:cNvPr>
            <p:cNvGrpSpPr/>
            <p:nvPr/>
          </p:nvGrpSpPr>
          <p:grpSpPr>
            <a:xfrm>
              <a:off x="1981200" y="1400005"/>
              <a:ext cx="8080690" cy="4543594"/>
              <a:chOff x="2501372" y="2166104"/>
              <a:chExt cx="4199697" cy="267516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09D99C7-6A14-DE21-99C4-3EA1BAA4F7CC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62882"/>
                <a:ext cx="855625" cy="788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D51FC9-1B3D-6F1D-460F-0278F9A9CABD}"/>
                  </a:ext>
                </a:extLst>
              </p:cNvPr>
              <p:cNvGrpSpPr/>
              <p:nvPr/>
            </p:nvGrpSpPr>
            <p:grpSpPr>
              <a:xfrm>
                <a:off x="2501372" y="2166104"/>
                <a:ext cx="4199697" cy="2675165"/>
                <a:chOff x="2509393" y="2134020"/>
                <a:chExt cx="4199697" cy="2675165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E31CB30-9ECC-94A3-6E6B-076D70A9754D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022C49C-67D2-0B47-BBBA-ECD7881C9F5F}"/>
                    </a:ext>
                  </a:extLst>
                </p:cNvPr>
                <p:cNvSpPr/>
                <p:nvPr/>
              </p:nvSpPr>
              <p:spPr>
                <a:xfrm>
                  <a:off x="3754373" y="2134020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E438246-48DC-F83E-4974-55C7C785224C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6DE627C-C6E8-274E-1F7A-EECD64B36320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B650B4E-36DB-766B-8665-A933E140F2C0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3312473-C9DB-653F-5D03-062810149405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59BACFB-D993-3562-9336-6A1622862804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E7D74D2-B094-4211-5614-A2AB4F6D0437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DB1CDB9-0293-F049-C1C7-0FEAE33A4F05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72CACD5-F4CC-17AF-54DB-A728B4843203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1435A9B-310E-6F9E-9207-392B46360F68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431BA15-F1B0-98F7-0FE9-EA435F8364CD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62882"/>
                <a:ext cx="890003" cy="788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F13627-3974-EFA8-B0E3-C647296FFB6E}"/>
                </a:ext>
              </a:extLst>
            </p:cNvPr>
            <p:cNvSpPr txBox="1"/>
            <p:nvPr/>
          </p:nvSpPr>
          <p:spPr>
            <a:xfrm>
              <a:off x="2675824" y="2269051"/>
              <a:ext cx="16463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E7FC89-B50E-23E0-F781-46B0B9DDBFB6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0 + 2/3 =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C544E2-0128-90EA-1E9D-372C6216AE6F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0B2E7C-7D36-A4D4-19C8-3A0BD05C4D18}"/>
                </a:ext>
              </a:extLst>
            </p:cNvPr>
            <p:cNvSpPr txBox="1"/>
            <p:nvPr/>
          </p:nvSpPr>
          <p:spPr>
            <a:xfrm>
              <a:off x="5125843" y="4118592"/>
              <a:ext cx="1841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 = 2/3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A87B7E4-3176-EB88-97CE-E75634437F2A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1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C43DEE-85DB-6A91-96BF-7E66DEB14A8A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C98FE2-D494-28DB-EE29-DEF3888BB4AF}"/>
              </a:ext>
            </a:extLst>
          </p:cNvPr>
          <p:cNvSpPr txBox="1"/>
          <p:nvPr/>
        </p:nvSpPr>
        <p:spPr>
          <a:xfrm>
            <a:off x="7754521" y="1029862"/>
            <a:ext cx="4014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Calculate 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← CB 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 + δ[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pl-PL" sz="1400" b="1" dirty="0">
                <a:solidFill>
                  <a:schemeClr val="accent6">
                    <a:lumMod val="75000"/>
                  </a:schemeClr>
                </a:solidFill>
              </a:rPr>
              <a:t>]</a:t>
            </a:r>
            <a:endParaRPr lang="en-IN" sz="16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92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1DB64-169C-F6C8-29D6-2332C009A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DCDD-23D7-3C23-691F-77F8D483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2189E-5AAD-50A0-6240-BE0B74703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s</a:t>
            </a:r>
          </a:p>
          <a:p>
            <a:pPr marL="0" indent="0">
              <a:buNone/>
            </a:pPr>
            <a:r>
              <a:rPr lang="en-US" sz="1500" dirty="0"/>
              <a:t>CURR n in P[w]: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C32863-8F74-12D6-321A-99CF41630080}"/>
              </a:ext>
            </a:extLst>
          </p:cNvPr>
          <p:cNvGrpSpPr/>
          <p:nvPr/>
        </p:nvGrpSpPr>
        <p:grpSpPr>
          <a:xfrm>
            <a:off x="2261938" y="1029862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D498C03-C339-368C-CF59-415A4E7CEB61}"/>
                </a:ext>
              </a:extLst>
            </p:cNvPr>
            <p:cNvGrpSpPr/>
            <p:nvPr/>
          </p:nvGrpSpPr>
          <p:grpSpPr>
            <a:xfrm>
              <a:off x="1981200" y="1400005"/>
              <a:ext cx="8080690" cy="4543594"/>
              <a:chOff x="2501372" y="2166104"/>
              <a:chExt cx="4199697" cy="267516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0E4EA78-C8D5-1906-5136-C81BCF4B6F34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62882"/>
                <a:ext cx="855625" cy="788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3815E39-BA32-D923-177E-F55C4BC87122}"/>
                  </a:ext>
                </a:extLst>
              </p:cNvPr>
              <p:cNvGrpSpPr/>
              <p:nvPr/>
            </p:nvGrpSpPr>
            <p:grpSpPr>
              <a:xfrm>
                <a:off x="2501372" y="2166104"/>
                <a:ext cx="4199697" cy="2675165"/>
                <a:chOff x="2509393" y="2134020"/>
                <a:chExt cx="4199697" cy="2675165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7D06580-78F6-B5B4-5EEB-0E82245CA932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0C835A-7A35-2CB0-A571-9F584D52E4CE}"/>
                    </a:ext>
                  </a:extLst>
                </p:cNvPr>
                <p:cNvSpPr/>
                <p:nvPr/>
              </p:nvSpPr>
              <p:spPr>
                <a:xfrm>
                  <a:off x="3754373" y="2134020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D86D117-7E55-CABC-1427-E736769CBDC1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FA8054-0EEA-1BAE-2277-DA01F336ADB6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32B0D2C-9C2E-7667-7DD8-3612804DE1D7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ADF1857-B1F3-0247-31D2-8FA9E0A4027E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F05FB08-F6B6-738B-E035-2CB123EB5B6F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5C5C3EA-C06B-1A5A-4556-55716AFE9235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EAAE595-4A97-6B23-B24F-341EF201458B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14403DB-2F92-F08F-1F93-4117B10C053E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3A7872B-BF0E-F4B1-E4D9-38AE57582632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DB8B766-7F49-B73A-321B-8E79A86E2CDE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62882"/>
                <a:ext cx="890003" cy="788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990734-9D7C-023E-F642-8116A3F60A99}"/>
                </a:ext>
              </a:extLst>
            </p:cNvPr>
            <p:cNvSpPr txBox="1"/>
            <p:nvPr/>
          </p:nvSpPr>
          <p:spPr>
            <a:xfrm>
              <a:off x="2675824" y="2269051"/>
              <a:ext cx="16463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273988-6C16-CD3F-1473-63C081A3238B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8CE4F17-C8FC-6CC2-E0CB-A7267D2013CD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02CCBE-8168-088A-6B17-D4461E469839}"/>
                </a:ext>
              </a:extLst>
            </p:cNvPr>
            <p:cNvSpPr txBox="1"/>
            <p:nvPr/>
          </p:nvSpPr>
          <p:spPr>
            <a:xfrm>
              <a:off x="5125843" y="4118592"/>
              <a:ext cx="1841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 = 2/3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7AFBCCC-BCB7-7270-B1B2-10A9B3175CA8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1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D9031C-9760-1E2A-E91B-40BDC4B7CF03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51162BE-D777-6D08-B3DD-C50DD015D68C}"/>
              </a:ext>
            </a:extLst>
          </p:cNvPr>
          <p:cNvSpPr txBox="1"/>
          <p:nvPr/>
        </p:nvSpPr>
        <p:spPr>
          <a:xfrm>
            <a:off x="7754521" y="1029862"/>
            <a:ext cx="40147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Pop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path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Since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CURR n in P[s] is empty,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no need of calculating </a:t>
            </a:r>
            <a:r>
              <a:rPr lang="el-GR" sz="1400" b="1" dirty="0">
                <a:solidFill>
                  <a:schemeClr val="accent6">
                    <a:lumMod val="75000"/>
                  </a:schemeClr>
                </a:solidFill>
              </a:rPr>
              <a:t>δ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s.[s].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3)</a:t>
            </a:r>
            <a:r>
              <a:rPr lang="en-US" sz="1400" b="1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CURR pop equals source node, no need of calculating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CB[s].</a:t>
            </a:r>
          </a:p>
        </p:txBody>
      </p:sp>
    </p:spTree>
    <p:extLst>
      <p:ext uri="{BB962C8B-B14F-4D97-AF65-F5344CB8AC3E}">
        <p14:creationId xmlns:p14="http://schemas.microsoft.com/office/powerpoint/2010/main" val="4148778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8E688-EF9B-5021-8135-DBE9AA56E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CD0A-BFE6-794F-6C7E-E1B9D6EA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51" y="172894"/>
            <a:ext cx="10515600" cy="581359"/>
          </a:xfrm>
        </p:spPr>
        <p:txBody>
          <a:bodyPr>
            <a:noAutofit/>
          </a:bodyPr>
          <a:lstStyle/>
          <a:p>
            <a:r>
              <a:rPr lang="en-US" sz="2500" b="1" dirty="0"/>
              <a:t>Algo demonstration (Iteration: 1, Source: s, </a:t>
            </a:r>
            <a:r>
              <a:rPr lang="el-GR" sz="2800" b="1" dirty="0"/>
              <a:t>σ</a:t>
            </a:r>
            <a:r>
              <a:rPr lang="en-US" sz="2800" b="1" dirty="0"/>
              <a:t>[s] = 1, d[s]=0</a:t>
            </a:r>
            <a:r>
              <a:rPr lang="en-US" sz="2500" b="1" dirty="0"/>
              <a:t>)</a:t>
            </a:r>
            <a:endParaRPr lang="en-IN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350F-8849-ACBC-EA31-BDE7A285B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56" y="888088"/>
            <a:ext cx="10704095" cy="542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STACK </a:t>
            </a:r>
            <a:r>
              <a:rPr lang="en-US" sz="1500" b="1" dirty="0"/>
              <a:t>path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QUEUE </a:t>
            </a:r>
            <a:r>
              <a:rPr lang="en-US" sz="1500" b="1" dirty="0"/>
              <a:t>Q</a:t>
            </a:r>
            <a:r>
              <a:rPr lang="en-US" sz="1500" dirty="0"/>
              <a:t>: </a:t>
            </a:r>
          </a:p>
          <a:p>
            <a:pPr marL="0" indent="0">
              <a:buNone/>
            </a:pPr>
            <a:r>
              <a:rPr lang="en-US" sz="1500" dirty="0"/>
              <a:t>CURR pop: </a:t>
            </a:r>
          </a:p>
          <a:p>
            <a:pPr marL="0" indent="0">
              <a:buNone/>
            </a:pPr>
            <a:r>
              <a:rPr lang="en-US" sz="1500" dirty="0"/>
              <a:t>CURR n in P[w]: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EF5704E-03A3-49CA-26E6-D8D0FBA13FEA}"/>
              </a:ext>
            </a:extLst>
          </p:cNvPr>
          <p:cNvGrpSpPr/>
          <p:nvPr/>
        </p:nvGrpSpPr>
        <p:grpSpPr>
          <a:xfrm>
            <a:off x="2261938" y="1029862"/>
            <a:ext cx="9082313" cy="5138291"/>
            <a:chOff x="1981200" y="805308"/>
            <a:chExt cx="9269398" cy="513829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8A67B4-DDBE-AABD-98E6-6A19ACBF4B20}"/>
                </a:ext>
              </a:extLst>
            </p:cNvPr>
            <p:cNvGrpSpPr/>
            <p:nvPr/>
          </p:nvGrpSpPr>
          <p:grpSpPr>
            <a:xfrm>
              <a:off x="1981200" y="1400005"/>
              <a:ext cx="8080690" cy="4543594"/>
              <a:chOff x="2501372" y="2166104"/>
              <a:chExt cx="4199697" cy="267516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2122EBE-A1A6-6A99-1599-AC47CC20DC4B}"/>
                  </a:ext>
                </a:extLst>
              </p:cNvPr>
              <p:cNvCxnSpPr>
                <a:stCxn id="5" idx="7"/>
                <a:endCxn id="8" idx="2"/>
              </p:cNvCxnSpPr>
              <p:nvPr/>
            </p:nvCxnSpPr>
            <p:spPr>
              <a:xfrm flipV="1">
                <a:off x="2890727" y="2462882"/>
                <a:ext cx="855625" cy="788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5217C41-AD28-C8DE-8D44-17BC89A1E3A2}"/>
                  </a:ext>
                </a:extLst>
              </p:cNvPr>
              <p:cNvGrpSpPr/>
              <p:nvPr/>
            </p:nvGrpSpPr>
            <p:grpSpPr>
              <a:xfrm>
                <a:off x="2501372" y="2166104"/>
                <a:ext cx="4199697" cy="2675165"/>
                <a:chOff x="2509393" y="2134020"/>
                <a:chExt cx="4199697" cy="2675165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A670B1D-DE3E-524B-B9D4-4980A12A5BE1}"/>
                    </a:ext>
                  </a:extLst>
                </p:cNvPr>
                <p:cNvSpPr/>
                <p:nvPr/>
              </p:nvSpPr>
              <p:spPr>
                <a:xfrm>
                  <a:off x="2509393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  <a:endParaRPr lang="en-IN" dirty="0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EA1E77E-893E-58AB-D51F-F68E4B12C9FE}"/>
                    </a:ext>
                  </a:extLst>
                </p:cNvPr>
                <p:cNvSpPr/>
                <p:nvPr/>
              </p:nvSpPr>
              <p:spPr>
                <a:xfrm>
                  <a:off x="3754373" y="2134020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  <a:endParaRPr lang="en-IN" dirty="0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6F89222-BED1-9524-1C80-0F8DBC0AB6E5}"/>
                    </a:ext>
                  </a:extLst>
                </p:cNvPr>
                <p:cNvSpPr/>
                <p:nvPr/>
              </p:nvSpPr>
              <p:spPr>
                <a:xfrm>
                  <a:off x="50337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w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372E1B5-633B-1BFB-B1C7-C746180812C5}"/>
                    </a:ext>
                  </a:extLst>
                </p:cNvPr>
                <p:cNvSpPr/>
                <p:nvPr/>
              </p:nvSpPr>
              <p:spPr>
                <a:xfrm>
                  <a:off x="3754373" y="4215628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E90C10-4B42-3F98-958C-53C9F85DA65A}"/>
                    </a:ext>
                  </a:extLst>
                </p:cNvPr>
                <p:cNvSpPr/>
                <p:nvPr/>
              </p:nvSpPr>
              <p:spPr>
                <a:xfrm>
                  <a:off x="3754373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  <a:endParaRPr lang="en-IN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8EFAC0C-591D-091D-90AA-316616054ED7}"/>
                    </a:ext>
                  </a:extLst>
                </p:cNvPr>
                <p:cNvSpPr/>
                <p:nvPr/>
              </p:nvSpPr>
              <p:spPr>
                <a:xfrm>
                  <a:off x="6252932" y="3132221"/>
                  <a:ext cx="456158" cy="593557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x</a:t>
                  </a:r>
                  <a:endParaRPr lang="en-IN" dirty="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583D4FF-691C-515D-0037-A85B87FB0D55}"/>
                    </a:ext>
                  </a:extLst>
                </p:cNvPr>
                <p:cNvCxnSpPr>
                  <a:cxnSpLocks/>
                  <a:stCxn id="5" idx="6"/>
                  <a:endCxn id="11" idx="2"/>
                </p:cNvCxnSpPr>
                <p:nvPr/>
              </p:nvCxnSpPr>
              <p:spPr>
                <a:xfrm>
                  <a:off x="2965551" y="3429000"/>
                  <a:ext cx="788822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5AFD5F5-484D-6BFE-CAA7-C2B98654EA19}"/>
                  </a:ext>
                </a:extLst>
              </p:cNvPr>
              <p:cNvCxnSpPr>
                <a:cxnSpLocks/>
                <a:stCxn id="5" idx="5"/>
                <a:endCxn id="10" idx="2"/>
              </p:cNvCxnSpPr>
              <p:nvPr/>
            </p:nvCxnSpPr>
            <p:spPr>
              <a:xfrm>
                <a:off x="2890727" y="3670938"/>
                <a:ext cx="855625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3873835-069F-8893-4C49-4DD355D5B163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5481869" y="3461084"/>
                <a:ext cx="7630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28652CD-D2E5-9DEF-F8F4-C8434181675A}"/>
                  </a:ext>
                </a:extLst>
              </p:cNvPr>
              <p:cNvCxnSpPr>
                <a:cxnSpLocks/>
                <a:stCxn id="11" idx="6"/>
                <a:endCxn id="9" idx="2"/>
              </p:cNvCxnSpPr>
              <p:nvPr/>
            </p:nvCxnSpPr>
            <p:spPr>
              <a:xfrm>
                <a:off x="4202510" y="3461084"/>
                <a:ext cx="82320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65B48C9-3BC1-32E5-CB06-E37995F6033C}"/>
                  </a:ext>
                </a:extLst>
              </p:cNvPr>
              <p:cNvCxnSpPr>
                <a:cxnSpLocks/>
                <a:stCxn id="10" idx="6"/>
                <a:endCxn id="9" idx="3"/>
              </p:cNvCxnSpPr>
              <p:nvPr/>
            </p:nvCxnSpPr>
            <p:spPr>
              <a:xfrm flipV="1">
                <a:off x="4202510" y="3670938"/>
                <a:ext cx="890004" cy="8735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ABC6833-D717-F683-4FC0-527ABA86D55B}"/>
                  </a:ext>
                </a:extLst>
              </p:cNvPr>
              <p:cNvCxnSpPr>
                <a:cxnSpLocks/>
                <a:stCxn id="8" idx="6"/>
                <a:endCxn id="9" idx="1"/>
              </p:cNvCxnSpPr>
              <p:nvPr/>
            </p:nvCxnSpPr>
            <p:spPr>
              <a:xfrm>
                <a:off x="4202510" y="2462882"/>
                <a:ext cx="890003" cy="7883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B5357A-AD98-C957-1DAB-C10B0AB948E0}"/>
                </a:ext>
              </a:extLst>
            </p:cNvPr>
            <p:cNvSpPr txBox="1"/>
            <p:nvPr/>
          </p:nvSpPr>
          <p:spPr>
            <a:xfrm>
              <a:off x="2675824" y="2269051"/>
              <a:ext cx="164631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CB[s]: 0</a:t>
              </a:r>
            </a:p>
            <a:p>
              <a:r>
                <a:rPr lang="en-US" sz="1200" dirty="0"/>
                <a:t>P: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0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s.[s]: 0</a:t>
              </a:r>
              <a:endParaRPr lang="en-IN" sz="1200" dirty="0"/>
            </a:p>
            <a:p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956ED3A-A197-4D28-5185-F10BC103ADFE}"/>
                </a:ext>
              </a:extLst>
            </p:cNvPr>
            <p:cNvSpPr txBox="1"/>
            <p:nvPr/>
          </p:nvSpPr>
          <p:spPr>
            <a:xfrm>
              <a:off x="5237352" y="805308"/>
              <a:ext cx="1600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CB[t]: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s.[t] = 2/3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592630-7102-0221-D3DA-F1A00B0F220A}"/>
                </a:ext>
              </a:extLst>
            </p:cNvPr>
            <p:cNvSpPr txBox="1"/>
            <p:nvPr/>
          </p:nvSpPr>
          <p:spPr>
            <a:xfrm>
              <a:off x="5168645" y="2277733"/>
              <a:ext cx="15839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[u]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s.[u] = 2/3</a:t>
              </a:r>
              <a:endParaRPr lang="en-IN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86A757-901E-D945-072E-90C5D2E209D5}"/>
                </a:ext>
              </a:extLst>
            </p:cNvPr>
            <p:cNvSpPr txBox="1"/>
            <p:nvPr/>
          </p:nvSpPr>
          <p:spPr>
            <a:xfrm>
              <a:off x="5125843" y="4118592"/>
              <a:ext cx="1841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[v] : 2/3</a:t>
              </a:r>
            </a:p>
            <a:p>
              <a:r>
                <a:rPr lang="en-US" sz="1200" dirty="0"/>
                <a:t>P: {s}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1</a:t>
              </a:r>
            </a:p>
            <a:p>
              <a:r>
                <a:rPr lang="en-US" sz="1200" dirty="0"/>
                <a:t>d: 1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s.[v] = 2/3</a:t>
              </a:r>
              <a:endParaRPr lang="en-IN" sz="1200" dirty="0"/>
            </a:p>
            <a:p>
              <a:endParaRPr lang="en-IN"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BEF9BC-F1D0-D58F-DBF1-B440064BBCC9}"/>
                </a:ext>
              </a:extLst>
            </p:cNvPr>
            <p:cNvSpPr txBox="1"/>
            <p:nvPr/>
          </p:nvSpPr>
          <p:spPr>
            <a:xfrm>
              <a:off x="7662942" y="2320198"/>
              <a:ext cx="15212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[w] : 1</a:t>
              </a:r>
            </a:p>
            <a:p>
              <a:r>
                <a:rPr lang="en-US" sz="1200" dirty="0"/>
                <a:t>P: {t, u, v}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2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s.[w] = 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52FAF5-D024-BD7C-29D9-6C7B9A53C4EE}"/>
                </a:ext>
              </a:extLst>
            </p:cNvPr>
            <p:cNvSpPr txBox="1"/>
            <p:nvPr/>
          </p:nvSpPr>
          <p:spPr>
            <a:xfrm>
              <a:off x="9967229" y="2408122"/>
              <a:ext cx="128336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CB [x] : 0</a:t>
              </a:r>
            </a:p>
            <a:p>
              <a:r>
                <a:rPr lang="en-US" sz="1200" dirty="0"/>
                <a:t>P: {w}</a:t>
              </a:r>
            </a:p>
            <a:p>
              <a:r>
                <a:rPr lang="el-GR" sz="1200" dirty="0"/>
                <a:t>σ</a:t>
              </a:r>
              <a:r>
                <a:rPr lang="en-US" sz="1200" dirty="0"/>
                <a:t>: 3</a:t>
              </a:r>
            </a:p>
            <a:p>
              <a:r>
                <a:rPr lang="en-US" sz="1200" dirty="0"/>
                <a:t>d: 3</a:t>
              </a:r>
            </a:p>
            <a:p>
              <a:r>
                <a:rPr lang="el-GR" sz="1200" dirty="0"/>
                <a:t>δ</a:t>
              </a:r>
              <a:r>
                <a:rPr lang="en-US" sz="1200" dirty="0"/>
                <a:t>s.[x]: 0</a:t>
              </a:r>
              <a:endParaRPr lang="en-IN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A257C1-1CA3-84C1-9012-B52689CB10D8}"/>
              </a:ext>
            </a:extLst>
          </p:cNvPr>
          <p:cNvSpPr txBox="1"/>
          <p:nvPr/>
        </p:nvSpPr>
        <p:spPr>
          <a:xfrm>
            <a:off x="7754521" y="1029862"/>
            <a:ext cx="40147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1) CB of all node with respective to single vertex “s” is completed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2) Repeat the steps for all single vertices {t, u, v, w, x} next to complete the CB w.r.t all vertices .</a:t>
            </a:r>
          </a:p>
        </p:txBody>
      </p:sp>
    </p:spTree>
    <p:extLst>
      <p:ext uri="{BB962C8B-B14F-4D97-AF65-F5344CB8AC3E}">
        <p14:creationId xmlns:p14="http://schemas.microsoft.com/office/powerpoint/2010/main" val="15227966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C2B1-240C-6184-A315-56485B39D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660D-7325-536F-EAB4-2F65FC6C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Betweenness centrality can be computed in </a:t>
            </a:r>
            <a:r>
              <a:rPr lang="en-US" sz="2000" b="1" dirty="0"/>
              <a:t>O(nm + n</a:t>
            </a:r>
            <a:r>
              <a:rPr lang="en-US" sz="2000" b="1" baseline="30000" dirty="0"/>
              <a:t>2</a:t>
            </a:r>
            <a:r>
              <a:rPr lang="en-US" sz="2000" b="1" dirty="0"/>
              <a:t> log n) </a:t>
            </a:r>
            <a:r>
              <a:rPr lang="en-US" sz="2000" dirty="0"/>
              <a:t>time and </a:t>
            </a:r>
            <a:r>
              <a:rPr lang="en-US" sz="2000" b="1" dirty="0"/>
              <a:t>O(n + m) [stack + queue + predecessors] </a:t>
            </a:r>
            <a:r>
              <a:rPr lang="en-US" sz="2000" dirty="0"/>
              <a:t>space for weighted graphs. For unweighted graphs, running time reduces to </a:t>
            </a:r>
            <a:r>
              <a:rPr lang="en-US" sz="2000" b="1" dirty="0"/>
              <a:t>O(nm).</a:t>
            </a:r>
          </a:p>
          <a:p>
            <a:r>
              <a:rPr lang="en-US" sz="2000" dirty="0"/>
              <a:t>For undirected graph we need to divide the computed betweenness-centrality by two, since every path is added twice.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0907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B40F-21B0-59EC-85BB-8D2A2163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rank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DA87-032E-5950-AAE9-76CD12486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PageRank (PR) is an </a:t>
            </a:r>
            <a:r>
              <a:rPr lang="en-US" dirty="0">
                <a:hlinkClick r:id="rId2" tooltip="Algorith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</a:t>
            </a:r>
            <a:r>
              <a:rPr lang="en-US" dirty="0"/>
              <a:t> used by </a:t>
            </a:r>
            <a:r>
              <a:rPr lang="en-US" dirty="0">
                <a:hlinkClick r:id="rId3" tooltip="Google Sear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Search</a:t>
            </a:r>
            <a:r>
              <a:rPr lang="en-US" dirty="0"/>
              <a:t> to </a:t>
            </a:r>
            <a:r>
              <a:rPr lang="en-US" dirty="0">
                <a:hlinkClick r:id="rId4" tooltip="Rank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rank</a:t>
            </a:r>
            <a:r>
              <a:rPr lang="en-US" dirty="0"/>
              <a:t> </a:t>
            </a:r>
            <a:r>
              <a:rPr lang="en-US" dirty="0">
                <a:hlinkClick r:id="rId5" tooltip="Web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pages</a:t>
            </a:r>
            <a:r>
              <a:rPr lang="en-US" dirty="0"/>
              <a:t> in their </a:t>
            </a:r>
            <a:r>
              <a:rPr lang="en-US" dirty="0">
                <a:hlinkClick r:id="rId6" tooltip="Search engin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engine</a:t>
            </a:r>
            <a:r>
              <a:rPr lang="en-US" dirty="0"/>
              <a:t> results.</a:t>
            </a:r>
          </a:p>
          <a:p>
            <a:r>
              <a:rPr lang="en-US" dirty="0"/>
              <a:t>PageRank is a way of measuring the importance of website pages.</a:t>
            </a:r>
          </a:p>
          <a:p>
            <a:r>
              <a:rPr lang="en-US" dirty="0"/>
              <a:t>PageRank works by counting the number and quality of links to a page to determine a rough estimate of how important the website is.</a:t>
            </a:r>
          </a:p>
        </p:txBody>
      </p:sp>
    </p:spTree>
    <p:extLst>
      <p:ext uri="{BB962C8B-B14F-4D97-AF65-F5344CB8AC3E}">
        <p14:creationId xmlns:p14="http://schemas.microsoft.com/office/powerpoint/2010/main" val="832564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9716-F71E-EC13-0FF3-7F31659A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88800-3642-DB79-A9EC-C79B1D29B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4185" y="1846599"/>
            <a:ext cx="4318633" cy="2966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8192B-CAE5-E4CE-6A0B-E7102051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0" y="1958487"/>
            <a:ext cx="4239127" cy="27426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688B5F-20EC-7811-D039-BD9879AF6D13}"/>
                  </a:ext>
                </a:extLst>
              </p:cNvPr>
              <p:cNvSpPr txBox="1"/>
              <p:nvPr/>
            </p:nvSpPr>
            <p:spPr>
              <a:xfrm>
                <a:off x="6096000" y="4674052"/>
                <a:ext cx="4928937" cy="382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Adding weights to each edge of a node with value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𝒐𝒖𝒕𝒈𝒐𝒊𝒏𝒈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𝒆𝒅𝒈𝒆𝒔</m:t>
                        </m:r>
                      </m:den>
                    </m:f>
                  </m:oMath>
                </a14:m>
                <a:endParaRPr lang="en-IN" sz="1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688B5F-20EC-7811-D039-BD9879AF6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74052"/>
                <a:ext cx="4928937" cy="382733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DDEF6F3-C82E-B701-EFFC-FC468672626A}"/>
              </a:ext>
            </a:extLst>
          </p:cNvPr>
          <p:cNvSpPr txBox="1"/>
          <p:nvPr/>
        </p:nvSpPr>
        <p:spPr>
          <a:xfrm>
            <a:off x="669758" y="4674052"/>
            <a:ext cx="492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Assume each node as single webpage with outgoing edge refers link to other webpage and incoming edge as link pointing to it from other pages</a:t>
            </a:r>
            <a:endParaRPr lang="en-IN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ADC4DD-A4A9-9F2C-69AA-B968286A166C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005137" y="3329819"/>
            <a:ext cx="1299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AA52-C902-9317-7B3F-BC327FF3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A23706-EAED-F4B6-AC09-5A2A6D9E8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18" y="2081024"/>
            <a:ext cx="3924848" cy="269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2824B-C5E9-083D-5C10-D9B6E507B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836" y="2495297"/>
            <a:ext cx="1571844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B09F79-3ABA-11AA-6A4A-91B07E671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468" y="3644749"/>
            <a:ext cx="6496957" cy="2857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B705FF-4B63-122B-C84C-3DBA91015E4E}"/>
              </a:ext>
            </a:extLst>
          </p:cNvPr>
          <p:cNvSpPr txBox="1"/>
          <p:nvPr/>
        </p:nvSpPr>
        <p:spPr>
          <a:xfrm>
            <a:off x="7451558" y="1219200"/>
            <a:ext cx="3785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Each row of Matrix A represents a vertex and its backlinks from other vertices.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3610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34F1F-FDA6-B7A3-404A-F839EA3C1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8B2C-65E9-8EEA-984C-9563A0D5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rank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113DCEE-C2E6-2DD8-D744-F141E69B9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18" y="2081024"/>
            <a:ext cx="3924848" cy="2695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ED6D3-42EF-F7E9-A717-4A9DB0C050EC}"/>
              </a:ext>
            </a:extLst>
          </p:cNvPr>
          <p:cNvSpPr txBox="1"/>
          <p:nvPr/>
        </p:nvSpPr>
        <p:spPr>
          <a:xfrm>
            <a:off x="4989095" y="2462463"/>
            <a:ext cx="61521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Required:</a:t>
            </a:r>
          </a:p>
          <a:p>
            <a:r>
              <a:rPr lang="en-US" dirty="0"/>
              <a:t>We need to solve the linear equation:</a:t>
            </a:r>
          </a:p>
          <a:p>
            <a:r>
              <a:rPr lang="en-US" dirty="0"/>
              <a:t>		 Ax = x         (Ax = ʎx)</a:t>
            </a:r>
          </a:p>
          <a:p>
            <a:endParaRPr lang="en-US" dirty="0"/>
          </a:p>
          <a:p>
            <a:r>
              <a:rPr lang="en-US" dirty="0"/>
              <a:t>So, we need to find </a:t>
            </a:r>
            <a:r>
              <a:rPr lang="en-US" b="1" dirty="0"/>
              <a:t>Eigen vector</a:t>
            </a:r>
            <a:r>
              <a:rPr lang="en-US" dirty="0"/>
              <a:t> for ʎ =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665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C2D6-A367-DDEC-6CE3-6272A443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278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End of slide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4840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2F63-C313-77C1-BBB9-B177B77E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412"/>
          </a:xfrm>
        </p:spPr>
        <p:txBody>
          <a:bodyPr>
            <a:normAutofit/>
          </a:bodyPr>
          <a:lstStyle/>
          <a:p>
            <a:r>
              <a:rPr lang="en-US" sz="4000" b="1" dirty="0"/>
              <a:t>Some of standard measure of centrality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D5734-F969-A94F-0B5C-7F0722E7C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285" y="1881028"/>
            <a:ext cx="7484315" cy="312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5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49C50-1636-106C-012B-E00DDCD7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8D5E-0192-DF4B-5798-2355C171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701089"/>
          </a:xfrm>
        </p:spPr>
        <p:txBody>
          <a:bodyPr>
            <a:normAutofit/>
          </a:bodyPr>
          <a:lstStyle/>
          <a:p>
            <a:r>
              <a:rPr lang="en-US" sz="2000" dirty="0"/>
              <a:t>So, both Dijkstra’s(weighted if implemented using adjacency list and Fibonacci heap) and BFS(unweighted) algo are used to compute the </a:t>
            </a:r>
            <a:r>
              <a:rPr lang="en-US" sz="2000" b="1" dirty="0"/>
              <a:t>length</a:t>
            </a:r>
            <a:r>
              <a:rPr lang="en-US" sz="2000" dirty="0"/>
              <a:t> and </a:t>
            </a:r>
            <a:r>
              <a:rPr lang="en-US" sz="2000" b="1" dirty="0"/>
              <a:t>#all shortest paths </a:t>
            </a:r>
            <a:r>
              <a:rPr lang="en-US" sz="2000" dirty="0"/>
              <a:t>from s ∈ V to other vertices easily with </a:t>
            </a:r>
            <a:r>
              <a:rPr lang="en-US" sz="2000" b="1" dirty="0"/>
              <a:t>O(m) </a:t>
            </a:r>
            <a:r>
              <a:rPr lang="en-US" sz="2000" dirty="0"/>
              <a:t>and </a:t>
            </a:r>
            <a:r>
              <a:rPr lang="en-US" sz="2000" b="1" dirty="0"/>
              <a:t>O(m + n log n) </a:t>
            </a:r>
            <a:r>
              <a:rPr lang="en-US" sz="2000" dirty="0"/>
              <a:t>time complexity respectively. </a:t>
            </a:r>
          </a:p>
          <a:p>
            <a:r>
              <a:rPr lang="en-US" sz="2000" dirty="0"/>
              <a:t>Consequently, σ</a:t>
            </a:r>
            <a:r>
              <a:rPr lang="en-US" sz="1200" b="1" dirty="0"/>
              <a:t>st</a:t>
            </a:r>
            <a:r>
              <a:rPr lang="en-US" sz="2000" dirty="0"/>
              <a:t>, s, t ∈ V , can be computed in time </a:t>
            </a:r>
            <a:r>
              <a:rPr lang="en-US" sz="2000" b="1" dirty="0"/>
              <a:t>O(nm) </a:t>
            </a:r>
            <a:r>
              <a:rPr lang="en-US" sz="2000" dirty="0"/>
              <a:t>for unweighted and in time </a:t>
            </a:r>
            <a:r>
              <a:rPr lang="en-US" sz="2000" b="1" dirty="0"/>
              <a:t>O(nm + n</a:t>
            </a:r>
            <a:r>
              <a:rPr lang="en-US" sz="2000" b="1" baseline="30000" dirty="0"/>
              <a:t>2</a:t>
            </a:r>
            <a:r>
              <a:rPr lang="en-US" sz="2000" b="1" dirty="0"/>
              <a:t> log n)</a:t>
            </a:r>
            <a:r>
              <a:rPr lang="en-US" sz="2000" dirty="0"/>
              <a:t> for weighted graphs</a:t>
            </a:r>
          </a:p>
          <a:p>
            <a:r>
              <a:rPr lang="en-US" sz="2000" dirty="0"/>
              <a:t>Running time is dominated by the </a:t>
            </a:r>
            <a:r>
              <a:rPr lang="en-US" sz="2000" b="1" dirty="0"/>
              <a:t>Θ(n</a:t>
            </a:r>
            <a:r>
              <a:rPr lang="en-US" sz="2000" b="1" baseline="30000" dirty="0"/>
              <a:t>3</a:t>
            </a:r>
            <a:r>
              <a:rPr lang="en-US" sz="2000" b="1" dirty="0"/>
              <a:t>) </a:t>
            </a:r>
            <a:r>
              <a:rPr lang="en-US" sz="2000" dirty="0"/>
              <a:t>time (for each vertex, we need to sum n</a:t>
            </a:r>
            <a:r>
              <a:rPr lang="en-US" sz="2000" baseline="30000" dirty="0"/>
              <a:t>2</a:t>
            </a:r>
            <a:r>
              <a:rPr lang="en-US" sz="2000" dirty="0"/>
              <a:t> pairs) to sum pair-dependencies. 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u="sng" dirty="0"/>
              <a:t>Note:-</a:t>
            </a:r>
          </a:p>
          <a:p>
            <a:pPr marL="0" indent="0">
              <a:buNone/>
            </a:pPr>
            <a:r>
              <a:rPr lang="en-US" sz="2000" b="1" dirty="0"/>
              <a:t>Θ(n</a:t>
            </a:r>
            <a:r>
              <a:rPr lang="en-US" sz="2000" b="1" baseline="30000" dirty="0"/>
              <a:t>3</a:t>
            </a:r>
            <a:r>
              <a:rPr lang="en-US" sz="2000" b="1" dirty="0"/>
              <a:t>) </a:t>
            </a:r>
            <a:r>
              <a:rPr lang="en-US" sz="2000" dirty="0"/>
              <a:t>complexity can be reduced by </a:t>
            </a:r>
            <a:r>
              <a:rPr lang="en-US" sz="2000" b="1" dirty="0"/>
              <a:t>Brandes algorithm</a:t>
            </a:r>
            <a:r>
              <a:rPr lang="en-US" sz="2000" dirty="0"/>
              <a:t>(we’ll see in next slides).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BDB59B-7A20-56B7-8FD4-6DEDF727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>
            <a:normAutofit/>
          </a:bodyPr>
          <a:lstStyle/>
          <a:p>
            <a:r>
              <a:rPr lang="en-US" sz="4000" b="1" dirty="0"/>
              <a:t>Complexity for naïve approach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67797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A607-4BFC-B689-04B6-AF307CA4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69"/>
            <a:ext cx="10515600" cy="6695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BC by Ulrik Brandes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C93EB-40EB-1F63-3A86-6C3BF01E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505"/>
            <a:ext cx="10515600" cy="4981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b="1" u="sng" dirty="0"/>
              <a:t>Lemma 1 (Bellman criterion):</a:t>
            </a:r>
            <a:r>
              <a:rPr lang="en-US" sz="2100" b="1" dirty="0"/>
              <a:t> </a:t>
            </a:r>
            <a:r>
              <a:rPr lang="en-US" sz="2000" dirty="0"/>
              <a:t>A vertex </a:t>
            </a:r>
            <a:r>
              <a:rPr lang="en-US" sz="2000" b="1" dirty="0"/>
              <a:t>v ∈ V </a:t>
            </a:r>
            <a:r>
              <a:rPr lang="en-US" sz="2000" dirty="0"/>
              <a:t>lies on a shortest path between vertices </a:t>
            </a:r>
            <a:r>
              <a:rPr lang="en-US" sz="2000" b="1" dirty="0"/>
              <a:t>s, t ∈ V </a:t>
            </a:r>
            <a:r>
              <a:rPr lang="en-US" sz="2000" dirty="0"/>
              <a:t>, if and only if </a:t>
            </a:r>
            <a:r>
              <a:rPr lang="en-US" sz="2000" b="1" dirty="0"/>
              <a:t>d</a:t>
            </a:r>
            <a:r>
              <a:rPr lang="en-US" sz="1200" b="1" dirty="0"/>
              <a:t>G</a:t>
            </a:r>
            <a:r>
              <a:rPr lang="en-US" sz="2000" b="1" dirty="0"/>
              <a:t>(s, t) = d</a:t>
            </a:r>
            <a:r>
              <a:rPr lang="en-US" sz="1200" b="1" dirty="0"/>
              <a:t>G</a:t>
            </a:r>
            <a:r>
              <a:rPr lang="en-US" sz="2000" b="1" dirty="0"/>
              <a:t>(s, v) + d</a:t>
            </a:r>
            <a:r>
              <a:rPr lang="en-US" sz="1200" b="1" dirty="0"/>
              <a:t>G</a:t>
            </a:r>
            <a:r>
              <a:rPr lang="en-US" sz="2000" b="1" dirty="0"/>
              <a:t>(v, t).</a:t>
            </a:r>
          </a:p>
          <a:p>
            <a:r>
              <a:rPr lang="en-US" sz="2000" dirty="0"/>
              <a:t>Given pairwise distances and shortest paths counts, the </a:t>
            </a:r>
            <a:r>
              <a:rPr lang="en-US" sz="2000" b="1" i="1" u="sng" dirty="0"/>
              <a:t>pair-dependency</a:t>
            </a:r>
            <a:r>
              <a:rPr lang="en-US" sz="2000" b="1" dirty="0"/>
              <a:t> </a:t>
            </a:r>
            <a:r>
              <a:rPr lang="en-US" sz="2000" dirty="0"/>
              <a:t>δ</a:t>
            </a:r>
            <a:r>
              <a:rPr lang="en-US" sz="1200" dirty="0"/>
              <a:t>st</a:t>
            </a:r>
            <a:r>
              <a:rPr lang="en-US" sz="2000" dirty="0"/>
              <a:t>(v) of a pair </a:t>
            </a:r>
            <a:r>
              <a:rPr lang="en-US" sz="1500" dirty="0"/>
              <a:t>s, t </a:t>
            </a:r>
            <a:r>
              <a:rPr lang="en-US" sz="2000" dirty="0"/>
              <a:t>∈ V on an intermediary v ∈ V is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							</a:t>
            </a:r>
            <a:endParaRPr lang="en-US" sz="2500" b="1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r>
              <a:rPr lang="en-US" sz="2000" dirty="0"/>
              <a:t>And </a:t>
            </a:r>
            <a:r>
              <a:rPr lang="en-US" sz="2000" b="1" dirty="0"/>
              <a:t>#shortest paths </a:t>
            </a:r>
            <a:r>
              <a:rPr lang="en-US" sz="2000" dirty="0"/>
              <a:t>between </a:t>
            </a:r>
            <a:r>
              <a:rPr lang="en-US" sz="1500" b="1" dirty="0"/>
              <a:t>s</a:t>
            </a:r>
            <a:r>
              <a:rPr lang="en-US" sz="2000" dirty="0"/>
              <a:t> and </a:t>
            </a:r>
            <a:r>
              <a:rPr lang="en-US" sz="1500" b="1" dirty="0"/>
              <a:t>t</a:t>
            </a:r>
            <a:r>
              <a:rPr lang="en-US" sz="2000" dirty="0"/>
              <a:t> that </a:t>
            </a:r>
            <a:r>
              <a:rPr lang="en-US" sz="1500" b="1" dirty="0"/>
              <a:t>v</a:t>
            </a:r>
            <a:r>
              <a:rPr lang="en-US" sz="2000" dirty="0"/>
              <a:t> lies on, is given by</a:t>
            </a:r>
            <a:endParaRPr lang="en-IN" sz="2000" dirty="0"/>
          </a:p>
          <a:p>
            <a:pPr marL="3657600" lvl="8" indent="0">
              <a:buNone/>
            </a:pPr>
            <a:r>
              <a:rPr lang="en-IN" sz="2000" dirty="0"/>
              <a:t>				</a:t>
            </a:r>
          </a:p>
          <a:p>
            <a:pPr marL="3657600" lvl="8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				</a:t>
            </a:r>
            <a:r>
              <a:rPr lang="en-IN" sz="2500" b="1" dirty="0">
                <a:solidFill>
                  <a:srgbClr val="FF0000"/>
                </a:solidFill>
              </a:rPr>
              <a:t>---eq(1)</a:t>
            </a:r>
          </a:p>
          <a:p>
            <a:endParaRPr lang="en-IN" sz="2000" dirty="0"/>
          </a:p>
          <a:p>
            <a:r>
              <a:rPr lang="en-IN" sz="2000" dirty="0"/>
              <a:t>So by using </a:t>
            </a:r>
            <a:r>
              <a:rPr lang="en-IN" sz="2000" b="1" i="1" u="sng" dirty="0"/>
              <a:t>pair-dependency </a:t>
            </a:r>
            <a:r>
              <a:rPr lang="en-IN" sz="2000" dirty="0"/>
              <a:t>we can redefine the betweenness-centrality formula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46449-9D52-E973-3928-71CDD8C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96" y="3894221"/>
            <a:ext cx="4315427" cy="7788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4A2E5-669A-3B8F-ECB4-56B3B606B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515" y="5530494"/>
            <a:ext cx="2813787" cy="778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1FA643-8A39-B51C-5CE3-B5F66673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386" y="2605048"/>
            <a:ext cx="2274044" cy="51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4E45-1282-A96B-5704-FA2B885A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4957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count shortest paths using traversal algorithms </a:t>
            </a:r>
            <a:r>
              <a:rPr lang="en-US" sz="2000" b="1" dirty="0"/>
              <a:t>breadth-first search (BFS) </a:t>
            </a:r>
            <a:r>
              <a:rPr lang="en-US" sz="2000" dirty="0"/>
              <a:t>for unweighted and </a:t>
            </a:r>
            <a:r>
              <a:rPr lang="en-US" sz="2000" b="1" dirty="0"/>
              <a:t>Dijkstra’s algorithm </a:t>
            </a:r>
            <a:r>
              <a:rPr lang="en-US" sz="2000" dirty="0"/>
              <a:t>for weighted graphs start with a specified source </a:t>
            </a:r>
            <a:r>
              <a:rPr lang="en-US" sz="1500" b="1" dirty="0"/>
              <a:t>s</a:t>
            </a:r>
            <a:r>
              <a:rPr lang="en-US" sz="2000" b="1" dirty="0"/>
              <a:t> ∈ V.</a:t>
            </a:r>
          </a:p>
          <a:p>
            <a:pPr marL="0" indent="0">
              <a:buNone/>
            </a:pPr>
            <a:r>
              <a:rPr lang="en-US" sz="2000" b="1" u="sng" dirty="0"/>
              <a:t>Lemma 2(Predecessors counting)</a:t>
            </a:r>
          </a:p>
          <a:p>
            <a:r>
              <a:rPr lang="en-US" sz="2000" dirty="0"/>
              <a:t>Define the set of predecessors of a vertex </a:t>
            </a:r>
            <a:r>
              <a:rPr lang="en-US" sz="2000" b="1" dirty="0"/>
              <a:t>v</a:t>
            </a:r>
            <a:r>
              <a:rPr lang="en-US" sz="2000" dirty="0"/>
              <a:t> on shortest paths from </a:t>
            </a:r>
            <a:r>
              <a:rPr lang="en-US" sz="2000" b="1" dirty="0"/>
              <a:t>s</a:t>
            </a:r>
            <a:r>
              <a:rPr lang="en-US" sz="2000" dirty="0"/>
              <a:t> as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	   					  </a:t>
            </a:r>
            <a:r>
              <a:rPr lang="en-US" sz="2500" b="1" dirty="0">
                <a:solidFill>
                  <a:srgbClr val="FF0000"/>
                </a:solidFill>
              </a:rPr>
              <a:t>---eq(2)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u="sng" dirty="0"/>
              <a:t>Lemma 3 (Combinatorial shortest-path counting):</a:t>
            </a:r>
            <a:r>
              <a:rPr lang="en-US" sz="2000" b="1" dirty="0"/>
              <a:t>   </a:t>
            </a:r>
            <a:r>
              <a:rPr lang="en-US" sz="2000" dirty="0"/>
              <a:t>For s != v ∈ V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					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500" b="1" dirty="0">
                <a:solidFill>
                  <a:srgbClr val="FF0000"/>
                </a:solidFill>
              </a:rPr>
              <a:t>---eq(3)</a:t>
            </a:r>
          </a:p>
          <a:p>
            <a:pPr marL="0" indent="0">
              <a:buNone/>
            </a:pPr>
            <a:r>
              <a:rPr lang="en-US" sz="2200" b="1" dirty="0"/>
              <a:t>Proof:</a:t>
            </a:r>
            <a:r>
              <a:rPr lang="en-US" sz="2200" dirty="0"/>
              <a:t> Since all edge weights are positive, the last edge of any shortest path from s to v is an edge {u, v} ∈ E such that d</a:t>
            </a:r>
            <a:r>
              <a:rPr lang="en-US" sz="2200" b="1" baseline="-25000" dirty="0"/>
              <a:t>G</a:t>
            </a:r>
            <a:r>
              <a:rPr lang="en-US" sz="2200" dirty="0"/>
              <a:t>(s, u) &lt; d</a:t>
            </a:r>
            <a:r>
              <a:rPr lang="en-US" sz="2200" b="1" baseline="-25000" dirty="0"/>
              <a:t>G</a:t>
            </a:r>
            <a:r>
              <a:rPr lang="en-US" sz="2200" dirty="0"/>
              <a:t>(s, v). Clearly, the number of shortest paths from s to v ending with this edge equals the number of shortest paths from s to u.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IN" sz="2500" b="1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A2B9FE-089C-173B-D96C-A24DE418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76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BC by Ulrik Brandes</a:t>
            </a:r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8A2F3D-952A-3AC5-3276-1BDDCE95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13" y="2854553"/>
            <a:ext cx="4629796" cy="5704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74FF65-9FED-D0C7-46F8-46A500E81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884" y="4287440"/>
            <a:ext cx="2488654" cy="76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F3D3-E1CE-6931-07DB-15E13A1D4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CC086-2B69-09D7-4492-F6A61BEA1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u="sng" dirty="0"/>
                  <a:t>Accumulation of Pair-Dependencies</a:t>
                </a:r>
              </a:p>
              <a:p>
                <a:pPr marL="0" indent="0">
                  <a:buNone/>
                </a:pPr>
                <a:r>
                  <a:rPr lang="en-US" sz="2000" dirty="0"/>
                  <a:t>To eliminate the need for explicit summation of all pair-dependencies, we can use </a:t>
                </a:r>
                <a:r>
                  <a:rPr lang="en-US" sz="2000" b="1" dirty="0"/>
                  <a:t>dependency of a vertex s ∈ V on a single vertex v ∈ V </a:t>
                </a:r>
                <a:r>
                  <a:rPr lang="en-US" sz="2000" dirty="0"/>
                  <a:t>, defined as</a:t>
                </a:r>
              </a:p>
              <a:p>
                <a:pPr marL="0" indent="0">
                  <a:buNone/>
                </a:pPr>
                <a:r>
                  <a:rPr lang="en-US" sz="2500" dirty="0"/>
                  <a:t>			</a:t>
                </a:r>
                <a:r>
                  <a:rPr lang="el-GR" sz="2500" dirty="0">
                    <a:solidFill>
                      <a:schemeClr val="accent2">
                        <a:lumMod val="75000"/>
                      </a:schemeClr>
                    </a:solidFill>
                  </a:rPr>
                  <a:t>δ</a:t>
                </a:r>
                <a:r>
                  <a:rPr lang="en-US" sz="2500" dirty="0">
                    <a:solidFill>
                      <a:schemeClr val="accent2">
                        <a:lumMod val="75000"/>
                      </a:schemeClr>
                    </a:solidFill>
                  </a:rPr>
                  <a:t>s•(v)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5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5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5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50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l-GR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sz="250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st</m:t>
                        </m:r>
                        <m:r>
                          <m:rPr>
                            <m:nor/>
                          </m:rPr>
                          <a:rPr lang="en-US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).</m:t>
                        </m:r>
                      </m:e>
                    </m:nary>
                  </m:oMath>
                </a14:m>
                <a:r>
                  <a:rPr lang="en-US" sz="2500" dirty="0"/>
                  <a:t>		(single-vertex dependency)</a:t>
                </a:r>
              </a:p>
              <a:p>
                <a:r>
                  <a:rPr lang="en-US" sz="2000" dirty="0"/>
                  <a:t>This partial sums obey a recursive relation like, for a graph If there is exactly one shortest path from s ∈ </a:t>
                </a:r>
                <a:r>
                  <a:rPr lang="en-US" sz="2000" b="1" dirty="0"/>
                  <a:t>V</a:t>
                </a:r>
                <a:r>
                  <a:rPr lang="en-US" sz="2000" dirty="0"/>
                  <a:t> to each t ∈ </a:t>
                </a:r>
                <a:r>
                  <a:rPr lang="en-US" sz="2000" b="1" dirty="0"/>
                  <a:t>V</a:t>
                </a:r>
                <a:r>
                  <a:rPr lang="en-US" sz="2000" dirty="0"/>
                  <a:t> , the dependency of s on any v ∈ </a:t>
                </a:r>
                <a:r>
                  <a:rPr lang="en-US" sz="2000" b="1" dirty="0"/>
                  <a:t>V</a:t>
                </a:r>
                <a:r>
                  <a:rPr lang="en-US" sz="2000" dirty="0"/>
                  <a:t> obeys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			</a:t>
                </a:r>
                <a:r>
                  <a:rPr lang="pl-PL" sz="2500" dirty="0">
                    <a:solidFill>
                      <a:schemeClr val="accent2">
                        <a:lumMod val="75000"/>
                      </a:schemeClr>
                    </a:solidFill>
                  </a:rPr>
                  <a:t>δs•(v)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sz="25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</m:t>
                        </m:r>
                      </m:sub>
                      <m:sup/>
                      <m:e>
                        <m:r>
                          <a:rPr lang="en-US" sz="25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1 + 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δs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•(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)) .</m:t>
                        </m:r>
                      </m:e>
                    </m:nary>
                  </m:oMath>
                </a14:m>
                <a:endParaRPr lang="en-US" sz="25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r>
                  <a:rPr lang="en-US" sz="2000" dirty="0"/>
                  <a:t>The dependency of s ∈ V on any v ∈ V obeys</a:t>
                </a:r>
              </a:p>
              <a:p>
                <a:pPr marL="0" indent="0">
                  <a:buNone/>
                </a:pPr>
                <a:r>
                  <a:rPr lang="en-US" sz="2000" dirty="0"/>
                  <a:t>			</a:t>
                </a:r>
                <a:r>
                  <a:rPr lang="pl-PL" sz="2500" dirty="0">
                    <a:solidFill>
                      <a:schemeClr val="accent2">
                        <a:lumMod val="75000"/>
                      </a:schemeClr>
                    </a:solidFill>
                  </a:rPr>
                  <a:t>δs•(v)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pl-PL" sz="25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: 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Ps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5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pl-PL" sz="2500" baseline="-250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sv</m:t>
                        </m:r>
                        <m:r>
                          <m:rPr>
                            <m:nor/>
                          </m:rPr>
                          <a:rPr lang="en-US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500" b="0" i="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σ</m:t>
                        </m:r>
                        <m:r>
                          <m:rPr>
                            <m:nor/>
                          </m:rPr>
                          <a:rPr lang="pl-PL" sz="2500" baseline="-250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sw</m:t>
                        </m:r>
                        <m:r>
                          <m:rPr>
                            <m:nor/>
                          </m:rPr>
                          <a:rPr lang="en-US" sz="2500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· (1 + 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δs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•(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pl-PL" sz="2500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</a:rPr>
                          <m:t>))</m:t>
                        </m:r>
                      </m:e>
                    </m:nary>
                  </m:oMath>
                </a14:m>
                <a:r>
                  <a:rPr lang="pl-PL" sz="2500" dirty="0">
                    <a:solidFill>
                      <a:schemeClr val="accent2">
                        <a:lumMod val="75000"/>
                      </a:schemeClr>
                    </a:solidFill>
                  </a:rPr>
                  <a:t>.</a:t>
                </a:r>
                <a:endParaRPr lang="en-US" sz="25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CC086-2B69-09D7-4492-F6A61BEA1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5874"/>
                <a:ext cx="10515600" cy="4701089"/>
              </a:xfrm>
              <a:blipFill>
                <a:blip r:embed="rId2"/>
                <a:stretch>
                  <a:fillRect l="-638" t="-1297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DDED632-BC5F-A207-5DC4-555C556D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>
            <a:normAutofit/>
          </a:bodyPr>
          <a:lstStyle/>
          <a:p>
            <a:r>
              <a:rPr lang="en-US" sz="4000" b="1" dirty="0"/>
              <a:t>BC by Ulrik Brandes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45566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7154</Words>
  <Application>Microsoft Office PowerPoint</Application>
  <PresentationFormat>Widescreen</PresentationFormat>
  <Paragraphs>1277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BETWEENNESS CENTRALITY</vt:lpstr>
      <vt:lpstr>Definition </vt:lpstr>
      <vt:lpstr>PowerPoint Presentation</vt:lpstr>
      <vt:lpstr>Terminology going ahead…</vt:lpstr>
      <vt:lpstr>Some of standard measure of centrality</vt:lpstr>
      <vt:lpstr>Complexity for naïve approach</vt:lpstr>
      <vt:lpstr>BC by Ulrik Brandes</vt:lpstr>
      <vt:lpstr>BC by Ulrik Brandes</vt:lpstr>
      <vt:lpstr>BC by Ulrik Brandes</vt:lpstr>
      <vt:lpstr>BC by Ulrik Brandes</vt:lpstr>
      <vt:lpstr>BC by Ulrik Brandes</vt:lpstr>
      <vt:lpstr>BC by Ulrik Brandes</vt:lpstr>
      <vt:lpstr>BC by Ulrik Brandes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Algo demonstration (Iteration: 1, Source: s, σ[s] = 1, d[s]=0)</vt:lpstr>
      <vt:lpstr>Complexity</vt:lpstr>
      <vt:lpstr>Page rank</vt:lpstr>
      <vt:lpstr>Page rank</vt:lpstr>
      <vt:lpstr>Page rank</vt:lpstr>
      <vt:lpstr>Page rank</vt:lpstr>
      <vt:lpstr>End of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shanmugavignesh T</dc:creator>
  <cp:lastModifiedBy>shanmugavignesh T</cp:lastModifiedBy>
  <cp:revision>19</cp:revision>
  <dcterms:created xsi:type="dcterms:W3CDTF">2025-09-06T06:53:59Z</dcterms:created>
  <dcterms:modified xsi:type="dcterms:W3CDTF">2025-09-12T04:57:46Z</dcterms:modified>
</cp:coreProperties>
</file>