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943600" cx="13716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72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2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527248" y="685800"/>
            <a:ext cx="791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-527248" y="685800"/>
            <a:ext cx="791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860398"/>
            <a:ext cx="12780900" cy="2371800"/>
          </a:xfrm>
          <a:prstGeom prst="rect">
            <a:avLst/>
          </a:prstGeom>
        </p:spPr>
        <p:txBody>
          <a:bodyPr anchorCtr="0" anchor="b" bIns="129350" lIns="129350" spcFirstLastPara="1" rIns="129350" wrap="square" tIns="129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3274989"/>
            <a:ext cx="12780900" cy="9159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1278189"/>
            <a:ext cx="12780900" cy="2268900"/>
          </a:xfrm>
          <a:prstGeom prst="rect">
            <a:avLst/>
          </a:prstGeom>
        </p:spPr>
        <p:txBody>
          <a:bodyPr anchorCtr="0" anchor="b" bIns="129350" lIns="129350" spcFirstLastPara="1" rIns="129350" wrap="square" tIns="129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3642571"/>
            <a:ext cx="12780900" cy="15033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2485427"/>
            <a:ext cx="12780900" cy="9729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514251"/>
            <a:ext cx="12780900" cy="6618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1331749"/>
            <a:ext cx="12780900" cy="39480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514251"/>
            <a:ext cx="12780900" cy="6618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1331749"/>
            <a:ext cx="5999700" cy="39480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1331749"/>
            <a:ext cx="5999700" cy="39480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514251"/>
            <a:ext cx="12780900" cy="6618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642027"/>
            <a:ext cx="4212000" cy="873300"/>
          </a:xfrm>
          <a:prstGeom prst="rect">
            <a:avLst/>
          </a:prstGeom>
        </p:spPr>
        <p:txBody>
          <a:bodyPr anchorCtr="0" anchor="b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1605760"/>
            <a:ext cx="4212000" cy="36741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520173"/>
            <a:ext cx="9551700" cy="47271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144"/>
            <a:ext cx="68580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9350" lIns="129350" spcFirstLastPara="1" rIns="129350" wrap="square" tIns="129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1425002"/>
            <a:ext cx="6067800" cy="1713000"/>
          </a:xfrm>
          <a:prstGeom prst="rect">
            <a:avLst/>
          </a:prstGeom>
        </p:spPr>
        <p:txBody>
          <a:bodyPr anchorCtr="0" anchor="b" bIns="129350" lIns="129350" spcFirstLastPara="1" rIns="129350" wrap="square" tIns="129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3239109"/>
            <a:ext cx="6067800" cy="1427100"/>
          </a:xfrm>
          <a:prstGeom prst="rect">
            <a:avLst/>
          </a:prstGeom>
        </p:spPr>
        <p:txBody>
          <a:bodyPr anchorCtr="0" anchor="t" bIns="129350" lIns="129350" spcFirstLastPara="1" rIns="129350" wrap="square" tIns="129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836709"/>
            <a:ext cx="5755500" cy="42699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4888664"/>
            <a:ext cx="8998200" cy="6993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514251"/>
            <a:ext cx="12780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1331749"/>
            <a:ext cx="127809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50" lIns="129350" spcFirstLastPara="1" rIns="129350" wrap="square" tIns="129350">
            <a:no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5388606"/>
            <a:ext cx="822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350" lIns="129350" spcFirstLastPara="1" rIns="129350" wrap="square" tIns="129350">
            <a:no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35713" y="111425"/>
            <a:ext cx="296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6735713" y="2718225"/>
            <a:ext cx="296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2813" y="111425"/>
            <a:ext cx="296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7" name="Google Shape;57;p13"/>
          <p:cNvSpPr/>
          <p:nvPr/>
        </p:nvSpPr>
        <p:spPr>
          <a:xfrm>
            <a:off x="3481251" y="4069156"/>
            <a:ext cx="6939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775" y="958700"/>
            <a:ext cx="2604600" cy="47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Somatic and germline mutations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number alterations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3420375" y="958700"/>
            <a:ext cx="2604600" cy="47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Somatic mutations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Fusions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53775" y="600900"/>
            <a:ext cx="260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DNA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435225" y="600900"/>
            <a:ext cx="2574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RNA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854375" y="1998450"/>
            <a:ext cx="2370000" cy="64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Annotate &amp; evaluate </a:t>
            </a:r>
            <a:br>
              <a:rPr lang="en" sz="1200"/>
            </a:br>
            <a:r>
              <a:rPr lang="en" sz="1200"/>
              <a:t>first-order genomic relationships</a:t>
            </a:r>
            <a:endParaRPr sz="120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4903526" y="2533318"/>
            <a:ext cx="1100950" cy="811425"/>
            <a:chOff x="1900313" y="1042974"/>
            <a:chExt cx="1100950" cy="811425"/>
          </a:xfrm>
        </p:grpSpPr>
        <p:sp>
          <p:nvSpPr>
            <p:cNvPr id="64" name="Google Shape;64;p13"/>
            <p:cNvSpPr/>
            <p:nvPr/>
          </p:nvSpPr>
          <p:spPr>
            <a:xfrm>
              <a:off x="1900313" y="1042974"/>
              <a:ext cx="512375" cy="579600"/>
            </a:xfrm>
            <a:prstGeom prst="flowChartMagneticDisk">
              <a:avLst/>
            </a:prstGeom>
            <a:solidFill>
              <a:srgbClr val="D9EAD3"/>
            </a:solidFill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502</a:t>
              </a:r>
              <a:br>
                <a:rPr b="1" lang="en" sz="6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6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6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6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600">
                  <a:latin typeface="Roboto"/>
                  <a:ea typeface="Roboto"/>
                  <a:cs typeface="Roboto"/>
                  <a:sym typeface="Roboto"/>
                </a:rPr>
              </a:b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488888" y="1095450"/>
              <a:ext cx="512375" cy="527125"/>
            </a:xfrm>
            <a:prstGeom prst="flowChartMagneticDisk">
              <a:avLst/>
            </a:prstGeom>
            <a:solidFill>
              <a:srgbClr val="FFF2CC"/>
            </a:solidFill>
            <a:ln cap="flat" cmpd="sng" w="1905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184</a:t>
              </a: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179463" y="1390900"/>
              <a:ext cx="512375" cy="463500"/>
            </a:xfrm>
            <a:prstGeom prst="flowChartMagneticDisk">
              <a:avLst/>
            </a:prstGeom>
            <a:solidFill>
              <a:srgbClr val="F4CCCC"/>
            </a:solidFill>
            <a:ln cap="flat" cmpd="sng" w="1905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104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7" name="Google Shape;67;p13"/>
          <p:cNvSpPr txBox="1"/>
          <p:nvPr/>
        </p:nvSpPr>
        <p:spPr>
          <a:xfrm>
            <a:off x="4269001" y="1750619"/>
            <a:ext cx="2370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0C36"/>
                </a:solidFill>
                <a:latin typeface="Noto Sans"/>
                <a:ea typeface="Noto Sans"/>
                <a:cs typeface="Noto Sans"/>
                <a:sym typeface="Noto Sans"/>
              </a:rPr>
              <a:t>Molecular Oncology Almanac</a:t>
            </a:r>
            <a:endParaRPr b="1" sz="1000">
              <a:solidFill>
                <a:srgbClr val="A70C3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790 action-alteration relationships asserting </a:t>
            </a:r>
            <a:r>
              <a:rPr b="1" lang="en" sz="1000">
                <a:solidFill>
                  <a:srgbClr val="6AA84F"/>
                </a:solidFill>
              </a:rPr>
              <a:t>sensitivity</a:t>
            </a:r>
            <a:r>
              <a:rPr lang="en" sz="1000"/>
              <a:t>, </a:t>
            </a:r>
            <a:r>
              <a:rPr b="1" lang="en" sz="1000">
                <a:solidFill>
                  <a:srgbClr val="CC0000"/>
                </a:solidFill>
              </a:rPr>
              <a:t>resistance</a:t>
            </a:r>
            <a:r>
              <a:rPr lang="en" sz="1000"/>
              <a:t>, and </a:t>
            </a:r>
            <a:r>
              <a:rPr b="1" lang="en" sz="1000">
                <a:solidFill>
                  <a:srgbClr val="F1C232"/>
                </a:solidFill>
              </a:rPr>
              <a:t>prognostic</a:t>
            </a:r>
            <a:r>
              <a:rPr b="1" lang="en" sz="1000">
                <a:solidFill>
                  <a:srgbClr val="BF9000"/>
                </a:solidFill>
              </a:rPr>
              <a:t> </a:t>
            </a:r>
            <a:r>
              <a:rPr lang="en" sz="1000"/>
              <a:t>claims</a:t>
            </a:r>
            <a:endParaRPr sz="1000"/>
          </a:p>
        </p:txBody>
      </p:sp>
      <p:cxnSp>
        <p:nvCxnSpPr>
          <p:cNvPr id="68" name="Google Shape;68;p13"/>
          <p:cNvCxnSpPr>
            <a:stCxn id="58" idx="2"/>
            <a:endCxn id="62" idx="0"/>
          </p:cNvCxnSpPr>
          <p:nvPr/>
        </p:nvCxnSpPr>
        <p:spPr>
          <a:xfrm flipH="1" rot="-5400000">
            <a:off x="1914375" y="873500"/>
            <a:ext cx="566700" cy="1683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9" idx="2"/>
            <a:endCxn id="62" idx="0"/>
          </p:cNvCxnSpPr>
          <p:nvPr/>
        </p:nvCxnSpPr>
        <p:spPr>
          <a:xfrm rot="5400000">
            <a:off x="3597675" y="873500"/>
            <a:ext cx="566700" cy="1683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163950" y="3364488"/>
            <a:ext cx="2604600" cy="47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Annotate &amp; evaluate </a:t>
            </a:r>
            <a:br>
              <a:rPr lang="en" sz="1200"/>
            </a:br>
            <a:r>
              <a:rPr lang="en" sz="1200"/>
              <a:t>second-order genomic relationships</a:t>
            </a:r>
            <a:endParaRPr sz="1200"/>
          </a:p>
        </p:txBody>
      </p:sp>
      <p:sp>
        <p:nvSpPr>
          <p:cNvPr id="71" name="Google Shape;71;p13"/>
          <p:cNvSpPr/>
          <p:nvPr/>
        </p:nvSpPr>
        <p:spPr>
          <a:xfrm>
            <a:off x="3351400" y="3358775"/>
            <a:ext cx="2604600" cy="47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Perform patient-cell line similarity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first-order genomic features</a:t>
            </a:r>
            <a:endParaRPr sz="1200"/>
          </a:p>
        </p:txBody>
      </p:sp>
      <p:cxnSp>
        <p:nvCxnSpPr>
          <p:cNvPr id="72" name="Google Shape;72;p13"/>
          <p:cNvCxnSpPr>
            <a:stCxn id="62" idx="2"/>
            <a:endCxn id="70" idx="0"/>
          </p:cNvCxnSpPr>
          <p:nvPr/>
        </p:nvCxnSpPr>
        <p:spPr>
          <a:xfrm rot="5400000">
            <a:off x="1891275" y="2216250"/>
            <a:ext cx="723000" cy="1573200"/>
          </a:xfrm>
          <a:prstGeom prst="bentConnector3">
            <a:avLst>
              <a:gd fmla="val 50522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2" idx="2"/>
            <a:endCxn id="71" idx="0"/>
          </p:cNvCxnSpPr>
          <p:nvPr/>
        </p:nvCxnSpPr>
        <p:spPr>
          <a:xfrm flipH="1" rot="-5400000">
            <a:off x="3487875" y="2192850"/>
            <a:ext cx="717300" cy="1614300"/>
          </a:xfrm>
          <a:prstGeom prst="bentConnector3">
            <a:avLst>
              <a:gd fmla="val 50924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/>
          <p:nvPr/>
        </p:nvSpPr>
        <p:spPr>
          <a:xfrm>
            <a:off x="15375" y="5508325"/>
            <a:ext cx="6048000" cy="4221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Produce patient actionability report</a:t>
            </a:r>
            <a:endParaRPr sz="12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82" y="34201"/>
            <a:ext cx="1034481" cy="5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555" y="34201"/>
            <a:ext cx="1232234" cy="5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357401" y="1725127"/>
            <a:ext cx="1602000" cy="1234737"/>
            <a:chOff x="1098325" y="1699825"/>
            <a:chExt cx="1602000" cy="1234737"/>
          </a:xfrm>
        </p:grpSpPr>
        <p:sp>
          <p:nvSpPr>
            <p:cNvPr id="78" name="Google Shape;78;p13"/>
            <p:cNvSpPr/>
            <p:nvPr/>
          </p:nvSpPr>
          <p:spPr>
            <a:xfrm>
              <a:off x="1660375" y="2160925"/>
              <a:ext cx="477900" cy="558600"/>
            </a:xfrm>
            <a:prstGeom prst="round1Rect">
              <a:avLst>
                <a:gd fmla="val 41023" name="adj"/>
              </a:avLst>
            </a:prstGeom>
            <a:solidFill>
              <a:srgbClr val="EEEEEE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745325" y="2267300"/>
              <a:ext cx="477900" cy="558600"/>
            </a:xfrm>
            <a:prstGeom prst="round1Rect">
              <a:avLst>
                <a:gd fmla="val 41023" name="adj"/>
              </a:avLst>
            </a:prstGeom>
            <a:solidFill>
              <a:srgbClr val="EEEEEE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833775" y="2375962"/>
              <a:ext cx="477900" cy="558600"/>
            </a:xfrm>
            <a:prstGeom prst="round1Rect">
              <a:avLst>
                <a:gd fmla="val 41023" name="adj"/>
              </a:avLst>
            </a:prstGeom>
            <a:solidFill>
              <a:srgbClr val="EEEEEE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098325" y="1699825"/>
              <a:ext cx="16020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 Established</a:t>
              </a:r>
              <a:br>
                <a:rPr b="1" lang="en" sz="1000"/>
              </a:br>
              <a:r>
                <a:rPr b="1" lang="en" sz="1000"/>
                <a:t>Databases</a:t>
              </a:r>
              <a:endParaRPr b="1" sz="1000"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3898830" y="3905131"/>
            <a:ext cx="1647684" cy="1239900"/>
            <a:chOff x="3589293" y="3941206"/>
            <a:chExt cx="1647684" cy="1239900"/>
          </a:xfrm>
        </p:grpSpPr>
        <p:sp>
          <p:nvSpPr>
            <p:cNvPr id="83" name="Google Shape;83;p13"/>
            <p:cNvSpPr/>
            <p:nvPr/>
          </p:nvSpPr>
          <p:spPr>
            <a:xfrm rot="5400000">
              <a:off x="4966226" y="4910356"/>
              <a:ext cx="270000" cy="271500"/>
            </a:xfrm>
            <a:prstGeom prst="flowChartConnector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4966226" y="4587056"/>
              <a:ext cx="270000" cy="271500"/>
            </a:xfrm>
            <a:prstGeom prst="flowChartConnector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5400000">
              <a:off x="4966226" y="4263756"/>
              <a:ext cx="270000" cy="271500"/>
            </a:xfrm>
            <a:prstGeom prst="flowChartConnector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5400000">
              <a:off x="4966226" y="3940456"/>
              <a:ext cx="270000" cy="271500"/>
            </a:xfrm>
            <a:prstGeom prst="flowChartConnector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3"/>
            <p:cNvCxnSpPr/>
            <p:nvPr/>
          </p:nvCxnSpPr>
          <p:spPr>
            <a:xfrm flipH="1" rot="10800000">
              <a:off x="4271583" y="4399300"/>
              <a:ext cx="693900" cy="1500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4271583" y="4549300"/>
              <a:ext cx="693900" cy="1734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 rot="10800000">
              <a:off x="4271583" y="4076200"/>
              <a:ext cx="693900" cy="473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4271583" y="4549300"/>
              <a:ext cx="693900" cy="4968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91" name="Google Shape;91;p13"/>
            <p:cNvGrpSpPr/>
            <p:nvPr/>
          </p:nvGrpSpPr>
          <p:grpSpPr>
            <a:xfrm>
              <a:off x="3589293" y="4104930"/>
              <a:ext cx="477827" cy="912454"/>
              <a:chOff x="6810713" y="1634706"/>
              <a:chExt cx="866100" cy="170647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6960864" y="1634706"/>
                <a:ext cx="565800" cy="563400"/>
              </a:xfrm>
              <a:prstGeom prst="flowChartConnector">
                <a:avLst/>
              </a:prstGeom>
              <a:solidFill>
                <a:srgbClr val="CFE2F3"/>
              </a:solidFill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810713" y="2298684"/>
                <a:ext cx="866100" cy="10425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CFE2F3"/>
              </a:solidFill>
              <a:ln cap="flat" cmpd="sng" w="19050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4" name="Google Shape;94;p13"/>
          <p:cNvSpPr/>
          <p:nvPr/>
        </p:nvSpPr>
        <p:spPr>
          <a:xfrm>
            <a:off x="5499288" y="1901488"/>
            <a:ext cx="903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99650" y="3921750"/>
            <a:ext cx="80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5818E"/>
                </a:solidFill>
              </a:rPr>
              <a:t>Integrated </a:t>
            </a:r>
            <a:endParaRPr b="1" sz="9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5818E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904150" y="3921750"/>
            <a:ext cx="799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64D79"/>
                </a:solidFill>
              </a:rPr>
              <a:t>Inferred</a:t>
            </a:r>
            <a:endParaRPr b="1" sz="900">
              <a:solidFill>
                <a:srgbClr val="A64D79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04250" y="3921750"/>
            <a:ext cx="790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74EA7"/>
                </a:solidFill>
              </a:rPr>
              <a:t>Genome wide</a:t>
            </a:r>
            <a:endParaRPr b="1" sz="900">
              <a:solidFill>
                <a:srgbClr val="674EA7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5688" y="4293300"/>
            <a:ext cx="804600" cy="364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Sequencing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concordance</a:t>
            </a:r>
            <a:endParaRPr sz="800"/>
          </a:p>
        </p:txBody>
      </p:sp>
      <p:sp>
        <p:nvSpPr>
          <p:cNvPr id="99" name="Google Shape;99;p13"/>
          <p:cNvSpPr txBox="1"/>
          <p:nvPr/>
        </p:nvSpPr>
        <p:spPr>
          <a:xfrm>
            <a:off x="1904150" y="4293300"/>
            <a:ext cx="799800" cy="36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Mutational burden</a:t>
            </a:r>
            <a:endParaRPr sz="800"/>
          </a:p>
        </p:txBody>
      </p:sp>
      <p:sp>
        <p:nvSpPr>
          <p:cNvPr id="100" name="Google Shape;100;p13"/>
          <p:cNvSpPr txBox="1"/>
          <p:nvPr/>
        </p:nvSpPr>
        <p:spPr>
          <a:xfrm>
            <a:off x="1104252" y="4293300"/>
            <a:ext cx="790500" cy="364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Microsatellite stability</a:t>
            </a:r>
            <a:endParaRPr sz="800"/>
          </a:p>
        </p:txBody>
      </p:sp>
      <p:sp>
        <p:nvSpPr>
          <p:cNvPr id="101" name="Google Shape;101;p13"/>
          <p:cNvSpPr txBox="1"/>
          <p:nvPr/>
        </p:nvSpPr>
        <p:spPr>
          <a:xfrm>
            <a:off x="295688" y="4664850"/>
            <a:ext cx="804600" cy="364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Somatic &amp; germline overlap</a:t>
            </a:r>
            <a:endParaRPr sz="800"/>
          </a:p>
        </p:txBody>
      </p:sp>
      <p:sp>
        <p:nvSpPr>
          <p:cNvPr id="102" name="Google Shape;102;p13"/>
          <p:cNvSpPr txBox="1"/>
          <p:nvPr/>
        </p:nvSpPr>
        <p:spPr>
          <a:xfrm>
            <a:off x="1904150" y="4664850"/>
            <a:ext cx="799800" cy="36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Mutational signatures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104252" y="4664850"/>
            <a:ext cx="790500" cy="364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Aneuploidy</a:t>
            </a:r>
            <a:endParaRPr sz="800"/>
          </a:p>
        </p:txBody>
      </p:sp>
      <p:sp>
        <p:nvSpPr>
          <p:cNvPr id="104" name="Google Shape;104;p13"/>
          <p:cNvSpPr/>
          <p:nvPr/>
        </p:nvSpPr>
        <p:spPr>
          <a:xfrm>
            <a:off x="4258450" y="4958550"/>
            <a:ext cx="790500" cy="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3"/>
          <p:cNvCxnSpPr>
            <a:stCxn id="103" idx="2"/>
            <a:endCxn id="74" idx="0"/>
          </p:cNvCxnSpPr>
          <p:nvPr/>
        </p:nvCxnSpPr>
        <p:spPr>
          <a:xfrm flipH="1" rot="-5400000">
            <a:off x="2030052" y="4499100"/>
            <a:ext cx="478800" cy="15399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stCxn id="104" idx="2"/>
            <a:endCxn id="74" idx="0"/>
          </p:cNvCxnSpPr>
          <p:nvPr/>
        </p:nvCxnSpPr>
        <p:spPr>
          <a:xfrm rot="5400000">
            <a:off x="3607150" y="4461900"/>
            <a:ext cx="478800" cy="16143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/>
          <p:nvPr/>
        </p:nvSpPr>
        <p:spPr>
          <a:xfrm flipH="1">
            <a:off x="6554025" y="98488"/>
            <a:ext cx="146700" cy="5681100"/>
          </a:xfrm>
          <a:prstGeom prst="rightBrace">
            <a:avLst>
              <a:gd fmla="val 50000" name="adj1"/>
              <a:gd fmla="val 48678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5">
            <a:alphaModFix/>
          </a:blip>
          <a:srcRect b="11246" l="5646" r="5155" t="19327"/>
          <a:stretch/>
        </p:blipFill>
        <p:spPr>
          <a:xfrm>
            <a:off x="7229775" y="34200"/>
            <a:ext cx="6138348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0725" y="3112276"/>
            <a:ext cx="7041200" cy="26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