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480175" cy="485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94"/>
  </p:normalViewPr>
  <p:slideViewPr>
    <p:cSldViewPr snapToGrid="0" snapToObjects="1">
      <p:cViewPr varScale="1">
        <p:scale>
          <a:sx n="171" d="100"/>
          <a:sy n="171" d="100"/>
        </p:scale>
        <p:origin x="2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95267"/>
            <a:ext cx="5508149" cy="169177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552278"/>
            <a:ext cx="4860131" cy="117321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3972" indent="0" algn="ctr">
              <a:buNone/>
              <a:defRPr sz="1417"/>
            </a:lvl2pPr>
            <a:lvl3pPr marL="647944" indent="0" algn="ctr">
              <a:buNone/>
              <a:defRPr sz="1275"/>
            </a:lvl3pPr>
            <a:lvl4pPr marL="971916" indent="0" algn="ctr">
              <a:buNone/>
              <a:defRPr sz="1134"/>
            </a:lvl4pPr>
            <a:lvl5pPr marL="1295888" indent="0" algn="ctr">
              <a:buNone/>
              <a:defRPr sz="1134"/>
            </a:lvl5pPr>
            <a:lvl6pPr marL="1619860" indent="0" algn="ctr">
              <a:buNone/>
              <a:defRPr sz="1134"/>
            </a:lvl6pPr>
            <a:lvl7pPr marL="1943832" indent="0" algn="ctr">
              <a:buNone/>
              <a:defRPr sz="1134"/>
            </a:lvl7pPr>
            <a:lvl8pPr marL="2267803" indent="0" algn="ctr">
              <a:buNone/>
              <a:defRPr sz="1134"/>
            </a:lvl8pPr>
            <a:lvl9pPr marL="2591775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EAE-3DA5-7543-9C6C-5026BD54333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E1E3-D010-4B47-B1CF-F5F2E7842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EAE-3DA5-7543-9C6C-5026BD54333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E1E3-D010-4B47-B1CF-F5F2E7842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58715"/>
            <a:ext cx="1397288" cy="41180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58715"/>
            <a:ext cx="4110861" cy="41180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EAE-3DA5-7543-9C6C-5026BD54333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E1E3-D010-4B47-B1CF-F5F2E7842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7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EAE-3DA5-7543-9C6C-5026BD54333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E1E3-D010-4B47-B1CF-F5F2E7842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211462"/>
            <a:ext cx="5589151" cy="202134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251933"/>
            <a:ext cx="5589151" cy="1062980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397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7944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191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58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198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383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780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1775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EAE-3DA5-7543-9C6C-5026BD54333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E1E3-D010-4B47-B1CF-F5F2E7842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8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93574"/>
            <a:ext cx="2754074" cy="3083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93574"/>
            <a:ext cx="2754074" cy="3083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EAE-3DA5-7543-9C6C-5026BD543339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E1E3-D010-4B47-B1CF-F5F2E7842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58716"/>
            <a:ext cx="5589151" cy="9392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91213"/>
            <a:ext cx="2741417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75008"/>
            <a:ext cx="2741417" cy="26107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91213"/>
            <a:ext cx="2754918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75008"/>
            <a:ext cx="2754918" cy="26107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EAE-3DA5-7543-9C6C-5026BD543339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E1E3-D010-4B47-B1CF-F5F2E7842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8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EAE-3DA5-7543-9C6C-5026BD543339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E1E3-D010-4B47-B1CF-F5F2E7842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3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EAE-3DA5-7543-9C6C-5026BD543339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E1E3-D010-4B47-B1CF-F5F2E7842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8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23956"/>
            <a:ext cx="2090025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99656"/>
            <a:ext cx="3280589" cy="34532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57802"/>
            <a:ext cx="2090025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EAE-3DA5-7543-9C6C-5026BD543339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E1E3-D010-4B47-B1CF-F5F2E7842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23956"/>
            <a:ext cx="2090025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99656"/>
            <a:ext cx="3280589" cy="34532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3972" indent="0">
              <a:buNone/>
              <a:defRPr sz="1984"/>
            </a:lvl2pPr>
            <a:lvl3pPr marL="647944" indent="0">
              <a:buNone/>
              <a:defRPr sz="1701"/>
            </a:lvl3pPr>
            <a:lvl4pPr marL="971916" indent="0">
              <a:buNone/>
              <a:defRPr sz="1417"/>
            </a:lvl4pPr>
            <a:lvl5pPr marL="1295888" indent="0">
              <a:buNone/>
              <a:defRPr sz="1417"/>
            </a:lvl5pPr>
            <a:lvl6pPr marL="1619860" indent="0">
              <a:buNone/>
              <a:defRPr sz="1417"/>
            </a:lvl6pPr>
            <a:lvl7pPr marL="1943832" indent="0">
              <a:buNone/>
              <a:defRPr sz="1417"/>
            </a:lvl7pPr>
            <a:lvl8pPr marL="2267803" indent="0">
              <a:buNone/>
              <a:defRPr sz="1417"/>
            </a:lvl8pPr>
            <a:lvl9pPr marL="2591775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57802"/>
            <a:ext cx="2090025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EAE-3DA5-7543-9C6C-5026BD543339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E1E3-D010-4B47-B1CF-F5F2E7842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6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58716"/>
            <a:ext cx="5589151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93574"/>
            <a:ext cx="5589151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503887"/>
            <a:ext cx="1458039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EEAE-3DA5-7543-9C6C-5026BD543339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503887"/>
            <a:ext cx="2187059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503887"/>
            <a:ext cx="1458039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BE1E3-D010-4B47-B1CF-F5F2E7842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7944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" indent="-161986" algn="l" defTabSz="64794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5958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09930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874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846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5817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29789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3761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944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916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888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86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83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7803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1775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323896-7B4F-DE4B-A24A-DD35E7457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83" y="-3601"/>
            <a:ext cx="3073400" cy="2425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8669DE1-2A56-E14F-8C74-35222BFD4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2330"/>
            <a:ext cx="6480175" cy="2437722"/>
          </a:xfrm>
          <a:prstGeom prst="rect">
            <a:avLst/>
          </a:prstGeom>
        </p:spPr>
      </p:pic>
      <p:sp>
        <p:nvSpPr>
          <p:cNvPr id="25" name="Google Shape;54;p13">
            <a:extLst>
              <a:ext uri="{FF2B5EF4-FFF2-40B4-BE49-F238E27FC236}">
                <a16:creationId xmlns:a16="http://schemas.microsoft.com/office/drawing/2014/main" id="{C3B40BC8-0BBC-BD45-8FB5-73724F229112}"/>
              </a:ext>
            </a:extLst>
          </p:cNvPr>
          <p:cNvSpPr/>
          <p:nvPr/>
        </p:nvSpPr>
        <p:spPr>
          <a:xfrm>
            <a:off x="557612" y="614357"/>
            <a:ext cx="554259" cy="399908"/>
          </a:xfrm>
          <a:prstGeom prst="snip1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951" tIns="12951" rIns="12951" bIns="12951" anchor="ctr" anchorCtr="0">
            <a:noAutofit/>
          </a:bodyPr>
          <a:lstStyle/>
          <a:p>
            <a:pPr algn="ctr"/>
            <a:r>
              <a:rPr lang="en" sz="567" dirty="0">
                <a:latin typeface="Arial" panose="020B0604020202020204" pitchFamily="34" charset="0"/>
                <a:cs typeface="Arial" panose="020B0604020202020204" pitchFamily="34" charset="0"/>
              </a:rPr>
              <a:t>Fusions</a:t>
            </a:r>
            <a:endParaRPr sz="70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sz="709" dirty="0"/>
          </a:p>
          <a:p>
            <a:pPr algn="ctr"/>
            <a:endParaRPr sz="709" dirty="0"/>
          </a:p>
          <a:p>
            <a:pPr algn="ctr"/>
            <a:endParaRPr sz="709" dirty="0"/>
          </a:p>
        </p:txBody>
      </p:sp>
      <p:sp>
        <p:nvSpPr>
          <p:cNvPr id="26" name="Google Shape;55;p13">
            <a:extLst>
              <a:ext uri="{FF2B5EF4-FFF2-40B4-BE49-F238E27FC236}">
                <a16:creationId xmlns:a16="http://schemas.microsoft.com/office/drawing/2014/main" id="{797B9A55-2EFB-B643-A49D-4764CA439E39}"/>
              </a:ext>
            </a:extLst>
          </p:cNvPr>
          <p:cNvSpPr/>
          <p:nvPr/>
        </p:nvSpPr>
        <p:spPr>
          <a:xfrm>
            <a:off x="665615" y="722360"/>
            <a:ext cx="554259" cy="399908"/>
          </a:xfrm>
          <a:prstGeom prst="snip1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951" tIns="12951" rIns="12951" bIns="12951" anchor="ctr" anchorCtr="0">
            <a:noAutofit/>
          </a:bodyPr>
          <a:lstStyle/>
          <a:p>
            <a:pPr algn="ctr"/>
            <a:r>
              <a:rPr lang="en" sz="567" dirty="0">
                <a:latin typeface="Arial" panose="020B0604020202020204" pitchFamily="34" charset="0"/>
                <a:cs typeface="Arial" panose="020B0604020202020204" pitchFamily="34" charset="0"/>
              </a:rPr>
              <a:t>Copy Number</a:t>
            </a:r>
            <a:endParaRPr sz="70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sz="709" dirty="0"/>
          </a:p>
          <a:p>
            <a:pPr algn="ctr"/>
            <a:endParaRPr sz="709" dirty="0"/>
          </a:p>
          <a:p>
            <a:pPr algn="ctr"/>
            <a:endParaRPr sz="709" dirty="0"/>
          </a:p>
        </p:txBody>
      </p:sp>
      <p:sp>
        <p:nvSpPr>
          <p:cNvPr id="27" name="Google Shape;56;p13">
            <a:extLst>
              <a:ext uri="{FF2B5EF4-FFF2-40B4-BE49-F238E27FC236}">
                <a16:creationId xmlns:a16="http://schemas.microsoft.com/office/drawing/2014/main" id="{4350167D-C98D-7E47-AE14-C0C0123FC987}"/>
              </a:ext>
            </a:extLst>
          </p:cNvPr>
          <p:cNvSpPr/>
          <p:nvPr/>
        </p:nvSpPr>
        <p:spPr>
          <a:xfrm>
            <a:off x="773617" y="830363"/>
            <a:ext cx="554259" cy="399908"/>
          </a:xfrm>
          <a:prstGeom prst="snip1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951" tIns="12951" rIns="12951" bIns="12951" anchor="ctr" anchorCtr="0">
            <a:noAutofit/>
          </a:bodyPr>
          <a:lstStyle/>
          <a:p>
            <a:pPr algn="ctr"/>
            <a:endParaRPr sz="567" dirty="0"/>
          </a:p>
          <a:p>
            <a:pPr algn="ctr"/>
            <a:endParaRPr sz="567" dirty="0"/>
          </a:p>
          <a:p>
            <a:pPr algn="ctr"/>
            <a:r>
              <a:rPr lang="en" sz="567" dirty="0">
                <a:latin typeface="Arial" panose="020B0604020202020204" pitchFamily="34" charset="0"/>
                <a:cs typeface="Arial" panose="020B0604020202020204" pitchFamily="34" charset="0"/>
              </a:rPr>
              <a:t>Somatic Variants</a:t>
            </a:r>
            <a:endParaRPr sz="70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sz="709" dirty="0"/>
          </a:p>
          <a:p>
            <a:pPr algn="ctr"/>
            <a:endParaRPr sz="709" dirty="0"/>
          </a:p>
          <a:p>
            <a:pPr algn="ctr"/>
            <a:endParaRPr sz="709" dirty="0"/>
          </a:p>
        </p:txBody>
      </p:sp>
      <p:sp>
        <p:nvSpPr>
          <p:cNvPr id="28" name="Google Shape;57;p13">
            <a:extLst>
              <a:ext uri="{FF2B5EF4-FFF2-40B4-BE49-F238E27FC236}">
                <a16:creationId xmlns:a16="http://schemas.microsoft.com/office/drawing/2014/main" id="{84AA4E1D-4986-8541-B7AD-C879E9CD8F3C}"/>
              </a:ext>
            </a:extLst>
          </p:cNvPr>
          <p:cNvSpPr/>
          <p:nvPr/>
        </p:nvSpPr>
        <p:spPr>
          <a:xfrm>
            <a:off x="665615" y="1309555"/>
            <a:ext cx="554259" cy="399908"/>
          </a:xfrm>
          <a:prstGeom prst="snip1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951" tIns="12951" rIns="12951" bIns="12951" anchor="ctr" anchorCtr="0">
            <a:noAutofit/>
          </a:bodyPr>
          <a:lstStyle/>
          <a:p>
            <a:pPr algn="ctr"/>
            <a:endParaRPr sz="567" dirty="0"/>
          </a:p>
          <a:p>
            <a:pPr algn="ctr"/>
            <a:endParaRPr sz="567" dirty="0"/>
          </a:p>
          <a:p>
            <a:pPr algn="ctr"/>
            <a:endParaRPr sz="567" dirty="0"/>
          </a:p>
          <a:p>
            <a:pPr algn="ctr"/>
            <a:r>
              <a:rPr lang="en" sz="567" dirty="0">
                <a:latin typeface="Arial" panose="020B0604020202020204" pitchFamily="34" charset="0"/>
                <a:cs typeface="Arial" panose="020B0604020202020204" pitchFamily="34" charset="0"/>
              </a:rPr>
              <a:t>Therapeutic sensitivity</a:t>
            </a:r>
            <a:endParaRPr sz="5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sz="709" dirty="0"/>
          </a:p>
          <a:p>
            <a:pPr algn="ctr"/>
            <a:endParaRPr sz="709" dirty="0"/>
          </a:p>
          <a:p>
            <a:pPr algn="ctr"/>
            <a:endParaRPr sz="709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9FFAA9-6674-5447-94BE-0F55DC61A00B}"/>
              </a:ext>
            </a:extLst>
          </p:cNvPr>
          <p:cNvSpPr/>
          <p:nvPr/>
        </p:nvSpPr>
        <p:spPr>
          <a:xfrm>
            <a:off x="102524" y="814311"/>
            <a:ext cx="175538" cy="1779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EDB5E9-7A1A-6740-97D3-25D11ECD14F7}"/>
              </a:ext>
            </a:extLst>
          </p:cNvPr>
          <p:cNvSpPr/>
          <p:nvPr/>
        </p:nvSpPr>
        <p:spPr>
          <a:xfrm>
            <a:off x="69345" y="1048121"/>
            <a:ext cx="175538" cy="1779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9B1F01-4DF9-5D41-8160-3FAD48E52A53}"/>
              </a:ext>
            </a:extLst>
          </p:cNvPr>
          <p:cNvSpPr/>
          <p:nvPr/>
        </p:nvSpPr>
        <p:spPr>
          <a:xfrm>
            <a:off x="309039" y="935782"/>
            <a:ext cx="175538" cy="1779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098683-957E-3941-8261-C0296F15ED0B}"/>
              </a:ext>
            </a:extLst>
          </p:cNvPr>
          <p:cNvSpPr/>
          <p:nvPr/>
        </p:nvSpPr>
        <p:spPr>
          <a:xfrm>
            <a:off x="291861" y="1207301"/>
            <a:ext cx="175538" cy="1779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85AD7-63FE-E043-BEB9-DA3A9930BEBB}"/>
              </a:ext>
            </a:extLst>
          </p:cNvPr>
          <p:cNvSpPr txBox="1"/>
          <p:nvPr/>
        </p:nvSpPr>
        <p:spPr>
          <a:xfrm>
            <a:off x="0" y="1472613"/>
            <a:ext cx="53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Cancer </a:t>
            </a:r>
            <a:b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cell lines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9A517-E257-6247-A5E7-8947C7446579}"/>
              </a:ext>
            </a:extLst>
          </p:cNvPr>
          <p:cNvSpPr txBox="1"/>
          <p:nvPr/>
        </p:nvSpPr>
        <p:spPr>
          <a:xfrm>
            <a:off x="113182" y="305303"/>
            <a:ext cx="1214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Evaluating matchmaking</a:t>
            </a:r>
          </a:p>
        </p:txBody>
      </p:sp>
      <p:sp>
        <p:nvSpPr>
          <p:cNvPr id="15" name="Google Shape;86;p13">
            <a:extLst>
              <a:ext uri="{FF2B5EF4-FFF2-40B4-BE49-F238E27FC236}">
                <a16:creationId xmlns:a16="http://schemas.microsoft.com/office/drawing/2014/main" id="{A4B5B3D1-76DF-E348-A484-A3CDADBA8DC4}"/>
              </a:ext>
            </a:extLst>
          </p:cNvPr>
          <p:cNvSpPr/>
          <p:nvPr/>
        </p:nvSpPr>
        <p:spPr>
          <a:xfrm>
            <a:off x="1497019" y="551992"/>
            <a:ext cx="450000" cy="450000"/>
          </a:xfrm>
          <a:prstGeom prst="flowChartMagneticDisk">
            <a:avLst/>
          </a:prstGeom>
          <a:solidFill>
            <a:srgbClr val="D9D9D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791" tIns="64791" rIns="64791" bIns="64791" anchor="ctr" anchorCtr="0">
            <a:noAutofit/>
          </a:bodyPr>
          <a:lstStyle/>
          <a:p>
            <a:pPr algn="ctr"/>
            <a:endParaRPr sz="496" dirty="0"/>
          </a:p>
          <a:p>
            <a:pPr algn="ctr"/>
            <a:r>
              <a:rPr lang="en-US" sz="496" dirty="0">
                <a:latin typeface="Arial" panose="020B0604020202020204" pitchFamily="34" charset="0"/>
                <a:cs typeface="Arial" panose="020B0604020202020204" pitchFamily="34" charset="0"/>
              </a:rPr>
              <a:t>719 genes</a:t>
            </a:r>
            <a:endParaRPr sz="49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sz="49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n" sz="142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496" dirty="0">
                <a:latin typeface="Arial" panose="020B0604020202020204" pitchFamily="34" charset="0"/>
                <a:cs typeface="Arial" panose="020B0604020202020204" pitchFamily="34" charset="0"/>
              </a:rPr>
              <a:t>CGC</a:t>
            </a:r>
            <a:endParaRPr sz="49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n" sz="496" dirty="0"/>
            </a:br>
            <a:br>
              <a:rPr lang="en" sz="425" dirty="0">
                <a:latin typeface="Roboto"/>
                <a:ea typeface="Roboto"/>
                <a:cs typeface="Roboto"/>
                <a:sym typeface="Roboto"/>
              </a:rPr>
            </a:br>
            <a:br>
              <a:rPr lang="en" sz="425" dirty="0">
                <a:latin typeface="Roboto"/>
                <a:ea typeface="Roboto"/>
                <a:cs typeface="Roboto"/>
                <a:sym typeface="Roboto"/>
              </a:rPr>
            </a:br>
            <a:endParaRPr sz="425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87;p13">
            <a:extLst>
              <a:ext uri="{FF2B5EF4-FFF2-40B4-BE49-F238E27FC236}">
                <a16:creationId xmlns:a16="http://schemas.microsoft.com/office/drawing/2014/main" id="{75FE8DB8-1DBC-6C4E-8DFC-CBE5A5944C25}"/>
              </a:ext>
            </a:extLst>
          </p:cNvPr>
          <p:cNvSpPr/>
          <p:nvPr/>
        </p:nvSpPr>
        <p:spPr>
          <a:xfrm>
            <a:off x="1965258" y="551992"/>
            <a:ext cx="450000" cy="450000"/>
          </a:xfrm>
          <a:prstGeom prst="flowChartMagneticDisk">
            <a:avLst/>
          </a:prstGeom>
          <a:solidFill>
            <a:srgbClr val="F4CCCC"/>
          </a:solidFill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791" tIns="0" rIns="64791" bIns="64791" anchor="ctr" anchorCtr="0">
            <a:noAutofit/>
          </a:bodyPr>
          <a:lstStyle/>
          <a:p>
            <a:pPr algn="ctr"/>
            <a:endParaRPr sz="496" dirty="0"/>
          </a:p>
          <a:p>
            <a:pPr algn="ctr"/>
            <a:r>
              <a:rPr lang="en" sz="496" dirty="0">
                <a:latin typeface="Arial" panose="020B0604020202020204" pitchFamily="34" charset="0"/>
                <a:cs typeface="Arial" panose="020B0604020202020204" pitchFamily="34" charset="0"/>
              </a:rPr>
              <a:t>139 genes</a:t>
            </a:r>
            <a:br>
              <a:rPr lang="en" sz="496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" sz="496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496" dirty="0">
                <a:latin typeface="Arial" panose="020B0604020202020204" pitchFamily="34" charset="0"/>
                <a:cs typeface="Arial" panose="020B0604020202020204" pitchFamily="34" charset="0"/>
              </a:rPr>
              <a:t>Molecular Oncology Almanac</a:t>
            </a:r>
            <a:br>
              <a:rPr lang="en" sz="567" dirty="0">
                <a:latin typeface="Roboto"/>
                <a:ea typeface="Roboto"/>
                <a:cs typeface="Roboto"/>
                <a:sym typeface="Roboto"/>
              </a:rPr>
            </a:br>
            <a:endParaRPr sz="567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77CF4-AB8C-7B46-B341-296A5648E2F7}"/>
              </a:ext>
            </a:extLst>
          </p:cNvPr>
          <p:cNvSpPr txBox="1"/>
          <p:nvPr/>
        </p:nvSpPr>
        <p:spPr>
          <a:xfrm>
            <a:off x="1526092" y="1040716"/>
            <a:ext cx="88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Vectorize molecular features 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Apply matchmaking model for genomic similarity</a:t>
            </a:r>
          </a:p>
        </p:txBody>
      </p:sp>
      <p:sp>
        <p:nvSpPr>
          <p:cNvPr id="18" name="Google Shape;63;p13">
            <a:extLst>
              <a:ext uri="{FF2B5EF4-FFF2-40B4-BE49-F238E27FC236}">
                <a16:creationId xmlns:a16="http://schemas.microsoft.com/office/drawing/2014/main" id="{2A8F1B9D-3CAF-7A4D-A9E1-AD5889298BFC}"/>
              </a:ext>
            </a:extLst>
          </p:cNvPr>
          <p:cNvSpPr txBox="1"/>
          <p:nvPr/>
        </p:nvSpPr>
        <p:spPr>
          <a:xfrm>
            <a:off x="2392050" y="1326985"/>
            <a:ext cx="405861" cy="23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791" tIns="32387" rIns="64791" bIns="32387" anchor="t" anchorCtr="0">
            <a:noAutofit/>
          </a:bodyPr>
          <a:lstStyle/>
          <a:p>
            <a:pPr algn="ctr"/>
            <a:r>
              <a:rPr lang="en" sz="567" dirty="0">
                <a:latin typeface="Arial" panose="020B0604020202020204" pitchFamily="34" charset="0"/>
                <a:cs typeface="Arial" panose="020B0604020202020204" pitchFamily="34" charset="0"/>
              </a:rPr>
              <a:t>Less similar</a:t>
            </a:r>
            <a:endParaRPr sz="5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oogle Shape;64;p13">
            <a:extLst>
              <a:ext uri="{FF2B5EF4-FFF2-40B4-BE49-F238E27FC236}">
                <a16:creationId xmlns:a16="http://schemas.microsoft.com/office/drawing/2014/main" id="{63F546B1-E37F-EE46-8E90-11E4C46108EA}"/>
              </a:ext>
            </a:extLst>
          </p:cNvPr>
          <p:cNvGrpSpPr/>
          <p:nvPr/>
        </p:nvGrpSpPr>
        <p:grpSpPr>
          <a:xfrm>
            <a:off x="2728162" y="644893"/>
            <a:ext cx="172781" cy="327854"/>
            <a:chOff x="6810713" y="1634706"/>
            <a:chExt cx="866100" cy="1706478"/>
          </a:xfrm>
        </p:grpSpPr>
        <p:sp>
          <p:nvSpPr>
            <p:cNvPr id="20" name="Google Shape;65;p13">
              <a:extLst>
                <a:ext uri="{FF2B5EF4-FFF2-40B4-BE49-F238E27FC236}">
                  <a16:creationId xmlns:a16="http://schemas.microsoft.com/office/drawing/2014/main" id="{0C76156B-37FF-9E4F-81BD-ADCA51820E47}"/>
                </a:ext>
              </a:extLst>
            </p:cNvPr>
            <p:cNvSpPr/>
            <p:nvPr/>
          </p:nvSpPr>
          <p:spPr>
            <a:xfrm>
              <a:off x="6960864" y="1634706"/>
              <a:ext cx="565800" cy="563400"/>
            </a:xfrm>
            <a:prstGeom prst="flowChartConnector">
              <a:avLst/>
            </a:prstGeom>
            <a:solidFill>
              <a:srgbClr val="CCCCCC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791" tIns="64791" rIns="64791" bIns="64791" anchor="ctr" anchorCtr="0">
              <a:noAutofit/>
            </a:bodyPr>
            <a:lstStyle/>
            <a:p>
              <a:endParaRPr sz="787"/>
            </a:p>
          </p:txBody>
        </p:sp>
        <p:sp>
          <p:nvSpPr>
            <p:cNvPr id="21" name="Google Shape;66;p13">
              <a:extLst>
                <a:ext uri="{FF2B5EF4-FFF2-40B4-BE49-F238E27FC236}">
                  <a16:creationId xmlns:a16="http://schemas.microsoft.com/office/drawing/2014/main" id="{9489BFE8-AC79-694B-8801-36F4AAE19D30}"/>
                </a:ext>
              </a:extLst>
            </p:cNvPr>
            <p:cNvSpPr/>
            <p:nvPr/>
          </p:nvSpPr>
          <p:spPr>
            <a:xfrm>
              <a:off x="6810713" y="2298684"/>
              <a:ext cx="866100" cy="1042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CCCCC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4791" tIns="64791" rIns="64791" bIns="64791" anchor="ctr" anchorCtr="0">
              <a:noAutofit/>
            </a:bodyPr>
            <a:lstStyle/>
            <a:p>
              <a:pPr algn="ctr"/>
              <a:endParaRPr sz="78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" name="Google Shape;67;p13">
            <a:extLst>
              <a:ext uri="{FF2B5EF4-FFF2-40B4-BE49-F238E27FC236}">
                <a16:creationId xmlns:a16="http://schemas.microsoft.com/office/drawing/2014/main" id="{4EADD3E9-A7C7-A140-94D4-A076FB571341}"/>
              </a:ext>
            </a:extLst>
          </p:cNvPr>
          <p:cNvSpPr/>
          <p:nvPr/>
        </p:nvSpPr>
        <p:spPr>
          <a:xfrm>
            <a:off x="2762771" y="1051934"/>
            <a:ext cx="103538" cy="98436"/>
          </a:xfrm>
          <a:prstGeom prst="flowChartConnector">
            <a:avLst/>
          </a:prstGeom>
          <a:solidFill>
            <a:srgbClr val="FFF2CC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791" tIns="64791" rIns="64791" bIns="64791" anchor="ctr" anchorCtr="0">
            <a:noAutofit/>
          </a:bodyPr>
          <a:lstStyle/>
          <a:p>
            <a:endParaRPr sz="787"/>
          </a:p>
        </p:txBody>
      </p:sp>
      <p:sp>
        <p:nvSpPr>
          <p:cNvPr id="29" name="Google Shape;68;p13">
            <a:extLst>
              <a:ext uri="{FF2B5EF4-FFF2-40B4-BE49-F238E27FC236}">
                <a16:creationId xmlns:a16="http://schemas.microsoft.com/office/drawing/2014/main" id="{57BBEC09-3858-FC4C-9F14-E15ABB28F7E8}"/>
              </a:ext>
            </a:extLst>
          </p:cNvPr>
          <p:cNvSpPr/>
          <p:nvPr/>
        </p:nvSpPr>
        <p:spPr>
          <a:xfrm>
            <a:off x="2762771" y="1190233"/>
            <a:ext cx="103538" cy="98436"/>
          </a:xfrm>
          <a:prstGeom prst="flowChartConnector">
            <a:avLst/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791" tIns="64791" rIns="64791" bIns="64791" anchor="ctr" anchorCtr="0">
            <a:noAutofit/>
          </a:bodyPr>
          <a:lstStyle/>
          <a:p>
            <a:endParaRPr sz="787"/>
          </a:p>
        </p:txBody>
      </p:sp>
      <p:sp>
        <p:nvSpPr>
          <p:cNvPr id="31" name="Google Shape;69;p13">
            <a:extLst>
              <a:ext uri="{FF2B5EF4-FFF2-40B4-BE49-F238E27FC236}">
                <a16:creationId xmlns:a16="http://schemas.microsoft.com/office/drawing/2014/main" id="{8203E670-C7D6-C047-9F13-5DA319D97659}"/>
              </a:ext>
            </a:extLst>
          </p:cNvPr>
          <p:cNvSpPr/>
          <p:nvPr/>
        </p:nvSpPr>
        <p:spPr>
          <a:xfrm>
            <a:off x="2762771" y="1328532"/>
            <a:ext cx="103538" cy="98436"/>
          </a:xfrm>
          <a:prstGeom prst="flowChartConnector">
            <a:avLst/>
          </a:prstGeom>
          <a:solidFill>
            <a:srgbClr val="FFF2CC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791" tIns="64791" rIns="64791" bIns="64791" anchor="ctr" anchorCtr="0">
            <a:noAutofit/>
          </a:bodyPr>
          <a:lstStyle/>
          <a:p>
            <a:endParaRPr sz="787"/>
          </a:p>
        </p:txBody>
      </p:sp>
      <p:sp>
        <p:nvSpPr>
          <p:cNvPr id="32" name="Google Shape;70;p13">
            <a:extLst>
              <a:ext uri="{FF2B5EF4-FFF2-40B4-BE49-F238E27FC236}">
                <a16:creationId xmlns:a16="http://schemas.microsoft.com/office/drawing/2014/main" id="{C22B3F07-54E3-5348-A779-519A60D89297}"/>
              </a:ext>
            </a:extLst>
          </p:cNvPr>
          <p:cNvSpPr/>
          <p:nvPr/>
        </p:nvSpPr>
        <p:spPr>
          <a:xfrm>
            <a:off x="2762771" y="1466831"/>
            <a:ext cx="103538" cy="98436"/>
          </a:xfrm>
          <a:prstGeom prst="flowChartConnector">
            <a:avLst/>
          </a:prstGeom>
          <a:solidFill>
            <a:srgbClr val="CCCCCC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791" tIns="64791" rIns="64791" bIns="64791" anchor="ctr" anchorCtr="0">
            <a:noAutofit/>
          </a:bodyPr>
          <a:lstStyle/>
          <a:p>
            <a:endParaRPr sz="787"/>
          </a:p>
        </p:txBody>
      </p:sp>
      <p:sp>
        <p:nvSpPr>
          <p:cNvPr id="33" name="Google Shape;71;p13">
            <a:extLst>
              <a:ext uri="{FF2B5EF4-FFF2-40B4-BE49-F238E27FC236}">
                <a16:creationId xmlns:a16="http://schemas.microsoft.com/office/drawing/2014/main" id="{BFFFB252-236A-B34B-8C96-EA6705BC82B8}"/>
              </a:ext>
            </a:extLst>
          </p:cNvPr>
          <p:cNvSpPr txBox="1"/>
          <p:nvPr/>
        </p:nvSpPr>
        <p:spPr>
          <a:xfrm>
            <a:off x="2977182" y="908854"/>
            <a:ext cx="172847" cy="10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1" tIns="12951" rIns="12951" bIns="12951" anchor="t" anchorCtr="0">
            <a:noAutofit/>
          </a:bodyPr>
          <a:lstStyle/>
          <a:p>
            <a:pPr algn="ctr"/>
            <a:r>
              <a:rPr lang="en" sz="567"/>
              <a:t>rank </a:t>
            </a:r>
            <a:endParaRPr sz="567"/>
          </a:p>
        </p:txBody>
      </p:sp>
      <p:sp>
        <p:nvSpPr>
          <p:cNvPr id="34" name="Google Shape;72;p13">
            <a:extLst>
              <a:ext uri="{FF2B5EF4-FFF2-40B4-BE49-F238E27FC236}">
                <a16:creationId xmlns:a16="http://schemas.microsoft.com/office/drawing/2014/main" id="{F88C195F-E494-A64A-BDB5-512A64602FB5}"/>
              </a:ext>
            </a:extLst>
          </p:cNvPr>
          <p:cNvSpPr txBox="1"/>
          <p:nvPr/>
        </p:nvSpPr>
        <p:spPr>
          <a:xfrm>
            <a:off x="2977722" y="1047153"/>
            <a:ext cx="172847" cy="10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1" tIns="12951" rIns="12951" bIns="12951" anchor="t" anchorCtr="0">
            <a:noAutofit/>
          </a:bodyPr>
          <a:lstStyle/>
          <a:p>
            <a:pPr algn="ctr"/>
            <a:r>
              <a:rPr lang="en" sz="567"/>
              <a:t>1</a:t>
            </a:r>
            <a:endParaRPr sz="567"/>
          </a:p>
        </p:txBody>
      </p:sp>
      <p:sp>
        <p:nvSpPr>
          <p:cNvPr id="35" name="Google Shape;73;p13">
            <a:extLst>
              <a:ext uri="{FF2B5EF4-FFF2-40B4-BE49-F238E27FC236}">
                <a16:creationId xmlns:a16="http://schemas.microsoft.com/office/drawing/2014/main" id="{BF6E3070-5127-AF4D-AF8D-C0F4EECA7F14}"/>
              </a:ext>
            </a:extLst>
          </p:cNvPr>
          <p:cNvSpPr txBox="1"/>
          <p:nvPr/>
        </p:nvSpPr>
        <p:spPr>
          <a:xfrm>
            <a:off x="2977722" y="1185452"/>
            <a:ext cx="172847" cy="10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1" tIns="12951" rIns="12951" bIns="12951" anchor="t" anchorCtr="0">
            <a:noAutofit/>
          </a:bodyPr>
          <a:lstStyle/>
          <a:p>
            <a:pPr algn="ctr"/>
            <a:r>
              <a:rPr lang="en" sz="567"/>
              <a:t>2</a:t>
            </a:r>
            <a:endParaRPr sz="567"/>
          </a:p>
        </p:txBody>
      </p:sp>
      <p:sp>
        <p:nvSpPr>
          <p:cNvPr id="36" name="Google Shape;74;p13">
            <a:extLst>
              <a:ext uri="{FF2B5EF4-FFF2-40B4-BE49-F238E27FC236}">
                <a16:creationId xmlns:a16="http://schemas.microsoft.com/office/drawing/2014/main" id="{1B5E41E0-A3DA-4D42-8DC4-B68CC6CACB5F}"/>
              </a:ext>
            </a:extLst>
          </p:cNvPr>
          <p:cNvSpPr txBox="1"/>
          <p:nvPr/>
        </p:nvSpPr>
        <p:spPr>
          <a:xfrm>
            <a:off x="2977722" y="1323751"/>
            <a:ext cx="172847" cy="10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1" tIns="12951" rIns="12951" bIns="12951" anchor="t" anchorCtr="0">
            <a:noAutofit/>
          </a:bodyPr>
          <a:lstStyle/>
          <a:p>
            <a:pPr algn="ctr"/>
            <a:r>
              <a:rPr lang="en" sz="567"/>
              <a:t>3</a:t>
            </a:r>
            <a:endParaRPr sz="567"/>
          </a:p>
        </p:txBody>
      </p:sp>
      <p:sp>
        <p:nvSpPr>
          <p:cNvPr id="37" name="Google Shape;75;p13">
            <a:extLst>
              <a:ext uri="{FF2B5EF4-FFF2-40B4-BE49-F238E27FC236}">
                <a16:creationId xmlns:a16="http://schemas.microsoft.com/office/drawing/2014/main" id="{4E0442C6-52B3-A44A-A8FA-3987566AFA64}"/>
              </a:ext>
            </a:extLst>
          </p:cNvPr>
          <p:cNvSpPr txBox="1"/>
          <p:nvPr/>
        </p:nvSpPr>
        <p:spPr>
          <a:xfrm>
            <a:off x="2977722" y="1462050"/>
            <a:ext cx="172847" cy="10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1" tIns="12951" rIns="12951" bIns="12951" anchor="t" anchorCtr="0">
            <a:noAutofit/>
          </a:bodyPr>
          <a:lstStyle/>
          <a:p>
            <a:pPr algn="ctr"/>
            <a:r>
              <a:rPr lang="en" sz="567"/>
              <a:t>4</a:t>
            </a:r>
            <a:endParaRPr sz="567"/>
          </a:p>
        </p:txBody>
      </p:sp>
      <p:sp>
        <p:nvSpPr>
          <p:cNvPr id="38" name="Google Shape;76;p13">
            <a:extLst>
              <a:ext uri="{FF2B5EF4-FFF2-40B4-BE49-F238E27FC236}">
                <a16:creationId xmlns:a16="http://schemas.microsoft.com/office/drawing/2014/main" id="{8D46CD15-98B1-E74C-87FB-A6541E3D133F}"/>
              </a:ext>
            </a:extLst>
          </p:cNvPr>
          <p:cNvSpPr txBox="1"/>
          <p:nvPr/>
        </p:nvSpPr>
        <p:spPr>
          <a:xfrm>
            <a:off x="2387320" y="836773"/>
            <a:ext cx="405861" cy="23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791" tIns="32387" rIns="64791" bIns="32387" anchor="t" anchorCtr="0">
            <a:noAutofit/>
          </a:bodyPr>
          <a:lstStyle/>
          <a:p>
            <a:pPr algn="ctr"/>
            <a:endParaRPr sz="567"/>
          </a:p>
        </p:txBody>
      </p:sp>
      <p:cxnSp>
        <p:nvCxnSpPr>
          <p:cNvPr id="39" name="Google Shape;77;p13">
            <a:extLst>
              <a:ext uri="{FF2B5EF4-FFF2-40B4-BE49-F238E27FC236}">
                <a16:creationId xmlns:a16="http://schemas.microsoft.com/office/drawing/2014/main" id="{EE3CE26D-8BD5-7640-8A5A-C1CCA9D2AFF3}"/>
              </a:ext>
            </a:extLst>
          </p:cNvPr>
          <p:cNvCxnSpPr>
            <a:stCxn id="38" idx="2"/>
            <a:endCxn id="18" idx="0"/>
          </p:cNvCxnSpPr>
          <p:nvPr/>
        </p:nvCxnSpPr>
        <p:spPr>
          <a:xfrm>
            <a:off x="2590251" y="1076591"/>
            <a:ext cx="4677" cy="250448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0" name="Google Shape;78;p13">
            <a:extLst>
              <a:ext uri="{FF2B5EF4-FFF2-40B4-BE49-F238E27FC236}">
                <a16:creationId xmlns:a16="http://schemas.microsoft.com/office/drawing/2014/main" id="{051A1D86-15C9-964C-ABBF-F8BFE83B027E}"/>
              </a:ext>
            </a:extLst>
          </p:cNvPr>
          <p:cNvSpPr txBox="1"/>
          <p:nvPr/>
        </p:nvSpPr>
        <p:spPr>
          <a:xfrm>
            <a:off x="3150569" y="812119"/>
            <a:ext cx="337615" cy="20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1" tIns="12951" rIns="12951" bIns="12951" anchor="t" anchorCtr="0">
            <a:noAutofit/>
          </a:bodyPr>
          <a:lstStyle/>
          <a:p>
            <a:pPr algn="ctr"/>
            <a:r>
              <a:rPr lang="en" sz="567"/>
              <a:t>Precision @ k</a:t>
            </a:r>
            <a:endParaRPr sz="567"/>
          </a:p>
        </p:txBody>
      </p:sp>
      <p:sp>
        <p:nvSpPr>
          <p:cNvPr id="41" name="Google Shape;79;p13">
            <a:extLst>
              <a:ext uri="{FF2B5EF4-FFF2-40B4-BE49-F238E27FC236}">
                <a16:creationId xmlns:a16="http://schemas.microsoft.com/office/drawing/2014/main" id="{E56EE489-5550-B44B-B93E-353293D17AB0}"/>
              </a:ext>
            </a:extLst>
          </p:cNvPr>
          <p:cNvSpPr txBox="1"/>
          <p:nvPr/>
        </p:nvSpPr>
        <p:spPr>
          <a:xfrm>
            <a:off x="3232953" y="1048376"/>
            <a:ext cx="172847" cy="10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1" tIns="12951" rIns="12951" bIns="12951" anchor="t" anchorCtr="0">
            <a:noAutofit/>
          </a:bodyPr>
          <a:lstStyle/>
          <a:p>
            <a:pPr algn="ctr"/>
            <a:r>
              <a:rPr lang="en" sz="567"/>
              <a:t>1</a:t>
            </a:r>
            <a:endParaRPr sz="567"/>
          </a:p>
        </p:txBody>
      </p:sp>
      <p:sp>
        <p:nvSpPr>
          <p:cNvPr id="42" name="Google Shape;80;p13">
            <a:extLst>
              <a:ext uri="{FF2B5EF4-FFF2-40B4-BE49-F238E27FC236}">
                <a16:creationId xmlns:a16="http://schemas.microsoft.com/office/drawing/2014/main" id="{5046B6DA-0635-844C-8B3A-F166CE906B0C}"/>
              </a:ext>
            </a:extLst>
          </p:cNvPr>
          <p:cNvSpPr txBox="1"/>
          <p:nvPr/>
        </p:nvSpPr>
        <p:spPr>
          <a:xfrm>
            <a:off x="3232953" y="1186675"/>
            <a:ext cx="172847" cy="10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1" tIns="12951" rIns="12951" bIns="12951" anchor="t" anchorCtr="0">
            <a:noAutofit/>
          </a:bodyPr>
          <a:lstStyle/>
          <a:p>
            <a:pPr algn="ctr"/>
            <a:r>
              <a:rPr lang="en" sz="567"/>
              <a:t>0.50</a:t>
            </a:r>
            <a:endParaRPr sz="567"/>
          </a:p>
        </p:txBody>
      </p:sp>
      <p:sp>
        <p:nvSpPr>
          <p:cNvPr id="43" name="Google Shape;81;p13">
            <a:extLst>
              <a:ext uri="{FF2B5EF4-FFF2-40B4-BE49-F238E27FC236}">
                <a16:creationId xmlns:a16="http://schemas.microsoft.com/office/drawing/2014/main" id="{8DBCD268-B8BB-7D40-BF4B-562C9038DA0B}"/>
              </a:ext>
            </a:extLst>
          </p:cNvPr>
          <p:cNvSpPr txBox="1"/>
          <p:nvPr/>
        </p:nvSpPr>
        <p:spPr>
          <a:xfrm>
            <a:off x="3232953" y="1324974"/>
            <a:ext cx="172847" cy="10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1" tIns="12951" rIns="12951" bIns="12951" anchor="t" anchorCtr="0">
            <a:noAutofit/>
          </a:bodyPr>
          <a:lstStyle/>
          <a:p>
            <a:pPr algn="ctr"/>
            <a:r>
              <a:rPr lang="en" sz="567"/>
              <a:t>0.66</a:t>
            </a:r>
            <a:endParaRPr sz="567"/>
          </a:p>
        </p:txBody>
      </p:sp>
      <p:sp>
        <p:nvSpPr>
          <p:cNvPr id="44" name="Google Shape;82;p13">
            <a:extLst>
              <a:ext uri="{FF2B5EF4-FFF2-40B4-BE49-F238E27FC236}">
                <a16:creationId xmlns:a16="http://schemas.microsoft.com/office/drawing/2014/main" id="{5AFF8E54-5FCD-2D42-ACEA-0234BA0382BB}"/>
              </a:ext>
            </a:extLst>
          </p:cNvPr>
          <p:cNvSpPr txBox="1"/>
          <p:nvPr/>
        </p:nvSpPr>
        <p:spPr>
          <a:xfrm>
            <a:off x="3232953" y="1463273"/>
            <a:ext cx="172847" cy="10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1" tIns="12951" rIns="12951" bIns="12951" anchor="t" anchorCtr="0">
            <a:noAutofit/>
          </a:bodyPr>
          <a:lstStyle/>
          <a:p>
            <a:pPr algn="ctr"/>
            <a:r>
              <a:rPr lang="en" sz="567"/>
              <a:t>0.50</a:t>
            </a:r>
            <a:endParaRPr sz="567"/>
          </a:p>
        </p:txBody>
      </p:sp>
      <p:sp>
        <p:nvSpPr>
          <p:cNvPr id="45" name="Google Shape;83;p13">
            <a:extLst>
              <a:ext uri="{FF2B5EF4-FFF2-40B4-BE49-F238E27FC236}">
                <a16:creationId xmlns:a16="http://schemas.microsoft.com/office/drawing/2014/main" id="{02D4092A-B06C-C245-972E-E1805BCCF163}"/>
              </a:ext>
            </a:extLst>
          </p:cNvPr>
          <p:cNvSpPr txBox="1"/>
          <p:nvPr/>
        </p:nvSpPr>
        <p:spPr>
          <a:xfrm>
            <a:off x="2516789" y="1627527"/>
            <a:ext cx="889165" cy="20133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951" tIns="12951" rIns="12951" bIns="12951" anchor="t" anchorCtr="0">
            <a:noAutofit/>
          </a:bodyPr>
          <a:lstStyle/>
          <a:p>
            <a:pPr algn="ctr"/>
            <a:r>
              <a:rPr lang="en" sz="567" dirty="0"/>
              <a:t>Shared drug </a:t>
            </a:r>
            <a:br>
              <a:rPr lang="en" sz="567" dirty="0"/>
            </a:br>
            <a:r>
              <a:rPr lang="en" sz="567" dirty="0"/>
              <a:t>sensitivity with case profile</a:t>
            </a:r>
            <a:endParaRPr sz="567" dirty="0"/>
          </a:p>
        </p:txBody>
      </p:sp>
      <p:sp>
        <p:nvSpPr>
          <p:cNvPr id="46" name="Google Shape;84;p13">
            <a:extLst>
              <a:ext uri="{FF2B5EF4-FFF2-40B4-BE49-F238E27FC236}">
                <a16:creationId xmlns:a16="http://schemas.microsoft.com/office/drawing/2014/main" id="{BDB5D282-391E-B14E-AA7B-CD18934EDC77}"/>
              </a:ext>
            </a:extLst>
          </p:cNvPr>
          <p:cNvSpPr txBox="1"/>
          <p:nvPr/>
        </p:nvSpPr>
        <p:spPr>
          <a:xfrm>
            <a:off x="2518296" y="1861861"/>
            <a:ext cx="887504" cy="201336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951" tIns="12951" rIns="12951" bIns="12951" anchor="t" anchorCtr="0">
            <a:noAutofit/>
          </a:bodyPr>
          <a:lstStyle/>
          <a:p>
            <a:pPr algn="ctr"/>
            <a:r>
              <a:rPr lang="en" sz="567" dirty="0"/>
              <a:t>No shared </a:t>
            </a:r>
          </a:p>
          <a:p>
            <a:pPr algn="ctr"/>
            <a:r>
              <a:rPr lang="en" sz="567" dirty="0"/>
              <a:t>drug sensitivity</a:t>
            </a:r>
            <a:endParaRPr sz="567" dirty="0"/>
          </a:p>
        </p:txBody>
      </p:sp>
      <p:sp>
        <p:nvSpPr>
          <p:cNvPr id="47" name="Google Shape;58;p13">
            <a:extLst>
              <a:ext uri="{FF2B5EF4-FFF2-40B4-BE49-F238E27FC236}">
                <a16:creationId xmlns:a16="http://schemas.microsoft.com/office/drawing/2014/main" id="{5225BED7-FA7B-D843-B296-6D9A476946CF}"/>
              </a:ext>
            </a:extLst>
          </p:cNvPr>
          <p:cNvSpPr/>
          <p:nvPr/>
        </p:nvSpPr>
        <p:spPr>
          <a:xfrm>
            <a:off x="1363368" y="1191479"/>
            <a:ext cx="150524" cy="13819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791" tIns="64791" rIns="64791" bIns="64791" anchor="ctr" anchorCtr="0">
            <a:noAutofit/>
          </a:bodyPr>
          <a:lstStyle/>
          <a:p>
            <a:endParaRPr sz="787"/>
          </a:p>
        </p:txBody>
      </p:sp>
      <p:sp>
        <p:nvSpPr>
          <p:cNvPr id="48" name="Google Shape;58;p13">
            <a:extLst>
              <a:ext uri="{FF2B5EF4-FFF2-40B4-BE49-F238E27FC236}">
                <a16:creationId xmlns:a16="http://schemas.microsoft.com/office/drawing/2014/main" id="{5B39A755-9ED2-0842-9FF8-2C3A9D50CFA9}"/>
              </a:ext>
            </a:extLst>
          </p:cNvPr>
          <p:cNvSpPr/>
          <p:nvPr/>
        </p:nvSpPr>
        <p:spPr>
          <a:xfrm>
            <a:off x="2332636" y="1191478"/>
            <a:ext cx="150524" cy="13819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791" tIns="64791" rIns="64791" bIns="64791" anchor="ctr" anchorCtr="0">
            <a:noAutofit/>
          </a:bodyPr>
          <a:lstStyle/>
          <a:p>
            <a:endParaRPr sz="787"/>
          </a:p>
        </p:txBody>
      </p:sp>
      <p:sp>
        <p:nvSpPr>
          <p:cNvPr id="50" name="Google Shape;63;p13">
            <a:extLst>
              <a:ext uri="{FF2B5EF4-FFF2-40B4-BE49-F238E27FC236}">
                <a16:creationId xmlns:a16="http://schemas.microsoft.com/office/drawing/2014/main" id="{9FEC9F80-B954-4D4D-BDDE-2375484FE5EC}"/>
              </a:ext>
            </a:extLst>
          </p:cNvPr>
          <p:cNvSpPr txBox="1"/>
          <p:nvPr/>
        </p:nvSpPr>
        <p:spPr>
          <a:xfrm>
            <a:off x="2611609" y="382594"/>
            <a:ext cx="405861" cy="23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791" tIns="32387" rIns="64791" bIns="32387" anchor="t" anchorCtr="0">
            <a:noAutofit/>
          </a:bodyPr>
          <a:lstStyle/>
          <a:p>
            <a:pPr algn="ctr"/>
            <a:r>
              <a:rPr lang="en" sz="567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" sz="567" dirty="0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sz="5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Google Shape;63;p13">
            <a:extLst>
              <a:ext uri="{FF2B5EF4-FFF2-40B4-BE49-F238E27FC236}">
                <a16:creationId xmlns:a16="http://schemas.microsoft.com/office/drawing/2014/main" id="{E06E8CA9-D987-BE4F-8AC8-14AD4B4355A8}"/>
              </a:ext>
            </a:extLst>
          </p:cNvPr>
          <p:cNvSpPr txBox="1"/>
          <p:nvPr/>
        </p:nvSpPr>
        <p:spPr>
          <a:xfrm>
            <a:off x="0" y="0"/>
            <a:ext cx="405861" cy="23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791" tIns="32387" rIns="64791" bIns="32387" anchor="t" anchorCtr="0">
            <a:noAutofit/>
          </a:bodyPr>
          <a:lstStyle/>
          <a:p>
            <a:pPr algn="ctr"/>
            <a:r>
              <a:rPr lang="en" sz="7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Google Shape;63;p13">
            <a:extLst>
              <a:ext uri="{FF2B5EF4-FFF2-40B4-BE49-F238E27FC236}">
                <a16:creationId xmlns:a16="http://schemas.microsoft.com/office/drawing/2014/main" id="{7E3C6D78-B9DB-D44D-BD8B-F9F5C05A9B26}"/>
              </a:ext>
            </a:extLst>
          </p:cNvPr>
          <p:cNvSpPr txBox="1"/>
          <p:nvPr/>
        </p:nvSpPr>
        <p:spPr>
          <a:xfrm>
            <a:off x="3240000" y="0"/>
            <a:ext cx="405861" cy="23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791" tIns="32387" rIns="64791" bIns="32387" anchor="t" anchorCtr="0">
            <a:noAutofit/>
          </a:bodyPr>
          <a:lstStyle/>
          <a:p>
            <a:pPr algn="ctr"/>
            <a:r>
              <a:rPr lang="en" sz="7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Google Shape;63;p13">
            <a:extLst>
              <a:ext uri="{FF2B5EF4-FFF2-40B4-BE49-F238E27FC236}">
                <a16:creationId xmlns:a16="http://schemas.microsoft.com/office/drawing/2014/main" id="{EBDBA15A-CEAA-5D4E-8527-02C27832661B}"/>
              </a:ext>
            </a:extLst>
          </p:cNvPr>
          <p:cNvSpPr txBox="1"/>
          <p:nvPr/>
        </p:nvSpPr>
        <p:spPr>
          <a:xfrm>
            <a:off x="0" y="2250000"/>
            <a:ext cx="405861" cy="23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791" tIns="32387" rIns="64791" bIns="32387" anchor="t" anchorCtr="0">
            <a:noAutofit/>
          </a:bodyPr>
          <a:lstStyle/>
          <a:p>
            <a:pPr algn="ctr"/>
            <a:r>
              <a:rPr lang="en" sz="7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9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68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Reardon, Brendan</dc:creator>
  <cp:lastModifiedBy>Reardon, Brendan</cp:lastModifiedBy>
  <cp:revision>11</cp:revision>
  <dcterms:created xsi:type="dcterms:W3CDTF">2021-06-03T01:15:17Z</dcterms:created>
  <dcterms:modified xsi:type="dcterms:W3CDTF">2021-07-07T03:28:13Z</dcterms:modified>
</cp:coreProperties>
</file>