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480175" cy="27892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79">
          <p15:clr>
            <a:srgbClr val="A4A3A4"/>
          </p15:clr>
        </p15:guide>
        <p15:guide id="2" pos="20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56" d="100"/>
          <a:sy n="256" d="100"/>
        </p:scale>
        <p:origin x="168" y="544"/>
      </p:cViewPr>
      <p:guideLst>
        <p:guide orient="horz" pos="879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-552773" y="685800"/>
            <a:ext cx="7964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-552773" y="685800"/>
            <a:ext cx="7964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0896" y="403881"/>
            <a:ext cx="6038100" cy="1113300"/>
          </a:xfrm>
          <a:prstGeom prst="rect">
            <a:avLst/>
          </a:prstGeom>
        </p:spPr>
        <p:txBody>
          <a:bodyPr spcFirstLastPara="1" wrap="square" lIns="62775" tIns="62775" rIns="62775" bIns="627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20890" y="1537321"/>
            <a:ext cx="6038100" cy="4302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0" y="599998"/>
            <a:ext cx="6038100" cy="1065000"/>
          </a:xfrm>
          <a:prstGeom prst="rect">
            <a:avLst/>
          </a:prstGeom>
        </p:spPr>
        <p:txBody>
          <a:bodyPr spcFirstLastPara="1" wrap="square" lIns="62775" tIns="62775" rIns="62775" bIns="627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2pPr>
            <a:lvl3pPr lvl="2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3pPr>
            <a:lvl4pPr lvl="3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4pPr>
            <a:lvl5pPr lvl="4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5pPr>
            <a:lvl6pPr lvl="5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6pPr>
            <a:lvl7pPr lvl="6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7pPr>
            <a:lvl8pPr lvl="7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8pPr>
            <a:lvl9pPr lvl="8" algn="ctr">
              <a:spcBef>
                <a:spcPts val="0"/>
              </a:spcBef>
              <a:spcAft>
                <a:spcPts val="0"/>
              </a:spcAft>
              <a:buSzPts val="8200"/>
              <a:buNone/>
              <a:defRPr sz="8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0" y="1709868"/>
            <a:ext cx="6038100" cy="7056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0" y="1166690"/>
            <a:ext cx="6038100" cy="456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0" y="241396"/>
            <a:ext cx="6038100" cy="3108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0" y="625140"/>
            <a:ext cx="6038100" cy="18531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0" y="241396"/>
            <a:ext cx="6038100" cy="3108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0" y="625140"/>
            <a:ext cx="2834700" cy="18531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535" y="625140"/>
            <a:ext cx="2834700" cy="18531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0" y="241396"/>
            <a:ext cx="6038100" cy="3108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0" y="301375"/>
            <a:ext cx="1989900" cy="410100"/>
          </a:xfrm>
          <a:prstGeom prst="rect">
            <a:avLst/>
          </a:prstGeom>
        </p:spPr>
        <p:txBody>
          <a:bodyPr spcFirstLastPara="1" wrap="square" lIns="62775" tIns="62775" rIns="62775" bIns="627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0" y="753764"/>
            <a:ext cx="1989900" cy="17247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21" y="244176"/>
            <a:ext cx="4512600" cy="22188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00" y="-68"/>
            <a:ext cx="3240000" cy="279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2775" tIns="62775" rIns="62775" bIns="627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0" y="668914"/>
            <a:ext cx="2866800" cy="804300"/>
          </a:xfrm>
          <a:prstGeom prst="rect">
            <a:avLst/>
          </a:prstGeom>
        </p:spPr>
        <p:txBody>
          <a:bodyPr spcFirstLastPara="1" wrap="square" lIns="62775" tIns="62775" rIns="62775" bIns="627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0" y="1520478"/>
            <a:ext cx="2866800" cy="669900"/>
          </a:xfrm>
          <a:prstGeom prst="rect">
            <a:avLst/>
          </a:prstGeom>
        </p:spPr>
        <p:txBody>
          <a:bodyPr spcFirstLastPara="1" wrap="square" lIns="62775" tIns="62775" rIns="62775" bIns="627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433" y="392762"/>
            <a:ext cx="2719200" cy="20043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0" y="2294800"/>
            <a:ext cx="4251000" cy="3282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0" y="241396"/>
            <a:ext cx="60381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775" tIns="62775" rIns="62775" bIns="627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0" y="625140"/>
            <a:ext cx="60381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775" tIns="62775" rIns="62775" bIns="6277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104" y="2529479"/>
            <a:ext cx="3888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775" tIns="62775" rIns="62775" bIns="62775" anchor="ctr" anchorCtr="0">
            <a:normAutofit lnSpcReduction="20000"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6480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Matching a clinically relevant somatic variant to catalogued assertions</a:t>
            </a:r>
            <a:endParaRPr sz="700"/>
          </a:p>
        </p:txBody>
      </p:sp>
      <p:grpSp>
        <p:nvGrpSpPr>
          <p:cNvPr id="55" name="Google Shape;55;p13"/>
          <p:cNvGrpSpPr/>
          <p:nvPr/>
        </p:nvGrpSpPr>
        <p:grpSpPr>
          <a:xfrm>
            <a:off x="527700" y="293825"/>
            <a:ext cx="5424600" cy="2465607"/>
            <a:chOff x="32725" y="293825"/>
            <a:chExt cx="5424600" cy="2465607"/>
          </a:xfrm>
        </p:grpSpPr>
        <p:sp>
          <p:nvSpPr>
            <p:cNvPr id="56" name="Google Shape;56;p13"/>
            <p:cNvSpPr/>
            <p:nvPr/>
          </p:nvSpPr>
          <p:spPr>
            <a:xfrm>
              <a:off x="4226425" y="1977495"/>
              <a:ext cx="1230900" cy="4788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80483" y="1375113"/>
              <a:ext cx="1230900" cy="1057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i="1"/>
                <a:t>….</a:t>
              </a: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25721" y="1508447"/>
              <a:ext cx="1230900" cy="1057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Copy number alterations</a:t>
              </a:r>
              <a:endParaRPr sz="7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176203" y="710057"/>
              <a:ext cx="1530300" cy="5751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Match to </a:t>
              </a: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A70C36"/>
                  </a:solidFill>
                </a:rPr>
                <a:t>Molecular Oncology Almanac</a:t>
              </a:r>
              <a:r>
                <a:rPr lang="en" sz="700"/>
                <a:t> </a:t>
              </a:r>
              <a:br>
                <a:rPr lang="en" sz="700"/>
              </a:br>
              <a:r>
                <a:rPr lang="en" sz="700"/>
                <a:t>by data type and gene</a:t>
              </a:r>
              <a:endParaRPr sz="700"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176203" y="293825"/>
              <a:ext cx="15303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595959"/>
                  </a:solidFill>
                </a:rPr>
                <a:t>NSCLC profile harboring 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b="1"/>
                <a:t>somatic variant</a:t>
              </a:r>
              <a:r>
                <a:rPr lang="en" sz="700"/>
                <a:t> </a:t>
              </a:r>
              <a:r>
                <a:rPr lang="en" sz="700" i="1">
                  <a:solidFill>
                    <a:srgbClr val="A70C36"/>
                  </a:solidFill>
                </a:rPr>
                <a:t>EGFR</a:t>
              </a:r>
              <a:r>
                <a:rPr lang="en" sz="700" i="1"/>
                <a:t> </a:t>
              </a:r>
              <a:r>
                <a:rPr lang="en" sz="700">
                  <a:solidFill>
                    <a:srgbClr val="595959"/>
                  </a:solidFill>
                </a:rPr>
                <a:t>p.T790M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05571" y="2518532"/>
              <a:ext cx="1230900" cy="2409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...</a:t>
              </a:r>
              <a:endParaRPr sz="600"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05571" y="1701887"/>
              <a:ext cx="1230900" cy="3084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Somatic variants</a:t>
              </a:r>
              <a:endParaRPr sz="7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i="1"/>
                <a:t>BRAF</a:t>
              </a:r>
              <a:endParaRPr sz="6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...</a:t>
              </a:r>
              <a:endParaRPr sz="600"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05571" y="2009113"/>
              <a:ext cx="1230900" cy="510900"/>
            </a:xfrm>
            <a:prstGeom prst="rect">
              <a:avLst/>
            </a:prstGeom>
            <a:solidFill>
              <a:srgbClr val="F4CCCC"/>
            </a:solidFill>
            <a:ln w="19050" cap="flat" cmpd="sng">
              <a:solidFill>
                <a:srgbClr val="A70C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i="1"/>
                <a:t>EGFR </a:t>
              </a:r>
              <a:r>
                <a:rPr lang="en" sz="600"/>
                <a:t>p.T790M	...</a:t>
              </a:r>
              <a:br>
                <a:rPr lang="en" sz="600" i="1"/>
              </a:br>
              <a:r>
                <a:rPr lang="en" sz="600" i="1"/>
                <a:t>EGFR </a:t>
              </a:r>
              <a:r>
                <a:rPr lang="en" sz="600"/>
                <a:t>p.T790M	...</a:t>
              </a:r>
              <a:endParaRPr sz="6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i="1"/>
                <a:t>EGFR</a:t>
              </a:r>
              <a:r>
                <a:rPr lang="en" sz="600"/>
                <a:t> p.L858R	...</a:t>
              </a:r>
              <a:endParaRPr sz="6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i="1"/>
                <a:t>EGFR</a:t>
              </a:r>
              <a:r>
                <a:rPr lang="en" sz="600"/>
                <a:t> ...</a:t>
              </a:r>
              <a:endParaRPr sz="600"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033218" y="710057"/>
              <a:ext cx="1530300" cy="5751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Match by ontology and additional feature details</a:t>
              </a:r>
              <a:endParaRPr sz="700"/>
            </a:p>
          </p:txBody>
        </p:sp>
        <p:grpSp>
          <p:nvGrpSpPr>
            <p:cNvPr id="65" name="Google Shape;65;p13"/>
            <p:cNvGrpSpPr/>
            <p:nvPr/>
          </p:nvGrpSpPr>
          <p:grpSpPr>
            <a:xfrm>
              <a:off x="2012187" y="1399488"/>
              <a:ext cx="1573496" cy="1274565"/>
              <a:chOff x="2519075" y="3163325"/>
              <a:chExt cx="2073938" cy="1700100"/>
            </a:xfrm>
          </p:grpSpPr>
          <p:sp>
            <p:nvSpPr>
              <p:cNvPr id="66" name="Google Shape;66;p13"/>
              <p:cNvSpPr/>
              <p:nvPr/>
            </p:nvSpPr>
            <p:spPr>
              <a:xfrm>
                <a:off x="2969113" y="3982925"/>
                <a:ext cx="1623900" cy="589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...</a:t>
                </a:r>
                <a:endParaRPr sz="700"/>
              </a:p>
            </p:txBody>
          </p:sp>
          <p:sp>
            <p:nvSpPr>
              <p:cNvPr id="67" name="Google Shape;67;p13"/>
              <p:cNvSpPr/>
              <p:nvPr/>
            </p:nvSpPr>
            <p:spPr>
              <a:xfrm>
                <a:off x="2969100" y="3163325"/>
                <a:ext cx="1623900" cy="409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Somatic variants </a:t>
                </a:r>
                <a:endParaRPr sz="7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(other tumor type)</a:t>
                </a:r>
                <a:endParaRPr sz="7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i="1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/>
              </a:p>
            </p:txBody>
          </p:sp>
          <p:sp>
            <p:nvSpPr>
              <p:cNvPr id="68" name="Google Shape;68;p13"/>
              <p:cNvSpPr/>
              <p:nvPr/>
            </p:nvSpPr>
            <p:spPr>
              <a:xfrm>
                <a:off x="2969113" y="3573125"/>
                <a:ext cx="1623900" cy="589800"/>
              </a:xfrm>
              <a:prstGeom prst="rect">
                <a:avLst/>
              </a:prstGeom>
              <a:solidFill>
                <a:srgbClr val="F4CCCC"/>
              </a:solidFill>
              <a:ln w="19050" cap="flat" cmpd="sng">
                <a:solidFill>
                  <a:srgbClr val="A70C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 b="1"/>
              </a:p>
            </p:txBody>
          </p:sp>
          <p:sp>
            <p:nvSpPr>
              <p:cNvPr id="69" name="Google Shape;69;p13"/>
              <p:cNvSpPr/>
              <p:nvPr/>
            </p:nvSpPr>
            <p:spPr>
              <a:xfrm>
                <a:off x="2519088" y="4273625"/>
                <a:ext cx="1623900" cy="589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i="1">
                    <a:solidFill>
                      <a:srgbClr val="000000"/>
                    </a:solidFill>
                  </a:rPr>
                  <a:t>EGFR</a:t>
                </a:r>
                <a:r>
                  <a:rPr lang="en" sz="600">
                    <a:solidFill>
                      <a:srgbClr val="000000"/>
                    </a:solidFill>
                  </a:rPr>
                  <a:t> p.L858R</a:t>
                </a:r>
                <a:r>
                  <a:rPr lang="en" sz="600"/>
                  <a:t>        </a:t>
                </a:r>
                <a:r>
                  <a:rPr lang="en" sz="600">
                    <a:solidFill>
                      <a:srgbClr val="000000"/>
                    </a:solidFill>
                  </a:rPr>
                  <a:t>FDA</a:t>
                </a:r>
                <a:endParaRPr sz="600">
                  <a:solidFill>
                    <a:srgbClr val="000000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i="1">
                    <a:solidFill>
                      <a:srgbClr val="000000"/>
                    </a:solidFill>
                  </a:rPr>
                  <a:t>EGFR</a:t>
                </a:r>
                <a:r>
                  <a:rPr lang="en" sz="600">
                    <a:solidFill>
                      <a:srgbClr val="000000"/>
                    </a:solidFill>
                  </a:rPr>
                  <a:t> Nonsense</a:t>
                </a:r>
                <a:r>
                  <a:rPr lang="en" sz="600"/>
                  <a:t>     </a:t>
                </a:r>
                <a:r>
                  <a:rPr lang="en" sz="600">
                    <a:solidFill>
                      <a:srgbClr val="000000"/>
                    </a:solidFill>
                  </a:rPr>
                  <a:t>Preclinical</a:t>
                </a:r>
                <a:endParaRPr sz="6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...</a:t>
                </a:r>
                <a:endParaRPr sz="600"/>
              </a:p>
            </p:txBody>
          </p:sp>
          <p:sp>
            <p:nvSpPr>
              <p:cNvPr id="70" name="Google Shape;70;p13"/>
              <p:cNvSpPr/>
              <p:nvPr/>
            </p:nvSpPr>
            <p:spPr>
              <a:xfrm>
                <a:off x="2519075" y="3454025"/>
                <a:ext cx="1623900" cy="4098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/>
                  <a:t>Somatic variants (NSCLC)</a:t>
                </a:r>
                <a:endParaRPr sz="70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/>
                  <a:t>...</a:t>
                </a:r>
                <a:endParaRPr sz="600"/>
              </a:p>
            </p:txBody>
          </p:sp>
          <p:sp>
            <p:nvSpPr>
              <p:cNvPr id="71" name="Google Shape;71;p13"/>
              <p:cNvSpPr/>
              <p:nvPr/>
            </p:nvSpPr>
            <p:spPr>
              <a:xfrm>
                <a:off x="2519088" y="3863825"/>
                <a:ext cx="1623900" cy="409800"/>
              </a:xfrm>
              <a:prstGeom prst="rect">
                <a:avLst/>
              </a:prstGeom>
              <a:solidFill>
                <a:srgbClr val="F4CCCC"/>
              </a:solidFill>
              <a:ln w="19050" cap="flat" cmpd="sng">
                <a:solidFill>
                  <a:srgbClr val="A70C3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0" rIns="91425" bIns="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i="1"/>
                  <a:t>EGFR </a:t>
                </a:r>
                <a:r>
                  <a:rPr lang="en" sz="600"/>
                  <a:t>p.T790M        FDA</a:t>
                </a:r>
                <a:r>
                  <a:rPr lang="en" sz="600" i="1"/>
                  <a:t> </a:t>
                </a:r>
                <a:br>
                  <a:rPr lang="en" sz="600" i="1"/>
                </a:br>
                <a:r>
                  <a:rPr lang="en" sz="600" i="1"/>
                  <a:t>EGFR </a:t>
                </a:r>
                <a:r>
                  <a:rPr lang="en" sz="600"/>
                  <a:t>p.T790M        Guideline</a:t>
                </a:r>
                <a:endParaRPr sz="600"/>
              </a:p>
            </p:txBody>
          </p:sp>
        </p:grpSp>
        <p:sp>
          <p:nvSpPr>
            <p:cNvPr id="72" name="Google Shape;72;p13"/>
            <p:cNvSpPr/>
            <p:nvPr/>
          </p:nvSpPr>
          <p:spPr>
            <a:xfrm>
              <a:off x="3906184" y="710057"/>
              <a:ext cx="1530300" cy="575100"/>
            </a:xfrm>
            <a:prstGeom prst="rect">
              <a:avLst/>
            </a:prstGeom>
            <a:noFill/>
            <a:ln w="9525" cap="flat" cmpd="sng">
              <a:solidFill>
                <a:srgbClr val="595959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Select strongest evidence, additional items are returned as equivalent matches</a:t>
              </a:r>
              <a:endParaRPr sz="70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226406" y="1399478"/>
              <a:ext cx="1230900" cy="30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Somatic variants </a:t>
              </a:r>
              <a:endParaRPr sz="7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(other tumor type)</a:t>
              </a:r>
              <a:endParaRPr sz="7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i="1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226425" y="1706704"/>
              <a:ext cx="1230900" cy="270000"/>
            </a:xfrm>
            <a:prstGeom prst="rect">
              <a:avLst/>
            </a:prstGeom>
            <a:solidFill>
              <a:srgbClr val="F4CCCC"/>
            </a:solidFill>
            <a:ln w="19050" cap="flat" cmpd="sng">
              <a:solidFill>
                <a:srgbClr val="A70C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1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3885018" y="2164619"/>
              <a:ext cx="1230900" cy="510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i="1">
                  <a:solidFill>
                    <a:srgbClr val="000000"/>
                  </a:solidFill>
                </a:rPr>
                <a:t>EGFR </a:t>
              </a:r>
              <a:r>
                <a:rPr lang="en" sz="600">
                  <a:solidFill>
                    <a:srgbClr val="000000"/>
                  </a:solidFill>
                </a:rPr>
                <a:t>p.T790M</a:t>
              </a:r>
              <a:r>
                <a:rPr lang="en" sz="600"/>
                <a:t>       </a:t>
              </a:r>
              <a:r>
                <a:rPr lang="en" sz="600">
                  <a:solidFill>
                    <a:srgbClr val="000000"/>
                  </a:solidFill>
                </a:rPr>
                <a:t>Guideline</a:t>
              </a:r>
              <a:endParaRPr sz="600" i="1">
                <a:solidFill>
                  <a:srgbClr val="000000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i="1">
                  <a:solidFill>
                    <a:srgbClr val="000000"/>
                  </a:solidFill>
                </a:rPr>
                <a:t>EGFR</a:t>
              </a:r>
              <a:r>
                <a:rPr lang="en" sz="600">
                  <a:solidFill>
                    <a:srgbClr val="000000"/>
                  </a:solidFill>
                </a:rPr>
                <a:t> p.L858R</a:t>
              </a:r>
              <a:r>
                <a:rPr lang="en" sz="600"/>
                <a:t>        </a:t>
              </a:r>
              <a:r>
                <a:rPr lang="en" sz="600">
                  <a:solidFill>
                    <a:srgbClr val="000000"/>
                  </a:solidFill>
                </a:rPr>
                <a:t>FDA</a:t>
              </a:r>
              <a:endParaRPr sz="600">
                <a:solidFill>
                  <a:srgbClr val="000000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i="1">
                  <a:solidFill>
                    <a:srgbClr val="000000"/>
                  </a:solidFill>
                </a:rPr>
                <a:t>EGFR</a:t>
              </a:r>
              <a:r>
                <a:rPr lang="en" sz="600">
                  <a:solidFill>
                    <a:srgbClr val="000000"/>
                  </a:solidFill>
                </a:rPr>
                <a:t> Nonsense</a:t>
              </a:r>
              <a:r>
                <a:rPr lang="en" sz="600"/>
                <a:t>     </a:t>
              </a:r>
              <a:r>
                <a:rPr lang="en" sz="600">
                  <a:solidFill>
                    <a:srgbClr val="000000"/>
                  </a:solidFill>
                </a:rPr>
                <a:t>Preclinical</a:t>
              </a:r>
              <a:endParaRPr sz="6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...</a:t>
              </a:r>
              <a:endParaRPr sz="6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3884999" y="1617415"/>
              <a:ext cx="1230900" cy="30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Somatic variants (NSCLC)</a:t>
              </a:r>
              <a:endParaRPr sz="7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/>
                <a:t>...</a:t>
              </a:r>
              <a:endParaRPr sz="6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3885018" y="1924641"/>
              <a:ext cx="1230900" cy="240900"/>
            </a:xfrm>
            <a:prstGeom prst="rect">
              <a:avLst/>
            </a:prstGeom>
            <a:solidFill>
              <a:srgbClr val="F4CCCC"/>
            </a:solidFill>
            <a:ln w="19050" cap="flat" cmpd="sng">
              <a:solidFill>
                <a:srgbClr val="A70C3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0" rIns="91425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i="1"/>
                <a:t>EGFR </a:t>
              </a:r>
              <a:r>
                <a:rPr lang="en" sz="600"/>
                <a:t>p.T790M        FDA</a:t>
              </a:r>
              <a:r>
                <a:rPr lang="en" sz="600" i="1"/>
                <a:t> </a:t>
              </a:r>
              <a:endParaRPr sz="600"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2026068" y="293825"/>
              <a:ext cx="15303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A70C36"/>
                  </a:solidFill>
                </a:rPr>
                <a:t>NSCLC</a:t>
              </a:r>
              <a:r>
                <a:rPr lang="en" sz="700"/>
                <a:t> </a:t>
              </a:r>
              <a:r>
                <a:rPr lang="en" sz="700">
                  <a:solidFill>
                    <a:srgbClr val="595959"/>
                  </a:solidFill>
                </a:rPr>
                <a:t>profile harboring 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595959"/>
                  </a:solidFill>
                </a:rPr>
                <a:t>somatic variant </a:t>
              </a:r>
              <a:r>
                <a:rPr lang="en" sz="700" i="1">
                  <a:solidFill>
                    <a:srgbClr val="595959"/>
                  </a:solidFill>
                </a:rPr>
                <a:t>EGFR</a:t>
              </a:r>
              <a:r>
                <a:rPr lang="en" sz="700" i="1"/>
                <a:t> </a:t>
              </a:r>
              <a:r>
                <a:rPr lang="en" sz="700">
                  <a:solidFill>
                    <a:srgbClr val="A70C36"/>
                  </a:solidFill>
                </a:rPr>
                <a:t>p.T790M</a:t>
              </a:r>
              <a:endParaRPr sz="700">
                <a:solidFill>
                  <a:srgbClr val="A70C36"/>
                </a:solidFill>
              </a:endParaRPr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914283" y="293825"/>
              <a:ext cx="1530300" cy="36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595959"/>
                  </a:solidFill>
                </a:rPr>
                <a:t>NSCLC profile harboring </a:t>
              </a:r>
              <a:endParaRPr sz="700">
                <a:solidFill>
                  <a:srgbClr val="595959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rgbClr val="595959"/>
                  </a:solidFill>
                </a:rPr>
                <a:t>somatic variant </a:t>
              </a:r>
              <a:r>
                <a:rPr lang="en" sz="700" i="1">
                  <a:solidFill>
                    <a:srgbClr val="595959"/>
                  </a:solidFill>
                </a:rPr>
                <a:t>EGFR </a:t>
              </a:r>
              <a:r>
                <a:rPr lang="en" sz="700">
                  <a:solidFill>
                    <a:srgbClr val="595959"/>
                  </a:solidFill>
                </a:rPr>
                <a:t>p.T790M</a:t>
              </a:r>
              <a:endParaRPr sz="700">
                <a:solidFill>
                  <a:srgbClr val="595959"/>
                </a:solidFill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32725" y="321864"/>
              <a:ext cx="267000" cy="1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/>
                <a:t>a</a:t>
              </a:r>
              <a:endParaRPr sz="700" dirty="0"/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1865104" y="321864"/>
              <a:ext cx="267000" cy="1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b</a:t>
              </a:r>
              <a:endParaRPr sz="700"/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3722309" y="321864"/>
              <a:ext cx="267000" cy="1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/>
                <a:t>c</a:t>
              </a:r>
              <a:endParaRPr sz="7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</Words>
  <Application>Microsoft Macintosh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Reardon, Brendan</cp:lastModifiedBy>
  <cp:revision>1</cp:revision>
  <dcterms:modified xsi:type="dcterms:W3CDTF">2021-06-03T23:22:45Z</dcterms:modified>
</cp:coreProperties>
</file>