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8" r:id="rId2"/>
  </p:sldIdLst>
  <p:sldSz cx="6480175" cy="450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636"/>
    <a:srgbClr val="E06666"/>
    <a:srgbClr val="F1C330"/>
    <a:srgbClr val="6AA74F"/>
    <a:srgbClr val="D9EAD3"/>
    <a:srgbClr val="FFF3CC"/>
    <a:srgbClr val="F5CCCC"/>
    <a:srgbClr val="F1BFC1"/>
    <a:srgbClr val="E38587"/>
    <a:srgbClr val="BD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01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192" y="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36551"/>
            <a:ext cx="5508149" cy="1566863"/>
          </a:xfrm>
        </p:spPr>
        <p:txBody>
          <a:bodyPr anchor="b"/>
          <a:lstStyle>
            <a:lvl1pPr algn="ctr">
              <a:defRPr sz="39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363838"/>
            <a:ext cx="4860131" cy="1086594"/>
          </a:xfrm>
        </p:spPr>
        <p:txBody>
          <a:bodyPr/>
          <a:lstStyle>
            <a:lvl1pPr marL="0" indent="0" algn="ctr">
              <a:buNone/>
              <a:defRPr sz="1575"/>
            </a:lvl1pPr>
            <a:lvl2pPr marL="300060" indent="0" algn="ctr">
              <a:buNone/>
              <a:defRPr sz="1313"/>
            </a:lvl2pPr>
            <a:lvl3pPr marL="600121" indent="0" algn="ctr">
              <a:buNone/>
              <a:defRPr sz="1181"/>
            </a:lvl3pPr>
            <a:lvl4pPr marL="900181" indent="0" algn="ctr">
              <a:buNone/>
              <a:defRPr sz="1050"/>
            </a:lvl4pPr>
            <a:lvl5pPr marL="1200241" indent="0" algn="ctr">
              <a:buNone/>
              <a:defRPr sz="1050"/>
            </a:lvl5pPr>
            <a:lvl6pPr marL="1500302" indent="0" algn="ctr">
              <a:buNone/>
              <a:defRPr sz="1050"/>
            </a:lvl6pPr>
            <a:lvl7pPr marL="1800362" indent="0" algn="ctr">
              <a:buNone/>
              <a:defRPr sz="1050"/>
            </a:lvl7pPr>
            <a:lvl8pPr marL="2100423" indent="0" algn="ctr">
              <a:buNone/>
              <a:defRPr sz="1050"/>
            </a:lvl8pPr>
            <a:lvl9pPr marL="2400483" indent="0" algn="ctr">
              <a:buNone/>
              <a:defRPr sz="10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2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4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39613"/>
            <a:ext cx="1397288" cy="38140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39613"/>
            <a:ext cx="4110861" cy="38140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5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3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22017"/>
            <a:ext cx="5589151" cy="1872109"/>
          </a:xfrm>
        </p:spPr>
        <p:txBody>
          <a:bodyPr anchor="b"/>
          <a:lstStyle>
            <a:lvl1pPr>
              <a:defRPr sz="39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011836"/>
            <a:ext cx="5589151" cy="984498"/>
          </a:xfrm>
        </p:spPr>
        <p:txBody>
          <a:bodyPr/>
          <a:lstStyle>
            <a:lvl1pPr marL="0" indent="0">
              <a:buNone/>
              <a:defRPr sz="1575">
                <a:solidFill>
                  <a:schemeClr val="tx1"/>
                </a:solidFill>
              </a:defRPr>
            </a:lvl1pPr>
            <a:lvl2pPr marL="30006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2pPr>
            <a:lvl3pPr marL="600121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3pPr>
            <a:lvl4pPr marL="90018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2002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50030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18003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10042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40048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198066"/>
            <a:ext cx="2754074" cy="28555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198066"/>
            <a:ext cx="2754074" cy="28555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39614"/>
            <a:ext cx="5589151" cy="869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03263"/>
            <a:ext cx="2741417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643956"/>
            <a:ext cx="2741417" cy="2418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03263"/>
            <a:ext cx="2754918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643956"/>
            <a:ext cx="2754918" cy="2418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9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0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0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00038"/>
            <a:ext cx="2090025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47999"/>
            <a:ext cx="3280589" cy="3198317"/>
          </a:xfrm>
        </p:spPr>
        <p:txBody>
          <a:bodyPr/>
          <a:lstStyle>
            <a:lvl1pPr>
              <a:defRPr sz="2100"/>
            </a:lvl1pPr>
            <a:lvl2pPr>
              <a:defRPr sz="1838"/>
            </a:lvl2pPr>
            <a:lvl3pPr>
              <a:defRPr sz="1575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350169"/>
            <a:ext cx="2090025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9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00038"/>
            <a:ext cx="2090025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47999"/>
            <a:ext cx="3280589" cy="3198317"/>
          </a:xfrm>
        </p:spPr>
        <p:txBody>
          <a:bodyPr anchor="t"/>
          <a:lstStyle>
            <a:lvl1pPr marL="0" indent="0">
              <a:buNone/>
              <a:defRPr sz="2100"/>
            </a:lvl1pPr>
            <a:lvl2pPr marL="300060" indent="0">
              <a:buNone/>
              <a:defRPr sz="1838"/>
            </a:lvl2pPr>
            <a:lvl3pPr marL="600121" indent="0">
              <a:buNone/>
              <a:defRPr sz="1575"/>
            </a:lvl3pPr>
            <a:lvl4pPr marL="900181" indent="0">
              <a:buNone/>
              <a:defRPr sz="1313"/>
            </a:lvl4pPr>
            <a:lvl5pPr marL="1200241" indent="0">
              <a:buNone/>
              <a:defRPr sz="1313"/>
            </a:lvl5pPr>
            <a:lvl6pPr marL="1500302" indent="0">
              <a:buNone/>
              <a:defRPr sz="1313"/>
            </a:lvl6pPr>
            <a:lvl7pPr marL="1800362" indent="0">
              <a:buNone/>
              <a:defRPr sz="1313"/>
            </a:lvl7pPr>
            <a:lvl8pPr marL="2100423" indent="0">
              <a:buNone/>
              <a:defRPr sz="1313"/>
            </a:lvl8pPr>
            <a:lvl9pPr marL="2400483" indent="0">
              <a:buNone/>
              <a:defRPr sz="13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350169"/>
            <a:ext cx="2090025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39614"/>
            <a:ext cx="5589151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198066"/>
            <a:ext cx="5589151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171356"/>
            <a:ext cx="1458039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D9E9-5EC3-D444-8E38-E43C59FC4D5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171356"/>
            <a:ext cx="2187059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171356"/>
            <a:ext cx="1458039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0121" rtl="0" eaLnBrk="1" latinLnBrk="0" hangingPunct="1">
        <a:lnSpc>
          <a:spcPct val="90000"/>
        </a:lnSpc>
        <a:spcBef>
          <a:spcPct val="0"/>
        </a:spcBef>
        <a:buNone/>
        <a:defRPr sz="2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030" indent="-150030" algn="l" defTabSz="60012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009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5015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5021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35027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65033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95039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25045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55051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30006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60012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0018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20024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50030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80036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10042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40048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3E69FA9-A431-1B4E-969A-51C3363E7347}"/>
              </a:ext>
            </a:extLst>
          </p:cNvPr>
          <p:cNvGrpSpPr/>
          <p:nvPr/>
        </p:nvGrpSpPr>
        <p:grpSpPr>
          <a:xfrm>
            <a:off x="-46296" y="25051"/>
            <a:ext cx="6526471" cy="3226817"/>
            <a:chOff x="-46296" y="15089"/>
            <a:chExt cx="6526471" cy="3226817"/>
          </a:xfrm>
        </p:grpSpPr>
        <p:sp useBgFill="1">
          <p:nvSpPr>
            <p:cNvPr id="22" name="TextBox 21">
              <a:extLst>
                <a:ext uri="{FF2B5EF4-FFF2-40B4-BE49-F238E27FC236}">
                  <a16:creationId xmlns:a16="http://schemas.microsoft.com/office/drawing/2014/main" id="{0A0B29C4-4FB0-F347-B03C-C2800BDF7EB3}"/>
                </a:ext>
              </a:extLst>
            </p:cNvPr>
            <p:cNvSpPr txBox="1"/>
            <p:nvPr/>
          </p:nvSpPr>
          <p:spPr>
            <a:xfrm>
              <a:off x="0" y="18000"/>
              <a:ext cx="244258" cy="20005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7C123D-938D-AB43-B251-67EEA5DEC4A9}"/>
                </a:ext>
              </a:extLst>
            </p:cNvPr>
            <p:cNvGrpSpPr/>
            <p:nvPr/>
          </p:nvGrpSpPr>
          <p:grpSpPr>
            <a:xfrm>
              <a:off x="-46296" y="15089"/>
              <a:ext cx="6526471" cy="3226817"/>
              <a:chOff x="-46296" y="202823"/>
              <a:chExt cx="6526471" cy="3226817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FDB702C-F193-A147-ACD1-9AC8027917AC}"/>
                  </a:ext>
                </a:extLst>
              </p:cNvPr>
              <p:cNvGrpSpPr/>
              <p:nvPr/>
            </p:nvGrpSpPr>
            <p:grpSpPr>
              <a:xfrm>
                <a:off x="-46296" y="202823"/>
                <a:ext cx="3327198" cy="3226817"/>
                <a:chOff x="1704773" y="714716"/>
                <a:chExt cx="3327198" cy="3226817"/>
              </a:xfrm>
            </p:grpSpPr>
            <p:sp>
              <p:nvSpPr>
                <p:cNvPr id="78" name="Can 77">
                  <a:extLst>
                    <a:ext uri="{FF2B5EF4-FFF2-40B4-BE49-F238E27FC236}">
                      <a16:creationId xmlns:a16="http://schemas.microsoft.com/office/drawing/2014/main" id="{3A8BCB8E-3EA3-8A4A-9467-D3159584E49C}"/>
                    </a:ext>
                  </a:extLst>
                </p:cNvPr>
                <p:cNvSpPr/>
                <p:nvPr/>
              </p:nvSpPr>
              <p:spPr>
                <a:xfrm>
                  <a:off x="4128104" y="1987293"/>
                  <a:ext cx="306000" cy="342000"/>
                </a:xfrm>
                <a:prstGeom prst="can">
                  <a:avLst>
                    <a:gd name="adj" fmla="val 36229"/>
                  </a:avLst>
                </a:prstGeom>
                <a:solidFill>
                  <a:srgbClr val="D9EAD3"/>
                </a:solidFill>
                <a:ln>
                  <a:solidFill>
                    <a:srgbClr val="6AA7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rtlCol="0" anchor="ctr"/>
                <a:lstStyle/>
                <a:p>
                  <a:pPr algn="ctr"/>
                  <a:r>
                    <a:rPr lang="en-US" sz="5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502</a:t>
                  </a:r>
                </a:p>
                <a:p>
                  <a:pPr algn="ctr"/>
                  <a:endParaRPr lang="en-US" sz="5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D61DB187-D93F-8841-ACD9-760D44A422AD}"/>
                    </a:ext>
                  </a:extLst>
                </p:cNvPr>
                <p:cNvGrpSpPr/>
                <p:nvPr/>
              </p:nvGrpSpPr>
              <p:grpSpPr>
                <a:xfrm>
                  <a:off x="1762533" y="714716"/>
                  <a:ext cx="2955109" cy="806510"/>
                  <a:chOff x="1838910" y="714716"/>
                  <a:chExt cx="2955109" cy="806510"/>
                </a:xfrm>
              </p:grpSpPr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B7BD3250-EC29-7D4D-946B-B95A3F146B1B}"/>
                      </a:ext>
                    </a:extLst>
                  </p:cNvPr>
                  <p:cNvSpPr/>
                  <p:nvPr/>
                </p:nvSpPr>
                <p:spPr>
                  <a:xfrm>
                    <a:off x="1838910" y="1251226"/>
                    <a:ext cx="1440000" cy="27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Somatic and germline variants</a:t>
                    </a:r>
                  </a:p>
                  <a:p>
                    <a:pPr algn="ctr"/>
                    <a:r>
                      <a:rPr lang="en-US" sz="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Copy number alterations 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189F9834-C4D8-5043-A585-CE064EE27E2C}"/>
                      </a:ext>
                    </a:extLst>
                  </p:cNvPr>
                  <p:cNvSpPr/>
                  <p:nvPr/>
                </p:nvSpPr>
                <p:spPr>
                  <a:xfrm>
                    <a:off x="3354019" y="1248628"/>
                    <a:ext cx="1440000" cy="27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Somatic variants</a:t>
                    </a:r>
                  </a:p>
                  <a:p>
                    <a:pPr algn="ctr"/>
                    <a:r>
                      <a:rPr lang="en-US" sz="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Fusions</a:t>
                    </a: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B3A7CF91-ACF7-0246-BD5D-AA942D64ADAF}"/>
                      </a:ext>
                    </a:extLst>
                  </p:cNvPr>
                  <p:cNvSpPr/>
                  <p:nvPr/>
                </p:nvSpPr>
                <p:spPr>
                  <a:xfrm>
                    <a:off x="1838910" y="1100767"/>
                    <a:ext cx="1440000" cy="14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Patient DNA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A9CBA2E-06DA-4F4D-9DFF-BD49001E1F71}"/>
                      </a:ext>
                    </a:extLst>
                  </p:cNvPr>
                  <p:cNvSpPr/>
                  <p:nvPr/>
                </p:nvSpPr>
                <p:spPr>
                  <a:xfrm>
                    <a:off x="3354019" y="1100767"/>
                    <a:ext cx="1440000" cy="14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Patient RNA</a:t>
                    </a:r>
                  </a:p>
                </p:txBody>
              </p:sp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0D821F0E-BA28-2944-92B6-704620427A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46172" y="714716"/>
                    <a:ext cx="625475" cy="38481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0" name="Picture 6">
                    <a:extLst>
                      <a:ext uri="{FF2B5EF4-FFF2-40B4-BE49-F238E27FC236}">
                        <a16:creationId xmlns:a16="http://schemas.microsoft.com/office/drawing/2014/main" id="{EAC4DE0F-4FD4-344C-9A7F-7FE7D429B18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713376" y="765081"/>
                    <a:ext cx="646176" cy="33375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070A755-853F-1B4C-9261-F06482AA5253}"/>
                    </a:ext>
                  </a:extLst>
                </p:cNvPr>
                <p:cNvSpPr/>
                <p:nvPr/>
              </p:nvSpPr>
              <p:spPr>
                <a:xfrm>
                  <a:off x="2520087" y="1863676"/>
                  <a:ext cx="1440000" cy="27000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Annotate and evaluate</a:t>
                  </a:r>
                  <a:br>
                    <a:rPr lang="en-US" sz="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first-order genomic relationships</a:t>
                  </a:r>
                </a:p>
              </p:txBody>
            </p: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2AB10EE5-EC1B-4241-AB0A-662279D3B1DB}"/>
                    </a:ext>
                  </a:extLst>
                </p:cNvPr>
                <p:cNvGrpSpPr/>
                <p:nvPr/>
              </p:nvGrpSpPr>
              <p:grpSpPr>
                <a:xfrm>
                  <a:off x="1762533" y="2481323"/>
                  <a:ext cx="2955109" cy="270000"/>
                  <a:chOff x="1838910" y="2481323"/>
                  <a:chExt cx="2955109" cy="270000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9F8D746-8506-B145-98C4-54F8A7ED69B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838910" y="2481323"/>
                    <a:ext cx="1440000" cy="27000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Annotate and evaluate</a:t>
                    </a:r>
                    <a:br>
                      <a:rPr lang="en-US" sz="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</a:br>
                    <a:r>
                      <a:rPr lang="en-US" sz="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second-order genomic relationships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6089426-7617-8C4E-B4A9-48DF1F9CA63C}"/>
                      </a:ext>
                    </a:extLst>
                  </p:cNvPr>
                  <p:cNvSpPr/>
                  <p:nvPr/>
                </p:nvSpPr>
                <p:spPr>
                  <a:xfrm>
                    <a:off x="3354019" y="2481323"/>
                    <a:ext cx="1440000" cy="27000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Perform patient-cell line similarity</a:t>
                    </a:r>
                    <a:br>
                      <a:rPr lang="en-US" sz="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</a:br>
                    <a:r>
                      <a:rPr lang="en-US" sz="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with first-order genomic features</a:t>
                    </a:r>
                  </a:p>
                </p:txBody>
              </p: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7B7A051-9C39-EC43-8812-752783CC6AC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762532" y="3671533"/>
                  <a:ext cx="2955110" cy="270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Produce patient actionability report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A652BC0-1CB4-7742-B26E-B8219513687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764000" y="3060000"/>
                  <a:ext cx="478800" cy="180000"/>
                </a:xfrm>
                <a:prstGeom prst="rect">
                  <a:avLst/>
                </a:prstGeom>
                <a:solidFill>
                  <a:srgbClr val="D0E1E3"/>
                </a:solidFill>
                <a:ln w="6350">
                  <a:solidFill>
                    <a:srgbClr val="376E7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8000" rIns="0" bIns="18000" rtlCol="0" anchor="ctr"/>
                <a:lstStyle/>
                <a:p>
                  <a:pPr algn="ctr"/>
                  <a:r>
                    <a:rPr lang="en-US" sz="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Sequencing concordance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F6A7F4F-4591-D14F-9B30-5D831960314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764000" y="3240000"/>
                  <a:ext cx="478800" cy="180000"/>
                </a:xfrm>
                <a:prstGeom prst="rect">
                  <a:avLst/>
                </a:prstGeom>
                <a:solidFill>
                  <a:srgbClr val="D0E1E3"/>
                </a:solidFill>
                <a:ln w="6350">
                  <a:solidFill>
                    <a:srgbClr val="376E7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8000" rIns="0" bIns="18000" rtlCol="0" anchor="ctr"/>
                <a:lstStyle/>
                <a:p>
                  <a:pPr algn="ctr"/>
                  <a:r>
                    <a:rPr lang="en-US" sz="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Somatic &amp; germline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673ED75-6534-494B-A5B3-FCE2E395FC7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762532" y="2880000"/>
                  <a:ext cx="478800" cy="18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8000" rIns="0" bIns="18000" rtlCol="0" anchor="ctr"/>
                <a:lstStyle/>
                <a:p>
                  <a:pPr algn="ctr"/>
                  <a:r>
                    <a:rPr lang="en-US" sz="500" b="1" dirty="0">
                      <a:solidFill>
                        <a:srgbClr val="376E7B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Integrated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3ECABF0-2949-914B-9406-07C071CFA57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41333" y="3060000"/>
                  <a:ext cx="478800" cy="180000"/>
                </a:xfrm>
                <a:prstGeom prst="rect">
                  <a:avLst/>
                </a:prstGeom>
                <a:solidFill>
                  <a:srgbClr val="D0C7E3"/>
                </a:solidFill>
                <a:ln w="6350">
                  <a:solidFill>
                    <a:srgbClr val="5437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8000" rIns="0" bIns="18000" rtlCol="0" anchor="ctr"/>
                <a:lstStyle/>
                <a:p>
                  <a:pPr algn="ctr"/>
                  <a:r>
                    <a:rPr lang="en-US" sz="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Microsatellite stability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4978B67-68B4-EE41-B450-5CA7C4FD172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41332" y="3240000"/>
                  <a:ext cx="478800" cy="180000"/>
                </a:xfrm>
                <a:prstGeom prst="rect">
                  <a:avLst/>
                </a:prstGeom>
                <a:solidFill>
                  <a:srgbClr val="D0C7E3"/>
                </a:solidFill>
                <a:ln w="6350">
                  <a:solidFill>
                    <a:srgbClr val="5437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8000" rIns="0" bIns="18000" rtlCol="0" anchor="ctr"/>
                <a:lstStyle/>
                <a:p>
                  <a:pPr algn="ctr"/>
                  <a:r>
                    <a:rPr lang="en-US" sz="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Aneuploidy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990E1E4-7CC7-704A-A10F-82CCD0CB3CF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41332" y="2880000"/>
                  <a:ext cx="478800" cy="18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8000" rIns="0" bIns="18000" rtlCol="0" anchor="ctr"/>
                <a:lstStyle/>
                <a:p>
                  <a:pPr algn="ctr"/>
                  <a:r>
                    <a:rPr lang="en-US" sz="500" b="1" dirty="0">
                      <a:solidFill>
                        <a:srgbClr val="54379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Genome wide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FCC354C-FEC7-504E-AE18-280E72A502F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720133" y="3060000"/>
                  <a:ext cx="478800" cy="180000"/>
                </a:xfrm>
                <a:prstGeom prst="rect">
                  <a:avLst/>
                </a:prstGeom>
                <a:solidFill>
                  <a:srgbClr val="E4C5D3"/>
                </a:solidFill>
                <a:ln w="6350">
                  <a:solidFill>
                    <a:srgbClr val="93386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8000" rIns="0" bIns="18000" rtlCol="0" anchor="ctr"/>
                <a:lstStyle/>
                <a:p>
                  <a:pPr algn="ctr"/>
                  <a:r>
                    <a:rPr lang="en-US" sz="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Mutational burden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7BC4941-581F-E24C-B20B-D7C9BE6B884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720132" y="3240000"/>
                  <a:ext cx="478800" cy="180000"/>
                </a:xfrm>
                <a:prstGeom prst="rect">
                  <a:avLst/>
                </a:prstGeom>
                <a:solidFill>
                  <a:srgbClr val="E4C5D3"/>
                </a:solidFill>
                <a:ln w="6350">
                  <a:solidFill>
                    <a:srgbClr val="93386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8000" rIns="0" bIns="18000" rtlCol="0" anchor="ctr"/>
                <a:lstStyle/>
                <a:p>
                  <a:pPr algn="ctr"/>
                  <a:r>
                    <a:rPr lang="en-US" sz="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Mutational signatures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1CB937D-0DD1-394D-B9DB-CA60AD78E75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720132" y="2880000"/>
                  <a:ext cx="478800" cy="18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8000" rIns="0" bIns="18000" rtlCol="0" anchor="ctr"/>
                <a:lstStyle/>
                <a:p>
                  <a:pPr algn="ctr"/>
                  <a:r>
                    <a:rPr lang="en-US" sz="500" b="1" dirty="0">
                      <a:solidFill>
                        <a:srgbClr val="93386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Inferred</a:t>
                  </a:r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E82CC4B-B4FB-BE48-B0DA-0A45416CAE88}"/>
                    </a:ext>
                  </a:extLst>
                </p:cNvPr>
                <p:cNvGrpSpPr/>
                <p:nvPr/>
              </p:nvGrpSpPr>
              <p:grpSpPr>
                <a:xfrm>
                  <a:off x="3575630" y="2826233"/>
                  <a:ext cx="768914" cy="647533"/>
                  <a:chOff x="3105087" y="1655846"/>
                  <a:chExt cx="768914" cy="647533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D6582FAD-8445-6F4A-8F16-88081669923D}"/>
                      </a:ext>
                    </a:extLst>
                  </p:cNvPr>
                  <p:cNvGrpSpPr/>
                  <p:nvPr/>
                </p:nvGrpSpPr>
                <p:grpSpPr>
                  <a:xfrm>
                    <a:off x="3105087" y="1655846"/>
                    <a:ext cx="768914" cy="647533"/>
                    <a:chOff x="3105087" y="1655846"/>
                    <a:chExt cx="768914" cy="647533"/>
                  </a:xfrm>
                </p:grpSpPr>
                <p:grpSp>
                  <p:nvGrpSpPr>
                    <p:cNvPr id="58" name="Group 57">
                      <a:extLst>
                        <a:ext uri="{FF2B5EF4-FFF2-40B4-BE49-F238E27FC236}">
                          <a16:creationId xmlns:a16="http://schemas.microsoft.com/office/drawing/2014/main" id="{25904711-F049-904C-96EC-9444952703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30001" y="1655846"/>
                      <a:ext cx="144000" cy="647533"/>
                      <a:chOff x="4083051" y="3016689"/>
                      <a:chExt cx="144000" cy="647533"/>
                    </a:xfrm>
                  </p:grpSpPr>
                  <p:sp>
                    <p:nvSpPr>
                      <p:cNvPr id="64" name="Oval 63">
                        <a:extLst>
                          <a:ext uri="{FF2B5EF4-FFF2-40B4-BE49-F238E27FC236}">
                            <a16:creationId xmlns:a16="http://schemas.microsoft.com/office/drawing/2014/main" id="{7EE2032A-043D-3146-A2C7-C013708C7A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83051" y="3016689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BD0004"/>
                      </a:solidFill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5" name="Oval 64">
                        <a:extLst>
                          <a:ext uri="{FF2B5EF4-FFF2-40B4-BE49-F238E27FC236}">
                            <a16:creationId xmlns:a16="http://schemas.microsoft.com/office/drawing/2014/main" id="{612AF514-038D-E64E-8D87-AB6B2B5E99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83051" y="3186000"/>
                        <a:ext cx="144000" cy="144000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6" name="Oval 65">
                        <a:extLst>
                          <a:ext uri="{FF2B5EF4-FFF2-40B4-BE49-F238E27FC236}">
                            <a16:creationId xmlns:a16="http://schemas.microsoft.com/office/drawing/2014/main" id="{0722A818-26A9-CC48-880E-2F7DA222BC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83051" y="3355311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E38587"/>
                      </a:solidFill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Oval 66">
                        <a:extLst>
                          <a:ext uri="{FF2B5EF4-FFF2-40B4-BE49-F238E27FC236}">
                            <a16:creationId xmlns:a16="http://schemas.microsoft.com/office/drawing/2014/main" id="{E480FF13-533E-D749-A92C-A1B97D3BE8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83051" y="3520222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F1BFC1"/>
                      </a:solidFill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9" name="Group 58">
                      <a:extLst>
                        <a:ext uri="{FF2B5EF4-FFF2-40B4-BE49-F238E27FC236}">
                          <a16:creationId xmlns:a16="http://schemas.microsoft.com/office/drawing/2014/main" id="{C65DE95B-1365-1945-9361-34B03E4C4F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5087" y="1723229"/>
                      <a:ext cx="333299" cy="512766"/>
                      <a:chOff x="3105087" y="1619846"/>
                      <a:chExt cx="333299" cy="512766"/>
                    </a:xfrm>
                  </p:grpSpPr>
                  <p:sp>
                    <p:nvSpPr>
                      <p:cNvPr id="61" name="Round Same Side Corner Rectangle 60">
                        <a:extLst>
                          <a:ext uri="{FF2B5EF4-FFF2-40B4-BE49-F238E27FC236}">
                            <a16:creationId xmlns:a16="http://schemas.microsoft.com/office/drawing/2014/main" id="{9C6419E9-2EB4-F442-A355-09A6450E3C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05087" y="1826612"/>
                        <a:ext cx="270000" cy="306000"/>
                      </a:xfrm>
                      <a:prstGeom prst="round2Same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Round Same Side Corner Rectangle 61">
                        <a:extLst>
                          <a:ext uri="{FF2B5EF4-FFF2-40B4-BE49-F238E27FC236}">
                            <a16:creationId xmlns:a16="http://schemas.microsoft.com/office/drawing/2014/main" id="{0EAC2792-9FCD-A941-B5A3-7916087D36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2667" y="1619846"/>
                        <a:ext cx="45719" cy="511311"/>
                      </a:xfrm>
                      <a:prstGeom prst="round2SameRect">
                        <a:avLst/>
                      </a:prstGeom>
                      <a:noFill/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3" name="Oval 62">
                        <a:extLst>
                          <a:ext uri="{FF2B5EF4-FFF2-40B4-BE49-F238E27FC236}">
                            <a16:creationId xmlns:a16="http://schemas.microsoft.com/office/drawing/2014/main" id="{BCDB0DF0-95B5-CD4C-895E-8E8E93BCA1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0350" y="1619846"/>
                        <a:ext cx="179474" cy="1800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9A37E8D5-3E0F-9F41-B90E-E77ABB0A5ED0}"/>
                        </a:ext>
                      </a:extLst>
                    </p:cNvPr>
                    <p:cNvCxnSpPr>
                      <a:stCxn id="62" idx="0"/>
                      <a:endCxn id="64" idx="2"/>
                    </p:cNvCxnSpPr>
                    <p:nvPr/>
                  </p:nvCxnSpPr>
                  <p:spPr>
                    <a:xfrm flipV="1">
                      <a:off x="3438386" y="1727846"/>
                      <a:ext cx="291615" cy="251039"/>
                    </a:xfrm>
                    <a:prstGeom prst="straightConnector1">
                      <a:avLst/>
                    </a:prstGeom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D7CC7F1B-E852-E54F-B99C-9DA253376379}"/>
                      </a:ext>
                    </a:extLst>
                  </p:cNvPr>
                  <p:cNvCxnSpPr>
                    <a:stCxn id="62" idx="0"/>
                    <a:endCxn id="65" idx="2"/>
                  </p:cNvCxnSpPr>
                  <p:nvPr/>
                </p:nvCxnSpPr>
                <p:spPr>
                  <a:xfrm flipV="1">
                    <a:off x="3438386" y="1897157"/>
                    <a:ext cx="291615" cy="81728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D692B047-8C2C-4E45-BCE6-EA24A9CF1EF4}"/>
                      </a:ext>
                    </a:extLst>
                  </p:cNvPr>
                  <p:cNvCxnSpPr>
                    <a:stCxn id="62" idx="0"/>
                    <a:endCxn id="66" idx="2"/>
                  </p:cNvCxnSpPr>
                  <p:nvPr/>
                </p:nvCxnSpPr>
                <p:spPr>
                  <a:xfrm>
                    <a:off x="3438386" y="1978885"/>
                    <a:ext cx="291615" cy="87583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42D82710-0C10-D047-BCDD-AC05FBF9D2E4}"/>
                      </a:ext>
                    </a:extLst>
                  </p:cNvPr>
                  <p:cNvCxnSpPr>
                    <a:stCxn id="62" idx="0"/>
                    <a:endCxn id="67" idx="2"/>
                  </p:cNvCxnSpPr>
                  <p:nvPr/>
                </p:nvCxnSpPr>
                <p:spPr>
                  <a:xfrm>
                    <a:off x="3438386" y="1978885"/>
                    <a:ext cx="291615" cy="252494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Elbow Connector 8">
                  <a:extLst>
                    <a:ext uri="{FF2B5EF4-FFF2-40B4-BE49-F238E27FC236}">
                      <a16:creationId xmlns:a16="http://schemas.microsoft.com/office/drawing/2014/main" id="{7767450E-EDCE-1F49-9D3C-3F89A60FF397}"/>
                    </a:ext>
                  </a:extLst>
                </p:cNvPr>
                <p:cNvCxnSpPr>
                  <a:stCxn id="2" idx="2"/>
                  <a:endCxn id="18" idx="0"/>
                </p:cNvCxnSpPr>
                <p:nvPr/>
              </p:nvCxnSpPr>
              <p:spPr>
                <a:xfrm rot="16200000" flipH="1">
                  <a:off x="2690085" y="1313674"/>
                  <a:ext cx="342450" cy="757554"/>
                </a:xfrm>
                <a:prstGeom prst="bentConnector3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Elbow Connector 67">
                  <a:extLst>
                    <a:ext uri="{FF2B5EF4-FFF2-40B4-BE49-F238E27FC236}">
                      <a16:creationId xmlns:a16="http://schemas.microsoft.com/office/drawing/2014/main" id="{DF2D9B23-3063-704E-B94B-45E6610504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447865" y="1314000"/>
                  <a:ext cx="342000" cy="757555"/>
                </a:xfrm>
                <a:prstGeom prst="bentConnector3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03F735BD-F237-0246-AE8A-2126D012F5D3}"/>
                    </a:ext>
                  </a:extLst>
                </p:cNvPr>
                <p:cNvGrpSpPr/>
                <p:nvPr/>
              </p:nvGrpSpPr>
              <p:grpSpPr>
                <a:xfrm>
                  <a:off x="1975550" y="1822007"/>
                  <a:ext cx="331520" cy="357283"/>
                  <a:chOff x="2106000" y="1798591"/>
                  <a:chExt cx="331520" cy="357283"/>
                </a:xfrm>
              </p:grpSpPr>
              <p:sp>
                <p:nvSpPr>
                  <p:cNvPr id="69" name="Round Single Corner Rectangle 68">
                    <a:extLst>
                      <a:ext uri="{FF2B5EF4-FFF2-40B4-BE49-F238E27FC236}">
                        <a16:creationId xmlns:a16="http://schemas.microsoft.com/office/drawing/2014/main" id="{BC14EF83-1B1D-6242-A397-A6E8DFC760A3}"/>
                      </a:ext>
                    </a:extLst>
                  </p:cNvPr>
                  <p:cNvSpPr/>
                  <p:nvPr/>
                </p:nvSpPr>
                <p:spPr>
                  <a:xfrm>
                    <a:off x="2106000" y="1798591"/>
                    <a:ext cx="223520" cy="247585"/>
                  </a:xfrm>
                  <a:prstGeom prst="round1Rect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ound Single Corner Rectangle 71">
                    <a:extLst>
                      <a:ext uri="{FF2B5EF4-FFF2-40B4-BE49-F238E27FC236}">
                        <a16:creationId xmlns:a16="http://schemas.microsoft.com/office/drawing/2014/main" id="{C9559D94-60C3-5A47-9073-129597152959}"/>
                      </a:ext>
                    </a:extLst>
                  </p:cNvPr>
                  <p:cNvSpPr/>
                  <p:nvPr/>
                </p:nvSpPr>
                <p:spPr>
                  <a:xfrm>
                    <a:off x="2160000" y="1854000"/>
                    <a:ext cx="223520" cy="247585"/>
                  </a:xfrm>
                  <a:prstGeom prst="round1Rect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ound Single Corner Rectangle 72">
                    <a:extLst>
                      <a:ext uri="{FF2B5EF4-FFF2-40B4-BE49-F238E27FC236}">
                        <a16:creationId xmlns:a16="http://schemas.microsoft.com/office/drawing/2014/main" id="{3571DA8B-07FE-0044-B387-66D8711B8E9F}"/>
                      </a:ext>
                    </a:extLst>
                  </p:cNvPr>
                  <p:cNvSpPr/>
                  <p:nvPr/>
                </p:nvSpPr>
                <p:spPr>
                  <a:xfrm>
                    <a:off x="2214000" y="1908289"/>
                    <a:ext cx="223520" cy="247585"/>
                  </a:xfrm>
                  <a:prstGeom prst="round1Rect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8CCD60A8-710E-9D4B-A078-6DDA1811B960}"/>
                    </a:ext>
                  </a:extLst>
                </p:cNvPr>
                <p:cNvSpPr/>
                <p:nvPr/>
              </p:nvSpPr>
              <p:spPr>
                <a:xfrm>
                  <a:off x="1704773" y="1568739"/>
                  <a:ext cx="757554" cy="20214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 Established </a:t>
                  </a:r>
                  <a:br>
                    <a:rPr lang="en-US" sz="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Databases</a:t>
                  </a:r>
                </a:p>
              </p:txBody>
            </p:sp>
            <p:sp>
              <p:nvSpPr>
                <p:cNvPr id="77" name="Can 76">
                  <a:extLst>
                    <a:ext uri="{FF2B5EF4-FFF2-40B4-BE49-F238E27FC236}">
                      <a16:creationId xmlns:a16="http://schemas.microsoft.com/office/drawing/2014/main" id="{ED151331-B107-0044-9BDF-6B1A03529649}"/>
                    </a:ext>
                  </a:extLst>
                </p:cNvPr>
                <p:cNvSpPr/>
                <p:nvPr/>
              </p:nvSpPr>
              <p:spPr>
                <a:xfrm>
                  <a:off x="4418175" y="2049368"/>
                  <a:ext cx="270000" cy="306000"/>
                </a:xfrm>
                <a:prstGeom prst="can">
                  <a:avLst>
                    <a:gd name="adj" fmla="val 43473"/>
                  </a:avLst>
                </a:prstGeom>
                <a:solidFill>
                  <a:srgbClr val="FFF3CC"/>
                </a:solidFill>
                <a:ln>
                  <a:solidFill>
                    <a:srgbClr val="F1C3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rtlCol="0" anchor="ctr"/>
                <a:lstStyle/>
                <a:p>
                  <a:pPr algn="ctr"/>
                  <a:r>
                    <a:rPr lang="en-US" sz="5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184</a:t>
                  </a:r>
                </a:p>
                <a:p>
                  <a:pPr algn="ctr"/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Can 70">
                  <a:extLst>
                    <a:ext uri="{FF2B5EF4-FFF2-40B4-BE49-F238E27FC236}">
                      <a16:creationId xmlns:a16="http://schemas.microsoft.com/office/drawing/2014/main" id="{A6DBDCD4-240C-3040-8AAF-818C6D4A4DC8}"/>
                    </a:ext>
                  </a:extLst>
                </p:cNvPr>
                <p:cNvSpPr/>
                <p:nvPr/>
              </p:nvSpPr>
              <p:spPr>
                <a:xfrm>
                  <a:off x="4283175" y="2172749"/>
                  <a:ext cx="270000" cy="270000"/>
                </a:xfrm>
                <a:prstGeom prst="can">
                  <a:avLst>
                    <a:gd name="adj" fmla="val 33210"/>
                  </a:avLst>
                </a:prstGeom>
                <a:solidFill>
                  <a:srgbClr val="F5CCCC"/>
                </a:solidFill>
                <a:ln>
                  <a:solidFill>
                    <a:srgbClr val="E066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rtlCol="0" anchor="ctr"/>
                <a:lstStyle/>
                <a:p>
                  <a:pPr algn="ctr"/>
                  <a:r>
                    <a:rPr lang="en-US" sz="5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104</a:t>
                  </a:r>
                </a:p>
                <a:p>
                  <a:pPr algn="ctr"/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28FAB0A1-8C04-BC4F-ADD9-0931316E0695}"/>
                    </a:ext>
                  </a:extLst>
                </p:cNvPr>
                <p:cNvSpPr/>
                <p:nvPr/>
              </p:nvSpPr>
              <p:spPr>
                <a:xfrm>
                  <a:off x="4039397" y="1581855"/>
                  <a:ext cx="992574" cy="3746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rtlCol="0" anchor="ctr"/>
                <a:lstStyle/>
                <a:p>
                  <a:pPr algn="ctr"/>
                  <a:r>
                    <a:rPr lang="en-US" sz="500" b="1" dirty="0">
                      <a:solidFill>
                        <a:srgbClr val="A7163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Molecular Oncology Almanac</a:t>
                  </a:r>
                </a:p>
                <a:p>
                  <a:pPr algn="ctr"/>
                  <a:r>
                    <a:rPr lang="en-US" sz="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790 alteration-action relationships asserting </a:t>
                  </a:r>
                  <a:r>
                    <a:rPr lang="en-US" sz="500" b="1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sensitivity</a:t>
                  </a:r>
                  <a:r>
                    <a:rPr lang="en-US" sz="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:r>
                    <a:rPr lang="en-US" sz="5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resistance</a:t>
                  </a:r>
                  <a:r>
                    <a:rPr lang="en-US" sz="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and</a:t>
                  </a:r>
                  <a:r>
                    <a:rPr lang="en-US" sz="500" dirty="0">
                      <a:solidFill>
                        <a:srgbClr val="FFC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500" b="1" dirty="0">
                      <a:solidFill>
                        <a:srgbClr val="FFC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prognostic</a:t>
                  </a:r>
                  <a:r>
                    <a:rPr lang="en-US" sz="500" dirty="0">
                      <a:solidFill>
                        <a:srgbClr val="FFC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5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claims</a:t>
                  </a:r>
                </a:p>
              </p:txBody>
            </p:sp>
            <p:cxnSp>
              <p:nvCxnSpPr>
                <p:cNvPr id="86" name="Elbow Connector 85">
                  <a:extLst>
                    <a:ext uri="{FF2B5EF4-FFF2-40B4-BE49-F238E27FC236}">
                      <a16:creationId xmlns:a16="http://schemas.microsoft.com/office/drawing/2014/main" id="{9FC7BF94-30D8-8E4A-A154-23ACCF2C24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687487" y="1929600"/>
                  <a:ext cx="347647" cy="757554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Elbow Connector 89">
                  <a:extLst>
                    <a:ext uri="{FF2B5EF4-FFF2-40B4-BE49-F238E27FC236}">
                      <a16:creationId xmlns:a16="http://schemas.microsoft.com/office/drawing/2014/main" id="{8AEA5125-64C1-0F48-93F1-4880F5C7C40D}"/>
                    </a:ext>
                  </a:extLst>
                </p:cNvPr>
                <p:cNvCxnSpPr>
                  <a:cxnSpLocks/>
                  <a:stCxn id="18" idx="2"/>
                  <a:endCxn id="15" idx="0"/>
                </p:cNvCxnSpPr>
                <p:nvPr/>
              </p:nvCxnSpPr>
              <p:spPr>
                <a:xfrm rot="16200000" flipH="1">
                  <a:off x="3445041" y="1928721"/>
                  <a:ext cx="347647" cy="757555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Elbow Connector 92">
                  <a:extLst>
                    <a:ext uri="{FF2B5EF4-FFF2-40B4-BE49-F238E27FC236}">
                      <a16:creationId xmlns:a16="http://schemas.microsoft.com/office/drawing/2014/main" id="{69277A5D-1A96-B14B-8737-955905043788}"/>
                    </a:ext>
                  </a:extLst>
                </p:cNvPr>
                <p:cNvCxnSpPr>
                  <a:cxnSpLocks/>
                  <a:stCxn id="23" idx="2"/>
                  <a:endCxn id="16" idx="0"/>
                </p:cNvCxnSpPr>
                <p:nvPr/>
              </p:nvCxnSpPr>
              <p:spPr>
                <a:xfrm rot="16200000" flipH="1">
                  <a:off x="2734643" y="3166088"/>
                  <a:ext cx="251533" cy="759355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Elbow Connector 100">
                  <a:extLst>
                    <a:ext uri="{FF2B5EF4-FFF2-40B4-BE49-F238E27FC236}">
                      <a16:creationId xmlns:a16="http://schemas.microsoft.com/office/drawing/2014/main" id="{85E4AC0E-9518-8449-BA35-8C345E03A13C}"/>
                    </a:ext>
                  </a:extLst>
                </p:cNvPr>
                <p:cNvCxnSpPr>
                  <a:cxnSpLocks/>
                  <a:stCxn id="62" idx="1"/>
                  <a:endCxn id="16" idx="0"/>
                </p:cNvCxnSpPr>
                <p:nvPr/>
              </p:nvCxnSpPr>
              <p:spPr>
                <a:xfrm rot="5400000">
                  <a:off x="3429776" y="3215239"/>
                  <a:ext cx="266606" cy="645983"/>
                </a:xfrm>
                <a:prstGeom prst="bentConnector3">
                  <a:avLst>
                    <a:gd name="adj1" fmla="val 52965"/>
                  </a:avLst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7" name="Graphic 106">
                <a:extLst>
                  <a:ext uri="{FF2B5EF4-FFF2-40B4-BE49-F238E27FC236}">
                    <a16:creationId xmlns:a16="http://schemas.microsoft.com/office/drawing/2014/main" id="{F5BF2A26-8745-1143-BE1B-0609DE859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4952" t="16406" r="5300" b="11855"/>
              <a:stretch/>
            </p:blipFill>
            <p:spPr>
              <a:xfrm>
                <a:off x="3411364" y="342602"/>
                <a:ext cx="3015910" cy="1497824"/>
              </a:xfrm>
              <a:prstGeom prst="rect">
                <a:avLst/>
              </a:prstGeom>
            </p:spPr>
          </p:pic>
          <p:sp>
            <p:nvSpPr>
              <p:cNvPr id="108" name="Left Brace 107">
                <a:extLst>
                  <a:ext uri="{FF2B5EF4-FFF2-40B4-BE49-F238E27FC236}">
                    <a16:creationId xmlns:a16="http://schemas.microsoft.com/office/drawing/2014/main" id="{7AB9A544-D21B-DE42-8880-70401B7F7251}"/>
                  </a:ext>
                </a:extLst>
              </p:cNvPr>
              <p:cNvSpPr/>
              <p:nvPr/>
            </p:nvSpPr>
            <p:spPr>
              <a:xfrm>
                <a:off x="3203612" y="219413"/>
                <a:ext cx="155448" cy="3152087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Graphic 109">
                <a:extLst>
                  <a:ext uri="{FF2B5EF4-FFF2-40B4-BE49-F238E27FC236}">
                    <a16:creationId xmlns:a16="http://schemas.microsoft.com/office/drawing/2014/main" id="{79A81F11-24BA-DF44-9707-754B0082D1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53943" y="2089603"/>
                <a:ext cx="3126232" cy="1183132"/>
              </a:xfrm>
              <a:prstGeom prst="rect">
                <a:avLst/>
              </a:prstGeom>
            </p:spPr>
          </p:pic>
        </p:grpSp>
        <p:sp useBgFill="1">
          <p:nvSpPr>
            <p:cNvPr id="113" name="TextBox 112">
              <a:extLst>
                <a:ext uri="{FF2B5EF4-FFF2-40B4-BE49-F238E27FC236}">
                  <a16:creationId xmlns:a16="http://schemas.microsoft.com/office/drawing/2014/main" id="{965FFD0C-DD6F-8E41-8BE4-FA9DAE50372F}"/>
                </a:ext>
              </a:extLst>
            </p:cNvPr>
            <p:cNvSpPr txBox="1"/>
            <p:nvPr/>
          </p:nvSpPr>
          <p:spPr>
            <a:xfrm>
              <a:off x="3330000" y="178026"/>
              <a:ext cx="244258" cy="20005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16A5ADE-4C4C-E143-BC71-7BA4F06E6411}"/>
                </a:ext>
              </a:extLst>
            </p:cNvPr>
            <p:cNvSpPr txBox="1"/>
            <p:nvPr/>
          </p:nvSpPr>
          <p:spPr>
            <a:xfrm>
              <a:off x="3330000" y="1618026"/>
              <a:ext cx="2442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EFD47DF-581C-FB4C-95E8-ADB9443FA20A}"/>
              </a:ext>
            </a:extLst>
          </p:cNvPr>
          <p:cNvGrpSpPr/>
          <p:nvPr/>
        </p:nvGrpSpPr>
        <p:grpSpPr>
          <a:xfrm>
            <a:off x="-504000" y="3399238"/>
            <a:ext cx="6926128" cy="1043999"/>
            <a:chOff x="-504000" y="3330488"/>
            <a:chExt cx="6926128" cy="1043999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581DC42-9349-7149-878C-60A28BC4863D}"/>
                </a:ext>
              </a:extLst>
            </p:cNvPr>
            <p:cNvSpPr/>
            <p:nvPr/>
          </p:nvSpPr>
          <p:spPr>
            <a:xfrm>
              <a:off x="3452128" y="3432212"/>
              <a:ext cx="2970000" cy="27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Germline analysis – annotate with </a:t>
              </a:r>
              <a:r>
                <a:rPr lang="en-US" sz="7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ExAC</a:t>
              </a:r>
              <a:r>
                <a:rPr lang="en-US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sz="7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ClinVar</a:t>
              </a:r>
              <a:r>
                <a:rPr lang="en-US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and report…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297B030-9F9E-9949-894F-CBF2A2C36C04}"/>
                </a:ext>
              </a:extLst>
            </p:cNvPr>
            <p:cNvSpPr/>
            <p:nvPr/>
          </p:nvSpPr>
          <p:spPr>
            <a:xfrm>
              <a:off x="4130728" y="3702212"/>
              <a:ext cx="2092194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Incidental findings from ACMG v2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621F967-8BF7-2E4E-8C5A-444C3D563787}"/>
                </a:ext>
              </a:extLst>
            </p:cNvPr>
            <p:cNvSpPr/>
            <p:nvPr/>
          </p:nvSpPr>
          <p:spPr>
            <a:xfrm>
              <a:off x="4310728" y="3846212"/>
              <a:ext cx="1942752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Variants in genes related to hereditary cancers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24441A1-568B-1A43-8DC5-DE47862DF27C}"/>
                </a:ext>
              </a:extLst>
            </p:cNvPr>
            <p:cNvSpPr/>
            <p:nvPr/>
          </p:nvSpPr>
          <p:spPr>
            <a:xfrm>
              <a:off x="4490728" y="3990212"/>
              <a:ext cx="1793310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Variants in genes related to somatic cancers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6A9F54F-E901-B248-BC84-BF5ACB0F31BD}"/>
                </a:ext>
              </a:extLst>
            </p:cNvPr>
            <p:cNvSpPr/>
            <p:nvPr/>
          </p:nvSpPr>
          <p:spPr>
            <a:xfrm>
              <a:off x="3574258" y="3702212"/>
              <a:ext cx="101706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728821B-F059-1142-8737-F194BF483D2D}"/>
                </a:ext>
              </a:extLst>
            </p:cNvPr>
            <p:cNvSpPr/>
            <p:nvPr/>
          </p:nvSpPr>
          <p:spPr>
            <a:xfrm>
              <a:off x="3574258" y="3846212"/>
              <a:ext cx="101706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F80D426-5E7C-B348-A63A-7202CC6EA813}"/>
                </a:ext>
              </a:extLst>
            </p:cNvPr>
            <p:cNvSpPr/>
            <p:nvPr/>
          </p:nvSpPr>
          <p:spPr>
            <a:xfrm>
              <a:off x="3574258" y="3983556"/>
              <a:ext cx="101706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4C796ED-05AE-454D-B11A-8AAA78F20CC9}"/>
                </a:ext>
              </a:extLst>
            </p:cNvPr>
            <p:cNvCxnSpPr>
              <a:cxnSpLocks/>
              <a:stCxn id="122" idx="3"/>
              <a:endCxn id="118" idx="1"/>
            </p:cNvCxnSpPr>
            <p:nvPr/>
          </p:nvCxnSpPr>
          <p:spPr>
            <a:xfrm>
              <a:off x="3675964" y="3774212"/>
              <a:ext cx="454764" cy="0"/>
            </a:xfrm>
            <a:prstGeom prst="straightConnector1">
              <a:avLst/>
            </a:prstGeom>
            <a:ln w="19050">
              <a:solidFill>
                <a:srgbClr val="A716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98A7EDB-FB59-BC49-A4B3-49FFBFAD74CE}"/>
                </a:ext>
              </a:extLst>
            </p:cNvPr>
            <p:cNvCxnSpPr>
              <a:cxnSpLocks/>
              <a:stCxn id="123" idx="3"/>
              <a:endCxn id="120" idx="1"/>
            </p:cNvCxnSpPr>
            <p:nvPr/>
          </p:nvCxnSpPr>
          <p:spPr>
            <a:xfrm>
              <a:off x="3675964" y="3918212"/>
              <a:ext cx="634764" cy="0"/>
            </a:xfrm>
            <a:prstGeom prst="straightConnector1">
              <a:avLst/>
            </a:prstGeom>
            <a:ln w="19050">
              <a:solidFill>
                <a:srgbClr val="A716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Arrow Connector 1023">
              <a:extLst>
                <a:ext uri="{FF2B5EF4-FFF2-40B4-BE49-F238E27FC236}">
                  <a16:creationId xmlns:a16="http://schemas.microsoft.com/office/drawing/2014/main" id="{0AC32850-7C7A-8048-8365-E3B5C8349492}"/>
                </a:ext>
              </a:extLst>
            </p:cNvPr>
            <p:cNvCxnSpPr>
              <a:cxnSpLocks/>
              <a:stCxn id="124" idx="3"/>
              <a:endCxn id="121" idx="1"/>
            </p:cNvCxnSpPr>
            <p:nvPr/>
          </p:nvCxnSpPr>
          <p:spPr>
            <a:xfrm>
              <a:off x="3675964" y="4055556"/>
              <a:ext cx="814764" cy="6656"/>
            </a:xfrm>
            <a:prstGeom prst="straightConnector1">
              <a:avLst/>
            </a:prstGeom>
            <a:ln w="19050">
              <a:solidFill>
                <a:srgbClr val="A716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Google Shape;55;p13">
              <a:extLst>
                <a:ext uri="{FF2B5EF4-FFF2-40B4-BE49-F238E27FC236}">
                  <a16:creationId xmlns:a16="http://schemas.microsoft.com/office/drawing/2014/main" id="{E8BF0791-6F79-6A41-81F1-4D3119F53724}"/>
                </a:ext>
              </a:extLst>
            </p:cNvPr>
            <p:cNvSpPr/>
            <p:nvPr/>
          </p:nvSpPr>
          <p:spPr>
            <a:xfrm rot="-5400000">
              <a:off x="1655230" y="2175414"/>
              <a:ext cx="125999" cy="28800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35000">
                  <a:srgbClr val="FF9900"/>
                </a:gs>
                <a:gs pos="68000">
                  <a:srgbClr val="FFFF00"/>
                </a:gs>
                <a:gs pos="92000">
                  <a:srgbClr val="999999"/>
                </a:gs>
                <a:gs pos="100000">
                  <a:srgbClr val="99999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" name="Google Shape;62;p13">
              <a:extLst>
                <a:ext uri="{FF2B5EF4-FFF2-40B4-BE49-F238E27FC236}">
                  <a16:creationId xmlns:a16="http://schemas.microsoft.com/office/drawing/2014/main" id="{EB5C8659-2290-5A49-A147-064FAD5C35E6}"/>
                </a:ext>
              </a:extLst>
            </p:cNvPr>
            <p:cNvSpPr txBox="1"/>
            <p:nvPr/>
          </p:nvSpPr>
          <p:spPr>
            <a:xfrm rot="19800000">
              <a:off x="1584001" y="4086488"/>
              <a:ext cx="1667015" cy="96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r"/>
              <a:r>
                <a:rPr lang="en" sz="600" dirty="0">
                  <a:latin typeface="Arial" panose="020B0604020202020204" pitchFamily="34" charset="0"/>
                  <a:cs typeface="Arial" panose="020B0604020202020204" pitchFamily="34" charset="0"/>
                </a:rPr>
                <a:t>VUS</a:t>
              </a:r>
              <a:endParaRPr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Google Shape;62;p13">
              <a:extLst>
                <a:ext uri="{FF2B5EF4-FFF2-40B4-BE49-F238E27FC236}">
                  <a16:creationId xmlns:a16="http://schemas.microsoft.com/office/drawing/2014/main" id="{D5AE655B-EB29-414B-881C-7B9804BD13C0}"/>
                </a:ext>
              </a:extLst>
            </p:cNvPr>
            <p:cNvSpPr txBox="1"/>
            <p:nvPr/>
          </p:nvSpPr>
          <p:spPr>
            <a:xfrm rot="19800000">
              <a:off x="1224001" y="4086488"/>
              <a:ext cx="1667015" cy="96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r"/>
              <a:r>
                <a:rPr lang="en" sz="600" dirty="0">
                  <a:latin typeface="Arial" panose="020B0604020202020204" pitchFamily="34" charset="0"/>
                  <a:cs typeface="Arial" panose="020B0604020202020204" pitchFamily="34" charset="0"/>
                </a:rPr>
                <a:t>COSMIC</a:t>
              </a:r>
              <a:endParaRPr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Google Shape;62;p13">
              <a:extLst>
                <a:ext uri="{FF2B5EF4-FFF2-40B4-BE49-F238E27FC236}">
                  <a16:creationId xmlns:a16="http://schemas.microsoft.com/office/drawing/2014/main" id="{84343B95-F018-5249-AA7F-CD452F0522D5}"/>
                </a:ext>
              </a:extLst>
            </p:cNvPr>
            <p:cNvSpPr txBox="1"/>
            <p:nvPr/>
          </p:nvSpPr>
          <p:spPr>
            <a:xfrm rot="19800000">
              <a:off x="864001" y="4086488"/>
              <a:ext cx="1667015" cy="96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r"/>
              <a:r>
                <a:rPr lang="en" sz="600" dirty="0">
                  <a:latin typeface="Arial" panose="020B0604020202020204" pitchFamily="34" charset="0"/>
                  <a:cs typeface="Arial" panose="020B0604020202020204" pitchFamily="34" charset="0"/>
                </a:rPr>
                <a:t>GSEA Cancer Module </a:t>
              </a:r>
              <a:endParaRPr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Google Shape;62;p13">
              <a:extLst>
                <a:ext uri="{FF2B5EF4-FFF2-40B4-BE49-F238E27FC236}">
                  <a16:creationId xmlns:a16="http://schemas.microsoft.com/office/drawing/2014/main" id="{FFE44000-6083-184E-824A-1DAFCF6A3A0C}"/>
                </a:ext>
              </a:extLst>
            </p:cNvPr>
            <p:cNvSpPr txBox="1"/>
            <p:nvPr/>
          </p:nvSpPr>
          <p:spPr>
            <a:xfrm rot="19800000">
              <a:off x="504001" y="4086488"/>
              <a:ext cx="1667015" cy="96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r"/>
              <a:r>
                <a:rPr lang="en" sz="600" dirty="0">
                  <a:latin typeface="Arial" panose="020B0604020202020204" pitchFamily="34" charset="0"/>
                  <a:cs typeface="Arial" panose="020B0604020202020204" pitchFamily="34" charset="0"/>
                </a:rPr>
                <a:t>GSEA Cancer Pathway </a:t>
              </a:r>
              <a:endParaRPr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Google Shape;62;p13">
              <a:extLst>
                <a:ext uri="{FF2B5EF4-FFF2-40B4-BE49-F238E27FC236}">
                  <a16:creationId xmlns:a16="http://schemas.microsoft.com/office/drawing/2014/main" id="{7858AE4B-3D10-6948-8BDD-C26C5D470C9C}"/>
                </a:ext>
              </a:extLst>
            </p:cNvPr>
            <p:cNvSpPr txBox="1"/>
            <p:nvPr/>
          </p:nvSpPr>
          <p:spPr>
            <a:xfrm rot="19800000">
              <a:off x="144001" y="4086488"/>
              <a:ext cx="1667015" cy="96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r"/>
              <a:r>
                <a:rPr lang="en" sz="600" dirty="0">
                  <a:latin typeface="Arial" panose="020B0604020202020204" pitchFamily="34" charset="0"/>
                  <a:cs typeface="Arial" panose="020B0604020202020204" pitchFamily="34" charset="0"/>
                </a:rPr>
                <a:t>Cancer Gene Census</a:t>
              </a:r>
              <a:endParaRPr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Google Shape;62;p13">
              <a:extLst>
                <a:ext uri="{FF2B5EF4-FFF2-40B4-BE49-F238E27FC236}">
                  <a16:creationId xmlns:a16="http://schemas.microsoft.com/office/drawing/2014/main" id="{0398F421-F304-A64F-8097-A2DCF37D9C07}"/>
                </a:ext>
              </a:extLst>
            </p:cNvPr>
            <p:cNvSpPr txBox="1"/>
            <p:nvPr/>
          </p:nvSpPr>
          <p:spPr>
            <a:xfrm rot="19800000">
              <a:off x="-144000" y="4086106"/>
              <a:ext cx="1667015" cy="96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r"/>
              <a:r>
                <a:rPr lang="en" sz="600" dirty="0">
                  <a:latin typeface="Arial" panose="020B0604020202020204" pitchFamily="34" charset="0"/>
                  <a:cs typeface="Arial" panose="020B0604020202020204" pitchFamily="34" charset="0"/>
                </a:rPr>
                <a:t>3D Cancer Hotspots</a:t>
              </a:r>
              <a:endParaRPr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Google Shape;62;p13">
              <a:extLst>
                <a:ext uri="{FF2B5EF4-FFF2-40B4-BE49-F238E27FC236}">
                  <a16:creationId xmlns:a16="http://schemas.microsoft.com/office/drawing/2014/main" id="{1572C4E4-8365-9843-B901-79EF780FAE74}"/>
                </a:ext>
              </a:extLst>
            </p:cNvPr>
            <p:cNvSpPr txBox="1"/>
            <p:nvPr/>
          </p:nvSpPr>
          <p:spPr>
            <a:xfrm rot="19800000">
              <a:off x="-504000" y="4086109"/>
              <a:ext cx="1667015" cy="96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r"/>
              <a:r>
                <a:rPr lang="en" sz="600" dirty="0">
                  <a:latin typeface="Arial" panose="020B0604020202020204" pitchFamily="34" charset="0"/>
                  <a:cs typeface="Arial" panose="020B0604020202020204" pitchFamily="34" charset="0"/>
                </a:rPr>
                <a:t>Cancer Hotspots</a:t>
              </a:r>
              <a:endParaRPr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Google Shape;62;p13">
              <a:extLst>
                <a:ext uri="{FF2B5EF4-FFF2-40B4-BE49-F238E27FC236}">
                  <a16:creationId xmlns:a16="http://schemas.microsoft.com/office/drawing/2014/main" id="{47EB2818-B3BA-5F4D-B8CF-A787FC164C81}"/>
                </a:ext>
              </a:extLst>
            </p:cNvPr>
            <p:cNvSpPr txBox="1"/>
            <p:nvPr/>
          </p:nvSpPr>
          <p:spPr>
            <a:xfrm rot="19800000">
              <a:off x="-59436" y="3861260"/>
              <a:ext cx="766102" cy="189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r"/>
              <a:r>
                <a:rPr lang="en" sz="600" dirty="0">
                  <a:solidFill>
                    <a:srgbClr val="A7163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 Oncology</a:t>
              </a:r>
              <a:br>
                <a:rPr lang="en" sz="600" dirty="0">
                  <a:solidFill>
                    <a:srgbClr val="A7163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" sz="600" dirty="0">
                  <a:solidFill>
                    <a:srgbClr val="A7163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Almanac</a:t>
              </a:r>
              <a:r>
                <a:rPr lang="en" sz="6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4F4A325-416B-F240-A36D-B4DD9853623D}"/>
                </a:ext>
              </a:extLst>
            </p:cNvPr>
            <p:cNvSpPr/>
            <p:nvPr/>
          </p:nvSpPr>
          <p:spPr>
            <a:xfrm>
              <a:off x="273061" y="3344823"/>
              <a:ext cx="2880001" cy="208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Somatic Analysis – heuristically prioritize features if in… 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4C9BE91-33C1-6D45-9CAE-376B29E13CAE}"/>
                </a:ext>
              </a:extLst>
            </p:cNvPr>
            <p:cNvSpPr txBox="1"/>
            <p:nvPr/>
          </p:nvSpPr>
          <p:spPr>
            <a:xfrm>
              <a:off x="0" y="3330488"/>
              <a:ext cx="2442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B4CBEDB-6AA9-8745-94BD-B116EF14A8DF}"/>
                </a:ext>
              </a:extLst>
            </p:cNvPr>
            <p:cNvSpPr txBox="1"/>
            <p:nvPr/>
          </p:nvSpPr>
          <p:spPr>
            <a:xfrm>
              <a:off x="3330000" y="3330488"/>
              <a:ext cx="2442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D6FF0F8-28CA-0A4D-87E0-DA6C7AABF51B}"/>
                </a:ext>
              </a:extLst>
            </p:cNvPr>
            <p:cNvSpPr/>
            <p:nvPr/>
          </p:nvSpPr>
          <p:spPr>
            <a:xfrm>
              <a:off x="31632" y="4158487"/>
              <a:ext cx="1319008" cy="208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Decrease priority if </a:t>
              </a:r>
              <a:br>
                <a: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in </a:t>
              </a:r>
              <a:r>
                <a:rPr lang="en-US" sz="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ExAC</a:t>
              </a:r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553EDD8-0428-4A4D-9406-636517CFEF03}"/>
                </a:ext>
              </a:extLst>
            </p:cNvPr>
            <p:cNvSpPr/>
            <p:nvPr/>
          </p:nvSpPr>
          <p:spPr>
            <a:xfrm>
              <a:off x="1710000" y="4158487"/>
              <a:ext cx="1595940" cy="208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 priority if observed in orthogonal sequencing or gene mutated in germline</a:t>
              </a:r>
            </a:p>
          </p:txBody>
        </p:sp>
        <p:sp>
          <p:nvSpPr>
            <p:cNvPr id="1034" name="Up Arrow 1033">
              <a:extLst>
                <a:ext uri="{FF2B5EF4-FFF2-40B4-BE49-F238E27FC236}">
                  <a16:creationId xmlns:a16="http://schemas.microsoft.com/office/drawing/2014/main" id="{47CC0531-F517-4442-B9A1-714A41B754D0}"/>
                </a:ext>
              </a:extLst>
            </p:cNvPr>
            <p:cNvSpPr/>
            <p:nvPr/>
          </p:nvSpPr>
          <p:spPr>
            <a:xfrm>
              <a:off x="1512000" y="4158487"/>
              <a:ext cx="180000" cy="216000"/>
            </a:xfrm>
            <a:prstGeom prst="upArrow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Up Arrow 161">
              <a:extLst>
                <a:ext uri="{FF2B5EF4-FFF2-40B4-BE49-F238E27FC236}">
                  <a16:creationId xmlns:a16="http://schemas.microsoft.com/office/drawing/2014/main" id="{CA450A88-94CB-5A43-9270-12E696A02BE5}"/>
                </a:ext>
              </a:extLst>
            </p:cNvPr>
            <p:cNvSpPr/>
            <p:nvPr/>
          </p:nvSpPr>
          <p:spPr>
            <a:xfrm rot="10800000">
              <a:off x="1152000" y="4158487"/>
              <a:ext cx="180000" cy="216000"/>
            </a:xfrm>
            <a:prstGeom prst="upArrow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020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1185</TotalTime>
  <Words>162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Reardon, Brendan</dc:creator>
  <cp:lastModifiedBy>Reardon, Brendan</cp:lastModifiedBy>
  <cp:revision>19</cp:revision>
  <cp:lastPrinted>2021-05-27T06:11:57Z</cp:lastPrinted>
  <dcterms:created xsi:type="dcterms:W3CDTF">2021-05-06T13:10:54Z</dcterms:created>
  <dcterms:modified xsi:type="dcterms:W3CDTF">2021-05-27T06:31:53Z</dcterms:modified>
</cp:coreProperties>
</file>