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2" r:id="rId3"/>
    <p:sldId id="257" r:id="rId4"/>
    <p:sldId id="258" r:id="rId5"/>
    <p:sldId id="261" r:id="rId6"/>
    <p:sldId id="260"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6/6/2022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735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583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052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581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9791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979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005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052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503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722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6/6/2022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438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6/6/2022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029766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A1F835A-27CC-CE61-A0F5-3B05FF593F0E}"/>
              </a:ext>
            </a:extLst>
          </p:cNvPr>
          <p:cNvSpPr>
            <a:spLocks noGrp="1"/>
          </p:cNvSpPr>
          <p:nvPr>
            <p:ph type="ctrTitle"/>
          </p:nvPr>
        </p:nvSpPr>
        <p:spPr>
          <a:xfrm>
            <a:off x="1005653" y="744909"/>
            <a:ext cx="5797883" cy="3155419"/>
          </a:xfrm>
        </p:spPr>
        <p:txBody>
          <a:bodyPr anchor="b">
            <a:normAutofit/>
          </a:bodyPr>
          <a:lstStyle/>
          <a:p>
            <a:pPr algn="l"/>
            <a:r>
              <a:rPr lang="en-US" sz="5400" dirty="0"/>
              <a:t>Big Mountain Resort Ticket Pricing</a:t>
            </a:r>
          </a:p>
        </p:txBody>
      </p:sp>
      <p:sp>
        <p:nvSpPr>
          <p:cNvPr id="3" name="Subtitle 2">
            <a:extLst>
              <a:ext uri="{FF2B5EF4-FFF2-40B4-BE49-F238E27FC236}">
                <a16:creationId xmlns:a16="http://schemas.microsoft.com/office/drawing/2014/main" id="{525A5100-F4B2-368D-C04B-C5CFF800467B}"/>
              </a:ext>
            </a:extLst>
          </p:cNvPr>
          <p:cNvSpPr>
            <a:spLocks noGrp="1"/>
          </p:cNvSpPr>
          <p:nvPr>
            <p:ph type="subTitle" idx="1"/>
          </p:nvPr>
        </p:nvSpPr>
        <p:spPr>
          <a:xfrm>
            <a:off x="1012785" y="4074784"/>
            <a:ext cx="5797882" cy="2054306"/>
          </a:xfrm>
        </p:spPr>
        <p:txBody>
          <a:bodyPr anchor="t">
            <a:normAutofit/>
          </a:bodyPr>
          <a:lstStyle/>
          <a:p>
            <a:pPr algn="l"/>
            <a:r>
              <a:rPr lang="en-US" sz="2200" dirty="0"/>
              <a:t>Prepared by: Vandana Anand</a:t>
            </a:r>
          </a:p>
        </p:txBody>
      </p:sp>
      <p:pic>
        <p:nvPicPr>
          <p:cNvPr id="41" name="Picture 3" descr="Blue arrows background">
            <a:extLst>
              <a:ext uri="{FF2B5EF4-FFF2-40B4-BE49-F238E27FC236}">
                <a16:creationId xmlns:a16="http://schemas.microsoft.com/office/drawing/2014/main" id="{0468CC08-E7A4-E513-E188-2D1E3C0253CA}"/>
              </a:ext>
            </a:extLst>
          </p:cNvPr>
          <p:cNvPicPr>
            <a:picLocks noChangeAspect="1"/>
          </p:cNvPicPr>
          <p:nvPr/>
        </p:nvPicPr>
        <p:blipFill rotWithShape="1">
          <a:blip r:embed="rId2"/>
          <a:srcRect l="2995" r="24048"/>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1773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166D-7FE2-DFFA-81F6-390A6A26DA58}"/>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86376B08-0928-CA7E-340F-0EC81E508B13}"/>
              </a:ext>
            </a:extLst>
          </p:cNvPr>
          <p:cNvSpPr>
            <a:spLocks noGrp="1"/>
          </p:cNvSpPr>
          <p:nvPr>
            <p:ph idx="1"/>
          </p:nvPr>
        </p:nvSpPr>
        <p:spPr>
          <a:xfrm>
            <a:off x="838200" y="2802169"/>
            <a:ext cx="10515600" cy="2719742"/>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Recently experienced increased operational costs due to a new ski lift being installed.</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e are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doubts that the current pricing of the tickets does not reflect the value of the facilities offered.</a:t>
            </a:r>
          </a:p>
          <a:p>
            <a:pPr marL="0" indent="0">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Goal:</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Management would like to update the pricing model of the resort to take a more data driven approach. </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Additionally, management would like to decrease operating costs.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460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5854-81FB-34FC-3026-9F7652C2A9DD}"/>
              </a:ext>
            </a:extLst>
          </p:cNvPr>
          <p:cNvSpPr>
            <a:spLocks noGrp="1"/>
          </p:cNvSpPr>
          <p:nvPr>
            <p:ph type="title"/>
          </p:nvPr>
        </p:nvSpPr>
        <p:spPr/>
        <p:txBody>
          <a:bodyPr/>
          <a:lstStyle/>
          <a:p>
            <a:r>
              <a:rPr lang="en-US" dirty="0"/>
              <a:t>Recommendations &amp; Key Findings</a:t>
            </a:r>
          </a:p>
        </p:txBody>
      </p:sp>
      <p:sp>
        <p:nvSpPr>
          <p:cNvPr id="3" name="Content Placeholder 2">
            <a:extLst>
              <a:ext uri="{FF2B5EF4-FFF2-40B4-BE49-F238E27FC236}">
                <a16:creationId xmlns:a16="http://schemas.microsoft.com/office/drawing/2014/main" id="{5A8AC426-B7EB-782F-11DD-98341773BC14}"/>
              </a:ext>
            </a:extLst>
          </p:cNvPr>
          <p:cNvSpPr>
            <a:spLocks noGrp="1"/>
          </p:cNvSpPr>
          <p:nvPr>
            <p:ph idx="1"/>
          </p:nvPr>
        </p:nvSpPr>
        <p:spPr/>
        <p:txBody>
          <a:bodyPr/>
          <a:lstStyle/>
          <a:p>
            <a:pPr marL="0" marR="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Recommendations:</a:t>
            </a:r>
          </a:p>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Big Mountain should increase their ticket price </a:t>
            </a:r>
            <a:r>
              <a:rPr lang="en-US" sz="1800">
                <a:effectLst/>
                <a:latin typeface="Calibri" panose="020F0502020204030204" pitchFamily="34" charset="0"/>
                <a:ea typeface="Calibri" panose="020F0502020204030204" pitchFamily="34" charset="0"/>
                <a:cs typeface="Calibri" panose="020F0502020204030204" pitchFamily="34" charset="0"/>
              </a:rPr>
              <a:t>to $85.50 </a:t>
            </a:r>
            <a:r>
              <a:rPr lang="en-US" sz="1800" dirty="0">
                <a:effectLst/>
                <a:latin typeface="Calibri" panose="020F0502020204030204" pitchFamily="34" charset="0"/>
                <a:ea typeface="Calibri" panose="020F0502020204030204" pitchFamily="34" charset="0"/>
                <a:cs typeface="Calibri" panose="020F0502020204030204" pitchFamily="34" charset="0"/>
              </a:rPr>
              <a:t>which </a:t>
            </a:r>
            <a:r>
              <a:rPr lang="en-US" sz="1800">
                <a:effectLst/>
                <a:latin typeface="Calibri" panose="020F0502020204030204" pitchFamily="34" charset="0"/>
                <a:ea typeface="Calibri" panose="020F0502020204030204" pitchFamily="34" charset="0"/>
                <a:cs typeface="Calibri" panose="020F0502020204030204" pitchFamily="34" charset="0"/>
              </a:rPr>
              <a:t>is $4.50 </a:t>
            </a:r>
            <a:r>
              <a:rPr lang="en-US" sz="1800" dirty="0">
                <a:effectLst/>
                <a:latin typeface="Calibri" panose="020F0502020204030204" pitchFamily="34" charset="0"/>
                <a:ea typeface="Calibri" panose="020F0502020204030204" pitchFamily="34" charset="0"/>
                <a:cs typeface="Calibri" panose="020F0502020204030204" pitchFamily="34" charset="0"/>
              </a:rPr>
              <a:t>more than the current ticket price.</a:t>
            </a:r>
          </a:p>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Adding an additional ski lift along with increasing the vertical drop by 150 ft and adding an additional run would increase the ticket price by an additional $1.99 They should then close 2 of the least used runs in order to save on operation costs. This would increase their ticket price by an additional 1.99 which would make the price 87.50 after rounding, which is a total of 6.50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the expected number of visitors over the season is 350,000 and, on average, visitors ski for five days, this would indicate a season revenue increase of 11,375,000. As the additional ski lift increases operation costs by 1,540,000, this would mean additional profits of 9,835,000.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655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A5850F3E-B386-1B05-12A4-AE7477D99D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956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A5850F3E-B386-1B05-12A4-AE7477D99D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888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456-69F7-794B-118B-81FD8950D65C}"/>
              </a:ext>
            </a:extLst>
          </p:cNvPr>
          <p:cNvSpPr>
            <a:spLocks noGrp="1"/>
          </p:cNvSpPr>
          <p:nvPr>
            <p:ph type="title"/>
          </p:nvPr>
        </p:nvSpPr>
        <p:spPr/>
        <p:txBody>
          <a:bodyPr/>
          <a:lstStyle/>
          <a:p>
            <a:r>
              <a:rPr lang="en-US" dirty="0"/>
              <a:t>Modeling Results &amp; Analysis</a:t>
            </a:r>
          </a:p>
        </p:txBody>
      </p:sp>
      <p:sp>
        <p:nvSpPr>
          <p:cNvPr id="3" name="Content Placeholder 2">
            <a:extLst>
              <a:ext uri="{FF2B5EF4-FFF2-40B4-BE49-F238E27FC236}">
                <a16:creationId xmlns:a16="http://schemas.microsoft.com/office/drawing/2014/main" id="{A5850F3E-B386-1B05-12A4-AE7477D99D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128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E952-64BF-232B-AEEC-6E05BD5436F5}"/>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8611910F-BAEC-760D-B837-2FDE882C8C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729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2" name="Freeform: Shape 1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 name="Freeform: Shape 2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4" name="Rectangle 33">
            <a:extLst>
              <a:ext uri="{FF2B5EF4-FFF2-40B4-BE49-F238E27FC236}">
                <a16:creationId xmlns:a16="http://schemas.microsoft.com/office/drawing/2014/main" id="{1A8638C4-229F-4EA3-8073-1DA25B97D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DA749183-2754-493F-87B0-F3C915846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8" name="Top Left">
            <a:extLst>
              <a:ext uri="{FF2B5EF4-FFF2-40B4-BE49-F238E27FC236}">
                <a16:creationId xmlns:a16="http://schemas.microsoft.com/office/drawing/2014/main" id="{C2AA28E9-5E96-454C-B3A3-343E8B043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75" y="-3086"/>
            <a:ext cx="7738724" cy="4236672"/>
            <a:chOff x="33675" y="-3086"/>
            <a:chExt cx="7738724" cy="4236672"/>
          </a:xfrm>
        </p:grpSpPr>
        <p:sp>
          <p:nvSpPr>
            <p:cNvPr id="39" name="Freeform: Shape 38">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0" name="Freeform: Shape 39">
              <a:extLst>
                <a:ext uri="{FF2B5EF4-FFF2-40B4-BE49-F238E27FC236}">
                  <a16:creationId xmlns:a16="http://schemas.microsoft.com/office/drawing/2014/main" id="{540A1A68-6751-47E2-96DB-9CF484DDC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007" y="29304"/>
              <a:ext cx="7730392" cy="4204282"/>
            </a:xfrm>
            <a:custGeom>
              <a:avLst/>
              <a:gdLst>
                <a:gd name="connsiteX0" fmla="*/ 425663 w 8845428"/>
                <a:gd name="connsiteY0" fmla="*/ 0 h 4810710"/>
                <a:gd name="connsiteX1" fmla="*/ 277263 w 8845428"/>
                <a:gd name="connsiteY1" fmla="*/ 200882 h 4810710"/>
                <a:gd name="connsiteX2" fmla="*/ 155629 w 8845428"/>
                <a:gd name="connsiteY2" fmla="*/ 472154 h 4810710"/>
                <a:gd name="connsiteX3" fmla="*/ 55998 w 8845428"/>
                <a:gd name="connsiteY3" fmla="*/ 785336 h 4810710"/>
                <a:gd name="connsiteX4" fmla="*/ 6182 w 8845428"/>
                <a:gd name="connsiteY4" fmla="*/ 1154335 h 4810710"/>
                <a:gd name="connsiteX5" fmla="*/ 6182 w 8845428"/>
                <a:gd name="connsiteY5" fmla="*/ 1577245 h 4810710"/>
                <a:gd name="connsiteX6" fmla="*/ 59998 w 8845428"/>
                <a:gd name="connsiteY6" fmla="*/ 1960245 h 4810710"/>
                <a:gd name="connsiteX7" fmla="*/ 187633 w 8845428"/>
                <a:gd name="connsiteY7" fmla="*/ 2261426 h 4810710"/>
                <a:gd name="connsiteX8" fmla="*/ 365084 w 8845428"/>
                <a:gd name="connsiteY8" fmla="*/ 2474881 h 4810710"/>
                <a:gd name="connsiteX9" fmla="*/ 642261 w 8845428"/>
                <a:gd name="connsiteY9" fmla="*/ 2658428 h 4810710"/>
                <a:gd name="connsiteX10" fmla="*/ 965254 w 8845428"/>
                <a:gd name="connsiteY10" fmla="*/ 2770156 h 4810710"/>
                <a:gd name="connsiteX11" fmla="*/ 1312155 w 8845428"/>
                <a:gd name="connsiteY11" fmla="*/ 2812066 h 4810710"/>
                <a:gd name="connsiteX12" fmla="*/ 1493606 w 8845428"/>
                <a:gd name="connsiteY12" fmla="*/ 2877884 h 4810710"/>
                <a:gd name="connsiteX13" fmla="*/ 1700965 w 8845428"/>
                <a:gd name="connsiteY13" fmla="*/ 3085338 h 4810710"/>
                <a:gd name="connsiteX14" fmla="*/ 1856508 w 8845428"/>
                <a:gd name="connsiteY14" fmla="*/ 3320701 h 4810710"/>
                <a:gd name="connsiteX15" fmla="*/ 1968141 w 8845428"/>
                <a:gd name="connsiteY15" fmla="*/ 3460337 h 4810710"/>
                <a:gd name="connsiteX16" fmla="*/ 2147593 w 8845428"/>
                <a:gd name="connsiteY16" fmla="*/ 3544157 h 4810710"/>
                <a:gd name="connsiteX17" fmla="*/ 2492493 w 8845428"/>
                <a:gd name="connsiteY17" fmla="*/ 3544157 h 4810710"/>
                <a:gd name="connsiteX18" fmla="*/ 2729760 w 8845428"/>
                <a:gd name="connsiteY18" fmla="*/ 3544157 h 4810710"/>
                <a:gd name="connsiteX19" fmla="*/ 2865301 w 8845428"/>
                <a:gd name="connsiteY19" fmla="*/ 3627978 h 4810710"/>
                <a:gd name="connsiteX20" fmla="*/ 2984935 w 8845428"/>
                <a:gd name="connsiteY20" fmla="*/ 3773615 h 4810710"/>
                <a:gd name="connsiteX21" fmla="*/ 3126477 w 8845428"/>
                <a:gd name="connsiteY21" fmla="*/ 3995071 h 4810710"/>
                <a:gd name="connsiteX22" fmla="*/ 3293926 w 8845428"/>
                <a:gd name="connsiteY22" fmla="*/ 4348163 h 4810710"/>
                <a:gd name="connsiteX23" fmla="*/ 3445469 w 8845428"/>
                <a:gd name="connsiteY23" fmla="*/ 4623435 h 4810710"/>
                <a:gd name="connsiteX24" fmla="*/ 3549196 w 8845428"/>
                <a:gd name="connsiteY24" fmla="*/ 4727163 h 4810710"/>
                <a:gd name="connsiteX25" fmla="*/ 3953913 w 8845428"/>
                <a:gd name="connsiteY25" fmla="*/ 4773073 h 4810710"/>
                <a:gd name="connsiteX26" fmla="*/ 4406542 w 8845428"/>
                <a:gd name="connsiteY26" fmla="*/ 4729163 h 4810710"/>
                <a:gd name="connsiteX27" fmla="*/ 4573991 w 8845428"/>
                <a:gd name="connsiteY27" fmla="*/ 4709256 h 4810710"/>
                <a:gd name="connsiteX28" fmla="*/ 4873076 w 8845428"/>
                <a:gd name="connsiteY28" fmla="*/ 4767072 h 4810710"/>
                <a:gd name="connsiteX29" fmla="*/ 5184163 w 8845428"/>
                <a:gd name="connsiteY29" fmla="*/ 4808982 h 4810710"/>
                <a:gd name="connsiteX30" fmla="*/ 5467246 w 8845428"/>
                <a:gd name="connsiteY30" fmla="*/ 4783074 h 4810710"/>
                <a:gd name="connsiteX31" fmla="*/ 5740422 w 8845428"/>
                <a:gd name="connsiteY31" fmla="*/ 4627436 h 4810710"/>
                <a:gd name="connsiteX32" fmla="*/ 5967689 w 8845428"/>
                <a:gd name="connsiteY32" fmla="*/ 4415981 h 4810710"/>
                <a:gd name="connsiteX33" fmla="*/ 6312589 w 8845428"/>
                <a:gd name="connsiteY33" fmla="*/ 4038981 h 4810710"/>
                <a:gd name="connsiteX34" fmla="*/ 6619675 w 8845428"/>
                <a:gd name="connsiteY34" fmla="*/ 3701891 h 4810710"/>
                <a:gd name="connsiteX35" fmla="*/ 7040395 w 8845428"/>
                <a:gd name="connsiteY35" fmla="*/ 3249073 h 4810710"/>
                <a:gd name="connsiteX36" fmla="*/ 7299570 w 8845428"/>
                <a:gd name="connsiteY36" fmla="*/ 2881979 h 4810710"/>
                <a:gd name="connsiteX37" fmla="*/ 7536838 w 8845428"/>
                <a:gd name="connsiteY37" fmla="*/ 2417159 h 4810710"/>
                <a:gd name="connsiteX38" fmla="*/ 7708288 w 8845428"/>
                <a:gd name="connsiteY38" fmla="*/ 2113979 h 4810710"/>
                <a:gd name="connsiteX39" fmla="*/ 7957557 w 8845428"/>
                <a:gd name="connsiteY39" fmla="*/ 1880616 h 4810710"/>
                <a:gd name="connsiteX40" fmla="*/ 8258642 w 8845428"/>
                <a:gd name="connsiteY40" fmla="*/ 1621250 h 4810710"/>
                <a:gd name="connsiteX41" fmla="*/ 8527818 w 8845428"/>
                <a:gd name="connsiteY41" fmla="*/ 1351979 h 4810710"/>
                <a:gd name="connsiteX42" fmla="*/ 8743178 w 8845428"/>
                <a:gd name="connsiteY42" fmla="*/ 994886 h 4810710"/>
                <a:gd name="connsiteX43" fmla="*/ 8842906 w 8845428"/>
                <a:gd name="connsiteY43" fmla="*/ 693706 h 4810710"/>
                <a:gd name="connsiteX44" fmla="*/ 8695363 w 8845428"/>
                <a:gd name="connsiteY44" fmla="*/ 234887 h 4810710"/>
                <a:gd name="connsiteX45" fmla="*/ 8487432 w 8845428"/>
                <a:gd name="connsiteY45" fmla="*/ 7811 h 481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845428" h="4810710">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773635" y="4743926"/>
                    <a:pt x="4873076" y="4767072"/>
                  </a:cubicBezTo>
                  <a:cubicBezTo>
                    <a:pt x="4975184" y="4790790"/>
                    <a:pt x="5079388" y="4804029"/>
                    <a:pt x="5184163" y="4808982"/>
                  </a:cubicBezTo>
                  <a:cubicBezTo>
                    <a:pt x="5279698" y="4813459"/>
                    <a:pt x="5375996" y="4810697"/>
                    <a:pt x="5467246" y="4783074"/>
                  </a:cubicBezTo>
                  <a:cubicBezTo>
                    <a:pt x="5568306" y="4752404"/>
                    <a:pt x="5657746" y="4693634"/>
                    <a:pt x="5740422" y="4627436"/>
                  </a:cubicBezTo>
                  <a:cubicBezTo>
                    <a:pt x="5821290" y="4562761"/>
                    <a:pt x="5895680" y="4490466"/>
                    <a:pt x="5967689" y="4415981"/>
                  </a:cubicBezTo>
                  <a:cubicBezTo>
                    <a:pt x="6086085" y="4293489"/>
                    <a:pt x="6199242" y="4166045"/>
                    <a:pt x="6312589" y="4038981"/>
                  </a:cubicBezTo>
                  <a:cubicBezTo>
                    <a:pt x="6413840" y="3925538"/>
                    <a:pt x="6515377" y="3812477"/>
                    <a:pt x="6619675" y="3701891"/>
                  </a:cubicBezTo>
                  <a:cubicBezTo>
                    <a:pt x="6761026" y="3551873"/>
                    <a:pt x="6908759" y="3407664"/>
                    <a:pt x="7040395" y="3249073"/>
                  </a:cubicBezTo>
                  <a:cubicBezTo>
                    <a:pt x="7136216" y="3133630"/>
                    <a:pt x="7223274" y="3011138"/>
                    <a:pt x="7299570" y="2881979"/>
                  </a:cubicBezTo>
                  <a:cubicBezTo>
                    <a:pt x="7388152" y="2732151"/>
                    <a:pt x="7462828" y="2574798"/>
                    <a:pt x="7536838" y="2417159"/>
                  </a:cubicBezTo>
                  <a:cubicBezTo>
                    <a:pt x="7586367" y="2311622"/>
                    <a:pt x="7635897" y="2205133"/>
                    <a:pt x="7708288" y="2113979"/>
                  </a:cubicBezTo>
                  <a:cubicBezTo>
                    <a:pt x="7779249" y="2024634"/>
                    <a:pt x="7869355" y="1953292"/>
                    <a:pt x="7957557" y="1880616"/>
                  </a:cubicBezTo>
                  <a:cubicBezTo>
                    <a:pt x="8059760" y="1796320"/>
                    <a:pt x="8159201" y="1708880"/>
                    <a:pt x="8258642" y="1621250"/>
                  </a:cubicBezTo>
                  <a:cubicBezTo>
                    <a:pt x="8354178" y="1537145"/>
                    <a:pt x="8448380" y="1451229"/>
                    <a:pt x="8527818" y="1351979"/>
                  </a:cubicBezTo>
                  <a:cubicBezTo>
                    <a:pt x="8614877" y="1243203"/>
                    <a:pt x="8681552" y="1119950"/>
                    <a:pt x="8743178" y="994886"/>
                  </a:cubicBezTo>
                  <a:cubicBezTo>
                    <a:pt x="8790423" y="898970"/>
                    <a:pt x="8832523" y="799814"/>
                    <a:pt x="8842906" y="693706"/>
                  </a:cubicBezTo>
                  <a:cubicBezTo>
                    <a:pt x="8859003" y="528542"/>
                    <a:pt x="8796709" y="366903"/>
                    <a:pt x="8695363" y="234887"/>
                  </a:cubicBezTo>
                  <a:cubicBezTo>
                    <a:pt x="8609733" y="123349"/>
                    <a:pt x="8487432" y="7811"/>
                    <a:pt x="8487432" y="7811"/>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ADB091B-F8C4-4192-9E69-A94309914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09" y="29304"/>
              <a:ext cx="7485346" cy="4107399"/>
            </a:xfrm>
            <a:custGeom>
              <a:avLst/>
              <a:gdLst>
                <a:gd name="connsiteX0" fmla="*/ 454193 w 8565036"/>
                <a:gd name="connsiteY0" fmla="*/ 0 h 4699853"/>
                <a:gd name="connsiteX1" fmla="*/ 352085 w 8565036"/>
                <a:gd name="connsiteY1" fmla="*/ 92869 h 4699853"/>
                <a:gd name="connsiteX2" fmla="*/ 242452 w 8565036"/>
                <a:gd name="connsiteY2" fmla="*/ 260414 h 4699853"/>
                <a:gd name="connsiteX3" fmla="*/ 130819 w 8565036"/>
                <a:gd name="connsiteY3" fmla="*/ 535686 h 4699853"/>
                <a:gd name="connsiteX4" fmla="*/ 57000 w 8565036"/>
                <a:gd name="connsiteY4" fmla="*/ 761143 h 4699853"/>
                <a:gd name="connsiteX5" fmla="*/ 3184 w 8565036"/>
                <a:gd name="connsiteY5" fmla="*/ 1140143 h 4699853"/>
                <a:gd name="connsiteX6" fmla="*/ 3184 w 8565036"/>
                <a:gd name="connsiteY6" fmla="*/ 1439704 h 4699853"/>
                <a:gd name="connsiteX7" fmla="*/ 60524 w 8565036"/>
                <a:gd name="connsiteY7" fmla="*/ 1905953 h 4699853"/>
                <a:gd name="connsiteX8" fmla="*/ 213686 w 8565036"/>
                <a:gd name="connsiteY8" fmla="*/ 2269808 h 4699853"/>
                <a:gd name="connsiteX9" fmla="*/ 373325 w 8565036"/>
                <a:gd name="connsiteY9" fmla="*/ 2455926 h 4699853"/>
                <a:gd name="connsiteX10" fmla="*/ 644502 w 8565036"/>
                <a:gd name="connsiteY10" fmla="*/ 2625662 h 4699853"/>
                <a:gd name="connsiteX11" fmla="*/ 902915 w 8565036"/>
                <a:gd name="connsiteY11" fmla="*/ 2697195 h 4699853"/>
                <a:gd name="connsiteX12" fmla="*/ 1224860 w 8565036"/>
                <a:gd name="connsiteY12" fmla="*/ 2719102 h 4699853"/>
                <a:gd name="connsiteX13" fmla="*/ 1430315 w 8565036"/>
                <a:gd name="connsiteY13" fmla="*/ 2731008 h 4699853"/>
                <a:gd name="connsiteX14" fmla="*/ 1652914 w 8565036"/>
                <a:gd name="connsiteY14" fmla="*/ 2852642 h 4699853"/>
                <a:gd name="connsiteX15" fmla="*/ 1739306 w 8565036"/>
                <a:gd name="connsiteY15" fmla="*/ 2985611 h 4699853"/>
                <a:gd name="connsiteX16" fmla="*/ 1848938 w 8565036"/>
                <a:gd name="connsiteY16" fmla="*/ 3155156 h 4699853"/>
                <a:gd name="connsiteX17" fmla="*/ 2015054 w 8565036"/>
                <a:gd name="connsiteY17" fmla="*/ 3294793 h 4699853"/>
                <a:gd name="connsiteX18" fmla="*/ 2231082 w 8565036"/>
                <a:gd name="connsiteY18" fmla="*/ 3336322 h 4699853"/>
                <a:gd name="connsiteX19" fmla="*/ 2427106 w 8565036"/>
                <a:gd name="connsiteY19" fmla="*/ 3278124 h 4699853"/>
                <a:gd name="connsiteX20" fmla="*/ 2531786 w 8565036"/>
                <a:gd name="connsiteY20" fmla="*/ 3151823 h 4699853"/>
                <a:gd name="connsiteX21" fmla="*/ 2520165 w 8565036"/>
                <a:gd name="connsiteY21" fmla="*/ 2907411 h 4699853"/>
                <a:gd name="connsiteX22" fmla="*/ 2481970 w 8565036"/>
                <a:gd name="connsiteY22" fmla="*/ 2648045 h 4699853"/>
                <a:gd name="connsiteX23" fmla="*/ 2458729 w 8565036"/>
                <a:gd name="connsiteY23" fmla="*/ 2513362 h 4699853"/>
                <a:gd name="connsiteX24" fmla="*/ 2458729 w 8565036"/>
                <a:gd name="connsiteY24" fmla="*/ 2408587 h 4699853"/>
                <a:gd name="connsiteX25" fmla="*/ 2581697 w 8565036"/>
                <a:gd name="connsiteY25" fmla="*/ 2310479 h 4699853"/>
                <a:gd name="connsiteX26" fmla="*/ 2762767 w 8565036"/>
                <a:gd name="connsiteY26" fmla="*/ 2325434 h 4699853"/>
                <a:gd name="connsiteX27" fmla="*/ 2872400 w 8565036"/>
                <a:gd name="connsiteY27" fmla="*/ 2410206 h 4699853"/>
                <a:gd name="connsiteX28" fmla="*/ 2925549 w 8565036"/>
                <a:gd name="connsiteY28" fmla="*/ 2637949 h 4699853"/>
                <a:gd name="connsiteX29" fmla="*/ 2820869 w 8565036"/>
                <a:gd name="connsiteY29" fmla="*/ 2968752 h 4699853"/>
                <a:gd name="connsiteX30" fmla="*/ 2789342 w 8565036"/>
                <a:gd name="connsiteY30" fmla="*/ 3194876 h 4699853"/>
                <a:gd name="connsiteX31" fmla="*/ 2889069 w 8565036"/>
                <a:gd name="connsiteY31" fmla="*/ 3447574 h 4699853"/>
                <a:gd name="connsiteX32" fmla="*/ 3070139 w 8565036"/>
                <a:gd name="connsiteY32" fmla="*/ 3783330 h 4699853"/>
                <a:gd name="connsiteX33" fmla="*/ 3181486 w 8565036"/>
                <a:gd name="connsiteY33" fmla="*/ 4014407 h 4699853"/>
                <a:gd name="connsiteX34" fmla="*/ 3351888 w 8565036"/>
                <a:gd name="connsiteY34" fmla="*/ 4312539 h 4699853"/>
                <a:gd name="connsiteX35" fmla="*/ 3512194 w 8565036"/>
                <a:gd name="connsiteY35" fmla="*/ 4504087 h 4699853"/>
                <a:gd name="connsiteX36" fmla="*/ 3670119 w 8565036"/>
                <a:gd name="connsiteY36" fmla="*/ 4595051 h 4699853"/>
                <a:gd name="connsiteX37" fmla="*/ 3909386 w 8565036"/>
                <a:gd name="connsiteY37" fmla="*/ 4623816 h 4699853"/>
                <a:gd name="connsiteX38" fmla="*/ 4136653 w 8565036"/>
                <a:gd name="connsiteY38" fmla="*/ 4623816 h 4699853"/>
                <a:gd name="connsiteX39" fmla="*/ 4435071 w 8565036"/>
                <a:gd name="connsiteY39" fmla="*/ 4599432 h 4699853"/>
                <a:gd name="connsiteX40" fmla="*/ 4562992 w 8565036"/>
                <a:gd name="connsiteY40" fmla="*/ 4599432 h 4699853"/>
                <a:gd name="connsiteX41" fmla="*/ 4818738 w 8565036"/>
                <a:gd name="connsiteY41" fmla="*/ 4649439 h 4699853"/>
                <a:gd name="connsiteX42" fmla="*/ 5152685 w 8565036"/>
                <a:gd name="connsiteY42" fmla="*/ 4699731 h 4699853"/>
                <a:gd name="connsiteX43" fmla="*/ 5459771 w 8565036"/>
                <a:gd name="connsiteY43" fmla="*/ 4637913 h 4699853"/>
                <a:gd name="connsiteX44" fmla="*/ 5665130 w 8565036"/>
                <a:gd name="connsiteY44" fmla="*/ 4486275 h 4699853"/>
                <a:gd name="connsiteX45" fmla="*/ 5880490 w 8565036"/>
                <a:gd name="connsiteY45" fmla="*/ 4288822 h 4699853"/>
                <a:gd name="connsiteX46" fmla="*/ 6093850 w 8565036"/>
                <a:gd name="connsiteY46" fmla="*/ 4045458 h 4699853"/>
                <a:gd name="connsiteX47" fmla="*/ 6303209 w 8565036"/>
                <a:gd name="connsiteY47" fmla="*/ 3806095 h 4699853"/>
                <a:gd name="connsiteX48" fmla="*/ 6617249 w 8565036"/>
                <a:gd name="connsiteY48" fmla="*/ 3491865 h 4699853"/>
                <a:gd name="connsiteX49" fmla="*/ 6753837 w 8565036"/>
                <a:gd name="connsiteY49" fmla="*/ 3327273 h 4699853"/>
                <a:gd name="connsiteX50" fmla="*/ 7001106 w 8565036"/>
                <a:gd name="connsiteY50" fmla="*/ 3000089 h 4699853"/>
                <a:gd name="connsiteX51" fmla="*/ 7162651 w 8565036"/>
                <a:gd name="connsiteY51" fmla="*/ 2692908 h 4699853"/>
                <a:gd name="connsiteX52" fmla="*/ 7280284 w 8565036"/>
                <a:gd name="connsiteY52" fmla="*/ 2385727 h 4699853"/>
                <a:gd name="connsiteX53" fmla="*/ 7449734 w 8565036"/>
                <a:gd name="connsiteY53" fmla="*/ 2030635 h 4699853"/>
                <a:gd name="connsiteX54" fmla="*/ 7650140 w 8565036"/>
                <a:gd name="connsiteY54" fmla="*/ 1830134 h 4699853"/>
                <a:gd name="connsiteX55" fmla="*/ 7870453 w 8565036"/>
                <a:gd name="connsiteY55" fmla="*/ 1679543 h 4699853"/>
                <a:gd name="connsiteX56" fmla="*/ 8129628 w 8565036"/>
                <a:gd name="connsiteY56" fmla="*/ 1497997 h 4699853"/>
                <a:gd name="connsiteX57" fmla="*/ 8336988 w 8565036"/>
                <a:gd name="connsiteY57" fmla="*/ 1270540 h 4699853"/>
                <a:gd name="connsiteX58" fmla="*/ 8516439 w 8565036"/>
                <a:gd name="connsiteY58" fmla="*/ 947357 h 4699853"/>
                <a:gd name="connsiteX59" fmla="*/ 8564254 w 8565036"/>
                <a:gd name="connsiteY59" fmla="*/ 693992 h 4699853"/>
                <a:gd name="connsiteX60" fmla="*/ 8540346 w 8565036"/>
                <a:gd name="connsiteY60" fmla="*/ 492538 h 4699853"/>
                <a:gd name="connsiteX61" fmla="*/ 8348894 w 8565036"/>
                <a:gd name="connsiteY61" fmla="*/ 233172 h 4699853"/>
                <a:gd name="connsiteX62" fmla="*/ 8096101 w 8565036"/>
                <a:gd name="connsiteY62" fmla="*/ 0 h 469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565036" h="4699853">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734061" y="4629150"/>
                    <a:pt x="4818738" y="4649439"/>
                  </a:cubicBezTo>
                  <a:cubicBezTo>
                    <a:pt x="4928562" y="4675823"/>
                    <a:pt x="5039814" y="4697921"/>
                    <a:pt x="5152685" y="4699731"/>
                  </a:cubicBezTo>
                  <a:cubicBezTo>
                    <a:pt x="5258698" y="4701445"/>
                    <a:pt x="5365188" y="4685538"/>
                    <a:pt x="5459771" y="4637913"/>
                  </a:cubicBezTo>
                  <a:cubicBezTo>
                    <a:pt x="5536066" y="4599528"/>
                    <a:pt x="5600741" y="4542663"/>
                    <a:pt x="5665130" y="4486275"/>
                  </a:cubicBezTo>
                  <a:cubicBezTo>
                    <a:pt x="5738472" y="4422077"/>
                    <a:pt x="5812196" y="4358259"/>
                    <a:pt x="5880490" y="4288822"/>
                  </a:cubicBezTo>
                  <a:cubicBezTo>
                    <a:pt x="5956118" y="4211860"/>
                    <a:pt x="6024889" y="4128516"/>
                    <a:pt x="6093850" y="4045458"/>
                  </a:cubicBezTo>
                  <a:cubicBezTo>
                    <a:pt x="6161573" y="3963924"/>
                    <a:pt x="6229867" y="3882581"/>
                    <a:pt x="6303209" y="3806095"/>
                  </a:cubicBezTo>
                  <a:cubicBezTo>
                    <a:pt x="6405698" y="3699129"/>
                    <a:pt x="6518284" y="3602165"/>
                    <a:pt x="6617249" y="3491865"/>
                  </a:cubicBezTo>
                  <a:cubicBezTo>
                    <a:pt x="6664874" y="3438811"/>
                    <a:pt x="6709165" y="3382899"/>
                    <a:pt x="6753837" y="3327273"/>
                  </a:cubicBezTo>
                  <a:cubicBezTo>
                    <a:pt x="6839467" y="3220593"/>
                    <a:pt x="6926907" y="3115056"/>
                    <a:pt x="7001106" y="3000089"/>
                  </a:cubicBezTo>
                  <a:cubicBezTo>
                    <a:pt x="7063971" y="2902744"/>
                    <a:pt x="7116931" y="2799398"/>
                    <a:pt x="7162651" y="2692908"/>
                  </a:cubicBezTo>
                  <a:cubicBezTo>
                    <a:pt x="7205894" y="2592134"/>
                    <a:pt x="7242565" y="2488692"/>
                    <a:pt x="7280284" y="2385727"/>
                  </a:cubicBezTo>
                  <a:cubicBezTo>
                    <a:pt x="7325623" y="2261807"/>
                    <a:pt x="7372581" y="2137315"/>
                    <a:pt x="7449734" y="2030635"/>
                  </a:cubicBezTo>
                  <a:cubicBezTo>
                    <a:pt x="7505360" y="1953673"/>
                    <a:pt x="7574988" y="1888331"/>
                    <a:pt x="7650140" y="1830134"/>
                  </a:cubicBezTo>
                  <a:cubicBezTo>
                    <a:pt x="7720530" y="1775651"/>
                    <a:pt x="7795301" y="1727264"/>
                    <a:pt x="7870453" y="1679543"/>
                  </a:cubicBezTo>
                  <a:cubicBezTo>
                    <a:pt x="7959607" y="1622870"/>
                    <a:pt x="8049428" y="1566672"/>
                    <a:pt x="8129628" y="1497997"/>
                  </a:cubicBezTo>
                  <a:cubicBezTo>
                    <a:pt x="8207829" y="1431131"/>
                    <a:pt x="8275551" y="1353122"/>
                    <a:pt x="8336988" y="1270540"/>
                  </a:cubicBezTo>
                  <a:cubicBezTo>
                    <a:pt x="8410997" y="1171099"/>
                    <a:pt x="8475862" y="1064419"/>
                    <a:pt x="8516439" y="947357"/>
                  </a:cubicBezTo>
                  <a:cubicBezTo>
                    <a:pt x="8544728" y="865727"/>
                    <a:pt x="8560539" y="780288"/>
                    <a:pt x="8564254" y="693992"/>
                  </a:cubicBezTo>
                  <a:cubicBezTo>
                    <a:pt x="8567206" y="625793"/>
                    <a:pt x="8562349" y="557022"/>
                    <a:pt x="8540346" y="492538"/>
                  </a:cubicBezTo>
                  <a:cubicBezTo>
                    <a:pt x="8505104" y="389477"/>
                    <a:pt x="8428999" y="307753"/>
                    <a:pt x="8348894" y="233172"/>
                  </a:cubicBezTo>
                  <a:cubicBezTo>
                    <a:pt x="8281171" y="170402"/>
                    <a:pt x="8169919" y="56007"/>
                    <a:pt x="80961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1665F0D-355D-4101-8AD1-43D465D71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4173" y="29304"/>
              <a:ext cx="7209973" cy="3985916"/>
            </a:xfrm>
            <a:custGeom>
              <a:avLst/>
              <a:gdLst>
                <a:gd name="connsiteX0" fmla="*/ 7673168 w 8249943"/>
                <a:gd name="connsiteY0" fmla="*/ 5239 h 4560847"/>
                <a:gd name="connsiteX1" fmla="*/ 7801946 w 8249943"/>
                <a:gd name="connsiteY1" fmla="*/ 223456 h 4560847"/>
                <a:gd name="connsiteX2" fmla="*/ 8119700 w 8249943"/>
                <a:gd name="connsiteY2" fmla="*/ 498158 h 4560847"/>
                <a:gd name="connsiteX3" fmla="*/ 8248859 w 8249943"/>
                <a:gd name="connsiteY3" fmla="*/ 794957 h 4560847"/>
                <a:gd name="connsiteX4" fmla="*/ 8174659 w 8249943"/>
                <a:gd name="connsiteY4" fmla="*/ 1101376 h 4560847"/>
                <a:gd name="connsiteX5" fmla="*/ 7985683 w 8249943"/>
                <a:gd name="connsiteY5" fmla="*/ 1355122 h 4560847"/>
                <a:gd name="connsiteX6" fmla="*/ 7727270 w 8249943"/>
                <a:gd name="connsiteY6" fmla="*/ 1520285 h 4560847"/>
                <a:gd name="connsiteX7" fmla="*/ 7452093 w 8249943"/>
                <a:gd name="connsiteY7" fmla="*/ 1637538 h 4560847"/>
                <a:gd name="connsiteX8" fmla="*/ 7279785 w 8249943"/>
                <a:gd name="connsiteY8" fmla="*/ 1764411 h 4560847"/>
                <a:gd name="connsiteX9" fmla="*/ 7164914 w 8249943"/>
                <a:gd name="connsiteY9" fmla="*/ 1967865 h 4560847"/>
                <a:gd name="connsiteX10" fmla="*/ 7071569 w 8249943"/>
                <a:gd name="connsiteY10" fmla="*/ 2250377 h 4560847"/>
                <a:gd name="connsiteX11" fmla="*/ 7006990 w 8249943"/>
                <a:gd name="connsiteY11" fmla="*/ 2472976 h 4560847"/>
                <a:gd name="connsiteX12" fmla="*/ 6928027 w 8249943"/>
                <a:gd name="connsiteY12" fmla="*/ 2729103 h 4560847"/>
                <a:gd name="connsiteX13" fmla="*/ 6798868 w 8249943"/>
                <a:gd name="connsiteY13" fmla="*/ 2975705 h 4560847"/>
                <a:gd name="connsiteX14" fmla="*/ 6686378 w 8249943"/>
                <a:gd name="connsiteY14" fmla="*/ 3152870 h 4560847"/>
                <a:gd name="connsiteX15" fmla="*/ 6439966 w 8249943"/>
                <a:gd name="connsiteY15" fmla="*/ 3466433 h 4560847"/>
                <a:gd name="connsiteX16" fmla="*/ 6240227 w 8249943"/>
                <a:gd name="connsiteY16" fmla="*/ 3666363 h 4560847"/>
                <a:gd name="connsiteX17" fmla="*/ 6067920 w 8249943"/>
                <a:gd name="connsiteY17" fmla="*/ 3838670 h 4560847"/>
                <a:gd name="connsiteX18" fmla="*/ 5893231 w 8249943"/>
                <a:gd name="connsiteY18" fmla="*/ 4013454 h 4560847"/>
                <a:gd name="connsiteX19" fmla="*/ 5577382 w 8249943"/>
                <a:gd name="connsiteY19" fmla="*/ 4329398 h 4560847"/>
                <a:gd name="connsiteX20" fmla="*/ 5394312 w 8249943"/>
                <a:gd name="connsiteY20" fmla="*/ 4483799 h 4560847"/>
                <a:gd name="connsiteX21" fmla="*/ 5109609 w 8249943"/>
                <a:gd name="connsiteY21" fmla="*/ 4560380 h 4560847"/>
                <a:gd name="connsiteX22" fmla="*/ 4583258 w 8249943"/>
                <a:gd name="connsiteY22" fmla="*/ 4493324 h 4560847"/>
                <a:gd name="connsiteX23" fmla="*/ 4020997 w 8249943"/>
                <a:gd name="connsiteY23" fmla="*/ 4493324 h 4560847"/>
                <a:gd name="connsiteX24" fmla="*/ 3777538 w 8249943"/>
                <a:gd name="connsiteY24" fmla="*/ 4468273 h 4560847"/>
                <a:gd name="connsiteX25" fmla="*/ 3411207 w 8249943"/>
                <a:gd name="connsiteY25" fmla="*/ 4277868 h 4560847"/>
                <a:gd name="connsiteX26" fmla="*/ 3215944 w 8249943"/>
                <a:gd name="connsiteY26" fmla="*/ 3958971 h 4560847"/>
                <a:gd name="connsiteX27" fmla="*/ 3056400 w 8249943"/>
                <a:gd name="connsiteY27" fmla="*/ 3618548 h 4560847"/>
                <a:gd name="connsiteX28" fmla="*/ 2963341 w 8249943"/>
                <a:gd name="connsiteY28" fmla="*/ 3314319 h 4560847"/>
                <a:gd name="connsiteX29" fmla="*/ 3029825 w 8249943"/>
                <a:gd name="connsiteY29" fmla="*/ 2870454 h 4560847"/>
                <a:gd name="connsiteX30" fmla="*/ 3094595 w 8249943"/>
                <a:gd name="connsiteY30" fmla="*/ 2449830 h 4560847"/>
                <a:gd name="connsiteX31" fmla="*/ 2979915 w 8249943"/>
                <a:gd name="connsiteY31" fmla="*/ 2245328 h 4560847"/>
                <a:gd name="connsiteX32" fmla="*/ 2843707 w 8249943"/>
                <a:gd name="connsiteY32" fmla="*/ 2162175 h 4560847"/>
                <a:gd name="connsiteX33" fmla="*/ 2529668 w 8249943"/>
                <a:gd name="connsiteY33" fmla="*/ 2080736 h 4560847"/>
                <a:gd name="connsiteX34" fmla="*/ 2336977 w 8249943"/>
                <a:gd name="connsiteY34" fmla="*/ 2125599 h 4560847"/>
                <a:gd name="connsiteX35" fmla="*/ 2044559 w 8249943"/>
                <a:gd name="connsiteY35" fmla="*/ 2271903 h 4560847"/>
                <a:gd name="connsiteX36" fmla="*/ 2007317 w 8249943"/>
                <a:gd name="connsiteY36" fmla="*/ 2312099 h 4560847"/>
                <a:gd name="connsiteX37" fmla="*/ 1999030 w 8249943"/>
                <a:gd name="connsiteY37" fmla="*/ 2371916 h 4560847"/>
                <a:gd name="connsiteX38" fmla="*/ 2129427 w 8249943"/>
                <a:gd name="connsiteY38" fmla="*/ 2502408 h 4560847"/>
                <a:gd name="connsiteX39" fmla="*/ 2226582 w 8249943"/>
                <a:gd name="connsiteY39" fmla="*/ 2627948 h 4560847"/>
                <a:gd name="connsiteX40" fmla="*/ 2273064 w 8249943"/>
                <a:gd name="connsiteY40" fmla="*/ 2782538 h 4560847"/>
                <a:gd name="connsiteX41" fmla="*/ 2203246 w 8249943"/>
                <a:gd name="connsiteY41" fmla="*/ 2993612 h 4560847"/>
                <a:gd name="connsiteX42" fmla="*/ 2115140 w 8249943"/>
                <a:gd name="connsiteY42" fmla="*/ 3048476 h 4560847"/>
                <a:gd name="connsiteX43" fmla="*/ 1952262 w 8249943"/>
                <a:gd name="connsiteY43" fmla="*/ 3025235 h 4560847"/>
                <a:gd name="connsiteX44" fmla="*/ 1801100 w 8249943"/>
                <a:gd name="connsiteY44" fmla="*/ 2888933 h 4560847"/>
                <a:gd name="connsiteX45" fmla="*/ 1722995 w 8249943"/>
                <a:gd name="connsiteY45" fmla="*/ 2689479 h 4560847"/>
                <a:gd name="connsiteX46" fmla="*/ 1653177 w 8249943"/>
                <a:gd name="connsiteY46" fmla="*/ 2574798 h 4560847"/>
                <a:gd name="connsiteX47" fmla="*/ 1500301 w 8249943"/>
                <a:gd name="connsiteY47" fmla="*/ 2531555 h 4560847"/>
                <a:gd name="connsiteX48" fmla="*/ 1364093 w 8249943"/>
                <a:gd name="connsiteY48" fmla="*/ 2583085 h 4560847"/>
                <a:gd name="connsiteX49" fmla="*/ 1191310 w 8249943"/>
                <a:gd name="connsiteY49" fmla="*/ 2618041 h 4560847"/>
                <a:gd name="connsiteX50" fmla="*/ 759351 w 8249943"/>
                <a:gd name="connsiteY50" fmla="*/ 2618041 h 4560847"/>
                <a:gd name="connsiteX51" fmla="*/ 506843 w 8249943"/>
                <a:gd name="connsiteY51" fmla="*/ 2521649 h 4560847"/>
                <a:gd name="connsiteX52" fmla="*/ 290816 w 8249943"/>
                <a:gd name="connsiteY52" fmla="*/ 2343817 h 4560847"/>
                <a:gd name="connsiteX53" fmla="*/ 126320 w 8249943"/>
                <a:gd name="connsiteY53" fmla="*/ 2062925 h 4560847"/>
                <a:gd name="connsiteX54" fmla="*/ 24021 w 8249943"/>
                <a:gd name="connsiteY54" fmla="*/ 1594295 h 4560847"/>
                <a:gd name="connsiteX55" fmla="*/ 1066 w 8249943"/>
                <a:gd name="connsiteY55" fmla="*/ 1140428 h 4560847"/>
                <a:gd name="connsiteX56" fmla="*/ 87172 w 8249943"/>
                <a:gd name="connsiteY56" fmla="*/ 617601 h 4560847"/>
                <a:gd name="connsiteX57" fmla="*/ 256526 w 8249943"/>
                <a:gd name="connsiteY57" fmla="*/ 249936 h 4560847"/>
                <a:gd name="connsiteX58" fmla="*/ 461790 w 8249943"/>
                <a:gd name="connsiteY58" fmla="*/ 0 h 456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249943" h="4560847">
                  <a:moveTo>
                    <a:pt x="7673168" y="5239"/>
                  </a:moveTo>
                  <a:cubicBezTo>
                    <a:pt x="7693456" y="39815"/>
                    <a:pt x="7694599" y="132588"/>
                    <a:pt x="7801946" y="223456"/>
                  </a:cubicBezTo>
                  <a:cubicBezTo>
                    <a:pt x="7909388" y="314325"/>
                    <a:pt x="8031117" y="389096"/>
                    <a:pt x="8119700" y="498158"/>
                  </a:cubicBezTo>
                  <a:cubicBezTo>
                    <a:pt x="8189518" y="584073"/>
                    <a:pt x="8241048" y="684943"/>
                    <a:pt x="8248859" y="794957"/>
                  </a:cubicBezTo>
                  <a:cubicBezTo>
                    <a:pt x="8256479" y="901541"/>
                    <a:pt x="8223141" y="1005650"/>
                    <a:pt x="8174659" y="1101376"/>
                  </a:cubicBezTo>
                  <a:cubicBezTo>
                    <a:pt x="8126653" y="1196340"/>
                    <a:pt x="8064169" y="1283399"/>
                    <a:pt x="7985683" y="1355122"/>
                  </a:cubicBezTo>
                  <a:cubicBezTo>
                    <a:pt x="7909769" y="1424464"/>
                    <a:pt x="7820996" y="1477899"/>
                    <a:pt x="7727270" y="1520285"/>
                  </a:cubicBezTo>
                  <a:cubicBezTo>
                    <a:pt x="7636306" y="1561433"/>
                    <a:pt x="7540961" y="1592199"/>
                    <a:pt x="7452093" y="1637538"/>
                  </a:cubicBezTo>
                  <a:cubicBezTo>
                    <a:pt x="7387990" y="1670304"/>
                    <a:pt x="7327505" y="1710595"/>
                    <a:pt x="7279785" y="1764411"/>
                  </a:cubicBezTo>
                  <a:cubicBezTo>
                    <a:pt x="7227779" y="1823085"/>
                    <a:pt x="7193775" y="1894808"/>
                    <a:pt x="7164914" y="1967865"/>
                  </a:cubicBezTo>
                  <a:cubicBezTo>
                    <a:pt x="7128433" y="2060162"/>
                    <a:pt x="7099954" y="2155222"/>
                    <a:pt x="7071569" y="2250377"/>
                  </a:cubicBezTo>
                  <a:cubicBezTo>
                    <a:pt x="7049471" y="2324386"/>
                    <a:pt x="7027468" y="2398490"/>
                    <a:pt x="7006990" y="2472976"/>
                  </a:cubicBezTo>
                  <a:cubicBezTo>
                    <a:pt x="6983272" y="2559177"/>
                    <a:pt x="6961364" y="2646140"/>
                    <a:pt x="6928027" y="2729103"/>
                  </a:cubicBezTo>
                  <a:cubicBezTo>
                    <a:pt x="6893356" y="2815304"/>
                    <a:pt x="6846874" y="2896076"/>
                    <a:pt x="6798868" y="2975705"/>
                  </a:cubicBezTo>
                  <a:cubicBezTo>
                    <a:pt x="6762673" y="3035618"/>
                    <a:pt x="6725525" y="3094863"/>
                    <a:pt x="6686378" y="3152870"/>
                  </a:cubicBezTo>
                  <a:cubicBezTo>
                    <a:pt x="6611892" y="3263265"/>
                    <a:pt x="6530453" y="3368897"/>
                    <a:pt x="6439966" y="3466433"/>
                  </a:cubicBezTo>
                  <a:cubicBezTo>
                    <a:pt x="6375863" y="3535490"/>
                    <a:pt x="6307378" y="3600260"/>
                    <a:pt x="6240227" y="3666363"/>
                  </a:cubicBezTo>
                  <a:cubicBezTo>
                    <a:pt x="6182220" y="3723228"/>
                    <a:pt x="6125260" y="3781139"/>
                    <a:pt x="6067920" y="3838670"/>
                  </a:cubicBezTo>
                  <a:cubicBezTo>
                    <a:pt x="6009817" y="3897059"/>
                    <a:pt x="5951524" y="3955161"/>
                    <a:pt x="5893231" y="4013454"/>
                  </a:cubicBezTo>
                  <a:cubicBezTo>
                    <a:pt x="5787885" y="4118705"/>
                    <a:pt x="5682728" y="4224147"/>
                    <a:pt x="5577382" y="4329398"/>
                  </a:cubicBezTo>
                  <a:cubicBezTo>
                    <a:pt x="5520613" y="4386167"/>
                    <a:pt x="5463273" y="4443032"/>
                    <a:pt x="5394312" y="4483799"/>
                  </a:cubicBezTo>
                  <a:cubicBezTo>
                    <a:pt x="5308396" y="4534567"/>
                    <a:pt x="5209431" y="4556951"/>
                    <a:pt x="5109609" y="4560380"/>
                  </a:cubicBezTo>
                  <a:cubicBezTo>
                    <a:pt x="4932444" y="4566476"/>
                    <a:pt x="4759946" y="4511326"/>
                    <a:pt x="4583258" y="4493324"/>
                  </a:cubicBezTo>
                  <a:cubicBezTo>
                    <a:pt x="4396663" y="447436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863" y="205645"/>
                    <a:pt x="432072" y="41243"/>
                    <a:pt x="4617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45C0AA3-5F19-4DC6-A700-AB33207EF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8033" y="29304"/>
              <a:ext cx="6867367" cy="3864772"/>
            </a:xfrm>
            <a:custGeom>
              <a:avLst/>
              <a:gdLst>
                <a:gd name="connsiteX0" fmla="*/ 486254 w 7857920"/>
                <a:gd name="connsiteY0" fmla="*/ 0 h 4422229"/>
                <a:gd name="connsiteX1" fmla="*/ 223364 w 7857920"/>
                <a:gd name="connsiteY1" fmla="*/ 286226 h 4422229"/>
                <a:gd name="connsiteX2" fmla="*/ 67821 w 7857920"/>
                <a:gd name="connsiteY2" fmla="*/ 699135 h 4422229"/>
                <a:gd name="connsiteX3" fmla="*/ 3 w 7857920"/>
                <a:gd name="connsiteY3" fmla="*/ 1273683 h 4422229"/>
                <a:gd name="connsiteX4" fmla="*/ 135543 w 7857920"/>
                <a:gd name="connsiteY4" fmla="*/ 2031683 h 4422229"/>
                <a:gd name="connsiteX5" fmla="*/ 297088 w 7857920"/>
                <a:gd name="connsiteY5" fmla="*/ 2312956 h 4422229"/>
                <a:gd name="connsiteX6" fmla="*/ 582171 w 7857920"/>
                <a:gd name="connsiteY6" fmla="*/ 2518410 h 4422229"/>
                <a:gd name="connsiteX7" fmla="*/ 972982 w 7857920"/>
                <a:gd name="connsiteY7" fmla="*/ 2518410 h 4422229"/>
                <a:gd name="connsiteX8" fmla="*/ 1389700 w 7857920"/>
                <a:gd name="connsiteY8" fmla="*/ 2350484 h 4422229"/>
                <a:gd name="connsiteX9" fmla="*/ 1665544 w 7857920"/>
                <a:gd name="connsiteY9" fmla="*/ 2204180 h 4422229"/>
                <a:gd name="connsiteX10" fmla="*/ 2180656 w 7857920"/>
                <a:gd name="connsiteY10" fmla="*/ 1966436 h 4422229"/>
                <a:gd name="connsiteX11" fmla="*/ 2499649 w 7857920"/>
                <a:gd name="connsiteY11" fmla="*/ 1926527 h 4422229"/>
                <a:gd name="connsiteX12" fmla="*/ 2867695 w 7857920"/>
                <a:gd name="connsiteY12" fmla="*/ 2041303 h 4422229"/>
                <a:gd name="connsiteX13" fmla="*/ 3100295 w 7857920"/>
                <a:gd name="connsiteY13" fmla="*/ 2147602 h 4422229"/>
                <a:gd name="connsiteX14" fmla="*/ 3275174 w 7857920"/>
                <a:gd name="connsiteY14" fmla="*/ 2370582 h 4422229"/>
                <a:gd name="connsiteX15" fmla="*/ 3246123 w 7857920"/>
                <a:gd name="connsiteY15" fmla="*/ 2631948 h 4422229"/>
                <a:gd name="connsiteX16" fmla="*/ 3102581 w 7857920"/>
                <a:gd name="connsiteY16" fmla="*/ 2947892 h 4422229"/>
                <a:gd name="connsiteX17" fmla="*/ 3070958 w 7857920"/>
                <a:gd name="connsiteY17" fmla="*/ 3462052 h 4422229"/>
                <a:gd name="connsiteX18" fmla="*/ 3194402 w 7857920"/>
                <a:gd name="connsiteY18" fmla="*/ 3792379 h 4422229"/>
                <a:gd name="connsiteX19" fmla="*/ 3329371 w 7857920"/>
                <a:gd name="connsiteY19" fmla="*/ 4048030 h 4422229"/>
                <a:gd name="connsiteX20" fmla="*/ 3539017 w 7857920"/>
                <a:gd name="connsiteY20" fmla="*/ 4257771 h 4422229"/>
                <a:gd name="connsiteX21" fmla="*/ 3911254 w 7857920"/>
                <a:gd name="connsiteY21" fmla="*/ 4353592 h 4422229"/>
                <a:gd name="connsiteX22" fmla="*/ 4272632 w 7857920"/>
                <a:gd name="connsiteY22" fmla="*/ 4353592 h 4422229"/>
                <a:gd name="connsiteX23" fmla="*/ 4528760 w 7857920"/>
                <a:gd name="connsiteY23" fmla="*/ 4368832 h 4422229"/>
                <a:gd name="connsiteX24" fmla="*/ 4844418 w 7857920"/>
                <a:gd name="connsiteY24" fmla="*/ 4402074 h 4422229"/>
                <a:gd name="connsiteX25" fmla="*/ 5106070 w 7857920"/>
                <a:gd name="connsiteY25" fmla="*/ 4413123 h 4422229"/>
                <a:gd name="connsiteX26" fmla="*/ 5273615 w 7857920"/>
                <a:gd name="connsiteY26" fmla="*/ 4329970 h 4422229"/>
                <a:gd name="connsiteX27" fmla="*/ 5514216 w 7857920"/>
                <a:gd name="connsiteY27" fmla="*/ 4147185 h 4422229"/>
                <a:gd name="connsiteX28" fmla="*/ 5997515 w 7857920"/>
                <a:gd name="connsiteY28" fmla="*/ 3682746 h 4422229"/>
                <a:gd name="connsiteX29" fmla="*/ 6270310 w 7857920"/>
                <a:gd name="connsiteY29" fmla="*/ 3409855 h 4422229"/>
                <a:gd name="connsiteX30" fmla="*/ 6557394 w 7857920"/>
                <a:gd name="connsiteY30" fmla="*/ 3058001 h 4422229"/>
                <a:gd name="connsiteX31" fmla="*/ 6739226 w 7857920"/>
                <a:gd name="connsiteY31" fmla="*/ 2675001 h 4422229"/>
                <a:gd name="connsiteX32" fmla="*/ 6854098 w 7857920"/>
                <a:gd name="connsiteY32" fmla="*/ 2136362 h 4422229"/>
                <a:gd name="connsiteX33" fmla="*/ 6935441 w 7857920"/>
                <a:gd name="connsiteY33" fmla="*/ 1772507 h 4422229"/>
                <a:gd name="connsiteX34" fmla="*/ 7045455 w 7857920"/>
                <a:gd name="connsiteY34" fmla="*/ 1456563 h 4422229"/>
                <a:gd name="connsiteX35" fmla="*/ 7177090 w 7857920"/>
                <a:gd name="connsiteY35" fmla="*/ 1324928 h 4422229"/>
                <a:gd name="connsiteX36" fmla="*/ 7490558 w 7857920"/>
                <a:gd name="connsiteY36" fmla="*/ 1289018 h 4422229"/>
                <a:gd name="connsiteX37" fmla="*/ 7713062 w 7857920"/>
                <a:gd name="connsiteY37" fmla="*/ 1217200 h 4422229"/>
                <a:gd name="connsiteX38" fmla="*/ 7854223 w 7857920"/>
                <a:gd name="connsiteY38" fmla="*/ 992219 h 4422229"/>
                <a:gd name="connsiteX39" fmla="*/ 7832696 w 7857920"/>
                <a:gd name="connsiteY39" fmla="*/ 824675 h 4422229"/>
                <a:gd name="connsiteX40" fmla="*/ 7684392 w 7857920"/>
                <a:gd name="connsiteY40" fmla="*/ 654749 h 4422229"/>
                <a:gd name="connsiteX41" fmla="*/ 7435599 w 7857920"/>
                <a:gd name="connsiteY41" fmla="*/ 506349 h 4422229"/>
                <a:gd name="connsiteX42" fmla="*/ 7134133 w 7857920"/>
                <a:gd name="connsiteY42" fmla="*/ 353187 h 4422229"/>
                <a:gd name="connsiteX43" fmla="*/ 7033644 w 7857920"/>
                <a:gd name="connsiteY43" fmla="*/ 164116 h 4422229"/>
                <a:gd name="connsiteX44" fmla="*/ 7126322 w 7857920"/>
                <a:gd name="connsiteY44" fmla="*/ 0 h 442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857920" h="4422229">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cubicBezTo>
                    <a:pt x="4931953" y="4414933"/>
                    <a:pt x="5020535" y="4433602"/>
                    <a:pt x="5106070" y="4413123"/>
                  </a:cubicBezTo>
                  <a:cubicBezTo>
                    <a:pt x="5167125" y="4398550"/>
                    <a:pt x="5221417" y="4365308"/>
                    <a:pt x="5273615" y="4329970"/>
                  </a:cubicBezTo>
                  <a:cubicBezTo>
                    <a:pt x="5357149" y="4273582"/>
                    <a:pt x="5437254" y="4212336"/>
                    <a:pt x="5514216" y="4147185"/>
                  </a:cubicBezTo>
                  <a:cubicBezTo>
                    <a:pt x="5684809" y="4002786"/>
                    <a:pt x="5838733" y="3840195"/>
                    <a:pt x="5997515" y="3682746"/>
                  </a:cubicBezTo>
                  <a:cubicBezTo>
                    <a:pt x="6088859" y="3592163"/>
                    <a:pt x="6181442" y="3502914"/>
                    <a:pt x="6270310" y="3409855"/>
                  </a:cubicBezTo>
                  <a:cubicBezTo>
                    <a:pt x="6375085" y="3300127"/>
                    <a:pt x="6474717" y="3185160"/>
                    <a:pt x="6557394" y="3058001"/>
                  </a:cubicBezTo>
                  <a:cubicBezTo>
                    <a:pt x="6634832" y="2939034"/>
                    <a:pt x="6696173" y="2810256"/>
                    <a:pt x="6739226" y="2675001"/>
                  </a:cubicBezTo>
                  <a:cubicBezTo>
                    <a:pt x="6795043" y="2499932"/>
                    <a:pt x="6819713" y="2317052"/>
                    <a:pt x="6854098" y="2136362"/>
                  </a:cubicBezTo>
                  <a:cubicBezTo>
                    <a:pt x="6877339" y="2014252"/>
                    <a:pt x="6906199" y="1893284"/>
                    <a:pt x="6935441" y="1772507"/>
                  </a:cubicBezTo>
                  <a:cubicBezTo>
                    <a:pt x="6961826" y="1663351"/>
                    <a:pt x="6988209" y="1552766"/>
                    <a:pt x="7045455" y="1456563"/>
                  </a:cubicBezTo>
                  <a:cubicBezTo>
                    <a:pt x="7077935" y="1401985"/>
                    <a:pt x="7120417" y="1353217"/>
                    <a:pt x="7177090" y="1324928"/>
                  </a:cubicBezTo>
                  <a:cubicBezTo>
                    <a:pt x="7272055" y="1277398"/>
                    <a:pt x="7383592" y="1296829"/>
                    <a:pt x="7490558" y="1289018"/>
                  </a:cubicBezTo>
                  <a:cubicBezTo>
                    <a:pt x="7569807" y="1283208"/>
                    <a:pt x="7648006" y="1262443"/>
                    <a:pt x="7713062" y="1217200"/>
                  </a:cubicBezTo>
                  <a:cubicBezTo>
                    <a:pt x="7788691" y="1164622"/>
                    <a:pt x="7840221" y="1083278"/>
                    <a:pt x="7854223" y="992219"/>
                  </a:cubicBezTo>
                  <a:cubicBezTo>
                    <a:pt x="7862986" y="935355"/>
                    <a:pt x="7856318" y="877157"/>
                    <a:pt x="7832696" y="824675"/>
                  </a:cubicBezTo>
                  <a:cubicBezTo>
                    <a:pt x="7801454" y="755237"/>
                    <a:pt x="7744685" y="701802"/>
                    <a:pt x="7684392" y="654749"/>
                  </a:cubicBezTo>
                  <a:cubicBezTo>
                    <a:pt x="7607907" y="595122"/>
                    <a:pt x="7524277" y="545592"/>
                    <a:pt x="7435599" y="506349"/>
                  </a:cubicBezTo>
                  <a:cubicBezTo>
                    <a:pt x="7331491" y="460248"/>
                    <a:pt x="7220334" y="426720"/>
                    <a:pt x="7134133" y="353187"/>
                  </a:cubicBezTo>
                  <a:cubicBezTo>
                    <a:pt x="7076697" y="304133"/>
                    <a:pt x="7030787" y="238792"/>
                    <a:pt x="7033644" y="164116"/>
                  </a:cubicBezTo>
                  <a:cubicBezTo>
                    <a:pt x="7035740" y="106109"/>
                    <a:pt x="7126322" y="0"/>
                    <a:pt x="7126322"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AFDC15C-0E91-450E-9955-C472A457F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9115" y="29304"/>
              <a:ext cx="3422299" cy="2143187"/>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ACB296DB-84AA-4237-8087-2FA625F2A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8BB3D636-08FE-46CB-9FE1-DE84E74E8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A96E7E4-FB41-4C8B-B633-7016D639A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65840F2-3007-4860-82B0-E11828753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116" y="29220"/>
              <a:ext cx="2244153" cy="1439422"/>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BE46A86-539E-4010-8AF1-0622681C3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7061" y="39543"/>
              <a:ext cx="1465159" cy="106884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A559F10-ADD3-4C6B-89B5-81E5A5B0D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694" y="29304"/>
              <a:ext cx="2646996" cy="1805004"/>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233BDBB-8038-4839-ACE8-96D6D659C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7425" y="198481"/>
              <a:ext cx="1015466" cy="917618"/>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879730D5-8718-499B-BA28-B9318FDF8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0267" y="290737"/>
              <a:ext cx="739641" cy="67706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FCD29871-F0BB-40A8-BE9C-CCFCD195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425" y="414666"/>
              <a:ext cx="417391" cy="391114"/>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7F5401C-483D-4CC0-B0B2-E89D5AB0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88053" y="29304"/>
              <a:ext cx="4250432" cy="1110927"/>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7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2 w 4863517"/>
                <a:gd name="connsiteY12" fmla="*/ 574929 h 1271168"/>
                <a:gd name="connsiteX13" fmla="*/ 2990660 w 4863517"/>
                <a:gd name="connsiteY13" fmla="*/ 411480 h 1271168"/>
                <a:gd name="connsiteX14" fmla="*/ 3259265 w 4863517"/>
                <a:gd name="connsiteY14" fmla="*/ 292322 h 1271168"/>
                <a:gd name="connsiteX15" fmla="*/ 3482149 w 4863517"/>
                <a:gd name="connsiteY15" fmla="*/ 325565 h 1271168"/>
                <a:gd name="connsiteX16" fmla="*/ 3824193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cubicBezTo>
                    <a:pt x="2896077" y="513969"/>
                    <a:pt x="2938558" y="457962"/>
                    <a:pt x="2990660" y="411480"/>
                  </a:cubicBezTo>
                  <a:cubicBezTo>
                    <a:pt x="3065812" y="344329"/>
                    <a:pt x="3158966" y="297466"/>
                    <a:pt x="3259265" y="292322"/>
                  </a:cubicBezTo>
                  <a:cubicBezTo>
                    <a:pt x="3334607" y="288417"/>
                    <a:pt x="3408426" y="308324"/>
                    <a:pt x="3482149" y="325565"/>
                  </a:cubicBezTo>
                  <a:cubicBezTo>
                    <a:pt x="3594830" y="351854"/>
                    <a:pt x="3709416" y="368618"/>
                    <a:pt x="3824193" y="383762"/>
                  </a:cubicBezTo>
                  <a:cubicBezTo>
                    <a:pt x="3951066" y="400431"/>
                    <a:pt x="4078320" y="415290"/>
                    <a:pt x="4206145" y="420434"/>
                  </a:cubicBezTo>
                  <a:cubicBezTo>
                    <a:pt x="4305777" y="424434"/>
                    <a:pt x="4405503" y="419957"/>
                    <a:pt x="4505230" y="420434"/>
                  </a:cubicBezTo>
                  <a:cubicBezTo>
                    <a:pt x="4619435" y="421005"/>
                    <a:pt x="4745641" y="432149"/>
                    <a:pt x="4820127" y="349091"/>
                  </a:cubicBezTo>
                  <a:cubicBezTo>
                    <a:pt x="4846701" y="319469"/>
                    <a:pt x="4861656" y="282131"/>
                    <a:pt x="4863370" y="242316"/>
                  </a:cubicBezTo>
                  <a:cubicBezTo>
                    <a:pt x="4868037" y="134493"/>
                    <a:pt x="4760691" y="0"/>
                    <a:pt x="4760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22A19339-760D-4675-9E6B-006B3577F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71854" y="29137"/>
              <a:ext cx="3752760" cy="803404"/>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8 w 4294060"/>
                <a:gd name="connsiteY5" fmla="*/ 847535 h 919287"/>
                <a:gd name="connsiteX6" fmla="*/ 2269998 w 4294060"/>
                <a:gd name="connsiteY6" fmla="*/ 610553 h 919287"/>
                <a:gd name="connsiteX7" fmla="*/ 2413540 w 4294060"/>
                <a:gd name="connsiteY7" fmla="*/ 361569 h 919287"/>
                <a:gd name="connsiteX8" fmla="*/ 2683860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3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9" y="393097"/>
                    <a:pt x="781145" y="518922"/>
                    <a:pt x="980218" y="608171"/>
                  </a:cubicBezTo>
                  <a:cubicBezTo>
                    <a:pt x="1140333" y="679990"/>
                    <a:pt x="1310545" y="726281"/>
                    <a:pt x="1473137" y="792480"/>
                  </a:cubicBezTo>
                  <a:cubicBezTo>
                    <a:pt x="1589532" y="839915"/>
                    <a:pt x="1702975" y="898112"/>
                    <a:pt x="1827276" y="914591"/>
                  </a:cubicBezTo>
                  <a:cubicBezTo>
                    <a:pt x="1930813" y="928307"/>
                    <a:pt x="2039208" y="913733"/>
                    <a:pt x="2119218" y="847535"/>
                  </a:cubicBezTo>
                  <a:cubicBezTo>
                    <a:pt x="2192084" y="787146"/>
                    <a:pt x="2228184" y="696278"/>
                    <a:pt x="2269998" y="610553"/>
                  </a:cubicBezTo>
                  <a:cubicBezTo>
                    <a:pt x="2312003" y="524351"/>
                    <a:pt x="2362867" y="442913"/>
                    <a:pt x="2413540" y="361569"/>
                  </a:cubicBezTo>
                  <a:cubicBezTo>
                    <a:pt x="2485835" y="245650"/>
                    <a:pt x="2562511" y="127064"/>
                    <a:pt x="2683860" y="67151"/>
                  </a:cubicBezTo>
                  <a:cubicBezTo>
                    <a:pt x="2790254" y="14573"/>
                    <a:pt x="2912936" y="16764"/>
                    <a:pt x="3030760" y="36005"/>
                  </a:cubicBezTo>
                  <a:cubicBezTo>
                    <a:pt x="3142393" y="54293"/>
                    <a:pt x="3251073" y="87344"/>
                    <a:pt x="3356134" y="129350"/>
                  </a:cubicBezTo>
                  <a:cubicBezTo>
                    <a:pt x="3461195" y="171355"/>
                    <a:pt x="3563588" y="221742"/>
                    <a:pt x="3674364" y="244221"/>
                  </a:cubicBezTo>
                  <a:cubicBezTo>
                    <a:pt x="3771233" y="263938"/>
                    <a:pt x="3871341" y="262319"/>
                    <a:pt x="3968687" y="244221"/>
                  </a:cubicBezTo>
                  <a:cubicBezTo>
                    <a:pt x="4034981" y="231839"/>
                    <a:pt x="4099941" y="211931"/>
                    <a:pt x="4157663" y="177165"/>
                  </a:cubicBezTo>
                  <a:cubicBezTo>
                    <a:pt x="4204526" y="148971"/>
                    <a:pt x="4246817" y="112300"/>
                    <a:pt x="4271296" y="63437"/>
                  </a:cubicBezTo>
                  <a:cubicBezTo>
                    <a:pt x="4286441" y="33242"/>
                    <a:pt x="4294061" y="0"/>
                    <a:pt x="429406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5ECB99D-0700-4029-8FF4-481A87466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867" y="29304"/>
              <a:ext cx="2003408" cy="546835"/>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BCB0BDAA-5578-4396-BFF4-27D917DA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82600" y="29304"/>
              <a:ext cx="1630647" cy="368409"/>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20C79AE6-D831-409D-BB04-7FDC7D0B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07523" y="29304"/>
              <a:ext cx="1187045" cy="25076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3DBE8AC-6F36-45EF-9719-F3E5EA8C5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70263" y="29304"/>
              <a:ext cx="778654" cy="146211"/>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B4E593-E9FC-42A5-99A3-6B027B5AC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8767" y="490128"/>
              <a:ext cx="3138566" cy="3255238"/>
            </a:xfrm>
            <a:custGeom>
              <a:avLst/>
              <a:gdLst>
                <a:gd name="connsiteX0" fmla="*/ 904673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79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3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3"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2"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1" y="22680"/>
                    <a:pt x="2359617" y="15441"/>
                    <a:pt x="2466773" y="8488"/>
                  </a:cubicBezTo>
                  <a:cubicBezTo>
                    <a:pt x="2588026" y="582"/>
                    <a:pt x="2709660" y="-5800"/>
                    <a:pt x="2830247" y="8488"/>
                  </a:cubicBezTo>
                  <a:cubicBezTo>
                    <a:pt x="2936355" y="21061"/>
                    <a:pt x="3039606" y="49922"/>
                    <a:pt x="3140857" y="84498"/>
                  </a:cubicBezTo>
                  <a:cubicBezTo>
                    <a:pt x="3234869" y="116692"/>
                    <a:pt x="3328595" y="153459"/>
                    <a:pt x="3405271" y="216323"/>
                  </a:cubicBezTo>
                  <a:cubicBezTo>
                    <a:pt x="3450039" y="252995"/>
                    <a:pt x="3487281" y="297762"/>
                    <a:pt x="3515856" y="348150"/>
                  </a:cubicBezTo>
                  <a:cubicBezTo>
                    <a:pt x="3564053" y="433017"/>
                    <a:pt x="3587389" y="529505"/>
                    <a:pt x="3590818" y="627137"/>
                  </a:cubicBezTo>
                  <a:cubicBezTo>
                    <a:pt x="3594913" y="741722"/>
                    <a:pt x="3570625" y="854784"/>
                    <a:pt x="3555290" y="968608"/>
                  </a:cubicBezTo>
                  <a:cubicBezTo>
                    <a:pt x="3547194" y="1028330"/>
                    <a:pt x="3541860" y="1088433"/>
                    <a:pt x="3537002" y="1148535"/>
                  </a:cubicBezTo>
                  <a:cubicBezTo>
                    <a:pt x="3525762" y="1288839"/>
                    <a:pt x="3517857"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7" y="3127830"/>
                    <a:pt x="2605647" y="3193077"/>
                  </a:cubicBezTo>
                  <a:cubicBezTo>
                    <a:pt x="2479155" y="3296613"/>
                    <a:pt x="2349044" y="3395578"/>
                    <a:pt x="2217979" y="3493209"/>
                  </a:cubicBezTo>
                  <a:cubicBezTo>
                    <a:pt x="2098441" y="3582173"/>
                    <a:pt x="1977092" y="3674375"/>
                    <a:pt x="1832598" y="3707903"/>
                  </a:cubicBezTo>
                  <a:cubicBezTo>
                    <a:pt x="1750397" y="3726953"/>
                    <a:pt x="1665529" y="3726286"/>
                    <a:pt x="1581043" y="3722952"/>
                  </a:cubicBezTo>
                  <a:cubicBezTo>
                    <a:pt x="1410260" y="3716190"/>
                    <a:pt x="1239667" y="3703712"/>
                    <a:pt x="1068693" y="3704474"/>
                  </a:cubicBezTo>
                  <a:cubicBezTo>
                    <a:pt x="996779" y="3704760"/>
                    <a:pt x="924866" y="3706665"/>
                    <a:pt x="852952" y="3704474"/>
                  </a:cubicBezTo>
                  <a:cubicBezTo>
                    <a:pt x="739890" y="3701045"/>
                    <a:pt x="626638" y="3688472"/>
                    <a:pt x="519482" y="3652562"/>
                  </a:cubicBezTo>
                  <a:cubicBezTo>
                    <a:pt x="477667" y="3638561"/>
                    <a:pt x="437567" y="3620082"/>
                    <a:pt x="400609" y="3595984"/>
                  </a:cubicBezTo>
                  <a:cubicBezTo>
                    <a:pt x="309836" y="3536929"/>
                    <a:pt x="242875" y="3448823"/>
                    <a:pt x="184868" y="3357002"/>
                  </a:cubicBezTo>
                  <a:cubicBezTo>
                    <a:pt x="134005" y="3276611"/>
                    <a:pt x="91619" y="3191267"/>
                    <a:pt x="59138" y="3101922"/>
                  </a:cubicBezTo>
                  <a:cubicBezTo>
                    <a:pt x="21324" y="2998004"/>
                    <a:pt x="-2869"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2" y="1974448"/>
                    <a:pt x="840188" y="1910440"/>
                  </a:cubicBezTo>
                  <a:cubicBezTo>
                    <a:pt x="874383" y="1866816"/>
                    <a:pt x="891433" y="1812904"/>
                    <a:pt x="904673" y="175870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0D92FBF-A786-4545-BE59-7FEA5D34E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81314" y="634146"/>
              <a:ext cx="2784995" cy="2973423"/>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1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9 w 3186704"/>
                <a:gd name="connsiteY30" fmla="*/ 3309463 h 3402311"/>
                <a:gd name="connsiteX31" fmla="*/ 1367060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8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3" y="2919891"/>
                    <a:pt x="9938"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1" y="2281049"/>
                    <a:pt x="397224" y="2282668"/>
                    <a:pt x="475805" y="2296099"/>
                  </a:cubicBezTo>
                  <a:cubicBezTo>
                    <a:pt x="539337" y="2306957"/>
                    <a:pt x="601440" y="2324959"/>
                    <a:pt x="664781" y="2336770"/>
                  </a:cubicBezTo>
                  <a:cubicBezTo>
                    <a:pt x="710977" y="2345343"/>
                    <a:pt x="758412" y="2349343"/>
                    <a:pt x="803560" y="2336770"/>
                  </a:cubicBezTo>
                  <a:cubicBezTo>
                    <a:pt x="862711" y="2320292"/>
                    <a:pt x="909288" y="2276382"/>
                    <a:pt x="942340" y="2224280"/>
                  </a:cubicBezTo>
                  <a:cubicBezTo>
                    <a:pt x="992156"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90"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1" y="53056"/>
                  </a:cubicBezTo>
                  <a:cubicBezTo>
                    <a:pt x="2876391" y="81345"/>
                    <a:pt x="2953544" y="118779"/>
                    <a:pt x="3014313" y="177548"/>
                  </a:cubicBezTo>
                  <a:cubicBezTo>
                    <a:pt x="3068320" y="229745"/>
                    <a:pt x="3106515" y="295753"/>
                    <a:pt x="3131566" y="366619"/>
                  </a:cubicBezTo>
                  <a:cubicBezTo>
                    <a:pt x="3159284"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2"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9" y="3309463"/>
                  </a:cubicBezTo>
                  <a:cubicBezTo>
                    <a:pt x="1532414" y="3341182"/>
                    <a:pt x="1450689" y="3363375"/>
                    <a:pt x="1367060" y="3374138"/>
                  </a:cubicBezTo>
                  <a:cubicBezTo>
                    <a:pt x="1315053" y="3380806"/>
                    <a:pt x="1262570" y="3382806"/>
                    <a:pt x="1210183" y="3385663"/>
                  </a:cubicBezTo>
                  <a:cubicBezTo>
                    <a:pt x="1108646" y="3391188"/>
                    <a:pt x="1007205" y="3399760"/>
                    <a:pt x="905573" y="3401856"/>
                  </a:cubicBezTo>
                  <a:cubicBezTo>
                    <a:pt x="789464" y="3404142"/>
                    <a:pt x="673354" y="3397855"/>
                    <a:pt x="558292" y="3382234"/>
                  </a:cubicBezTo>
                  <a:cubicBezTo>
                    <a:pt x="527526" y="3378043"/>
                    <a:pt x="497046" y="3372328"/>
                    <a:pt x="467138" y="3363756"/>
                  </a:cubicBezTo>
                  <a:cubicBezTo>
                    <a:pt x="367220" y="3335276"/>
                    <a:pt x="277876" y="3277555"/>
                    <a:pt x="206343" y="3202117"/>
                  </a:cubicBezTo>
                  <a:cubicBezTo>
                    <a:pt x="152527" y="3145348"/>
                    <a:pt x="111379" y="3078196"/>
                    <a:pt x="78613" y="3007044"/>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470FCB79-469A-4F92-92DA-FD308DC7C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59217" y="801313"/>
              <a:ext cx="2368486" cy="2613811"/>
            </a:xfrm>
            <a:custGeom>
              <a:avLst/>
              <a:gdLst>
                <a:gd name="connsiteX0" fmla="*/ 2179 w 2710118"/>
                <a:gd name="connsiteY0" fmla="*/ 2712895 h 2990829"/>
                <a:gd name="connsiteX1" fmla="*/ 18086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5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29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29 w 2710118"/>
                <a:gd name="connsiteY19" fmla="*/ 1859359 h 2990829"/>
                <a:gd name="connsiteX20" fmla="*/ 2404669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6"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5"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0" y="516906"/>
                    <a:pt x="1567327" y="399081"/>
                  </a:cubicBezTo>
                  <a:cubicBezTo>
                    <a:pt x="1683627" y="283543"/>
                    <a:pt x="1803451" y="169719"/>
                    <a:pt x="1944136" y="85899"/>
                  </a:cubicBezTo>
                  <a:cubicBezTo>
                    <a:pt x="2013383" y="44656"/>
                    <a:pt x="2087487" y="10366"/>
                    <a:pt x="2167402" y="2079"/>
                  </a:cubicBezTo>
                  <a:cubicBezTo>
                    <a:pt x="2252365" y="-6684"/>
                    <a:pt x="2337709" y="12557"/>
                    <a:pt x="2412671" y="53991"/>
                  </a:cubicBezTo>
                  <a:cubicBezTo>
                    <a:pt x="2507063" y="106092"/>
                    <a:pt x="2581263" y="189341"/>
                    <a:pt x="2616029" y="291354"/>
                  </a:cubicBezTo>
                  <a:cubicBezTo>
                    <a:pt x="2662893"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29" y="1859359"/>
                  </a:cubicBezTo>
                  <a:cubicBezTo>
                    <a:pt x="2563451" y="1998710"/>
                    <a:pt x="2496681" y="2133298"/>
                    <a:pt x="2404669" y="2250361"/>
                  </a:cubicBezTo>
                  <a:cubicBezTo>
                    <a:pt x="2344376" y="2327132"/>
                    <a:pt x="2272177" y="2392854"/>
                    <a:pt x="2198263" y="2456862"/>
                  </a:cubicBezTo>
                  <a:cubicBezTo>
                    <a:pt x="2054912" y="2580973"/>
                    <a:pt x="1905464" y="2703370"/>
                    <a:pt x="1724680" y="2757091"/>
                  </a:cubicBezTo>
                  <a:cubicBezTo>
                    <a:pt x="1596473" y="2795191"/>
                    <a:pt x="1460457"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C034B1C-A167-45C4-B13C-A8606109B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04973" y="1076055"/>
              <a:ext cx="1157213" cy="1970878"/>
            </a:xfrm>
            <a:custGeom>
              <a:avLst/>
              <a:gdLst>
                <a:gd name="connsiteX0" fmla="*/ 14494 w 1324130"/>
                <a:gd name="connsiteY0" fmla="*/ 1664146 h 2255159"/>
                <a:gd name="connsiteX1" fmla="*/ 97838 w 1324130"/>
                <a:gd name="connsiteY1" fmla="*/ 1271049 h 2255159"/>
                <a:gd name="connsiteX2" fmla="*/ 97838 w 1324130"/>
                <a:gd name="connsiteY2" fmla="*/ 991109 h 2255159"/>
                <a:gd name="connsiteX3" fmla="*/ 195755 w 1324130"/>
                <a:gd name="connsiteY3" fmla="*/ 588964 h 2255159"/>
                <a:gd name="connsiteX4" fmla="*/ 373778 w 1324130"/>
                <a:gd name="connsiteY4" fmla="*/ 336170 h 2255159"/>
                <a:gd name="connsiteX5" fmla="*/ 706867 w 1324130"/>
                <a:gd name="connsiteY5" fmla="*/ 86234 h 2255159"/>
                <a:gd name="connsiteX6" fmla="*/ 953755 w 1324130"/>
                <a:gd name="connsiteY6" fmla="*/ 33 h 2255159"/>
                <a:gd name="connsiteX7" fmla="*/ 1105964 w 1324130"/>
                <a:gd name="connsiteY7" fmla="*/ 60326 h 2255159"/>
                <a:gd name="connsiteX8" fmla="*/ 1146160 w 1324130"/>
                <a:gd name="connsiteY8" fmla="*/ 221204 h 2255159"/>
                <a:gd name="connsiteX9" fmla="*/ 1177783 w 1324130"/>
                <a:gd name="connsiteY9" fmla="*/ 448089 h 2255159"/>
                <a:gd name="connsiteX10" fmla="*/ 1281129 w 1324130"/>
                <a:gd name="connsiteY10" fmla="*/ 789941 h 2255159"/>
                <a:gd name="connsiteX11" fmla="*/ 1306942 w 1324130"/>
                <a:gd name="connsiteY11" fmla="*/ 942151 h 2255159"/>
                <a:gd name="connsiteX12" fmla="*/ 1321325 w 1324130"/>
                <a:gd name="connsiteY12" fmla="*/ 1272478 h 2255159"/>
                <a:gd name="connsiteX13" fmla="*/ 1215121 w 1324130"/>
                <a:gd name="connsiteY13" fmla="*/ 1660240 h 2255159"/>
                <a:gd name="connsiteX14" fmla="*/ 1085962 w 1324130"/>
                <a:gd name="connsiteY14" fmla="*/ 1844073 h 2255159"/>
                <a:gd name="connsiteX15" fmla="*/ 849075 w 1324130"/>
                <a:gd name="connsiteY15" fmla="*/ 2081055 h 2255159"/>
                <a:gd name="connsiteX16" fmla="*/ 445691 w 1324130"/>
                <a:gd name="connsiteY16" fmla="*/ 2254887 h 2255159"/>
                <a:gd name="connsiteX17" fmla="*/ 126985 w 1324130"/>
                <a:gd name="connsiteY17" fmla="*/ 2134205 h 2255159"/>
                <a:gd name="connsiteX18" fmla="*/ 684 w 1324130"/>
                <a:gd name="connsiteY18" fmla="*/ 1829690 h 2255159"/>
                <a:gd name="connsiteX19" fmla="*/ 14494 w 1324130"/>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0" h="2255159">
                  <a:moveTo>
                    <a:pt x="14494" y="1664146"/>
                  </a:moveTo>
                  <a:cubicBezTo>
                    <a:pt x="40593" y="1532320"/>
                    <a:pt x="87552" y="1404780"/>
                    <a:pt x="97838" y="1271049"/>
                  </a:cubicBezTo>
                  <a:cubicBezTo>
                    <a:pt x="104982" y="1177895"/>
                    <a:pt x="94791" y="1084454"/>
                    <a:pt x="97838" y="991109"/>
                  </a:cubicBezTo>
                  <a:cubicBezTo>
                    <a:pt x="102411" y="851759"/>
                    <a:pt x="135177" y="714408"/>
                    <a:pt x="195755" y="588964"/>
                  </a:cubicBezTo>
                  <a:cubicBezTo>
                    <a:pt x="240809" y="495524"/>
                    <a:pt x="301673" y="410751"/>
                    <a:pt x="373778" y="336170"/>
                  </a:cubicBezTo>
                  <a:cubicBezTo>
                    <a:pt x="470742" y="235967"/>
                    <a:pt x="585614" y="155386"/>
                    <a:pt x="706867" y="86234"/>
                  </a:cubicBezTo>
                  <a:cubicBezTo>
                    <a:pt x="784020" y="42229"/>
                    <a:pt x="865363" y="1367"/>
                    <a:pt x="953755" y="33"/>
                  </a:cubicBezTo>
                  <a:cubicBezTo>
                    <a:pt x="1011667" y="-824"/>
                    <a:pt x="1070817" y="14892"/>
                    <a:pt x="1105964" y="60326"/>
                  </a:cubicBezTo>
                  <a:cubicBezTo>
                    <a:pt x="1140350" y="104903"/>
                    <a:pt x="1142445" y="164244"/>
                    <a:pt x="1146160" y="221204"/>
                  </a:cubicBezTo>
                  <a:cubicBezTo>
                    <a:pt x="1151113" y="297594"/>
                    <a:pt x="1160543" y="373604"/>
                    <a:pt x="1177783" y="448089"/>
                  </a:cubicBezTo>
                  <a:cubicBezTo>
                    <a:pt x="1204643"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5" y="2249743"/>
                    <a:pt x="445691" y="2254887"/>
                  </a:cubicBezTo>
                  <a:cubicBezTo>
                    <a:pt x="326915" y="2258887"/>
                    <a:pt x="210138" y="2218882"/>
                    <a:pt x="126985" y="2134205"/>
                  </a:cubicBezTo>
                  <a:cubicBezTo>
                    <a:pt x="47642" y="2053432"/>
                    <a:pt x="5922" y="1943228"/>
                    <a:pt x="684" y="1829690"/>
                  </a:cubicBezTo>
                  <a:cubicBezTo>
                    <a:pt x="-2079" y="1774255"/>
                    <a:pt x="3732" y="1718819"/>
                    <a:pt x="14494" y="1664146"/>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4FDCE49-E8D7-44D2-B4ED-5CA88CC1B5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83716" y="2078276"/>
              <a:ext cx="619230" cy="716140"/>
            </a:xfrm>
            <a:custGeom>
              <a:avLst/>
              <a:gdLst>
                <a:gd name="connsiteX0" fmla="*/ 23207 w 708548"/>
                <a:gd name="connsiteY0" fmla="*/ 533652 h 819436"/>
                <a:gd name="connsiteX1" fmla="*/ 132268 w 708548"/>
                <a:gd name="connsiteY1" fmla="*/ 280859 h 819436"/>
                <a:gd name="connsiteX2" fmla="*/ 255712 w 708548"/>
                <a:gd name="connsiteY2" fmla="*/ 97026 h 819436"/>
                <a:gd name="connsiteX3" fmla="*/ 445164 w 708548"/>
                <a:gd name="connsiteY3" fmla="*/ 2253 h 819436"/>
                <a:gd name="connsiteX4" fmla="*/ 597374 w 708548"/>
                <a:gd name="connsiteY4" fmla="*/ 33875 h 819436"/>
                <a:gd name="connsiteX5" fmla="*/ 703577 w 708548"/>
                <a:gd name="connsiteY5" fmla="*/ 214851 h 819436"/>
                <a:gd name="connsiteX6" fmla="*/ 686337 w 708548"/>
                <a:gd name="connsiteY6" fmla="*/ 418781 h 819436"/>
                <a:gd name="connsiteX7" fmla="*/ 585848 w 708548"/>
                <a:gd name="connsiteY7" fmla="*/ 616996 h 819436"/>
                <a:gd name="connsiteX8" fmla="*/ 347533 w 708548"/>
                <a:gd name="connsiteY8" fmla="*/ 780731 h 819436"/>
                <a:gd name="connsiteX9" fmla="*/ 166653 w 708548"/>
                <a:gd name="connsiteY9" fmla="*/ 818069 h 819436"/>
                <a:gd name="connsiteX10" fmla="*/ 14444 w 708548"/>
                <a:gd name="connsiteY10" fmla="*/ 720438 h 819436"/>
                <a:gd name="connsiteX11" fmla="*/ 23207 w 708548"/>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48" h="819436">
                  <a:moveTo>
                    <a:pt x="23207" y="533652"/>
                  </a:moveTo>
                  <a:cubicBezTo>
                    <a:pt x="51686" y="446213"/>
                    <a:pt x="90644" y="362869"/>
                    <a:pt x="132268" y="280859"/>
                  </a:cubicBezTo>
                  <a:cubicBezTo>
                    <a:pt x="165986" y="214470"/>
                    <a:pt x="202181" y="148461"/>
                    <a:pt x="255712" y="97026"/>
                  </a:cubicBezTo>
                  <a:cubicBezTo>
                    <a:pt x="307814" y="46925"/>
                    <a:pt x="373536" y="11587"/>
                    <a:pt x="445164" y="2253"/>
                  </a:cubicBezTo>
                  <a:cubicBezTo>
                    <a:pt x="498504" y="-4701"/>
                    <a:pt x="552702" y="4062"/>
                    <a:pt x="597374" y="33875"/>
                  </a:cubicBezTo>
                  <a:cubicBezTo>
                    <a:pt x="657667" y="74071"/>
                    <a:pt x="691576" y="142937"/>
                    <a:pt x="703577" y="214851"/>
                  </a:cubicBezTo>
                  <a:cubicBezTo>
                    <a:pt x="715007" y="282954"/>
                    <a:pt x="705673" y="352296"/>
                    <a:pt x="686337" y="418781"/>
                  </a:cubicBezTo>
                  <a:cubicBezTo>
                    <a:pt x="665477" y="490790"/>
                    <a:pt x="634140" y="559846"/>
                    <a:pt x="585848" y="616996"/>
                  </a:cubicBezTo>
                  <a:cubicBezTo>
                    <a:pt x="522984" y="691386"/>
                    <a:pt x="437353" y="742155"/>
                    <a:pt x="347533" y="780731"/>
                  </a:cubicBezTo>
                  <a:cubicBezTo>
                    <a:pt x="289716" y="805591"/>
                    <a:pt x="228946" y="824831"/>
                    <a:pt x="166653" y="818069"/>
                  </a:cubicBezTo>
                  <a:cubicBezTo>
                    <a:pt x="102455" y="811115"/>
                    <a:pt x="41590" y="778445"/>
                    <a:pt x="14444" y="720438"/>
                  </a:cubicBezTo>
                  <a:cubicBezTo>
                    <a:pt x="-12607" y="662145"/>
                    <a:pt x="3014" y="595660"/>
                    <a:pt x="23207" y="53365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B5C8BC90-7B3B-4251-8F76-C913A159F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3464" y="1450033"/>
              <a:ext cx="373046" cy="545190"/>
            </a:xfrm>
            <a:custGeom>
              <a:avLst/>
              <a:gdLst>
                <a:gd name="connsiteX0" fmla="*/ 149850 w 426854"/>
                <a:gd name="connsiteY0" fmla="*/ 546425 h 623828"/>
                <a:gd name="connsiteX1" fmla="*/ 209667 w 426854"/>
                <a:gd name="connsiteY1" fmla="*/ 590336 h 623828"/>
                <a:gd name="connsiteX2" fmla="*/ 285391 w 426854"/>
                <a:gd name="connsiteY2" fmla="*/ 622244 h 623828"/>
                <a:gd name="connsiteX3" fmla="*/ 393023 w 426854"/>
                <a:gd name="connsiteY3" fmla="*/ 584335 h 623828"/>
                <a:gd name="connsiteX4" fmla="*/ 420932 w 426854"/>
                <a:gd name="connsiteY4" fmla="*/ 446699 h 623828"/>
                <a:gd name="connsiteX5" fmla="*/ 420932 w 426854"/>
                <a:gd name="connsiteY5" fmla="*/ 227243 h 623828"/>
                <a:gd name="connsiteX6" fmla="*/ 341207 w 426854"/>
                <a:gd name="connsiteY6" fmla="*/ 59698 h 623828"/>
                <a:gd name="connsiteX7" fmla="*/ 273390 w 426854"/>
                <a:gd name="connsiteY7" fmla="*/ 11787 h 623828"/>
                <a:gd name="connsiteX8" fmla="*/ 4213 w 426854"/>
                <a:gd name="connsiteY8" fmla="*/ 229243 h 623828"/>
                <a:gd name="connsiteX9" fmla="*/ 58029 w 426854"/>
                <a:gd name="connsiteY9" fmla="*/ 458605 h 623828"/>
                <a:gd name="connsiteX10" fmla="*/ 149850 w 426854"/>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4" h="623828">
                  <a:moveTo>
                    <a:pt x="149850" y="546425"/>
                  </a:moveTo>
                  <a:cubicBezTo>
                    <a:pt x="169186" y="561856"/>
                    <a:pt x="188807" y="577001"/>
                    <a:pt x="209667" y="590336"/>
                  </a:cubicBezTo>
                  <a:cubicBezTo>
                    <a:pt x="233004" y="605290"/>
                    <a:pt x="258054" y="617958"/>
                    <a:pt x="285391" y="622244"/>
                  </a:cubicBezTo>
                  <a:cubicBezTo>
                    <a:pt x="325777" y="628531"/>
                    <a:pt x="367687" y="616148"/>
                    <a:pt x="393023" y="584335"/>
                  </a:cubicBezTo>
                  <a:cubicBezTo>
                    <a:pt x="422932" y="546902"/>
                    <a:pt x="419884" y="495467"/>
                    <a:pt x="420932" y="446699"/>
                  </a:cubicBezTo>
                  <a:cubicBezTo>
                    <a:pt x="422551" y="373166"/>
                    <a:pt x="433409" y="299537"/>
                    <a:pt x="420932" y="227243"/>
                  </a:cubicBezTo>
                  <a:cubicBezTo>
                    <a:pt x="410168" y="165140"/>
                    <a:pt x="384165" y="105704"/>
                    <a:pt x="341207" y="59698"/>
                  </a:cubicBezTo>
                  <a:cubicBezTo>
                    <a:pt x="322062" y="39219"/>
                    <a:pt x="299488" y="22265"/>
                    <a:pt x="273390" y="11787"/>
                  </a:cubicBezTo>
                  <a:cubicBezTo>
                    <a:pt x="145278" y="-39743"/>
                    <a:pt x="27549" y="85892"/>
                    <a:pt x="4213" y="229243"/>
                  </a:cubicBezTo>
                  <a:cubicBezTo>
                    <a:pt x="-8932" y="310205"/>
                    <a:pt x="8595" y="393359"/>
                    <a:pt x="58029" y="458605"/>
                  </a:cubicBezTo>
                  <a:cubicBezTo>
                    <a:pt x="83746" y="492514"/>
                    <a:pt x="116512" y="519946"/>
                    <a:pt x="149850" y="546425"/>
                  </a:cubicBezTo>
                  <a:close/>
                </a:path>
              </a:pathLst>
            </a:custGeom>
            <a:noFill/>
            <a:ln w="9525" cap="rnd">
              <a:solidFill>
                <a:schemeClr val="accent2">
                  <a:alpha val="35000"/>
                </a:schemeClr>
              </a:solidFill>
              <a:prstDash val="lgDash"/>
              <a:round/>
            </a:ln>
          </p:spPr>
          <p:txBody>
            <a:bodyPr rtlCol="0" anchor="ctr"/>
            <a:lstStyle/>
            <a:p>
              <a:endParaRPr lang="en-US"/>
            </a:p>
          </p:txBody>
        </p:sp>
      </p:grpSp>
      <p:grpSp>
        <p:nvGrpSpPr>
          <p:cNvPr id="67" name="Bottom Right">
            <a:extLst>
              <a:ext uri="{FF2B5EF4-FFF2-40B4-BE49-F238E27FC236}">
                <a16:creationId xmlns:a16="http://schemas.microsoft.com/office/drawing/2014/main" id="{5ADCD759-8574-4BF7-8D61-F42F8D777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8" name="Freeform: Shape 67">
              <a:extLst>
                <a:ext uri="{FF2B5EF4-FFF2-40B4-BE49-F238E27FC236}">
                  <a16:creationId xmlns:a16="http://schemas.microsoft.com/office/drawing/2014/main" id="{F9FF2898-7766-4AAA-BB7B-98152BD92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9" name="Graphic 157">
              <a:extLst>
                <a:ext uri="{FF2B5EF4-FFF2-40B4-BE49-F238E27FC236}">
                  <a16:creationId xmlns:a16="http://schemas.microsoft.com/office/drawing/2014/main" id="{6772461A-39ED-4360-BC68-A03B4AF483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1" name="Freeform: Shape 70">
                <a:extLst>
                  <a:ext uri="{FF2B5EF4-FFF2-40B4-BE49-F238E27FC236}">
                    <a16:creationId xmlns:a16="http://schemas.microsoft.com/office/drawing/2014/main" id="{9B6284FC-B212-4D37-8770-B0EB0ACE4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C466275-A699-4D70-A49C-9BF55003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4EC394BD-2788-4638-AB2C-00CE4FA56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51E3F3E2-FFFC-4FAB-BF53-F8F288F86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981D2050-4B83-42BE-B5F1-8C6D6207B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BDB70601-D54E-40C8-96EC-DE68CB1B9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9CE9F037-9177-423C-B462-8AA40EBF8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0" name="Freeform: Shape 69">
              <a:extLst>
                <a:ext uri="{FF2B5EF4-FFF2-40B4-BE49-F238E27FC236}">
                  <a16:creationId xmlns:a16="http://schemas.microsoft.com/office/drawing/2014/main" id="{61CB571E-A07F-4170-A07D-F664B575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1895D3-DE53-4A4B-618E-C0AAE2E86EA6}"/>
              </a:ext>
            </a:extLst>
          </p:cNvPr>
          <p:cNvSpPr>
            <a:spLocks noGrp="1"/>
          </p:cNvSpPr>
          <p:nvPr>
            <p:ph type="title"/>
          </p:nvPr>
        </p:nvSpPr>
        <p:spPr>
          <a:xfrm>
            <a:off x="1188802" y="3498177"/>
            <a:ext cx="9805016" cy="2646916"/>
          </a:xfrm>
        </p:spPr>
        <p:txBody>
          <a:bodyPr vert="horz" lIns="91440" tIns="45720" rIns="91440" bIns="45720" rtlCol="0" anchor="ctr">
            <a:normAutofit/>
          </a:bodyPr>
          <a:lstStyle/>
          <a:p>
            <a:pPr algn="ctr"/>
            <a:r>
              <a:rPr lang="en-US" sz="5400" kern="1200" dirty="0">
                <a:solidFill>
                  <a:schemeClr val="tx2"/>
                </a:solidFill>
                <a:latin typeface="+mj-lt"/>
                <a:ea typeface="+mj-ea"/>
                <a:cs typeface="+mj-cs"/>
              </a:rPr>
              <a:t>Thank you!</a:t>
            </a:r>
          </a:p>
        </p:txBody>
      </p:sp>
      <p:grpSp>
        <p:nvGrpSpPr>
          <p:cNvPr id="79" name="Cross">
            <a:extLst>
              <a:ext uri="{FF2B5EF4-FFF2-40B4-BE49-F238E27FC236}">
                <a16:creationId xmlns:a16="http://schemas.microsoft.com/office/drawing/2014/main" id="{787E7F45-6639-4E33-B60A-B8079DCB96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22140" y="502830"/>
            <a:ext cx="118872" cy="118872"/>
            <a:chOff x="1175347" y="3733800"/>
            <a:chExt cx="118872" cy="118872"/>
          </a:xfrm>
        </p:grpSpPr>
        <p:cxnSp>
          <p:nvCxnSpPr>
            <p:cNvPr id="80" name="Straight Connector 79">
              <a:extLst>
                <a:ext uri="{FF2B5EF4-FFF2-40B4-BE49-F238E27FC236}">
                  <a16:creationId xmlns:a16="http://schemas.microsoft.com/office/drawing/2014/main" id="{780F0D0C-00F2-4F23-8B39-69A68B3949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8DE85C82-ABE9-4A9C-A5DB-5C970FBE5C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04523594"/>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2F2F"/>
      </a:dk2>
      <a:lt2>
        <a:srgbClr val="F2F3F0"/>
      </a:lt2>
      <a:accent1>
        <a:srgbClr val="5F30E8"/>
      </a:accent1>
      <a:accent2>
        <a:srgbClr val="1A38D5"/>
      </a:accent2>
      <a:accent3>
        <a:srgbClr val="2996E7"/>
      </a:accent3>
      <a:accent4>
        <a:srgbClr val="15BFC0"/>
      </a:accent4>
      <a:accent5>
        <a:srgbClr val="23C583"/>
      </a:accent5>
      <a:accent6>
        <a:srgbClr val="16C634"/>
      </a:accent6>
      <a:hlink>
        <a:srgbClr val="349C83"/>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13</TotalTime>
  <Words>250</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AvenirNext LT Pro Medium</vt:lpstr>
      <vt:lpstr>Calibri</vt:lpstr>
      <vt:lpstr>Rockwell</vt:lpstr>
      <vt:lpstr>Segoe UI</vt:lpstr>
      <vt:lpstr>ExploreVTI</vt:lpstr>
      <vt:lpstr>Big Mountain Resort Ticket Pricing</vt:lpstr>
      <vt:lpstr>Problem Identification</vt:lpstr>
      <vt:lpstr>Recommendations &amp; Key Findings</vt:lpstr>
      <vt:lpstr>Modeling Results &amp; Analysis</vt:lpstr>
      <vt:lpstr>Modeling Results &amp; Analysis</vt:lpstr>
      <vt:lpstr>Modeling Results &amp; Analysis</vt:lpstr>
      <vt:lpstr>Summary &amp;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Ticket Pricing</dc:title>
  <dc:creator>Aarti Anand</dc:creator>
  <cp:lastModifiedBy>Aarti Anand</cp:lastModifiedBy>
  <cp:revision>2</cp:revision>
  <dcterms:created xsi:type="dcterms:W3CDTF">2022-06-06T23:41:39Z</dcterms:created>
  <dcterms:modified xsi:type="dcterms:W3CDTF">2022-06-06T23:55:10Z</dcterms:modified>
</cp:coreProperties>
</file>