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C15FC5-7166-43B1-B89C-8AA423B1F523}">
  <a:tblStyle styleId="{07C15FC5-7166-43B1-B89C-8AA423B1F5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aa1c0420_1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a1aa1c0420_1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3e057b645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3e057b645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f3e1260d7_0_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9f3e1260d7_0_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8e0361d9b_2_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a8e0361d9b_2_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f3e1260d7_4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9f3e1260d7_4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e0361d9b_2_2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a8e0361d9b_2_2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8e0361d9b_2_4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a8e0361d9b_2_4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1aa1c0420_1_6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a1aa1c0420_1_6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e0361d9b_4_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a8e0361d9b_4_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8e0361d9b_4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a8e0361d9b_4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f3e1260d7_5_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9f3e1260d7_5_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3f3cccb88_1_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ED performed a lot better than EL especially for the Wikipedia dataset</a:t>
            </a:r>
            <a:endParaRPr/>
          </a:p>
          <a:p>
            <a:pPr indent="0" lvl="0" marL="0" rtl="0" algn="l">
              <a:spcBef>
                <a:spcPts val="0"/>
              </a:spcBef>
              <a:spcAft>
                <a:spcPts val="0"/>
              </a:spcAft>
              <a:buNone/>
            </a:pPr>
            <a:r>
              <a:rPr lang="zh-CN"/>
              <a:t>The training model on different datasets for both EL and ED performed a bit worse overall than the latent model whose wiki training was the lowest performing dataset at 77%. However here, the Wiki dataset is at 74-75% which is lower. </a:t>
            </a:r>
            <a:endParaRPr/>
          </a:p>
          <a:p>
            <a:pPr indent="0" lvl="0" marL="0" rtl="0" algn="l">
              <a:spcBef>
                <a:spcPts val="0"/>
              </a:spcBef>
              <a:spcAft>
                <a:spcPts val="0"/>
              </a:spcAft>
              <a:buNone/>
            </a:pPr>
            <a:r>
              <a:rPr lang="zh-CN"/>
              <a:t> </a:t>
            </a:r>
            <a:endParaRPr/>
          </a:p>
          <a:p>
            <a:pPr indent="0" lvl="0" marL="0" rtl="0" algn="l">
              <a:spcBef>
                <a:spcPts val="0"/>
              </a:spcBef>
              <a:spcAft>
                <a:spcPts val="0"/>
              </a:spcAft>
              <a:buNone/>
            </a:pPr>
            <a:r>
              <a:rPr b="1" lang="zh-CN"/>
              <a:t>Micro/Macro </a:t>
            </a:r>
            <a:r>
              <a:rPr lang="zh-CN"/>
              <a:t>- For EL, these metrics are computed both in the strong matching and weak matching settings. Micro requires exactly predicting the gold mention boundaries and their entity annotations, whereas Macro gives a perfect score to spans that just overlap with the gold mentions and are linked to the correct gold entities.</a:t>
            </a:r>
            <a:endParaRPr/>
          </a:p>
        </p:txBody>
      </p:sp>
      <p:sp>
        <p:nvSpPr>
          <p:cNvPr id="105" name="Google Shape;105;g53f3cccb88_1_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8e0361d9b_0_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While processing the BT dataset, we trained and tested the AIDA data to see what we could expect. We used the base model for EL and ED training/testing on the AIDA dataset which ran overnight and obtained these scores. We expect to see similar or lower scores for the BT dataset because it will be smaller. The AIDA dataset has more than 502K data points.</a:t>
            </a:r>
            <a:endParaRPr/>
          </a:p>
        </p:txBody>
      </p:sp>
      <p:sp>
        <p:nvSpPr>
          <p:cNvPr id="120" name="Google Shape;120;ga8e0361d9b_0_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3f3cccb88_1_4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53f3cccb88_1_4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8e0361d9b_0_1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a8e0361d9b_0_1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948735" y="2665191"/>
            <a:ext cx="1246500" cy="573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b="1" i="0" sz="3600">
                <a:solidFill>
                  <a:schemeClr val="lt1"/>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47650" y="1044068"/>
            <a:ext cx="8248800" cy="2959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3" name="Google Shape;53;p13"/>
          <p:cNvSpPr txBox="1"/>
          <p:nvPr>
            <p:ph idx="11" type="ftr"/>
          </p:nvPr>
        </p:nvSpPr>
        <p:spPr>
          <a:xfrm>
            <a:off x="301625" y="4863092"/>
            <a:ext cx="2683500" cy="170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900">
                <a:solidFill>
                  <a:srgbClr val="B0B1B3"/>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ww.sciencedirect.com/science/article/pii/S0950705120300861?casa_token=0idD_JcfthQAAAAA:XonjVr3nhPRqcOm3U9_d4tE25dBecv4X-x7lZtw47HkDkXjvWKe0qARlw3g40IFkyvNlPICXq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14"/>
          <p:cNvSpPr txBox="1"/>
          <p:nvPr>
            <p:ph type="title"/>
          </p:nvPr>
        </p:nvSpPr>
        <p:spPr>
          <a:xfrm>
            <a:off x="1932750" y="690325"/>
            <a:ext cx="5278500" cy="2140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4000">
                <a:solidFill>
                  <a:srgbClr val="3399FF"/>
                </a:solidFill>
              </a:rPr>
              <a:t>Entity Linking WPI GQP</a:t>
            </a:r>
            <a:endParaRPr sz="4000"/>
          </a:p>
          <a:p>
            <a:pPr indent="0" lvl="0" marL="12700" rtl="0" algn="l">
              <a:lnSpc>
                <a:spcPct val="100000"/>
              </a:lnSpc>
              <a:spcBef>
                <a:spcPts val="60"/>
              </a:spcBef>
              <a:spcAft>
                <a:spcPts val="0"/>
              </a:spcAft>
              <a:buNone/>
            </a:pPr>
            <a:r>
              <a:rPr lang="zh-CN" sz="2400">
                <a:solidFill>
                  <a:srgbClr val="999999"/>
                </a:solidFill>
              </a:rPr>
              <a:t>Project Updates</a:t>
            </a:r>
            <a:endParaRPr sz="2400">
              <a:solidFill>
                <a:srgbClr val="999999"/>
              </a:solidFill>
            </a:endParaRPr>
          </a:p>
          <a:p>
            <a:pPr indent="0" lvl="0" marL="0" rtl="0" algn="l">
              <a:lnSpc>
                <a:spcPct val="100000"/>
              </a:lnSpc>
              <a:spcBef>
                <a:spcPts val="60"/>
              </a:spcBef>
              <a:spcAft>
                <a:spcPts val="0"/>
              </a:spcAft>
              <a:buNone/>
            </a:pPr>
            <a:r>
              <a:t/>
            </a:r>
            <a:endParaRPr sz="1800">
              <a:solidFill>
                <a:srgbClr val="999999"/>
              </a:solidFill>
            </a:endParaRPr>
          </a:p>
        </p:txBody>
      </p:sp>
      <p:sp>
        <p:nvSpPr>
          <p:cNvPr id="61" name="Google Shape;61;p14"/>
          <p:cNvSpPr txBox="1"/>
          <p:nvPr/>
        </p:nvSpPr>
        <p:spPr>
          <a:xfrm>
            <a:off x="1909725" y="3086425"/>
            <a:ext cx="4178100" cy="966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zh-CN" sz="1800" u="none" cap="none" strike="noStrike">
                <a:solidFill>
                  <a:schemeClr val="dk1"/>
                </a:solidFill>
                <a:latin typeface="Verdana"/>
                <a:ea typeface="Verdana"/>
                <a:cs typeface="Verdana"/>
                <a:sym typeface="Verdana"/>
              </a:rPr>
              <a:t>Team members</a:t>
            </a:r>
            <a:endParaRPr b="1" i="0" sz="1800" u="none" cap="none" strike="noStrike">
              <a:solidFill>
                <a:schemeClr val="dk1"/>
              </a:solidFill>
              <a:latin typeface="Verdana"/>
              <a:ea typeface="Verdana"/>
              <a:cs typeface="Verdana"/>
              <a:sym typeface="Verdana"/>
            </a:endParaRPr>
          </a:p>
          <a:p>
            <a:pPr indent="0" lvl="0" marL="0" rtl="0" algn="l">
              <a:spcBef>
                <a:spcPts val="0"/>
              </a:spcBef>
              <a:spcAft>
                <a:spcPts val="0"/>
              </a:spcAft>
              <a:buSzPts val="1100"/>
              <a:buNone/>
            </a:pPr>
            <a:r>
              <a:rPr lang="zh-CN" sz="1600">
                <a:latin typeface="Calibri"/>
                <a:ea typeface="Calibri"/>
                <a:cs typeface="Calibri"/>
                <a:sym typeface="Calibri"/>
              </a:rPr>
              <a:t>Kratika Agrawal, Vandana Anand, Xinlu He,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CN" sz="1600">
                <a:latin typeface="Calibri"/>
                <a:ea typeface="Calibri"/>
                <a:cs typeface="Calibri"/>
                <a:sym typeface="Calibri"/>
              </a:rPr>
              <a:t>Min Huang, Soumya Joshi, Jing Yu</a:t>
            </a:r>
            <a:endParaRPr sz="1200">
              <a:latin typeface="Verdana"/>
              <a:ea typeface="Verdana"/>
              <a:cs typeface="Verdana"/>
              <a:sym typeface="Verdana"/>
            </a:endParaRPr>
          </a:p>
          <a:p>
            <a:pPr indent="0" lvl="0" marL="0" marR="0" rtl="0" algn="l">
              <a:lnSpc>
                <a:spcPct val="100000"/>
              </a:lnSpc>
              <a:spcBef>
                <a:spcPts val="10"/>
              </a:spcBef>
              <a:spcAft>
                <a:spcPts val="0"/>
              </a:spcAft>
              <a:buNone/>
            </a:pPr>
            <a:r>
              <a:t/>
            </a:r>
            <a:endParaRPr b="0" i="0" sz="1300" u="none" cap="none" strike="noStrike">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lang="zh-CN" sz="1300">
                <a:solidFill>
                  <a:schemeClr val="dk1"/>
                </a:solidFill>
                <a:latin typeface="Verdana"/>
                <a:ea typeface="Verdana"/>
                <a:cs typeface="Verdana"/>
                <a:sym typeface="Verdana"/>
              </a:rPr>
              <a:t>Week 11 - Nov.9th</a:t>
            </a:r>
            <a:endParaRPr b="0" i="0" sz="1300" u="none" cap="none" strike="noStrike">
              <a:solidFill>
                <a:schemeClr val="dk1"/>
              </a:solidFill>
              <a:latin typeface="Verdana"/>
              <a:ea typeface="Verdana"/>
              <a:cs typeface="Verdana"/>
              <a:sym typeface="Verdana"/>
            </a:endParaRPr>
          </a:p>
        </p:txBody>
      </p:sp>
      <p:sp>
        <p:nvSpPr>
          <p:cNvPr id="62" name="Google Shape;62;p14"/>
          <p:cNvSpPr/>
          <p:nvPr/>
        </p:nvSpPr>
        <p:spPr>
          <a:xfrm>
            <a:off x="7115974" y="4296975"/>
            <a:ext cx="1720800" cy="5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0" y="599"/>
            <a:ext cx="1401300" cy="5142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53" name="Shape 153"/>
        <p:cNvGrpSpPr/>
        <p:nvPr/>
      </p:nvGrpSpPr>
      <p:grpSpPr>
        <a:xfrm>
          <a:off x="0" y="0"/>
          <a:ext cx="0" cy="0"/>
          <a:chOff x="0" y="0"/>
          <a:chExt cx="0" cy="0"/>
        </a:xfrm>
      </p:grpSpPr>
      <p:sp>
        <p:nvSpPr>
          <p:cNvPr id="154" name="Google Shape;154;p2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23"/>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a:t>
            </a:r>
            <a:r>
              <a:rPr lang="zh-CN" sz="2400"/>
              <a:t> Implementation Workflow</a:t>
            </a:r>
            <a:endParaRPr sz="2400"/>
          </a:p>
        </p:txBody>
      </p:sp>
      <p:sp>
        <p:nvSpPr>
          <p:cNvPr id="156" name="Google Shape;156;p2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pic>
        <p:nvPicPr>
          <p:cNvPr id="158" name="Google Shape;158;p23"/>
          <p:cNvPicPr preferRelativeResize="0"/>
          <p:nvPr/>
        </p:nvPicPr>
        <p:blipFill>
          <a:blip r:embed="rId3">
            <a:alphaModFix/>
          </a:blip>
          <a:stretch>
            <a:fillRect/>
          </a:stretch>
        </p:blipFill>
        <p:spPr>
          <a:xfrm>
            <a:off x="545389" y="797025"/>
            <a:ext cx="8062590" cy="3981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2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4"/>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 Implementation Updates </a:t>
            </a:r>
            <a:endParaRPr sz="2400"/>
          </a:p>
        </p:txBody>
      </p:sp>
      <p:sp>
        <p:nvSpPr>
          <p:cNvPr id="165" name="Google Shape;165;p2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24"/>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67" name="Google Shape;167;p24"/>
          <p:cNvSpPr txBox="1"/>
          <p:nvPr/>
        </p:nvSpPr>
        <p:spPr>
          <a:xfrm>
            <a:off x="188175" y="845313"/>
            <a:ext cx="8558400" cy="3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Approach 1</a:t>
            </a:r>
            <a:endParaRPr b="1" sz="2000">
              <a:solidFill>
                <a:schemeClr val="dk1"/>
              </a:solidFill>
            </a:endParaRPr>
          </a:p>
          <a:p>
            <a:pPr indent="0" lvl="0" marL="0" rtl="0" algn="l">
              <a:spcBef>
                <a:spcPts val="0"/>
              </a:spcBef>
              <a:spcAft>
                <a:spcPts val="0"/>
              </a:spcAft>
              <a:buNone/>
            </a:pPr>
            <a:r>
              <a:t/>
            </a:r>
            <a:endParaRPr b="1" sz="800">
              <a:solidFill>
                <a:schemeClr val="dk1"/>
              </a:solidFill>
            </a:endParaRPr>
          </a:p>
          <a:p>
            <a:pPr indent="-330200" lvl="0" marL="457200" rtl="0" algn="l">
              <a:spcBef>
                <a:spcPts val="0"/>
              </a:spcBef>
              <a:spcAft>
                <a:spcPts val="0"/>
              </a:spcAft>
              <a:buClr>
                <a:schemeClr val="dk1"/>
              </a:buClr>
              <a:buSzPts val="1600"/>
              <a:buChar char="●"/>
            </a:pPr>
            <a:r>
              <a:rPr b="1" lang="zh-CN" sz="1600">
                <a:solidFill>
                  <a:schemeClr val="dk1"/>
                </a:solidFill>
              </a:rPr>
              <a:t>Problems</a:t>
            </a:r>
            <a:endParaRPr b="1" sz="1600">
              <a:solidFill>
                <a:schemeClr val="dk1"/>
              </a:solidFill>
            </a:endParaRPr>
          </a:p>
          <a:p>
            <a:pPr indent="-330200" lvl="1" marL="914400" rtl="0" algn="l">
              <a:spcBef>
                <a:spcPts val="0"/>
              </a:spcBef>
              <a:spcAft>
                <a:spcPts val="0"/>
              </a:spcAft>
              <a:buClr>
                <a:schemeClr val="dk1"/>
              </a:buClr>
              <a:buSzPts val="1600"/>
              <a:buChar char="○"/>
            </a:pPr>
            <a:r>
              <a:rPr b="1" lang="zh-CN" sz="1600">
                <a:solidFill>
                  <a:schemeClr val="dk1"/>
                </a:solidFill>
              </a:rPr>
              <a:t>Getting categories for each article from AIDA dataset</a:t>
            </a:r>
            <a:endParaRPr b="1" sz="1600">
              <a:solidFill>
                <a:schemeClr val="dk1"/>
              </a:solidFill>
            </a:endParaRPr>
          </a:p>
          <a:p>
            <a:pPr indent="-330200" lvl="2" marL="1371600" rtl="0" algn="l">
              <a:spcBef>
                <a:spcPts val="0"/>
              </a:spcBef>
              <a:spcAft>
                <a:spcPts val="0"/>
              </a:spcAft>
              <a:buClr>
                <a:schemeClr val="dk1"/>
              </a:buClr>
              <a:buSzPts val="1600"/>
              <a:buChar char="■"/>
            </a:pPr>
            <a:r>
              <a:rPr b="1" lang="zh-CN" sz="1600">
                <a:solidFill>
                  <a:schemeClr val="dk1"/>
                </a:solidFill>
              </a:rPr>
              <a:t>AIDA articles do not include categories information</a:t>
            </a:r>
            <a:endParaRPr b="1" sz="1600">
              <a:solidFill>
                <a:schemeClr val="dk1"/>
              </a:solidFill>
            </a:endParaRPr>
          </a:p>
          <a:p>
            <a:pPr indent="-330200" lvl="2" marL="1371600" rtl="0" algn="l">
              <a:spcBef>
                <a:spcPts val="0"/>
              </a:spcBef>
              <a:spcAft>
                <a:spcPts val="0"/>
              </a:spcAft>
              <a:buClr>
                <a:schemeClr val="dk1"/>
              </a:buClr>
              <a:buSzPts val="1600"/>
              <a:buChar char="■"/>
            </a:pPr>
            <a:r>
              <a:rPr b="1" lang="zh-CN" sz="1600">
                <a:solidFill>
                  <a:schemeClr val="dk1"/>
                </a:solidFill>
              </a:rPr>
              <a:t>tried to extract categories using topic model (LDA) but not getting meaningful results</a:t>
            </a:r>
            <a:endParaRPr b="1" sz="1600">
              <a:solidFill>
                <a:schemeClr val="dk1"/>
              </a:solidFill>
            </a:endParaRPr>
          </a:p>
          <a:p>
            <a:pPr indent="-330200" lvl="1" marL="914400" rtl="0" algn="l">
              <a:spcBef>
                <a:spcPts val="0"/>
              </a:spcBef>
              <a:spcAft>
                <a:spcPts val="0"/>
              </a:spcAft>
              <a:buClr>
                <a:schemeClr val="dk1"/>
              </a:buClr>
              <a:buSzPts val="1600"/>
              <a:buChar char="○"/>
            </a:pPr>
            <a:r>
              <a:rPr b="1" lang="zh-CN" sz="1600">
                <a:solidFill>
                  <a:schemeClr val="dk1"/>
                </a:solidFill>
              </a:rPr>
              <a:t>Building the graph between AIDA entities and AIDA articles</a:t>
            </a:r>
            <a:endParaRPr b="1" sz="1600">
              <a:solidFill>
                <a:schemeClr val="dk1"/>
              </a:solidFill>
            </a:endParaRPr>
          </a:p>
          <a:p>
            <a:pPr indent="-330200" lvl="2" marL="1371600" rtl="0" algn="l">
              <a:spcBef>
                <a:spcPts val="0"/>
              </a:spcBef>
              <a:spcAft>
                <a:spcPts val="0"/>
              </a:spcAft>
              <a:buClr>
                <a:schemeClr val="dk1"/>
              </a:buClr>
              <a:buSzPts val="1600"/>
              <a:buChar char="■"/>
            </a:pPr>
            <a:r>
              <a:rPr b="1" lang="zh-CN" sz="1600">
                <a:solidFill>
                  <a:schemeClr val="dk1"/>
                </a:solidFill>
              </a:rPr>
              <a:t>some entities just appear in one article, makes it hard to build a complete graph</a:t>
            </a:r>
            <a:endParaRPr b="1" sz="1600">
              <a:solidFill>
                <a:schemeClr val="dk1"/>
              </a:solidFill>
            </a:endParaRPr>
          </a:p>
          <a:p>
            <a:pPr indent="-330200" lvl="0" marL="457200" rtl="0" algn="l">
              <a:spcBef>
                <a:spcPts val="0"/>
              </a:spcBef>
              <a:spcAft>
                <a:spcPts val="0"/>
              </a:spcAft>
              <a:buClr>
                <a:schemeClr val="dk1"/>
              </a:buClr>
              <a:buSzPts val="1600"/>
              <a:buChar char="●"/>
            </a:pPr>
            <a:r>
              <a:rPr b="1" lang="zh-CN" sz="1600">
                <a:solidFill>
                  <a:schemeClr val="dk1"/>
                </a:solidFill>
              </a:rPr>
              <a:t>Two possible ways for future work</a:t>
            </a:r>
            <a:endParaRPr b="1" sz="1600">
              <a:solidFill>
                <a:schemeClr val="dk1"/>
              </a:solidFill>
            </a:endParaRPr>
          </a:p>
          <a:p>
            <a:pPr indent="-330200" lvl="1" marL="914400" rtl="0" algn="l">
              <a:spcBef>
                <a:spcPts val="0"/>
              </a:spcBef>
              <a:spcAft>
                <a:spcPts val="0"/>
              </a:spcAft>
              <a:buClr>
                <a:schemeClr val="dk1"/>
              </a:buClr>
              <a:buSzPts val="1600"/>
              <a:buChar char="○"/>
            </a:pPr>
            <a:r>
              <a:rPr b="1" lang="zh-CN" sz="1600">
                <a:solidFill>
                  <a:schemeClr val="dk1"/>
                </a:solidFill>
              </a:rPr>
              <a:t>returning to wikidata + wiki articles with more dedicated preprocessing (still need to deal with the large dataset)</a:t>
            </a:r>
            <a:endParaRPr b="1" sz="1600">
              <a:solidFill>
                <a:schemeClr val="dk1"/>
              </a:solidFill>
            </a:endParaRPr>
          </a:p>
          <a:p>
            <a:pPr indent="-330200" lvl="1" marL="914400" rtl="0" algn="l">
              <a:spcBef>
                <a:spcPts val="0"/>
              </a:spcBef>
              <a:spcAft>
                <a:spcPts val="0"/>
              </a:spcAft>
              <a:buClr>
                <a:schemeClr val="dk1"/>
              </a:buClr>
              <a:buSzPts val="1600"/>
              <a:buChar char="○"/>
            </a:pPr>
            <a:r>
              <a:rPr b="1" lang="zh-CN" sz="1600">
                <a:solidFill>
                  <a:schemeClr val="dk1"/>
                </a:solidFill>
              </a:rPr>
              <a:t>building a graph between AIDA articles &amp; AIDA entities similar to wikidata &amp; wiki articles</a:t>
            </a:r>
            <a:endParaRPr b="1"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2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5"/>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 Implementation Updates </a:t>
            </a:r>
            <a:endParaRPr sz="2400"/>
          </a:p>
        </p:txBody>
      </p:sp>
      <p:sp>
        <p:nvSpPr>
          <p:cNvPr id="174" name="Google Shape;174;p2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76" name="Google Shape;176;p25"/>
          <p:cNvSpPr txBox="1"/>
          <p:nvPr/>
        </p:nvSpPr>
        <p:spPr>
          <a:xfrm>
            <a:off x="188175" y="734808"/>
            <a:ext cx="8558400" cy="3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Approach 2</a:t>
            </a:r>
            <a:endParaRPr b="1" sz="1600">
              <a:solidFill>
                <a:schemeClr val="dk1"/>
              </a:solidFill>
            </a:endParaRPr>
          </a:p>
          <a:p>
            <a:pPr indent="-336550" lvl="0" marL="457200" rtl="0" algn="l">
              <a:spcBef>
                <a:spcPts val="0"/>
              </a:spcBef>
              <a:spcAft>
                <a:spcPts val="0"/>
              </a:spcAft>
              <a:buClr>
                <a:schemeClr val="dk1"/>
              </a:buClr>
              <a:buSzPts val="1700"/>
              <a:buChar char="•"/>
            </a:pPr>
            <a:r>
              <a:rPr b="1" lang="zh-CN" sz="1600">
                <a:solidFill>
                  <a:schemeClr val="dk1"/>
                </a:solidFill>
              </a:rPr>
              <a:t>Obstacles:</a:t>
            </a:r>
            <a:endParaRPr b="1" sz="1600">
              <a:solidFill>
                <a:schemeClr val="dk1"/>
              </a:solidFill>
            </a:endParaRPr>
          </a:p>
          <a:p>
            <a:pPr indent="-330200" lvl="1" marL="914400" rtl="0" algn="l">
              <a:spcBef>
                <a:spcPts val="0"/>
              </a:spcBef>
              <a:spcAft>
                <a:spcPts val="0"/>
              </a:spcAft>
              <a:buClr>
                <a:schemeClr val="dk1"/>
              </a:buClr>
              <a:buSzPts val="1600"/>
              <a:buFont typeface="Verdana"/>
              <a:buChar char="─"/>
            </a:pPr>
            <a:r>
              <a:rPr lang="zh-CN" sz="1600">
                <a:solidFill>
                  <a:schemeClr val="dk1"/>
                </a:solidFill>
              </a:rPr>
              <a:t>created one big knowledge graph using Candidate Entities for each mention in all train text document</a:t>
            </a:r>
            <a:endParaRPr sz="1600">
              <a:solidFill>
                <a:schemeClr val="dk1"/>
              </a:solidFill>
            </a:endParaRPr>
          </a:p>
          <a:p>
            <a:pPr indent="-330200" lvl="1" marL="914400" rtl="0" algn="l">
              <a:spcBef>
                <a:spcPts val="0"/>
              </a:spcBef>
              <a:spcAft>
                <a:spcPts val="0"/>
              </a:spcAft>
              <a:buClr>
                <a:schemeClr val="dk1"/>
              </a:buClr>
              <a:buSzPts val="1600"/>
              <a:buFont typeface="Verdana"/>
              <a:buChar char="─"/>
            </a:pPr>
            <a:r>
              <a:rPr lang="zh-CN" sz="1600">
                <a:solidFill>
                  <a:schemeClr val="dk1"/>
                </a:solidFill>
              </a:rPr>
              <a:t>simplified type_classifier dataframe to consider few scenarios</a:t>
            </a:r>
            <a:endParaRPr sz="1600">
              <a:solidFill>
                <a:schemeClr val="dk1"/>
              </a:solidFill>
            </a:endParaRPr>
          </a:p>
          <a:p>
            <a:pPr indent="-330200" lvl="1" marL="914400" rtl="0" algn="l">
              <a:spcBef>
                <a:spcPts val="0"/>
              </a:spcBef>
              <a:spcAft>
                <a:spcPts val="0"/>
              </a:spcAft>
              <a:buClr>
                <a:schemeClr val="dk1"/>
              </a:buClr>
              <a:buSzPts val="1600"/>
              <a:buFont typeface="Verdana"/>
              <a:buChar char="─"/>
            </a:pPr>
            <a:r>
              <a:rPr lang="zh-CN" sz="1600">
                <a:solidFill>
                  <a:schemeClr val="dk1"/>
                </a:solidFill>
              </a:rPr>
              <a:t>Issue in prioritizing relations among all</a:t>
            </a:r>
            <a:endParaRPr sz="1600">
              <a:solidFill>
                <a:schemeClr val="dk1"/>
              </a:solidFill>
            </a:endParaRPr>
          </a:p>
          <a:p>
            <a:pPr indent="0" lvl="0" marL="1371600" rtl="0" algn="l">
              <a:spcBef>
                <a:spcPts val="0"/>
              </a:spcBef>
              <a:spcAft>
                <a:spcPts val="0"/>
              </a:spcAft>
              <a:buNone/>
            </a:pPr>
            <a:r>
              <a:t/>
            </a:r>
            <a:endParaRPr sz="1600">
              <a:solidFill>
                <a:schemeClr val="dk1"/>
              </a:solidFill>
            </a:endParaRPr>
          </a:p>
        </p:txBody>
      </p:sp>
      <p:pic>
        <p:nvPicPr>
          <p:cNvPr id="177" name="Google Shape;177;p25"/>
          <p:cNvPicPr preferRelativeResize="0"/>
          <p:nvPr/>
        </p:nvPicPr>
        <p:blipFill rotWithShape="1">
          <a:blip r:embed="rId3">
            <a:alphaModFix/>
          </a:blip>
          <a:srcRect b="0" l="0" r="0" t="43490"/>
          <a:stretch/>
        </p:blipFill>
        <p:spPr>
          <a:xfrm>
            <a:off x="2765275" y="2874523"/>
            <a:ext cx="3134475" cy="1699725"/>
          </a:xfrm>
          <a:prstGeom prst="rect">
            <a:avLst/>
          </a:prstGeom>
          <a:noFill/>
          <a:ln>
            <a:noFill/>
          </a:ln>
        </p:spPr>
      </p:pic>
      <p:pic>
        <p:nvPicPr>
          <p:cNvPr id="178" name="Google Shape;178;p25"/>
          <p:cNvPicPr preferRelativeResize="0"/>
          <p:nvPr/>
        </p:nvPicPr>
        <p:blipFill rotWithShape="1">
          <a:blip r:embed="rId4">
            <a:alphaModFix/>
          </a:blip>
          <a:srcRect b="90450" l="0" r="0" t="0"/>
          <a:stretch/>
        </p:blipFill>
        <p:spPr>
          <a:xfrm>
            <a:off x="2765275" y="2514800"/>
            <a:ext cx="3134475" cy="2872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2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6"/>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 Implementation Updates </a:t>
            </a:r>
            <a:endParaRPr sz="2400"/>
          </a:p>
        </p:txBody>
      </p:sp>
      <p:sp>
        <p:nvSpPr>
          <p:cNvPr id="185" name="Google Shape;185;p2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87" name="Google Shape;187;p26"/>
          <p:cNvSpPr txBox="1"/>
          <p:nvPr/>
        </p:nvSpPr>
        <p:spPr>
          <a:xfrm>
            <a:off x="188175" y="734808"/>
            <a:ext cx="8558400" cy="36807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t/>
            </a:r>
            <a:endParaRPr sz="1600">
              <a:solidFill>
                <a:schemeClr val="dk1"/>
              </a:solidFill>
            </a:endParaRPr>
          </a:p>
        </p:txBody>
      </p:sp>
      <p:pic>
        <p:nvPicPr>
          <p:cNvPr id="188" name="Google Shape;188;p26"/>
          <p:cNvPicPr preferRelativeResize="0"/>
          <p:nvPr/>
        </p:nvPicPr>
        <p:blipFill>
          <a:blip r:embed="rId3">
            <a:alphaModFix/>
          </a:blip>
          <a:stretch>
            <a:fillRect/>
          </a:stretch>
        </p:blipFill>
        <p:spPr>
          <a:xfrm>
            <a:off x="297425" y="867977"/>
            <a:ext cx="2330642" cy="287250"/>
          </a:xfrm>
          <a:prstGeom prst="rect">
            <a:avLst/>
          </a:prstGeom>
          <a:noFill/>
          <a:ln>
            <a:noFill/>
          </a:ln>
        </p:spPr>
      </p:pic>
      <p:pic>
        <p:nvPicPr>
          <p:cNvPr id="189" name="Google Shape;189;p26"/>
          <p:cNvPicPr preferRelativeResize="0"/>
          <p:nvPr/>
        </p:nvPicPr>
        <p:blipFill>
          <a:blip r:embed="rId4">
            <a:alphaModFix/>
          </a:blip>
          <a:stretch>
            <a:fillRect/>
          </a:stretch>
        </p:blipFill>
        <p:spPr>
          <a:xfrm>
            <a:off x="5931200" y="734800"/>
            <a:ext cx="2815375" cy="4247276"/>
          </a:xfrm>
          <a:prstGeom prst="rect">
            <a:avLst/>
          </a:prstGeom>
          <a:noFill/>
          <a:ln>
            <a:noFill/>
          </a:ln>
        </p:spPr>
      </p:pic>
      <p:pic>
        <p:nvPicPr>
          <p:cNvPr id="190" name="Google Shape;190;p26"/>
          <p:cNvPicPr preferRelativeResize="0"/>
          <p:nvPr/>
        </p:nvPicPr>
        <p:blipFill>
          <a:blip r:embed="rId5">
            <a:alphaModFix/>
          </a:blip>
          <a:stretch>
            <a:fillRect/>
          </a:stretch>
        </p:blipFill>
        <p:spPr>
          <a:xfrm>
            <a:off x="297425" y="1310725"/>
            <a:ext cx="5015174" cy="3446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sp>
        <p:nvSpPr>
          <p:cNvPr id="195" name="Google Shape;195;p2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7"/>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 Implementation Updates </a:t>
            </a:r>
            <a:endParaRPr sz="2400"/>
          </a:p>
        </p:txBody>
      </p:sp>
      <p:sp>
        <p:nvSpPr>
          <p:cNvPr id="197" name="Google Shape;197;p2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99" name="Google Shape;199;p27"/>
          <p:cNvSpPr txBox="1"/>
          <p:nvPr/>
        </p:nvSpPr>
        <p:spPr>
          <a:xfrm>
            <a:off x="188175" y="894275"/>
            <a:ext cx="2473800" cy="3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600">
                <a:solidFill>
                  <a:schemeClr val="dk1"/>
                </a:solidFill>
              </a:rPr>
              <a:t>S1: </a:t>
            </a:r>
            <a:r>
              <a:rPr b="1" lang="zh-CN" sz="1600" u="sng">
                <a:solidFill>
                  <a:schemeClr val="dk1"/>
                </a:solidFill>
              </a:rPr>
              <a:t>Washington</a:t>
            </a:r>
            <a:r>
              <a:rPr b="1" lang="zh-CN" sz="1600">
                <a:solidFill>
                  <a:schemeClr val="dk1"/>
                </a:solidFill>
              </a:rPr>
              <a:t> died in </a:t>
            </a:r>
            <a:r>
              <a:rPr b="1" lang="zh-CN" sz="1600" u="sng">
                <a:solidFill>
                  <a:schemeClr val="dk1"/>
                </a:solidFill>
              </a:rPr>
              <a:t>Virginia</a:t>
            </a:r>
            <a:endParaRPr b="1" sz="1600" u="sng">
              <a:solidFill>
                <a:schemeClr val="dk1"/>
              </a:solidFill>
            </a:endParaRPr>
          </a:p>
          <a:p>
            <a:pPr indent="0" lvl="0" marL="0" rtl="0" algn="l">
              <a:spcBef>
                <a:spcPts val="0"/>
              </a:spcBef>
              <a:spcAft>
                <a:spcPts val="0"/>
              </a:spcAft>
              <a:buNone/>
            </a:pPr>
            <a:r>
              <a:t/>
            </a:r>
            <a:endParaRPr b="1" sz="1600" u="sng">
              <a:solidFill>
                <a:schemeClr val="dk1"/>
              </a:solidFill>
            </a:endParaRPr>
          </a:p>
          <a:p>
            <a:pPr indent="0" lvl="0" marL="0" rtl="0" algn="l">
              <a:spcBef>
                <a:spcPts val="0"/>
              </a:spcBef>
              <a:spcAft>
                <a:spcPts val="0"/>
              </a:spcAft>
              <a:buNone/>
            </a:pPr>
            <a:r>
              <a:rPr b="1" lang="zh-CN" sz="1600">
                <a:solidFill>
                  <a:schemeClr val="dk1"/>
                </a:solidFill>
              </a:rPr>
              <a:t>S2: </a:t>
            </a:r>
            <a:r>
              <a:rPr b="1" lang="zh-CN" sz="1600" u="sng">
                <a:solidFill>
                  <a:schemeClr val="dk1"/>
                </a:solidFill>
              </a:rPr>
              <a:t>Washington</a:t>
            </a:r>
            <a:r>
              <a:rPr b="1" lang="zh-CN" sz="1600">
                <a:solidFill>
                  <a:schemeClr val="dk1"/>
                </a:solidFill>
              </a:rPr>
              <a:t> has city </a:t>
            </a:r>
            <a:r>
              <a:rPr b="1" lang="zh-CN" sz="1600" u="sng">
                <a:solidFill>
                  <a:schemeClr val="dk1"/>
                </a:solidFill>
              </a:rPr>
              <a:t>Seattle</a:t>
            </a:r>
            <a:endParaRPr b="1" sz="1600" u="sng">
              <a:solidFill>
                <a:schemeClr val="dk1"/>
              </a:solidFill>
            </a:endParaRPr>
          </a:p>
          <a:p>
            <a:pPr indent="0" lvl="0" marL="0" rtl="0" algn="l">
              <a:spcBef>
                <a:spcPts val="0"/>
              </a:spcBef>
              <a:spcAft>
                <a:spcPts val="0"/>
              </a:spcAft>
              <a:buNone/>
            </a:pPr>
            <a:r>
              <a:t/>
            </a:r>
            <a:endParaRPr b="1" sz="1600" u="sng">
              <a:solidFill>
                <a:schemeClr val="dk1"/>
              </a:solidFill>
            </a:endParaRPr>
          </a:p>
          <a:p>
            <a:pPr indent="0" lvl="0" marL="0" rtl="0" algn="l">
              <a:spcBef>
                <a:spcPts val="0"/>
              </a:spcBef>
              <a:spcAft>
                <a:spcPts val="0"/>
              </a:spcAft>
              <a:buNone/>
            </a:pPr>
            <a:r>
              <a:rPr b="1" lang="zh-CN" sz="1600">
                <a:solidFill>
                  <a:schemeClr val="dk1"/>
                </a:solidFill>
              </a:rPr>
              <a:t>S3: The </a:t>
            </a:r>
            <a:r>
              <a:rPr b="1" lang="zh-CN" sz="1600" u="sng">
                <a:solidFill>
                  <a:schemeClr val="dk1"/>
                </a:solidFill>
              </a:rPr>
              <a:t>White House</a:t>
            </a:r>
            <a:r>
              <a:rPr b="1" lang="zh-CN" sz="1600">
                <a:solidFill>
                  <a:schemeClr val="dk1"/>
                </a:solidFill>
              </a:rPr>
              <a:t> office in </a:t>
            </a:r>
            <a:r>
              <a:rPr b="1" lang="zh-CN" sz="1600" u="sng">
                <a:solidFill>
                  <a:schemeClr val="dk1"/>
                </a:solidFill>
              </a:rPr>
              <a:t>Washington</a:t>
            </a:r>
            <a:endParaRPr b="1" sz="1600" u="sng">
              <a:solidFill>
                <a:schemeClr val="dk1"/>
              </a:solidFill>
            </a:endParaRPr>
          </a:p>
          <a:p>
            <a:pPr indent="0" lvl="0" marL="0" rtl="0" algn="l">
              <a:spcBef>
                <a:spcPts val="0"/>
              </a:spcBef>
              <a:spcAft>
                <a:spcPts val="0"/>
              </a:spcAft>
              <a:buNone/>
            </a:pPr>
            <a:r>
              <a:t/>
            </a:r>
            <a:endParaRPr b="1" sz="1600">
              <a:solidFill>
                <a:schemeClr val="dk1"/>
              </a:solidFill>
            </a:endParaRPr>
          </a:p>
          <a:p>
            <a:pPr indent="0" lvl="0" marL="1371600" rtl="0" algn="l">
              <a:spcBef>
                <a:spcPts val="0"/>
              </a:spcBef>
              <a:spcAft>
                <a:spcPts val="0"/>
              </a:spcAft>
              <a:buNone/>
            </a:pPr>
            <a:r>
              <a:t/>
            </a:r>
            <a:endParaRPr sz="1600">
              <a:solidFill>
                <a:schemeClr val="dk1"/>
              </a:solidFill>
            </a:endParaRPr>
          </a:p>
        </p:txBody>
      </p:sp>
      <p:pic>
        <p:nvPicPr>
          <p:cNvPr id="200" name="Google Shape;200;p27"/>
          <p:cNvPicPr preferRelativeResize="0"/>
          <p:nvPr/>
        </p:nvPicPr>
        <p:blipFill rotWithShape="1">
          <a:blip r:embed="rId3">
            <a:alphaModFix/>
          </a:blip>
          <a:srcRect b="0" l="0" r="20861" t="0"/>
          <a:stretch/>
        </p:blipFill>
        <p:spPr>
          <a:xfrm>
            <a:off x="2753130" y="734800"/>
            <a:ext cx="6304394" cy="4021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2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8"/>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Graph Neural Entity Disambiguation</a:t>
            </a:r>
            <a:endParaRPr sz="2400"/>
          </a:p>
        </p:txBody>
      </p:sp>
      <p:sp>
        <p:nvSpPr>
          <p:cNvPr id="207" name="Google Shape;207;p2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209" name="Google Shape;209;p28"/>
          <p:cNvSpPr txBox="1"/>
          <p:nvPr/>
        </p:nvSpPr>
        <p:spPr>
          <a:xfrm>
            <a:off x="188175" y="734808"/>
            <a:ext cx="8558400" cy="368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zh-CN" sz="1600">
                <a:solidFill>
                  <a:schemeClr val="dk1"/>
                </a:solidFill>
              </a:rPr>
              <a:t>Embed Entities using pre-trained Embeddings</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Global Semantic Relations:</a:t>
            </a:r>
            <a:endParaRPr sz="1600">
              <a:solidFill>
                <a:schemeClr val="dk1"/>
              </a:solidFill>
            </a:endParaRPr>
          </a:p>
          <a:p>
            <a:pPr indent="-330200" lvl="1" marL="914400" rtl="0" algn="l">
              <a:spcBef>
                <a:spcPts val="0"/>
              </a:spcBef>
              <a:spcAft>
                <a:spcPts val="0"/>
              </a:spcAft>
              <a:buClr>
                <a:schemeClr val="dk1"/>
              </a:buClr>
              <a:buSzPts val="1600"/>
              <a:buChar char="○"/>
            </a:pPr>
            <a:r>
              <a:rPr lang="zh-CN" sz="1600">
                <a:solidFill>
                  <a:schemeClr val="dk1"/>
                </a:solidFill>
              </a:rPr>
              <a:t>Build heterogeneous knowledge graph for candidate entities of all mentions in each document using the knowledge base (build n graphs for n train documents)</a:t>
            </a:r>
            <a:endParaRPr sz="1600">
              <a:solidFill>
                <a:schemeClr val="dk1"/>
              </a:solidFill>
            </a:endParaRPr>
          </a:p>
          <a:p>
            <a:pPr indent="-330200" lvl="1" marL="914400" rtl="0" algn="l">
              <a:spcBef>
                <a:spcPts val="0"/>
              </a:spcBef>
              <a:spcAft>
                <a:spcPts val="0"/>
              </a:spcAft>
              <a:buClr>
                <a:schemeClr val="dk1"/>
              </a:buClr>
              <a:buSzPts val="1600"/>
              <a:buChar char="○"/>
            </a:pPr>
            <a:r>
              <a:rPr lang="zh-CN" sz="1600">
                <a:solidFill>
                  <a:schemeClr val="dk1"/>
                </a:solidFill>
              </a:rPr>
              <a:t>Apply Graph Convolution Network(GCN) to generate new set of entities</a:t>
            </a:r>
            <a:endParaRPr sz="1600">
              <a:solidFill>
                <a:schemeClr val="dk1"/>
              </a:solidFill>
            </a:endParaRPr>
          </a:p>
          <a:p>
            <a:pPr indent="-330200" lvl="0" marL="457200" rtl="0" algn="l">
              <a:spcBef>
                <a:spcPts val="0"/>
              </a:spcBef>
              <a:spcAft>
                <a:spcPts val="0"/>
              </a:spcAft>
              <a:buClr>
                <a:schemeClr val="dk1"/>
              </a:buClr>
              <a:buSzPts val="1600"/>
              <a:buChar char="●"/>
            </a:pPr>
            <a:r>
              <a:rPr lang="zh-CN" sz="1600">
                <a:solidFill>
                  <a:schemeClr val="dk1"/>
                </a:solidFill>
              </a:rPr>
              <a:t>Apply Conditional Random Fields (CRF) to combine global and local information.</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zh-CN" sz="1600" u="sng">
                <a:solidFill>
                  <a:schemeClr val="hlink"/>
                </a:solidFill>
                <a:hlinkClick r:id="rId3"/>
              </a:rPr>
              <a:t>https://www.sciencedirect.com/science/article/pii/S0950705120300861?casa_token=0idD_JcfthQAAAAA:XonjVr3nhPRqcOm3U9_d4tE25dBecv4X-x7lZtw47HkDkXjvWKe0qARlw3g40IFkyvNlPICXqw#!</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15"/>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b="1" lang="zh-CN" sz="1600">
                <a:solidFill>
                  <a:schemeClr val="dk1"/>
                </a:solidFill>
              </a:rPr>
              <a:t>Done</a:t>
            </a:r>
            <a:endParaRPr b="1" sz="16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Implementating Latent Relations Github Training Model </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Debugging the code to load the output file</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Importing BT dataset into model</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Testing the Latent Relations Model</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In Progress</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Improving the bt dataset processing work</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Next Step</a:t>
            </a:r>
            <a:endParaRPr b="1" sz="1700">
              <a:solidFill>
                <a:schemeClr val="dk1"/>
              </a:solidFill>
            </a:endParaRPr>
          </a:p>
          <a:p>
            <a:pPr indent="-361950" lvl="0" marL="457200" rtl="0" algn="l">
              <a:spcBef>
                <a:spcPts val="0"/>
              </a:spcBef>
              <a:spcAft>
                <a:spcPts val="0"/>
              </a:spcAft>
              <a:buClr>
                <a:schemeClr val="dk1"/>
              </a:buClr>
              <a:buSzPts val="2100"/>
              <a:buChar char="•"/>
            </a:pPr>
            <a:r>
              <a:rPr lang="zh-CN" sz="1700">
                <a:solidFill>
                  <a:schemeClr val="dk1"/>
                </a:solidFill>
              </a:rPr>
              <a:t>Finding Optimal value of k for the training model</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Improving the test results</a:t>
            </a:r>
            <a:endParaRPr sz="1700">
              <a:solidFill>
                <a:schemeClr val="dk1"/>
              </a:solidFill>
            </a:endParaRPr>
          </a:p>
        </p:txBody>
      </p:sp>
      <p:sp>
        <p:nvSpPr>
          <p:cNvPr id="69" name="Google Shape;69;p1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71" name="Google Shape;71;p1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6"/>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t/>
            </a:r>
            <a:endParaRPr sz="1700">
              <a:solidFill>
                <a:schemeClr val="dk1"/>
              </a:solidFill>
            </a:endParaRPr>
          </a:p>
        </p:txBody>
      </p:sp>
      <p:sp>
        <p:nvSpPr>
          <p:cNvPr id="78" name="Google Shape;78;p1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6"/>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80" name="Google Shape;80;p1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82" name="Google Shape;82;p16"/>
          <p:cNvSpPr txBox="1"/>
          <p:nvPr/>
        </p:nvSpPr>
        <p:spPr>
          <a:xfrm>
            <a:off x="402825" y="842700"/>
            <a:ext cx="8638800" cy="3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300"/>
              <a:t>Input BTdataset Format: </a:t>
            </a:r>
            <a:endParaRPr b="1" sz="1300"/>
          </a:p>
          <a:p>
            <a:pPr indent="0" lvl="0" marL="0" rtl="0" algn="l">
              <a:spcBef>
                <a:spcPts val="0"/>
              </a:spcBef>
              <a:spcAft>
                <a:spcPts val="0"/>
              </a:spcAft>
              <a:buNone/>
            </a:pPr>
            <a:r>
              <a:rPr lang="zh-CN" sz="1300"/>
              <a:t>{‘mention’, ‘context’:[leftctx,rightctx], ‘candidates’:[entityname, priorprob], ‘gold’, ‘conll_doc’:{ ‘sentences’: splitted lists of sentences in the article, ‘mentions’: the position of all the mentions in the list}, ‘conll_m’: the position of each mention in the list}</a:t>
            </a:r>
            <a:endParaRPr sz="13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zh-CN" sz="1000"/>
              <a:t>e.g. </a:t>
            </a:r>
            <a:r>
              <a:rPr lang="zh-CN" sz="1000">
                <a:solidFill>
                  <a:schemeClr val="dk1"/>
                </a:solidFill>
              </a:rPr>
              <a:t>{"1.json": [{</a:t>
            </a:r>
            <a:r>
              <a:rPr lang="zh-CN" sz="1000">
                <a:solidFill>
                  <a:srgbClr val="FF0000"/>
                </a:solidFill>
              </a:rPr>
              <a:t>"mention": </a:t>
            </a:r>
            <a:r>
              <a:rPr lang="zh-CN" sz="1000">
                <a:solidFill>
                  <a:schemeClr val="dk1"/>
                </a:solidFill>
              </a:rPr>
              <a:t>"United States", "</a:t>
            </a:r>
            <a:r>
              <a:rPr lang="zh-CN" sz="1000">
                <a:solidFill>
                  <a:srgbClr val="FF0000"/>
                </a:solidFill>
              </a:rPr>
              <a:t>context": </a:t>
            </a:r>
            <a:r>
              <a:rPr lang="zh-CN" sz="1000">
                <a:solidFill>
                  <a:schemeClr val="dk1"/>
                </a:solidFill>
              </a:rPr>
              <a:t>["A ", " federal air marshal shot dead on Wednesday an American Airlines passenger named Rigoberto Alpizar on American Airlines Flight 924 a Boeing 757 at Miami International Airport in Miami Florida USA  …. three shots"], </a:t>
            </a:r>
            <a:r>
              <a:rPr lang="zh-CN" sz="1000">
                <a:solidFill>
                  <a:srgbClr val="FF0000"/>
                </a:solidFill>
              </a:rPr>
              <a:t>"gold"</a:t>
            </a:r>
            <a:r>
              <a:rPr lang="zh-CN" sz="1000">
                <a:solidFill>
                  <a:schemeClr val="dk1"/>
                </a:solidFill>
              </a:rPr>
              <a:t>: ["United States of America", 1e-05, -1], </a:t>
            </a:r>
            <a:r>
              <a:rPr lang="zh-CN" sz="1000">
                <a:solidFill>
                  <a:srgbClr val="FF0000"/>
                </a:solidFill>
              </a:rPr>
              <a:t>"candidates": </a:t>
            </a:r>
            <a:r>
              <a:rPr lang="zh-CN" sz="1000">
                <a:solidFill>
                  <a:schemeClr val="dk1"/>
                </a:solidFill>
              </a:rPr>
              <a:t>[["United States", "0.944"], ["United States men's national soccer team", "0.009"], ["United States of America", "0.007"], ["United States women's national soccer team", "0.004"], ["United States national rugby union team", "0.002"], ["United States men's national ice hockey team", "0.002"], ["Secondary education in the United States", "0.002"], ["United States national rugby league team", "0.001"], ["United States men's national basketball team", "0.001"], ["United States national cricket team", "0.001"], …..</a:t>
            </a:r>
            <a:r>
              <a:rPr lang="zh-CN" sz="1000">
                <a:solidFill>
                  <a:srgbClr val="FF0000"/>
                </a:solidFill>
              </a:rPr>
              <a:t>"conll_doc":</a:t>
            </a:r>
            <a:r>
              <a:rPr lang="zh-CN" sz="1000">
                <a:solidFill>
                  <a:schemeClr val="dk1"/>
                </a:solidFill>
              </a:rPr>
              <a:t> {"</a:t>
            </a:r>
            <a:r>
              <a:rPr lang="zh-CN" sz="1000">
                <a:solidFill>
                  <a:srgbClr val="FF0000"/>
                </a:solidFill>
              </a:rPr>
              <a:t>sentences":</a:t>
            </a:r>
            <a:r>
              <a:rPr lang="zh-CN" sz="1000">
                <a:solidFill>
                  <a:schemeClr val="dk1"/>
                </a:solidFill>
              </a:rPr>
              <a:t> [["A", "United", "States", "federal", "air", "marshal", "shot", "dead", "on", "Wednesday", "an", "American", "Airlines", "passenger", "named", "Rigoberto", "Alpizar", "on", "American", "Airlines", "Flight", "924", "a", "Boeing", "757", "at", "Miami", "International", "Airport", "in", "Miami", "Florida", "USA"], ["The", "44yearold", "passenger", "ran", "out", "of", "the", "door", "of", "the", "airplane", "after", "he", "reboarded", "the", "plane", "following", "a", "customs", "check", "in", "Miami"], ["He", "was", "intercepted", "by", "the", "marshals", "before", "reaching", "the", "jetway", "and", "told", "to", "get", "on", "the", "ground"], ["According", "to", "Air", "Marshal", "Service", "spokesman", "Dave", "Adams", "the", "passenger", "did", "so", "but", "then", "reached", "for", "a", "bag", "at", "which", "point", "a", "marshal", "fired", "two", "or", "three", "shots", "and", "killed", "the", "passenger"], ["The", "passengers", "recall", "that", "they", "heard", "up", "to", "six", "shots"],......], </a:t>
            </a:r>
            <a:r>
              <a:rPr lang="zh-CN" sz="1000">
                <a:solidFill>
                  <a:srgbClr val="FF0000"/>
                </a:solidFill>
              </a:rPr>
              <a:t>"mentions": </a:t>
            </a:r>
            <a:r>
              <a:rPr lang="zh-CN" sz="1000">
                <a:solidFill>
                  <a:schemeClr val="dk1"/>
                </a:solidFill>
              </a:rPr>
              <a:t>[{"sent_id": 0, "start": 1, "end": 2}, {"sent_id": 0, "start": 11, "end": 12}, {"sent_id": 0, "start": 15, "end": 16}, {"sent_id": 0, "start": 11, "end": 12}, {"sent_id": 0, "start": 23, "end": 24}, {"sent_id": 0, "start": 26, "end": 28}, ……….]}, </a:t>
            </a:r>
            <a:r>
              <a:rPr lang="zh-CN" sz="1000">
                <a:solidFill>
                  <a:srgbClr val="FF0000"/>
                </a:solidFill>
              </a:rPr>
              <a:t>"conll_m":</a:t>
            </a:r>
            <a:r>
              <a:rPr lang="zh-CN" sz="1000">
                <a:solidFill>
                  <a:schemeClr val="dk1"/>
                </a:solidFill>
              </a:rPr>
              <a:t> {"sent_id": 0, "start": 1, "end": 2}},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17"/>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t/>
            </a:r>
            <a:endParaRPr sz="1700">
              <a:solidFill>
                <a:schemeClr val="dk1"/>
              </a:solidFill>
            </a:endParaRPr>
          </a:p>
        </p:txBody>
      </p:sp>
      <p:sp>
        <p:nvSpPr>
          <p:cNvPr id="88" name="Google Shape;88;p1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7"/>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90" name="Google Shape;90;p1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pic>
        <p:nvPicPr>
          <p:cNvPr id="92" name="Google Shape;92;p17"/>
          <p:cNvPicPr preferRelativeResize="0"/>
          <p:nvPr/>
        </p:nvPicPr>
        <p:blipFill>
          <a:blip r:embed="rId3">
            <a:alphaModFix/>
          </a:blip>
          <a:stretch>
            <a:fillRect/>
          </a:stretch>
        </p:blipFill>
        <p:spPr>
          <a:xfrm>
            <a:off x="503400" y="777888"/>
            <a:ext cx="4279400" cy="3913475"/>
          </a:xfrm>
          <a:prstGeom prst="rect">
            <a:avLst/>
          </a:prstGeom>
          <a:noFill/>
          <a:ln>
            <a:noFill/>
          </a:ln>
        </p:spPr>
      </p:pic>
      <p:sp>
        <p:nvSpPr>
          <p:cNvPr id="93" name="Google Shape;93;p17"/>
          <p:cNvSpPr txBox="1"/>
          <p:nvPr/>
        </p:nvSpPr>
        <p:spPr>
          <a:xfrm>
            <a:off x="4671725" y="1046375"/>
            <a:ext cx="4083600" cy="337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Reasons might be:</a:t>
            </a:r>
            <a:endParaRPr/>
          </a:p>
          <a:p>
            <a:pPr indent="-317500" lvl="1" marL="914400" rtl="0" algn="l">
              <a:spcBef>
                <a:spcPts val="0"/>
              </a:spcBef>
              <a:spcAft>
                <a:spcPts val="0"/>
              </a:spcAft>
              <a:buSzPts val="1400"/>
              <a:buChar char="○"/>
            </a:pPr>
            <a:r>
              <a:rPr lang="zh-CN"/>
              <a:t>Transformed mentions when selecting candidates and calculating their frequency </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zh-CN"/>
              <a:t>Neglect some errors when processing the bt dataset</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zh-CN"/>
              <a:t>Other reasons related to the model</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8"/>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b="1" lang="zh-CN" sz="1600">
                <a:solidFill>
                  <a:schemeClr val="dk1"/>
                </a:solidFill>
              </a:rPr>
              <a:t>Done</a:t>
            </a:r>
            <a:endParaRPr b="1" sz="16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Preprocessing AIDA dataset and understanding the steps required for the BT data</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Training/Testing AIDA dataset as well as training other datasets (ex. Wikipedia)</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Comparing scores among other models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In Progress</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Transforming BT Dataset </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Testing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Next Step</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Improve accuracy scores and BT’s model</a:t>
            </a:r>
            <a:endParaRPr sz="1700">
              <a:solidFill>
                <a:schemeClr val="dk1"/>
              </a:solidFill>
            </a:endParaRPr>
          </a:p>
        </p:txBody>
      </p:sp>
      <p:sp>
        <p:nvSpPr>
          <p:cNvPr id="99" name="Google Shape;99;p1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8"/>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a:t>
            </a:r>
            <a:r>
              <a:rPr lang="zh-CN" sz="2400"/>
              <a:t> paper updates </a:t>
            </a:r>
            <a:endParaRPr sz="2400"/>
          </a:p>
        </p:txBody>
      </p:sp>
      <p:sp>
        <p:nvSpPr>
          <p:cNvPr id="101" name="Google Shape;101;p1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9"/>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Training</a:t>
            </a:r>
            <a:endParaRPr sz="2400"/>
          </a:p>
        </p:txBody>
      </p:sp>
      <p:sp>
        <p:nvSpPr>
          <p:cNvPr id="109" name="Google Shape;109;p1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11" name="Google Shape;111;p19"/>
          <p:cNvSpPr txBox="1"/>
          <p:nvPr/>
        </p:nvSpPr>
        <p:spPr>
          <a:xfrm>
            <a:off x="301625" y="932500"/>
            <a:ext cx="20718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Entity Linking Training</a:t>
            </a:r>
            <a:endParaRPr/>
          </a:p>
        </p:txBody>
      </p:sp>
      <p:sp>
        <p:nvSpPr>
          <p:cNvPr id="112" name="Google Shape;112;p19"/>
          <p:cNvSpPr txBox="1"/>
          <p:nvPr/>
        </p:nvSpPr>
        <p:spPr>
          <a:xfrm>
            <a:off x="5385350" y="932500"/>
            <a:ext cx="26835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Entity Disambiguation Training</a:t>
            </a:r>
            <a:endParaRPr/>
          </a:p>
        </p:txBody>
      </p:sp>
      <p:pic>
        <p:nvPicPr>
          <p:cNvPr id="113" name="Google Shape;113;p19"/>
          <p:cNvPicPr preferRelativeResize="0"/>
          <p:nvPr/>
        </p:nvPicPr>
        <p:blipFill>
          <a:blip r:embed="rId3">
            <a:alphaModFix/>
          </a:blip>
          <a:stretch>
            <a:fillRect/>
          </a:stretch>
        </p:blipFill>
        <p:spPr>
          <a:xfrm>
            <a:off x="297425" y="1340775"/>
            <a:ext cx="3134643" cy="3279450"/>
          </a:xfrm>
          <a:prstGeom prst="rect">
            <a:avLst/>
          </a:prstGeom>
          <a:noFill/>
          <a:ln>
            <a:noFill/>
          </a:ln>
        </p:spPr>
      </p:pic>
      <p:pic>
        <p:nvPicPr>
          <p:cNvPr id="114" name="Google Shape;114;p19"/>
          <p:cNvPicPr preferRelativeResize="0"/>
          <p:nvPr/>
        </p:nvPicPr>
        <p:blipFill>
          <a:blip r:embed="rId4">
            <a:alphaModFix/>
          </a:blip>
          <a:stretch>
            <a:fillRect/>
          </a:stretch>
        </p:blipFill>
        <p:spPr>
          <a:xfrm>
            <a:off x="5385356" y="1340775"/>
            <a:ext cx="3118026" cy="3279450"/>
          </a:xfrm>
          <a:prstGeom prst="rect">
            <a:avLst/>
          </a:prstGeom>
          <a:noFill/>
          <a:ln>
            <a:noFill/>
          </a:ln>
        </p:spPr>
      </p:pic>
      <p:sp>
        <p:nvSpPr>
          <p:cNvPr id="115" name="Google Shape;115;p19"/>
          <p:cNvSpPr txBox="1"/>
          <p:nvPr/>
        </p:nvSpPr>
        <p:spPr>
          <a:xfrm>
            <a:off x="3288850" y="2378375"/>
            <a:ext cx="19533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t>     Model</a:t>
            </a:r>
            <a:endParaRPr sz="2400"/>
          </a:p>
          <a:p>
            <a:pPr indent="0" lvl="0" marL="0" rtl="0" algn="ctr">
              <a:spcBef>
                <a:spcPts val="0"/>
              </a:spcBef>
              <a:spcAft>
                <a:spcPts val="0"/>
              </a:spcAft>
              <a:buNone/>
            </a:pPr>
            <a:r>
              <a:rPr lang="zh-CN" sz="2400"/>
              <a:t>Performance</a:t>
            </a:r>
            <a:endParaRPr sz="2400"/>
          </a:p>
        </p:txBody>
      </p:sp>
      <p:sp>
        <p:nvSpPr>
          <p:cNvPr id="116" name="Google Shape;116;p19"/>
          <p:cNvSpPr txBox="1"/>
          <p:nvPr/>
        </p:nvSpPr>
        <p:spPr>
          <a:xfrm>
            <a:off x="2161575" y="1640700"/>
            <a:ext cx="677100" cy="283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7262150" y="1640700"/>
            <a:ext cx="677100" cy="283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2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20"/>
          <p:cNvSpPr txBox="1"/>
          <p:nvPr>
            <p:ph type="title"/>
          </p:nvPr>
        </p:nvSpPr>
        <p:spPr>
          <a:xfrm>
            <a:off x="297425" y="160650"/>
            <a:ext cx="62784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Training/Testing AIDA</a:t>
            </a:r>
            <a:endParaRPr sz="2400"/>
          </a:p>
        </p:txBody>
      </p:sp>
      <p:sp>
        <p:nvSpPr>
          <p:cNvPr id="124" name="Google Shape;124;p2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graphicFrame>
        <p:nvGraphicFramePr>
          <p:cNvPr id="126" name="Google Shape;126;p20"/>
          <p:cNvGraphicFramePr/>
          <p:nvPr/>
        </p:nvGraphicFramePr>
        <p:xfrm>
          <a:off x="561850" y="1323125"/>
          <a:ext cx="3000000" cy="3000000"/>
        </p:xfrm>
        <a:graphic>
          <a:graphicData uri="http://schemas.openxmlformats.org/drawingml/2006/table">
            <a:tbl>
              <a:tblPr>
                <a:noFill/>
                <a:tableStyleId>{07C15FC5-7166-43B1-B89C-8AA423B1F523}</a:tableStyleId>
              </a:tblPr>
              <a:tblGrid>
                <a:gridCol w="1578025"/>
                <a:gridCol w="1317575"/>
                <a:gridCol w="1447800"/>
                <a:gridCol w="1447800"/>
                <a:gridCol w="1447800"/>
              </a:tblGrid>
              <a:tr h="381000">
                <a:tc>
                  <a:txBody>
                    <a:bodyPr/>
                    <a:lstStyle/>
                    <a:p>
                      <a:pPr indent="0" lvl="0" marL="0" rtl="0" algn="l">
                        <a:spcBef>
                          <a:spcPts val="0"/>
                        </a:spcBef>
                        <a:spcAft>
                          <a:spcPts val="0"/>
                        </a:spcAft>
                        <a:buNone/>
                      </a:pPr>
                      <a:r>
                        <a:rPr b="1" lang="zh-CN"/>
                        <a:t>Entity Disambiguation</a:t>
                      </a:r>
                      <a:endParaRPr b="1"/>
                    </a:p>
                  </a:txBody>
                  <a:tcPr marT="91425" marB="91425" marR="91425" marL="91425"/>
                </a:tc>
                <a:tc>
                  <a:txBody>
                    <a:bodyPr/>
                    <a:lstStyle/>
                    <a:p>
                      <a:pPr indent="0" lvl="0" marL="0" rtl="0" algn="l">
                        <a:spcBef>
                          <a:spcPts val="0"/>
                        </a:spcBef>
                        <a:spcAft>
                          <a:spcPts val="0"/>
                        </a:spcAft>
                        <a:buNone/>
                      </a:pPr>
                      <a:r>
                        <a:rPr b="1" lang="zh-CN"/>
                        <a:t>Train Score</a:t>
                      </a:r>
                      <a:endParaRPr b="1"/>
                    </a:p>
                  </a:txBody>
                  <a:tcPr marT="91425" marB="91425" marR="91425" marL="91425"/>
                </a:tc>
                <a:tc>
                  <a:txBody>
                    <a:bodyPr/>
                    <a:lstStyle/>
                    <a:p>
                      <a:pPr indent="0" lvl="0" marL="0" rtl="0" algn="l">
                        <a:spcBef>
                          <a:spcPts val="0"/>
                        </a:spcBef>
                        <a:spcAft>
                          <a:spcPts val="0"/>
                        </a:spcAft>
                        <a:buNone/>
                      </a:pPr>
                      <a:r>
                        <a:rPr b="1" lang="zh-CN"/>
                        <a:t>Test Score</a:t>
                      </a:r>
                      <a:endParaRPr b="1"/>
                    </a:p>
                  </a:txBody>
                  <a:tcPr marT="91425" marB="91425" marR="91425" marL="91425"/>
                </a:tc>
                <a:tc>
                  <a:txBody>
                    <a:bodyPr/>
                    <a:lstStyle/>
                    <a:p>
                      <a:pPr indent="0" lvl="0" marL="0" rtl="0" algn="l">
                        <a:spcBef>
                          <a:spcPts val="0"/>
                        </a:spcBef>
                        <a:spcAft>
                          <a:spcPts val="0"/>
                        </a:spcAft>
                        <a:buNone/>
                      </a:pPr>
                      <a:r>
                        <a:rPr b="1" lang="zh-CN"/>
                        <a:t>Test Precision</a:t>
                      </a:r>
                      <a:endParaRPr b="1"/>
                    </a:p>
                  </a:txBody>
                  <a:tcPr marT="91425" marB="91425" marR="91425" marL="91425"/>
                </a:tc>
                <a:tc>
                  <a:txBody>
                    <a:bodyPr/>
                    <a:lstStyle/>
                    <a:p>
                      <a:pPr indent="0" lvl="0" marL="0" rtl="0" algn="l">
                        <a:spcBef>
                          <a:spcPts val="0"/>
                        </a:spcBef>
                        <a:spcAft>
                          <a:spcPts val="0"/>
                        </a:spcAft>
                        <a:buNone/>
                      </a:pPr>
                      <a:r>
                        <a:rPr b="1" lang="zh-CN"/>
                        <a:t>Test Recall</a:t>
                      </a:r>
                      <a:endParaRPr b="1"/>
                    </a:p>
                  </a:txBody>
                  <a:tcPr marT="91425" marB="91425" marR="91425" marL="91425"/>
                </a:tc>
              </a:tr>
              <a:tr h="381000">
                <a:tc>
                  <a:txBody>
                    <a:bodyPr/>
                    <a:lstStyle/>
                    <a:p>
                      <a:pPr indent="0" lvl="0" marL="0" rtl="0" algn="l">
                        <a:spcBef>
                          <a:spcPts val="0"/>
                        </a:spcBef>
                        <a:spcAft>
                          <a:spcPts val="0"/>
                        </a:spcAft>
                        <a:buNone/>
                      </a:pPr>
                      <a:r>
                        <a:rPr lang="zh-CN"/>
                        <a:t>Best Scores</a:t>
                      </a:r>
                      <a:endParaRPr/>
                    </a:p>
                  </a:txBody>
                  <a:tcPr marT="91425" marB="91425" marR="91425" marL="91425"/>
                </a:tc>
                <a:tc>
                  <a:txBody>
                    <a:bodyPr/>
                    <a:lstStyle/>
                    <a:p>
                      <a:pPr indent="0" lvl="0" marL="0" rtl="0" algn="l">
                        <a:spcBef>
                          <a:spcPts val="0"/>
                        </a:spcBef>
                        <a:spcAft>
                          <a:spcPts val="0"/>
                        </a:spcAft>
                        <a:buNone/>
                      </a:pPr>
                      <a:r>
                        <a:rPr lang="zh-CN"/>
                        <a:t>92.2%</a:t>
                      </a:r>
                      <a:endParaRPr/>
                    </a:p>
                  </a:txBody>
                  <a:tcPr marT="91425" marB="91425" marR="91425" marL="91425"/>
                </a:tc>
                <a:tc>
                  <a:txBody>
                    <a:bodyPr/>
                    <a:lstStyle/>
                    <a:p>
                      <a:pPr indent="0" lvl="0" marL="0" rtl="0" algn="l">
                        <a:spcBef>
                          <a:spcPts val="0"/>
                        </a:spcBef>
                        <a:spcAft>
                          <a:spcPts val="0"/>
                        </a:spcAft>
                        <a:buNone/>
                      </a:pPr>
                      <a:r>
                        <a:rPr lang="zh-CN"/>
                        <a:t>85.7%</a:t>
                      </a:r>
                      <a:endParaRPr/>
                    </a:p>
                  </a:txBody>
                  <a:tcPr marT="91425" marB="91425" marR="91425" marL="91425"/>
                </a:tc>
                <a:tc>
                  <a:txBody>
                    <a:bodyPr/>
                    <a:lstStyle/>
                    <a:p>
                      <a:pPr indent="0" lvl="0" marL="0" rtl="0" algn="l">
                        <a:spcBef>
                          <a:spcPts val="0"/>
                        </a:spcBef>
                        <a:spcAft>
                          <a:spcPts val="0"/>
                        </a:spcAft>
                        <a:buNone/>
                      </a:pPr>
                      <a:r>
                        <a:rPr lang="zh-CN"/>
                        <a:t>88.5%</a:t>
                      </a:r>
                      <a:endParaRPr/>
                    </a:p>
                  </a:txBody>
                  <a:tcPr marT="91425" marB="91425" marR="91425" marL="91425"/>
                </a:tc>
                <a:tc>
                  <a:txBody>
                    <a:bodyPr/>
                    <a:lstStyle/>
                    <a:p>
                      <a:pPr indent="0" lvl="0" marL="0" rtl="0" algn="l">
                        <a:spcBef>
                          <a:spcPts val="0"/>
                        </a:spcBef>
                        <a:spcAft>
                          <a:spcPts val="0"/>
                        </a:spcAft>
                        <a:buNone/>
                      </a:pPr>
                      <a:r>
                        <a:rPr lang="zh-CN"/>
                        <a:t>83%</a:t>
                      </a:r>
                      <a:endParaRPr/>
                    </a:p>
                  </a:txBody>
                  <a:tcPr marT="91425" marB="91425" marR="91425" marL="91425"/>
                </a:tc>
              </a:tr>
            </a:tbl>
          </a:graphicData>
        </a:graphic>
      </p:graphicFrame>
      <p:graphicFrame>
        <p:nvGraphicFramePr>
          <p:cNvPr id="127" name="Google Shape;127;p20"/>
          <p:cNvGraphicFramePr/>
          <p:nvPr/>
        </p:nvGraphicFramePr>
        <p:xfrm>
          <a:off x="561850" y="2928125"/>
          <a:ext cx="3000000" cy="3000000"/>
        </p:xfrm>
        <a:graphic>
          <a:graphicData uri="http://schemas.openxmlformats.org/drawingml/2006/table">
            <a:tbl>
              <a:tblPr>
                <a:noFill/>
                <a:tableStyleId>{07C15FC5-7166-43B1-B89C-8AA423B1F523}</a:tableStyleId>
              </a:tblPr>
              <a:tblGrid>
                <a:gridCol w="1578025"/>
                <a:gridCol w="1317575"/>
                <a:gridCol w="1447800"/>
                <a:gridCol w="1447800"/>
                <a:gridCol w="1447800"/>
              </a:tblGrid>
              <a:tr h="381000">
                <a:tc>
                  <a:txBody>
                    <a:bodyPr/>
                    <a:lstStyle/>
                    <a:p>
                      <a:pPr indent="0" lvl="0" marL="0" rtl="0" algn="l">
                        <a:spcBef>
                          <a:spcPts val="0"/>
                        </a:spcBef>
                        <a:spcAft>
                          <a:spcPts val="0"/>
                        </a:spcAft>
                        <a:buNone/>
                      </a:pPr>
                      <a:r>
                        <a:rPr b="1" lang="zh-CN"/>
                        <a:t>Entity Linking</a:t>
                      </a:r>
                      <a:endParaRPr b="1"/>
                    </a:p>
                  </a:txBody>
                  <a:tcPr marT="91425" marB="91425" marR="91425" marL="91425"/>
                </a:tc>
                <a:tc>
                  <a:txBody>
                    <a:bodyPr/>
                    <a:lstStyle/>
                    <a:p>
                      <a:pPr indent="0" lvl="0" marL="0" rtl="0" algn="l">
                        <a:spcBef>
                          <a:spcPts val="0"/>
                        </a:spcBef>
                        <a:spcAft>
                          <a:spcPts val="0"/>
                        </a:spcAft>
                        <a:buNone/>
                      </a:pPr>
                      <a:r>
                        <a:rPr b="1" lang="zh-CN"/>
                        <a:t>Train Score</a:t>
                      </a:r>
                      <a:endParaRPr b="1"/>
                    </a:p>
                  </a:txBody>
                  <a:tcPr marT="91425" marB="91425" marR="91425" marL="91425"/>
                </a:tc>
                <a:tc>
                  <a:txBody>
                    <a:bodyPr/>
                    <a:lstStyle/>
                    <a:p>
                      <a:pPr indent="0" lvl="0" marL="0" rtl="0" algn="l">
                        <a:spcBef>
                          <a:spcPts val="0"/>
                        </a:spcBef>
                        <a:spcAft>
                          <a:spcPts val="0"/>
                        </a:spcAft>
                        <a:buNone/>
                      </a:pPr>
                      <a:r>
                        <a:rPr b="1" lang="zh-CN"/>
                        <a:t>Test Score</a:t>
                      </a:r>
                      <a:endParaRPr b="1"/>
                    </a:p>
                  </a:txBody>
                  <a:tcPr marT="91425" marB="91425" marR="91425" marL="91425"/>
                </a:tc>
                <a:tc>
                  <a:txBody>
                    <a:bodyPr/>
                    <a:lstStyle/>
                    <a:p>
                      <a:pPr indent="0" lvl="0" marL="0" rtl="0" algn="l">
                        <a:spcBef>
                          <a:spcPts val="0"/>
                        </a:spcBef>
                        <a:spcAft>
                          <a:spcPts val="0"/>
                        </a:spcAft>
                        <a:buNone/>
                      </a:pPr>
                      <a:r>
                        <a:rPr b="1" lang="zh-CN"/>
                        <a:t>Test Precision</a:t>
                      </a:r>
                      <a:endParaRPr b="1"/>
                    </a:p>
                  </a:txBody>
                  <a:tcPr marT="91425" marB="91425" marR="91425" marL="91425"/>
                </a:tc>
                <a:tc>
                  <a:txBody>
                    <a:bodyPr/>
                    <a:lstStyle/>
                    <a:p>
                      <a:pPr indent="0" lvl="0" marL="0" rtl="0" algn="l">
                        <a:spcBef>
                          <a:spcPts val="0"/>
                        </a:spcBef>
                        <a:spcAft>
                          <a:spcPts val="0"/>
                        </a:spcAft>
                        <a:buNone/>
                      </a:pPr>
                      <a:r>
                        <a:rPr b="1" lang="zh-CN"/>
                        <a:t>Test Recall</a:t>
                      </a:r>
                      <a:endParaRPr b="1"/>
                    </a:p>
                  </a:txBody>
                  <a:tcPr marT="91425" marB="91425" marR="91425" marL="91425"/>
                </a:tc>
              </a:tr>
              <a:tr h="381000">
                <a:tc>
                  <a:txBody>
                    <a:bodyPr/>
                    <a:lstStyle/>
                    <a:p>
                      <a:pPr indent="0" lvl="0" marL="0" rtl="0" algn="l">
                        <a:spcBef>
                          <a:spcPts val="0"/>
                        </a:spcBef>
                        <a:spcAft>
                          <a:spcPts val="0"/>
                        </a:spcAft>
                        <a:buNone/>
                      </a:pPr>
                      <a:r>
                        <a:rPr lang="zh-CN"/>
                        <a:t>Best Scores</a:t>
                      </a:r>
                      <a:endParaRPr/>
                    </a:p>
                  </a:txBody>
                  <a:tcPr marT="91425" marB="91425" marR="91425" marL="91425"/>
                </a:tc>
                <a:tc>
                  <a:txBody>
                    <a:bodyPr/>
                    <a:lstStyle/>
                    <a:p>
                      <a:pPr indent="0" lvl="0" marL="0" rtl="0" algn="l">
                        <a:spcBef>
                          <a:spcPts val="0"/>
                        </a:spcBef>
                        <a:spcAft>
                          <a:spcPts val="0"/>
                        </a:spcAft>
                        <a:buNone/>
                      </a:pPr>
                      <a:r>
                        <a:rPr lang="zh-CN"/>
                        <a:t>62.9</a:t>
                      </a:r>
                      <a:r>
                        <a:rPr lang="zh-CN"/>
                        <a:t>%</a:t>
                      </a:r>
                      <a:endParaRPr/>
                    </a:p>
                  </a:txBody>
                  <a:tcPr marT="91425" marB="91425" marR="91425" marL="91425"/>
                </a:tc>
                <a:tc>
                  <a:txBody>
                    <a:bodyPr/>
                    <a:lstStyle/>
                    <a:p>
                      <a:pPr indent="0" lvl="0" marL="0" rtl="0" algn="l">
                        <a:spcBef>
                          <a:spcPts val="0"/>
                        </a:spcBef>
                        <a:spcAft>
                          <a:spcPts val="0"/>
                        </a:spcAft>
                        <a:buNone/>
                      </a:pPr>
                      <a:r>
                        <a:rPr lang="zh-CN"/>
                        <a:t>56.8</a:t>
                      </a:r>
                      <a:r>
                        <a:rPr lang="zh-CN"/>
                        <a:t>%</a:t>
                      </a:r>
                      <a:endParaRPr/>
                    </a:p>
                  </a:txBody>
                  <a:tcPr marT="91425" marB="91425" marR="91425" marL="91425"/>
                </a:tc>
                <a:tc>
                  <a:txBody>
                    <a:bodyPr/>
                    <a:lstStyle/>
                    <a:p>
                      <a:pPr indent="0" lvl="0" marL="0" rtl="0" algn="l">
                        <a:spcBef>
                          <a:spcPts val="0"/>
                        </a:spcBef>
                        <a:spcAft>
                          <a:spcPts val="0"/>
                        </a:spcAft>
                        <a:buNone/>
                      </a:pPr>
                      <a:r>
                        <a:rPr lang="zh-CN"/>
                        <a:t>57.5</a:t>
                      </a:r>
                      <a:r>
                        <a:rPr lang="zh-CN"/>
                        <a:t>%</a:t>
                      </a:r>
                      <a:endParaRPr/>
                    </a:p>
                  </a:txBody>
                  <a:tcPr marT="91425" marB="91425" marR="91425" marL="91425"/>
                </a:tc>
                <a:tc>
                  <a:txBody>
                    <a:bodyPr/>
                    <a:lstStyle/>
                    <a:p>
                      <a:pPr indent="0" lvl="0" marL="0" rtl="0" algn="l">
                        <a:spcBef>
                          <a:spcPts val="0"/>
                        </a:spcBef>
                        <a:spcAft>
                          <a:spcPts val="0"/>
                        </a:spcAft>
                        <a:buNone/>
                      </a:pPr>
                      <a:r>
                        <a:rPr lang="zh-CN"/>
                        <a:t>56.1</a:t>
                      </a:r>
                      <a:r>
                        <a:rPr lang="zh-CN"/>
                        <a:t>%</a:t>
                      </a:r>
                      <a:endParaRPr/>
                    </a:p>
                  </a:txBody>
                  <a:tcPr marT="91425" marB="91425" marR="91425" marL="91425"/>
                </a:tc>
              </a:tr>
              <a:tr h="381000">
                <a:tc>
                  <a:txBody>
                    <a:bodyPr/>
                    <a:lstStyle/>
                    <a:p>
                      <a:pPr indent="0" lvl="0" marL="0" rtl="0" algn="l">
                        <a:spcBef>
                          <a:spcPts val="0"/>
                        </a:spcBef>
                        <a:spcAft>
                          <a:spcPts val="0"/>
                        </a:spcAft>
                        <a:buNone/>
                      </a:pPr>
                      <a:r>
                        <a:rPr b="1" lang="zh-CN"/>
                        <a:t>Using all Spans</a:t>
                      </a:r>
                      <a:endParaRPr b="1"/>
                    </a:p>
                    <a:p>
                      <a:pPr indent="0" lvl="0" marL="0" rtl="0" algn="l">
                        <a:spcBef>
                          <a:spcPts val="0"/>
                        </a:spcBef>
                        <a:spcAft>
                          <a:spcPts val="0"/>
                        </a:spcAft>
                        <a:buNone/>
                      </a:pPr>
                      <a:r>
                        <a:rPr lang="zh-CN"/>
                        <a:t>Best Score</a:t>
                      </a:r>
                      <a:endParaRPr/>
                    </a:p>
                  </a:txBody>
                  <a:tcPr marT="91425" marB="91425" marR="91425" marL="91425"/>
                </a:tc>
                <a:tc>
                  <a:txBody>
                    <a:bodyPr/>
                    <a:lstStyle/>
                    <a:p>
                      <a:pPr indent="0" lvl="0" marL="0" rtl="0" algn="l">
                        <a:spcBef>
                          <a:spcPts val="0"/>
                        </a:spcBef>
                        <a:spcAft>
                          <a:spcPts val="0"/>
                        </a:spcAft>
                        <a:buNone/>
                      </a:pPr>
                      <a:r>
                        <a:rPr lang="zh-CN"/>
                        <a:t>89.1%</a:t>
                      </a:r>
                      <a:endParaRPr/>
                    </a:p>
                  </a:txBody>
                  <a:tcPr marT="91425" marB="91425" marR="91425" marL="91425"/>
                </a:tc>
                <a:tc>
                  <a:txBody>
                    <a:bodyPr/>
                    <a:lstStyle/>
                    <a:p>
                      <a:pPr indent="0" lvl="0" marL="0" rtl="0" algn="l">
                        <a:spcBef>
                          <a:spcPts val="0"/>
                        </a:spcBef>
                        <a:spcAft>
                          <a:spcPts val="0"/>
                        </a:spcAft>
                        <a:buNone/>
                      </a:pPr>
                      <a:r>
                        <a:rPr lang="zh-CN"/>
                        <a:t>80.1%</a:t>
                      </a:r>
                      <a:endParaRPr/>
                    </a:p>
                  </a:txBody>
                  <a:tcPr marT="91425" marB="91425" marR="91425" marL="91425"/>
                </a:tc>
                <a:tc>
                  <a:txBody>
                    <a:bodyPr/>
                    <a:lstStyle/>
                    <a:p>
                      <a:pPr indent="0" lvl="0" marL="0" rtl="0" algn="l">
                        <a:spcBef>
                          <a:spcPts val="0"/>
                        </a:spcBef>
                        <a:spcAft>
                          <a:spcPts val="0"/>
                        </a:spcAft>
                        <a:buNone/>
                      </a:pPr>
                      <a:r>
                        <a:rPr lang="zh-CN"/>
                        <a:t>83.5%</a:t>
                      </a:r>
                      <a:endParaRPr/>
                    </a:p>
                  </a:txBody>
                  <a:tcPr marT="91425" marB="91425" marR="91425" marL="91425"/>
                </a:tc>
                <a:tc>
                  <a:txBody>
                    <a:bodyPr/>
                    <a:lstStyle/>
                    <a:p>
                      <a:pPr indent="0" lvl="0" marL="0" rtl="0" algn="l">
                        <a:spcBef>
                          <a:spcPts val="0"/>
                        </a:spcBef>
                        <a:spcAft>
                          <a:spcPts val="0"/>
                        </a:spcAft>
                        <a:buNone/>
                      </a:pPr>
                      <a:r>
                        <a:rPr lang="zh-CN"/>
                        <a:t>76.9%</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2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1"/>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a:t>
            </a:r>
            <a:r>
              <a:rPr lang="zh-CN" sz="2400"/>
              <a:t>BT data processing</a:t>
            </a:r>
            <a:endParaRPr sz="2400"/>
          </a:p>
        </p:txBody>
      </p:sp>
      <p:sp>
        <p:nvSpPr>
          <p:cNvPr id="134" name="Google Shape;134;p2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pic>
        <p:nvPicPr>
          <p:cNvPr id="136" name="Google Shape;136;p21"/>
          <p:cNvPicPr preferRelativeResize="0"/>
          <p:nvPr/>
        </p:nvPicPr>
        <p:blipFill>
          <a:blip r:embed="rId3">
            <a:alphaModFix/>
          </a:blip>
          <a:stretch>
            <a:fillRect/>
          </a:stretch>
        </p:blipFill>
        <p:spPr>
          <a:xfrm>
            <a:off x="297425" y="1633225"/>
            <a:ext cx="6614601" cy="2524150"/>
          </a:xfrm>
          <a:prstGeom prst="rect">
            <a:avLst/>
          </a:prstGeom>
          <a:noFill/>
          <a:ln>
            <a:noFill/>
          </a:ln>
        </p:spPr>
      </p:pic>
      <p:pic>
        <p:nvPicPr>
          <p:cNvPr id="137" name="Google Shape;137;p21"/>
          <p:cNvPicPr preferRelativeResize="0"/>
          <p:nvPr/>
        </p:nvPicPr>
        <p:blipFill>
          <a:blip r:embed="rId4">
            <a:alphaModFix/>
          </a:blip>
          <a:stretch>
            <a:fillRect/>
          </a:stretch>
        </p:blipFill>
        <p:spPr>
          <a:xfrm>
            <a:off x="7662050" y="1633224"/>
            <a:ext cx="1004564" cy="3062300"/>
          </a:xfrm>
          <a:prstGeom prst="rect">
            <a:avLst/>
          </a:prstGeom>
          <a:noFill/>
          <a:ln>
            <a:noFill/>
          </a:ln>
        </p:spPr>
      </p:pic>
      <p:sp>
        <p:nvSpPr>
          <p:cNvPr id="138" name="Google Shape;138;p21"/>
          <p:cNvSpPr txBox="1"/>
          <p:nvPr/>
        </p:nvSpPr>
        <p:spPr>
          <a:xfrm>
            <a:off x="306925" y="1125425"/>
            <a:ext cx="41691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AIDA Dataset Processing</a:t>
            </a:r>
            <a:endParaRPr/>
          </a:p>
        </p:txBody>
      </p:sp>
      <p:sp>
        <p:nvSpPr>
          <p:cNvPr id="139" name="Google Shape;139;p21"/>
          <p:cNvSpPr txBox="1"/>
          <p:nvPr/>
        </p:nvSpPr>
        <p:spPr>
          <a:xfrm>
            <a:off x="6912025" y="1125425"/>
            <a:ext cx="20502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Wikipedia 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2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22"/>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BT data processing</a:t>
            </a:r>
            <a:endParaRPr sz="2400"/>
          </a:p>
        </p:txBody>
      </p:sp>
      <p:sp>
        <p:nvSpPr>
          <p:cNvPr id="146" name="Google Shape;146;p2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2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pic>
        <p:nvPicPr>
          <p:cNvPr id="148" name="Google Shape;148;p22"/>
          <p:cNvPicPr preferRelativeResize="0"/>
          <p:nvPr/>
        </p:nvPicPr>
        <p:blipFill>
          <a:blip r:embed="rId3">
            <a:alphaModFix/>
          </a:blip>
          <a:stretch>
            <a:fillRect/>
          </a:stretch>
        </p:blipFill>
        <p:spPr>
          <a:xfrm>
            <a:off x="5356650" y="827245"/>
            <a:ext cx="3294669" cy="4126231"/>
          </a:xfrm>
          <a:prstGeom prst="rect">
            <a:avLst/>
          </a:prstGeom>
          <a:noFill/>
          <a:ln>
            <a:noFill/>
          </a:ln>
        </p:spPr>
      </p:pic>
      <p:pic>
        <p:nvPicPr>
          <p:cNvPr id="149" name="Google Shape;149;p22"/>
          <p:cNvPicPr preferRelativeResize="0"/>
          <p:nvPr/>
        </p:nvPicPr>
        <p:blipFill>
          <a:blip r:embed="rId4">
            <a:alphaModFix/>
          </a:blip>
          <a:stretch>
            <a:fillRect/>
          </a:stretch>
        </p:blipFill>
        <p:spPr>
          <a:xfrm>
            <a:off x="152400" y="1118770"/>
            <a:ext cx="5051850" cy="30311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