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64A70B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BASIS</a:t>
            </a:r>
            <a:r>
              <a:rPr dirty="0" spc="-70"/>
              <a:t> </a:t>
            </a:r>
            <a:r>
              <a:rPr dirty="0" spc="-5"/>
              <a:t>TECHNOLOGY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64A70B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BASIS</a:t>
            </a:r>
            <a:r>
              <a:rPr dirty="0" spc="-70"/>
              <a:t> </a:t>
            </a:r>
            <a:r>
              <a:rPr dirty="0" spc="-5"/>
              <a:t>TECHNOLOGY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712470"/>
          </a:xfrm>
          <a:custGeom>
            <a:avLst/>
            <a:gdLst/>
            <a:ahLst/>
            <a:cxnLst/>
            <a:rect l="l" t="t" r="r" b="b"/>
            <a:pathLst>
              <a:path w="9144000" h="712470">
                <a:moveTo>
                  <a:pt x="9143999" y="711898"/>
                </a:moveTo>
                <a:lnTo>
                  <a:pt x="0" y="711898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8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64A70B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BASIS</a:t>
            </a:r>
            <a:r>
              <a:rPr dirty="0" spc="-70"/>
              <a:t> </a:t>
            </a:r>
            <a:r>
              <a:rPr dirty="0" spc="-5"/>
              <a:t>TECHNOLOGY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712470"/>
          </a:xfrm>
          <a:custGeom>
            <a:avLst/>
            <a:gdLst/>
            <a:ahLst/>
            <a:cxnLst/>
            <a:rect l="l" t="t" r="r" b="b"/>
            <a:pathLst>
              <a:path w="9144000" h="712470">
                <a:moveTo>
                  <a:pt x="9143999" y="711898"/>
                </a:moveTo>
                <a:lnTo>
                  <a:pt x="0" y="711898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8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64A70B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BASIS</a:t>
            </a:r>
            <a:r>
              <a:rPr dirty="0" spc="-70"/>
              <a:t> </a:t>
            </a:r>
            <a:r>
              <a:rPr dirty="0" spc="-5"/>
              <a:t>TECHNOLOGY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64A70B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BASIS</a:t>
            </a:r>
            <a:r>
              <a:rPr dirty="0" spc="-70"/>
              <a:t> </a:t>
            </a:r>
            <a:r>
              <a:rPr dirty="0" spc="-5"/>
              <a:t>TECHNOLOGY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425" y="145282"/>
            <a:ext cx="854914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9045" y="841750"/>
            <a:ext cx="8525909" cy="316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01625" y="4854731"/>
            <a:ext cx="1339214" cy="164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0">
                <a:solidFill>
                  <a:srgbClr val="64A70B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BASIS</a:t>
            </a:r>
            <a:r>
              <a:rPr dirty="0" spc="-70"/>
              <a:t> </a:t>
            </a:r>
            <a:r>
              <a:rPr dirty="0" spc="-5"/>
              <a:t>TECHNOLOGY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6" Type="http://schemas.openxmlformats.org/officeDocument/2006/relationships/image" Target="../media/image1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clweb.org/anthology/D11-1072.pdf" TargetMode="External"/><Relationship Id="rId3" Type="http://schemas.openxmlformats.org/officeDocument/2006/relationships/hyperlink" Target="https://github.com/codepie/aida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2750" y="666830"/>
            <a:ext cx="3963670" cy="16262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000" spc="-5">
                <a:solidFill>
                  <a:srgbClr val="3399FF"/>
                </a:solidFill>
              </a:rPr>
              <a:t>Entity</a:t>
            </a:r>
            <a:r>
              <a:rPr dirty="0" sz="4000" spc="-100">
                <a:solidFill>
                  <a:srgbClr val="3399FF"/>
                </a:solidFill>
              </a:rPr>
              <a:t> </a:t>
            </a:r>
            <a:r>
              <a:rPr dirty="0" sz="4000" spc="-5">
                <a:solidFill>
                  <a:srgbClr val="3399FF"/>
                </a:solidFill>
              </a:rPr>
              <a:t>Linking </a:t>
            </a:r>
            <a:r>
              <a:rPr dirty="0" sz="4000" spc="-1350">
                <a:solidFill>
                  <a:srgbClr val="3399FF"/>
                </a:solidFill>
              </a:rPr>
              <a:t> </a:t>
            </a:r>
            <a:r>
              <a:rPr dirty="0" sz="4000" spc="-5">
                <a:solidFill>
                  <a:srgbClr val="3399FF"/>
                </a:solidFill>
              </a:rPr>
              <a:t>WPI</a:t>
            </a:r>
            <a:r>
              <a:rPr dirty="0" sz="4000" spc="-25">
                <a:solidFill>
                  <a:srgbClr val="3399FF"/>
                </a:solidFill>
              </a:rPr>
              <a:t> </a:t>
            </a:r>
            <a:r>
              <a:rPr dirty="0" sz="4000" spc="-5">
                <a:solidFill>
                  <a:srgbClr val="3399FF"/>
                </a:solidFill>
              </a:rPr>
              <a:t>GQP</a:t>
            </a:r>
            <a:endParaRPr sz="4000"/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5">
                <a:solidFill>
                  <a:srgbClr val="999999"/>
                </a:solidFill>
              </a:rPr>
              <a:t>Project</a:t>
            </a:r>
            <a:r>
              <a:rPr dirty="0" spc="-60">
                <a:solidFill>
                  <a:srgbClr val="999999"/>
                </a:solidFill>
              </a:rPr>
              <a:t> </a:t>
            </a:r>
            <a:r>
              <a:rPr dirty="0">
                <a:solidFill>
                  <a:srgbClr val="999999"/>
                </a:solidFill>
              </a:rPr>
              <a:t>Updates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7025" y="3074106"/>
            <a:ext cx="3552825" cy="794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Verdana"/>
                <a:cs typeface="Verdana"/>
              </a:rPr>
              <a:t>Team</a:t>
            </a:r>
            <a:r>
              <a:rPr dirty="0" sz="1800" spc="-55" b="1">
                <a:latin typeface="Verdana"/>
                <a:cs typeface="Verdana"/>
              </a:rPr>
              <a:t> </a:t>
            </a:r>
            <a:r>
              <a:rPr dirty="0" sz="1800" spc="-5" b="1">
                <a:latin typeface="Verdana"/>
                <a:cs typeface="Verdana"/>
              </a:rPr>
              <a:t>members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ts val="1950"/>
              </a:lnSpc>
              <a:spcBef>
                <a:spcPts val="60"/>
              </a:spcBef>
            </a:pPr>
            <a:r>
              <a:rPr dirty="0" sz="1600" spc="-5">
                <a:latin typeface="Calibri"/>
                <a:cs typeface="Calibri"/>
              </a:rPr>
              <a:t>Kratika Agrawal, Vandana Anand, Xinlu He,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Min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Huang,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Soumya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Joshi, Jing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Yu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9725" y="4448245"/>
            <a:ext cx="1701164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latin typeface="Verdana"/>
                <a:cs typeface="Verdana"/>
              </a:rPr>
              <a:t>Week</a:t>
            </a:r>
            <a:r>
              <a:rPr dirty="0" sz="1300" spc="-35">
                <a:latin typeface="Verdana"/>
                <a:cs typeface="Verdana"/>
              </a:rPr>
              <a:t> </a:t>
            </a:r>
            <a:r>
              <a:rPr dirty="0" sz="1300" spc="-5">
                <a:latin typeface="Verdana"/>
                <a:cs typeface="Verdana"/>
              </a:rPr>
              <a:t>12</a:t>
            </a:r>
            <a:r>
              <a:rPr dirty="0" sz="1300" spc="-3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-</a:t>
            </a:r>
            <a:r>
              <a:rPr dirty="0" sz="1300" spc="-35">
                <a:latin typeface="Verdana"/>
                <a:cs typeface="Verdana"/>
              </a:rPr>
              <a:t> </a:t>
            </a:r>
            <a:r>
              <a:rPr dirty="0" sz="1300" spc="-5">
                <a:latin typeface="Verdana"/>
                <a:cs typeface="Verdana"/>
              </a:rPr>
              <a:t>Nov.16th</a:t>
            </a:r>
            <a:endParaRPr sz="13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5974" y="4296975"/>
            <a:ext cx="1720799" cy="5618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98"/>
            <a:ext cx="1401299" cy="51422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224" y="881755"/>
            <a:ext cx="7780020" cy="3061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latin typeface="Arial MT"/>
                <a:cs typeface="Arial MT"/>
              </a:rPr>
              <a:t>Identify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all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mentions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text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document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latin typeface="Arial MT"/>
                <a:cs typeface="Arial MT"/>
              </a:rPr>
              <a:t>List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all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candidate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entities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for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each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mention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using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WikiSearchAPI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latin typeface="Arial MT"/>
                <a:cs typeface="Arial MT"/>
              </a:rPr>
              <a:t>Prior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Probability: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measure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popularity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entity</a:t>
            </a:r>
            <a:endParaRPr sz="1800">
              <a:latin typeface="Arial MT"/>
              <a:cs typeface="Arial MT"/>
            </a:endParaRPr>
          </a:p>
          <a:p>
            <a:pPr marL="379095" marR="20320" indent="-367030">
              <a:lnSpc>
                <a:spcPct val="100699"/>
              </a:lnSpc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latin typeface="Arial MT"/>
                <a:cs typeface="Arial MT"/>
              </a:rPr>
              <a:t>Defines the </a:t>
            </a:r>
            <a:r>
              <a:rPr dirty="0" sz="1800">
                <a:latin typeface="Arial MT"/>
                <a:cs typeface="Arial MT"/>
              </a:rPr>
              <a:t>“frequencies” </a:t>
            </a:r>
            <a:r>
              <a:rPr dirty="0" sz="1800" spc="-5">
                <a:latin typeface="Arial MT"/>
                <a:cs typeface="Arial MT"/>
              </a:rPr>
              <a:t>based on Wikipedia link anchor text </a:t>
            </a:r>
            <a:r>
              <a:rPr dirty="0" sz="1800">
                <a:latin typeface="Arial MT"/>
                <a:cs typeface="Arial MT"/>
              </a:rPr>
              <a:t>referring </a:t>
            </a:r>
            <a:r>
              <a:rPr dirty="0" sz="1800" spc="-5">
                <a:latin typeface="Arial MT"/>
                <a:cs typeface="Arial MT"/>
              </a:rPr>
              <a:t>to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specific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entities.</a:t>
            </a:r>
            <a:endParaRPr sz="1800">
              <a:latin typeface="Arial MT"/>
              <a:cs typeface="Arial MT"/>
            </a:endParaRPr>
          </a:p>
          <a:p>
            <a:pPr marL="379095" marR="5080" indent="-367030">
              <a:lnSpc>
                <a:spcPct val="100699"/>
              </a:lnSpc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latin typeface="Arial MT"/>
                <a:cs typeface="Arial MT"/>
              </a:rPr>
              <a:t>For each </a:t>
            </a:r>
            <a:r>
              <a:rPr dirty="0" sz="1800">
                <a:latin typeface="Arial MT"/>
                <a:cs typeface="Arial MT"/>
              </a:rPr>
              <a:t>surface </a:t>
            </a:r>
            <a:r>
              <a:rPr dirty="0" sz="1800" spc="-5">
                <a:latin typeface="Arial MT"/>
                <a:cs typeface="Arial MT"/>
              </a:rPr>
              <a:t>form that </a:t>
            </a:r>
            <a:r>
              <a:rPr dirty="0" sz="1800">
                <a:latin typeface="Arial MT"/>
                <a:cs typeface="Arial MT"/>
              </a:rPr>
              <a:t>constitutes </a:t>
            </a:r>
            <a:r>
              <a:rPr dirty="0" sz="1800" spc="-5">
                <a:latin typeface="Arial MT"/>
                <a:cs typeface="Arial MT"/>
              </a:rPr>
              <a:t>an anchor text, </a:t>
            </a:r>
            <a:r>
              <a:rPr dirty="0" sz="1800">
                <a:latin typeface="Arial MT"/>
                <a:cs typeface="Arial MT"/>
              </a:rPr>
              <a:t>count </a:t>
            </a:r>
            <a:r>
              <a:rPr dirty="0" sz="1800" spc="-5">
                <a:latin typeface="Arial MT"/>
                <a:cs typeface="Arial MT"/>
              </a:rPr>
              <a:t>how often it </a:t>
            </a:r>
            <a:r>
              <a:rPr dirty="0" sz="1800">
                <a:latin typeface="Arial MT"/>
                <a:cs typeface="Arial MT"/>
              </a:rPr>
              <a:t> refers </a:t>
            </a:r>
            <a:r>
              <a:rPr dirty="0" sz="1800" spc="-5">
                <a:latin typeface="Arial MT"/>
                <a:cs typeface="Arial MT"/>
              </a:rPr>
              <a:t>to </a:t>
            </a:r>
            <a:r>
              <a:rPr dirty="0" sz="1800">
                <a:latin typeface="Arial MT"/>
                <a:cs typeface="Arial MT"/>
              </a:rPr>
              <a:t>a </a:t>
            </a:r>
            <a:r>
              <a:rPr dirty="0" sz="1800" spc="-5">
                <a:latin typeface="Arial MT"/>
                <a:cs typeface="Arial MT"/>
              </a:rPr>
              <a:t>particular entity: it is an estimate of probability distribution over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candidate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entities.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latin typeface="Arial MT"/>
                <a:cs typeface="Arial MT"/>
              </a:rPr>
              <a:t>Eg: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“Kashmir”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refers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to</a:t>
            </a:r>
            <a:endParaRPr sz="1800">
              <a:latin typeface="Arial MT"/>
              <a:cs typeface="Arial MT"/>
            </a:endParaRPr>
          </a:p>
          <a:p>
            <a:pPr marL="379095" marR="2328545">
              <a:lnSpc>
                <a:spcPct val="100699"/>
              </a:lnSpc>
            </a:pPr>
            <a:r>
              <a:rPr dirty="0" sz="1800" spc="-5">
                <a:latin typeface="Arial MT"/>
                <a:cs typeface="Arial MT"/>
              </a:rPr>
              <a:t>Kashmir </a:t>
            </a:r>
            <a:r>
              <a:rPr dirty="0" sz="1800">
                <a:latin typeface="Arial MT"/>
                <a:cs typeface="Arial MT"/>
              </a:rPr>
              <a:t>(the region) </a:t>
            </a:r>
            <a:r>
              <a:rPr dirty="0" sz="1800" spc="-5">
                <a:latin typeface="Arial MT"/>
                <a:cs typeface="Arial MT"/>
              </a:rPr>
              <a:t>in 90.91% of all occurrences,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Kashmir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(Song)</a:t>
            </a:r>
            <a:r>
              <a:rPr dirty="0" sz="1800" spc="-5">
                <a:latin typeface="Arial MT"/>
                <a:cs typeface="Arial MT"/>
              </a:rPr>
              <a:t> in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5.45%.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12470"/>
          </a:xfrm>
          <a:custGeom>
            <a:avLst/>
            <a:gdLst/>
            <a:ahLst/>
            <a:cxnLst/>
            <a:rect l="l" t="t" r="r" b="b"/>
            <a:pathLst>
              <a:path w="9144000" h="712470">
                <a:moveTo>
                  <a:pt x="9143999" y="711898"/>
                </a:moveTo>
                <a:lnTo>
                  <a:pt x="0" y="711898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8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425" y="145282"/>
            <a:ext cx="29495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Prior</a:t>
            </a:r>
            <a:r>
              <a:rPr dirty="0" spc="-95"/>
              <a:t> </a:t>
            </a:r>
            <a:r>
              <a:rPr dirty="0" spc="-5"/>
              <a:t>Probability:</a:t>
            </a:r>
          </a:p>
        </p:txBody>
      </p:sp>
      <p:sp>
        <p:nvSpPr>
          <p:cNvPr id="5" name="object 5"/>
          <p:cNvSpPr/>
          <p:nvPr/>
        </p:nvSpPr>
        <p:spPr>
          <a:xfrm>
            <a:off x="297424" y="4756775"/>
            <a:ext cx="8558530" cy="0"/>
          </a:xfrm>
          <a:custGeom>
            <a:avLst/>
            <a:gdLst/>
            <a:ahLst/>
            <a:cxnLst/>
            <a:rect l="l" t="t" r="r" b="b"/>
            <a:pathLst>
              <a:path w="8558530" h="0">
                <a:moveTo>
                  <a:pt x="0" y="0"/>
                </a:moveTo>
                <a:lnTo>
                  <a:pt x="8558099" y="0"/>
                </a:lnTo>
              </a:path>
            </a:pathLst>
          </a:custGeom>
          <a:ln w="19024">
            <a:solidFill>
              <a:srgbClr val="DCDC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BASIS</a:t>
            </a:r>
            <a:r>
              <a:rPr dirty="0" spc="-70"/>
              <a:t> </a:t>
            </a:r>
            <a:r>
              <a:rPr dirty="0" spc="-5"/>
              <a:t>TECHNOLOGY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12470"/>
          </a:xfrm>
          <a:custGeom>
            <a:avLst/>
            <a:gdLst/>
            <a:ahLst/>
            <a:cxnLst/>
            <a:rect l="l" t="t" r="r" b="b"/>
            <a:pathLst>
              <a:path w="9144000" h="712470">
                <a:moveTo>
                  <a:pt x="9143999" y="711898"/>
                </a:moveTo>
                <a:lnTo>
                  <a:pt x="0" y="711898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8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425" y="145282"/>
            <a:ext cx="32270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Context</a:t>
            </a:r>
            <a:r>
              <a:rPr dirty="0" spc="-85"/>
              <a:t> </a:t>
            </a:r>
            <a:r>
              <a:rPr dirty="0" spc="-5"/>
              <a:t>Similarity:</a:t>
            </a:r>
          </a:p>
        </p:txBody>
      </p:sp>
      <p:sp>
        <p:nvSpPr>
          <p:cNvPr id="4" name="object 4"/>
          <p:cNvSpPr/>
          <p:nvPr/>
        </p:nvSpPr>
        <p:spPr>
          <a:xfrm>
            <a:off x="297424" y="4756775"/>
            <a:ext cx="8558530" cy="0"/>
          </a:xfrm>
          <a:custGeom>
            <a:avLst/>
            <a:gdLst/>
            <a:ahLst/>
            <a:cxnLst/>
            <a:rect l="l" t="t" r="r" b="b"/>
            <a:pathLst>
              <a:path w="8558530" h="0">
                <a:moveTo>
                  <a:pt x="0" y="0"/>
                </a:moveTo>
                <a:lnTo>
                  <a:pt x="8558099" y="0"/>
                </a:lnTo>
              </a:path>
            </a:pathLst>
          </a:custGeom>
          <a:ln w="19024">
            <a:solidFill>
              <a:srgbClr val="DCDCD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5775" y="2236012"/>
            <a:ext cx="3390855" cy="53503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3852" y="3295174"/>
            <a:ext cx="2885700" cy="59313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589650" y="3259766"/>
            <a:ext cx="2346960" cy="588010"/>
            <a:chOff x="5589650" y="3259766"/>
            <a:chExt cx="2346960" cy="58801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1700" y="3259766"/>
              <a:ext cx="1694574" cy="3404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89650" y="3630325"/>
              <a:ext cx="833799" cy="21720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88955" y="699726"/>
            <a:ext cx="7773034" cy="36277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1475" indent="-359410">
              <a:lnSpc>
                <a:spcPts val="2030"/>
              </a:lnSpc>
              <a:spcBef>
                <a:spcPts val="100"/>
              </a:spcBef>
              <a:buChar char="●"/>
              <a:tabLst>
                <a:tab pos="371475" algn="l"/>
                <a:tab pos="372110" algn="l"/>
              </a:tabLst>
            </a:pPr>
            <a:r>
              <a:rPr dirty="0" sz="1700" spc="-35">
                <a:latin typeface="Arial MT"/>
                <a:cs typeface="Arial MT"/>
              </a:rPr>
              <a:t>Two</a:t>
            </a:r>
            <a:r>
              <a:rPr dirty="0" sz="1700" spc="-5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approaches:</a:t>
            </a:r>
            <a:endParaRPr sz="1700">
              <a:latin typeface="Arial MT"/>
              <a:cs typeface="Arial MT"/>
            </a:endParaRPr>
          </a:p>
          <a:p>
            <a:pPr lvl="1" marL="828675" indent="-409575">
              <a:lnSpc>
                <a:spcPts val="2025"/>
              </a:lnSpc>
              <a:buAutoNum type="arabicPeriod"/>
              <a:tabLst>
                <a:tab pos="828675" algn="l"/>
                <a:tab pos="829310" algn="l"/>
              </a:tabLst>
            </a:pPr>
            <a:r>
              <a:rPr dirty="0" sz="1700" spc="-5">
                <a:latin typeface="Arial MT"/>
                <a:cs typeface="Arial MT"/>
              </a:rPr>
              <a:t>For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each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mention,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construct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context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from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all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words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in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the input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text.</a:t>
            </a:r>
            <a:endParaRPr sz="1700">
              <a:latin typeface="Arial MT"/>
              <a:cs typeface="Arial MT"/>
            </a:endParaRPr>
          </a:p>
          <a:p>
            <a:pPr lvl="2" marL="1285875" indent="-359410">
              <a:lnSpc>
                <a:spcPts val="2025"/>
              </a:lnSpc>
              <a:buChar char="■"/>
              <a:tabLst>
                <a:tab pos="1285875" algn="l"/>
                <a:tab pos="1286510" algn="l"/>
              </a:tabLst>
            </a:pPr>
            <a:r>
              <a:rPr dirty="0" sz="1700" spc="-5">
                <a:latin typeface="Arial MT"/>
                <a:cs typeface="Arial MT"/>
              </a:rPr>
              <a:t>It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represents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mention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as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set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of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weighted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words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or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phrases</a:t>
            </a:r>
            <a:endParaRPr sz="1700">
              <a:latin typeface="Arial MT"/>
              <a:cs typeface="Arial MT"/>
            </a:endParaRPr>
          </a:p>
          <a:p>
            <a:pPr lvl="2" marL="1285875" indent="-359410">
              <a:lnSpc>
                <a:spcPts val="2025"/>
              </a:lnSpc>
              <a:buChar char="■"/>
              <a:tabLst>
                <a:tab pos="1285875" algn="l"/>
                <a:tab pos="1286510" algn="l"/>
              </a:tabLst>
            </a:pPr>
            <a:r>
              <a:rPr dirty="0" sz="1700" spc="-5">
                <a:latin typeface="Arial MT"/>
                <a:cs typeface="Arial MT"/>
              </a:rPr>
              <a:t>For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each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candidate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25">
                <a:latin typeface="Arial MT"/>
                <a:cs typeface="Arial MT"/>
              </a:rPr>
              <a:t>entity,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KP(e)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=&gt;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keyphrase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set</a:t>
            </a:r>
            <a:endParaRPr sz="1700">
              <a:latin typeface="Arial MT"/>
              <a:cs typeface="Arial MT"/>
            </a:endParaRPr>
          </a:p>
          <a:p>
            <a:pPr lvl="2" marL="1285875" marR="5080" indent="-359410">
              <a:lnSpc>
                <a:spcPts val="2030"/>
              </a:lnSpc>
              <a:spcBef>
                <a:spcPts val="65"/>
              </a:spcBef>
              <a:buChar char="■"/>
              <a:tabLst>
                <a:tab pos="1285875" algn="l"/>
                <a:tab pos="1286510" algn="l"/>
              </a:tabLst>
            </a:pPr>
            <a:r>
              <a:rPr dirty="0" sz="1700" spc="-5">
                <a:latin typeface="Arial MT"/>
                <a:cs typeface="Arial MT"/>
              </a:rPr>
              <a:t>For each word </a:t>
            </a:r>
            <a:r>
              <a:rPr dirty="0" sz="1700">
                <a:latin typeface="Arial MT"/>
                <a:cs typeface="Arial MT"/>
              </a:rPr>
              <a:t>w </a:t>
            </a:r>
            <a:r>
              <a:rPr dirty="0" sz="1700" spc="-5">
                <a:latin typeface="Arial MT"/>
                <a:cs typeface="Arial MT"/>
              </a:rPr>
              <a:t>in </a:t>
            </a:r>
            <a:r>
              <a:rPr dirty="0" sz="1700">
                <a:latin typeface="Arial MT"/>
                <a:cs typeface="Arial MT"/>
              </a:rPr>
              <a:t>keyphrase: compute specificity </a:t>
            </a:r>
            <a:r>
              <a:rPr dirty="0" sz="1700" spc="-5">
                <a:latin typeface="Arial MT"/>
                <a:cs typeface="Arial MT"/>
              </a:rPr>
              <a:t>weight =&gt; the </a:t>
            </a:r>
            <a:r>
              <a:rPr dirty="0" sz="1700">
                <a:latin typeface="Arial MT"/>
                <a:cs typeface="Arial MT"/>
              </a:rPr>
              <a:t>MI </a:t>
            </a:r>
            <a:r>
              <a:rPr dirty="0" sz="1700" spc="-459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(Mutual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Information)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between entity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e</a:t>
            </a:r>
            <a:r>
              <a:rPr dirty="0" sz="1700" spc="-5">
                <a:latin typeface="Arial MT"/>
                <a:cs typeface="Arial MT"/>
              </a:rPr>
              <a:t> and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keywork</a:t>
            </a:r>
            <a:r>
              <a:rPr dirty="0" sz="1700" spc="-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w</a:t>
            </a:r>
            <a:endParaRPr sz="17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buFont typeface="Arial MT"/>
              <a:buChar char="■"/>
            </a:pPr>
            <a:endParaRPr sz="19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Font typeface="Arial MT"/>
              <a:buChar char="■"/>
            </a:pPr>
            <a:endParaRPr sz="1600">
              <a:latin typeface="Arial MT"/>
              <a:cs typeface="Arial MT"/>
            </a:endParaRPr>
          </a:p>
          <a:p>
            <a:pPr lvl="2" marL="1285875" marR="636905" indent="-359410">
              <a:lnSpc>
                <a:spcPts val="2030"/>
              </a:lnSpc>
              <a:buChar char="■"/>
              <a:tabLst>
                <a:tab pos="1285875" algn="l"/>
                <a:tab pos="1286510" algn="l"/>
              </a:tabLst>
            </a:pPr>
            <a:r>
              <a:rPr dirty="0" sz="1700" spc="-5">
                <a:latin typeface="Arial MT"/>
                <a:cs typeface="Arial MT"/>
              </a:rPr>
              <a:t>Also allows partial </a:t>
            </a:r>
            <a:r>
              <a:rPr dirty="0" sz="1700">
                <a:latin typeface="Arial MT"/>
                <a:cs typeface="Arial MT"/>
              </a:rPr>
              <a:t>matches </a:t>
            </a:r>
            <a:r>
              <a:rPr dirty="0" sz="1700" spc="-5">
                <a:latin typeface="Arial MT"/>
                <a:cs typeface="Arial MT"/>
              </a:rPr>
              <a:t>of entities’ </a:t>
            </a:r>
            <a:r>
              <a:rPr dirty="0" sz="1700">
                <a:latin typeface="Arial MT"/>
                <a:cs typeface="Arial MT"/>
              </a:rPr>
              <a:t>keyphrases </a:t>
            </a:r>
            <a:r>
              <a:rPr dirty="0" sz="1700" spc="-5">
                <a:latin typeface="Arial MT"/>
                <a:cs typeface="Arial MT"/>
              </a:rPr>
              <a:t>in the text. </a:t>
            </a:r>
            <a:r>
              <a:rPr dirty="0" sz="1700" spc="-459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The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score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for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partially </a:t>
            </a:r>
            <a:r>
              <a:rPr dirty="0" sz="1700">
                <a:latin typeface="Arial MT"/>
                <a:cs typeface="Arial MT"/>
              </a:rPr>
              <a:t>matching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phrase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q</a:t>
            </a:r>
            <a:r>
              <a:rPr dirty="0" sz="1700" spc="-5">
                <a:latin typeface="Arial MT"/>
                <a:cs typeface="Arial MT"/>
              </a:rPr>
              <a:t> in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text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set</a:t>
            </a:r>
            <a:r>
              <a:rPr dirty="0" sz="1700" spc="-5">
                <a:latin typeface="Arial MT"/>
                <a:cs typeface="Arial MT"/>
              </a:rPr>
              <a:t> is:</a:t>
            </a:r>
            <a:endParaRPr sz="1700">
              <a:latin typeface="Arial MT"/>
              <a:cs typeface="Arial MT"/>
            </a:endParaRPr>
          </a:p>
          <a:p>
            <a:pPr marL="4725035">
              <a:lnSpc>
                <a:spcPts val="1955"/>
              </a:lnSpc>
            </a:pPr>
            <a:r>
              <a:rPr dirty="0" sz="1700" spc="-5">
                <a:latin typeface="Arial MT"/>
                <a:cs typeface="Arial MT"/>
              </a:rPr>
              <a:t>where,</a:t>
            </a:r>
            <a:endParaRPr sz="1700">
              <a:latin typeface="Arial MT"/>
              <a:cs typeface="Arial MT"/>
            </a:endParaRPr>
          </a:p>
          <a:p>
            <a:pPr marL="5843905" marR="45085">
              <a:lnSpc>
                <a:spcPct val="101000"/>
              </a:lnSpc>
              <a:spcBef>
                <a:spcPts val="425"/>
              </a:spcBef>
            </a:pPr>
            <a:r>
              <a:rPr dirty="0" sz="1300" i="1">
                <a:latin typeface="Arial"/>
                <a:cs typeface="Arial"/>
              </a:rPr>
              <a:t>= </a:t>
            </a:r>
            <a:r>
              <a:rPr dirty="0" sz="1300" b="1" i="1">
                <a:latin typeface="Arial"/>
                <a:cs typeface="Arial"/>
              </a:rPr>
              <a:t>MI </a:t>
            </a:r>
            <a:r>
              <a:rPr dirty="0" sz="1300" spc="-5" i="1">
                <a:latin typeface="Arial"/>
                <a:cs typeface="Arial"/>
              </a:rPr>
              <a:t>weight or </a:t>
            </a:r>
            <a:r>
              <a:rPr dirty="0" sz="1300" spc="-5" b="1" i="1">
                <a:latin typeface="Arial"/>
                <a:cs typeface="Arial"/>
              </a:rPr>
              <a:t>IDF </a:t>
            </a:r>
            <a:r>
              <a:rPr dirty="0" sz="1300" spc="-5" i="1">
                <a:latin typeface="Arial"/>
                <a:cs typeface="Arial"/>
              </a:rPr>
              <a:t>weight </a:t>
            </a:r>
            <a:r>
              <a:rPr dirty="0" sz="1300" spc="-355" i="1">
                <a:latin typeface="Arial"/>
                <a:cs typeface="Arial"/>
              </a:rPr>
              <a:t> </a:t>
            </a:r>
            <a:r>
              <a:rPr dirty="0" sz="1300" spc="-5" i="1">
                <a:latin typeface="Arial"/>
                <a:cs typeface="Arial"/>
              </a:rPr>
              <a:t>of</a:t>
            </a:r>
            <a:r>
              <a:rPr dirty="0" sz="1300" spc="-15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keyphrase</a:t>
            </a:r>
            <a:r>
              <a:rPr dirty="0" sz="1300" spc="-15" i="1">
                <a:latin typeface="Arial"/>
                <a:cs typeface="Arial"/>
              </a:rPr>
              <a:t> </a:t>
            </a:r>
            <a:r>
              <a:rPr dirty="0" sz="1300" spc="-5" i="1">
                <a:latin typeface="Arial"/>
                <a:cs typeface="Arial"/>
              </a:rPr>
              <a:t>word</a:t>
            </a:r>
            <a:r>
              <a:rPr dirty="0" sz="1300" spc="-1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w</a:t>
            </a:r>
            <a:endParaRPr sz="1300">
              <a:latin typeface="Arial"/>
              <a:cs typeface="Arial"/>
            </a:endParaRPr>
          </a:p>
          <a:p>
            <a:pPr lvl="2" marL="1285875" indent="-359410">
              <a:lnSpc>
                <a:spcPct val="100000"/>
              </a:lnSpc>
              <a:spcBef>
                <a:spcPts val="459"/>
              </a:spcBef>
              <a:buChar char="■"/>
              <a:tabLst>
                <a:tab pos="1285875" algn="l"/>
                <a:tab pos="1286510" algn="l"/>
              </a:tabLst>
            </a:pPr>
            <a:r>
              <a:rPr dirty="0" sz="1700" spc="-5">
                <a:latin typeface="Arial MT"/>
                <a:cs typeface="Arial MT"/>
              </a:rPr>
              <a:t>Aggregated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Similarity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Score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for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all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keyphrase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words:</a:t>
            </a:r>
            <a:endParaRPr sz="17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02800" y="4281900"/>
            <a:ext cx="2486861" cy="45389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BASIS</a:t>
            </a:r>
            <a:r>
              <a:rPr dirty="0" spc="-70"/>
              <a:t> </a:t>
            </a:r>
            <a:r>
              <a:rPr dirty="0" spc="-5"/>
              <a:t>TECHNOLOGY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224" y="729355"/>
            <a:ext cx="7845425" cy="3804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 sz="1800" spc="-40">
                <a:latin typeface="Arial MT"/>
                <a:cs typeface="Arial MT"/>
              </a:rPr>
              <a:t>Two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approaches:</a:t>
            </a:r>
            <a:endParaRPr sz="1800">
              <a:latin typeface="Arial MT"/>
              <a:cs typeface="Arial MT"/>
            </a:endParaRPr>
          </a:p>
          <a:p>
            <a:pPr lvl="1" marL="695960" indent="-317500">
              <a:lnSpc>
                <a:spcPct val="100000"/>
              </a:lnSpc>
              <a:spcBef>
                <a:spcPts val="15"/>
              </a:spcBef>
              <a:buAutoNum type="arabicPeriod" startAt="2"/>
              <a:tabLst>
                <a:tab pos="696595" algn="l"/>
              </a:tabLst>
            </a:pPr>
            <a:r>
              <a:rPr dirty="0" sz="1800" spc="-5">
                <a:latin typeface="Arial MT"/>
                <a:cs typeface="Arial MT"/>
              </a:rPr>
              <a:t>Consider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similarity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score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based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syntactically-parsed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context</a:t>
            </a:r>
            <a:endParaRPr sz="1800">
              <a:latin typeface="Arial MT"/>
              <a:cs typeface="Arial MT"/>
            </a:endParaRPr>
          </a:p>
          <a:p>
            <a:pPr lvl="2" marL="1293495" indent="-367030">
              <a:lnSpc>
                <a:spcPct val="100000"/>
              </a:lnSpc>
              <a:spcBef>
                <a:spcPts val="15"/>
              </a:spcBef>
              <a:buChar char="■"/>
              <a:tabLst>
                <a:tab pos="1293495" algn="l"/>
                <a:tab pos="1294130" algn="l"/>
              </a:tabLst>
            </a:pPr>
            <a:r>
              <a:rPr dirty="0" sz="1800" spc="-5">
                <a:latin typeface="Arial MT"/>
                <a:cs typeface="Arial MT"/>
              </a:rPr>
              <a:t>Associate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each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entity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with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characteristic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key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phrases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words.</a:t>
            </a:r>
            <a:endParaRPr sz="1800">
              <a:latin typeface="Arial MT"/>
              <a:cs typeface="Arial MT"/>
            </a:endParaRPr>
          </a:p>
          <a:p>
            <a:pPr marL="1293495">
              <a:lnSpc>
                <a:spcPct val="100000"/>
              </a:lnSpc>
              <a:spcBef>
                <a:spcPts val="20"/>
              </a:spcBef>
            </a:pPr>
            <a:r>
              <a:rPr dirty="0" sz="1600" spc="-5">
                <a:latin typeface="Arial MT"/>
                <a:cs typeface="Arial MT"/>
              </a:rPr>
              <a:t>Eg: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“Page”</a:t>
            </a:r>
            <a:endParaRPr sz="1600">
              <a:latin typeface="Arial MT"/>
              <a:cs typeface="Arial MT"/>
            </a:endParaRPr>
          </a:p>
          <a:p>
            <a:pPr marL="1293495" marR="980440">
              <a:lnSpc>
                <a:spcPct val="101600"/>
              </a:lnSpc>
            </a:pPr>
            <a:r>
              <a:rPr dirty="0" sz="1600" spc="-5">
                <a:latin typeface="Arial MT"/>
                <a:cs typeface="Arial MT"/>
              </a:rPr>
              <a:t>Larry Page: </a:t>
            </a:r>
            <a:r>
              <a:rPr dirty="0" sz="1600">
                <a:latin typeface="Arial MT"/>
                <a:cs typeface="Arial MT"/>
              </a:rPr>
              <a:t>keyphrases </a:t>
            </a:r>
            <a:r>
              <a:rPr dirty="0" sz="1600" spc="-5">
                <a:latin typeface="Arial MT"/>
                <a:cs typeface="Arial MT"/>
              </a:rPr>
              <a:t>like </a:t>
            </a:r>
            <a:r>
              <a:rPr dirty="0" sz="1600">
                <a:latin typeface="Arial MT"/>
                <a:cs typeface="Arial MT"/>
              </a:rPr>
              <a:t>“Stanford”, “search </a:t>
            </a:r>
            <a:r>
              <a:rPr dirty="0" sz="1600" spc="-5">
                <a:latin typeface="Arial MT"/>
                <a:cs typeface="Arial MT"/>
              </a:rPr>
              <a:t>engine”, etc. </a:t>
            </a:r>
            <a:r>
              <a:rPr dirty="0" sz="1600">
                <a:latin typeface="Arial MT"/>
                <a:cs typeface="Arial MT"/>
              </a:rPr>
              <a:t> Jimmy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Page: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keyphrases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like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“Gibson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guitar”,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“hard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rock”,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etc.</a:t>
            </a:r>
            <a:endParaRPr sz="1600">
              <a:latin typeface="Arial MT"/>
              <a:cs typeface="Arial MT"/>
            </a:endParaRPr>
          </a:p>
          <a:p>
            <a:pPr lvl="2" marL="1293495" marR="663575" indent="-367030">
              <a:lnSpc>
                <a:spcPct val="100699"/>
              </a:lnSpc>
              <a:spcBef>
                <a:spcPts val="10"/>
              </a:spcBef>
              <a:buChar char="■"/>
              <a:tabLst>
                <a:tab pos="1293495" algn="l"/>
                <a:tab pos="1294130" algn="l"/>
              </a:tabLst>
            </a:pPr>
            <a:r>
              <a:rPr dirty="0" sz="1800" spc="-5">
                <a:latin typeface="Arial MT"/>
                <a:cs typeface="Arial MT"/>
              </a:rPr>
              <a:t>Compute </a:t>
            </a:r>
            <a:r>
              <a:rPr dirty="0" sz="1800">
                <a:latin typeface="Arial MT"/>
                <a:cs typeface="Arial MT"/>
              </a:rPr>
              <a:t>similarity measure </a:t>
            </a:r>
            <a:r>
              <a:rPr dirty="0" sz="1800" spc="-5">
                <a:latin typeface="Arial MT"/>
                <a:cs typeface="Arial MT"/>
              </a:rPr>
              <a:t>between </a:t>
            </a:r>
            <a:r>
              <a:rPr dirty="0" sz="1800">
                <a:latin typeface="Arial MT"/>
                <a:cs typeface="Arial MT"/>
              </a:rPr>
              <a:t>a mention </a:t>
            </a:r>
            <a:r>
              <a:rPr dirty="0" sz="1800" spc="-5">
                <a:latin typeface="Arial MT"/>
                <a:cs typeface="Arial MT"/>
              </a:rPr>
              <a:t>and entity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candidates.</a:t>
            </a:r>
            <a:endParaRPr sz="1800">
              <a:latin typeface="Arial MT"/>
              <a:cs typeface="Arial MT"/>
            </a:endParaRPr>
          </a:p>
          <a:p>
            <a:pPr lvl="2" marL="1293495" marR="381000" indent="-367030">
              <a:lnSpc>
                <a:spcPct val="100699"/>
              </a:lnSpc>
              <a:buChar char="■"/>
              <a:tabLst>
                <a:tab pos="1293495" algn="l"/>
                <a:tab pos="1294130" algn="l"/>
              </a:tabLst>
            </a:pPr>
            <a:r>
              <a:rPr dirty="0" sz="1800" spc="-15">
                <a:latin typeface="Arial MT"/>
                <a:cs typeface="Arial MT"/>
              </a:rPr>
              <a:t>Train </a:t>
            </a:r>
            <a:r>
              <a:rPr dirty="0" sz="1800" spc="-5">
                <a:latin typeface="Arial MT"/>
                <a:cs typeface="Arial MT"/>
              </a:rPr>
              <a:t>using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large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corpus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to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collect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statistics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to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rank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candidate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entities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as per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their </a:t>
            </a:r>
            <a:r>
              <a:rPr dirty="0" sz="1800">
                <a:latin typeface="Arial MT"/>
                <a:cs typeface="Arial MT"/>
              </a:rPr>
              <a:t>compatibility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with 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verb</a:t>
            </a:r>
            <a:endParaRPr sz="1800">
              <a:latin typeface="Arial MT"/>
              <a:cs typeface="Arial MT"/>
            </a:endParaRPr>
          </a:p>
          <a:p>
            <a:pPr lvl="2" marL="1293495" marR="132715" indent="-367030">
              <a:lnSpc>
                <a:spcPct val="100699"/>
              </a:lnSpc>
              <a:buChar char="■"/>
              <a:tabLst>
                <a:tab pos="1293495" algn="l"/>
                <a:tab pos="1294130" algn="l"/>
              </a:tabLst>
            </a:pPr>
            <a:r>
              <a:rPr dirty="0" sz="1800" spc="-5">
                <a:latin typeface="Arial MT"/>
                <a:cs typeface="Arial MT"/>
              </a:rPr>
              <a:t>Consider </a:t>
            </a:r>
            <a:r>
              <a:rPr dirty="0" sz="1800">
                <a:latin typeface="Arial MT"/>
                <a:cs typeface="Arial MT"/>
              </a:rPr>
              <a:t>a set </a:t>
            </a:r>
            <a:r>
              <a:rPr dirty="0" sz="1800" spc="-5">
                <a:latin typeface="Arial MT"/>
                <a:cs typeface="Arial MT"/>
              </a:rPr>
              <a:t>of </a:t>
            </a:r>
            <a:r>
              <a:rPr dirty="0" sz="1800">
                <a:latin typeface="Arial MT"/>
                <a:cs typeface="Arial MT"/>
              </a:rPr>
              <a:t>substitutes </a:t>
            </a:r>
            <a:r>
              <a:rPr dirty="0" sz="1800" spc="-5">
                <a:latin typeface="Arial MT"/>
                <a:cs typeface="Arial MT"/>
              </a:rPr>
              <a:t>for each possible entity e, which is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taken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as its </a:t>
            </a:r>
            <a:r>
              <a:rPr dirty="0" sz="1800">
                <a:latin typeface="Arial MT"/>
                <a:cs typeface="Arial MT"/>
              </a:rPr>
              <a:t>context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cxt(e)</a:t>
            </a:r>
            <a:endParaRPr sz="1800">
              <a:latin typeface="Arial MT"/>
              <a:cs typeface="Arial MT"/>
            </a:endParaRPr>
          </a:p>
          <a:p>
            <a:pPr lvl="2" marL="1293495" marR="5080" indent="-367030">
              <a:lnSpc>
                <a:spcPct val="100699"/>
              </a:lnSpc>
              <a:buChar char="■"/>
              <a:tabLst>
                <a:tab pos="1293495" algn="l"/>
                <a:tab pos="1294130" algn="l"/>
              </a:tabLst>
            </a:pPr>
            <a:r>
              <a:rPr dirty="0" sz="1800" spc="-5">
                <a:latin typeface="Arial MT"/>
                <a:cs typeface="Arial MT"/>
              </a:rPr>
              <a:t>Syntax-based </a:t>
            </a:r>
            <a:r>
              <a:rPr dirty="0" sz="1800">
                <a:latin typeface="Arial MT"/>
                <a:cs typeface="Arial MT"/>
              </a:rPr>
              <a:t>similarity </a:t>
            </a:r>
            <a:r>
              <a:rPr dirty="0" sz="1800" spc="-5">
                <a:latin typeface="Arial MT"/>
                <a:cs typeface="Arial MT"/>
              </a:rPr>
              <a:t>between </a:t>
            </a:r>
            <a:r>
              <a:rPr dirty="0" sz="1800">
                <a:latin typeface="Arial MT"/>
                <a:cs typeface="Arial MT"/>
              </a:rPr>
              <a:t>cxt(e) </a:t>
            </a:r>
            <a:r>
              <a:rPr dirty="0" sz="1800" spc="-5">
                <a:latin typeface="Arial MT"/>
                <a:cs typeface="Arial MT"/>
              </a:rPr>
              <a:t>and </a:t>
            </a:r>
            <a:r>
              <a:rPr dirty="0" sz="1800">
                <a:latin typeface="Arial MT"/>
                <a:cs typeface="Arial MT"/>
              </a:rPr>
              <a:t>cxt(m) </a:t>
            </a:r>
            <a:r>
              <a:rPr dirty="0" sz="1800" spc="-5">
                <a:latin typeface="Arial MT"/>
                <a:cs typeface="Arial MT"/>
              </a:rPr>
              <a:t>=&gt; </a:t>
            </a:r>
            <a:r>
              <a:rPr dirty="0" sz="1800">
                <a:latin typeface="Arial MT"/>
                <a:cs typeface="Arial MT"/>
              </a:rPr>
              <a:t>sum </a:t>
            </a:r>
            <a:r>
              <a:rPr dirty="0" sz="1800" spc="-5">
                <a:latin typeface="Arial MT"/>
                <a:cs typeface="Arial MT"/>
              </a:rPr>
              <a:t>of the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scalar-product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similarity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between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two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vectors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for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each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substitute.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12470"/>
          </a:xfrm>
          <a:custGeom>
            <a:avLst/>
            <a:gdLst/>
            <a:ahLst/>
            <a:cxnLst/>
            <a:rect l="l" t="t" r="r" b="b"/>
            <a:pathLst>
              <a:path w="9144000" h="712470">
                <a:moveTo>
                  <a:pt x="9143999" y="711898"/>
                </a:moveTo>
                <a:lnTo>
                  <a:pt x="0" y="711898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8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425" y="145282"/>
            <a:ext cx="32270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Context</a:t>
            </a:r>
            <a:r>
              <a:rPr dirty="0" spc="-85"/>
              <a:t> </a:t>
            </a:r>
            <a:r>
              <a:rPr dirty="0" spc="-5"/>
              <a:t>Similarity:</a:t>
            </a:r>
          </a:p>
        </p:txBody>
      </p:sp>
      <p:sp>
        <p:nvSpPr>
          <p:cNvPr id="5" name="object 5"/>
          <p:cNvSpPr/>
          <p:nvPr/>
        </p:nvSpPr>
        <p:spPr>
          <a:xfrm>
            <a:off x="297424" y="4756775"/>
            <a:ext cx="8558530" cy="0"/>
          </a:xfrm>
          <a:custGeom>
            <a:avLst/>
            <a:gdLst/>
            <a:ahLst/>
            <a:cxnLst/>
            <a:rect l="l" t="t" r="r" b="b"/>
            <a:pathLst>
              <a:path w="8558530" h="0">
                <a:moveTo>
                  <a:pt x="0" y="0"/>
                </a:moveTo>
                <a:lnTo>
                  <a:pt x="8558099" y="0"/>
                </a:lnTo>
              </a:path>
            </a:pathLst>
          </a:custGeom>
          <a:ln w="19024">
            <a:solidFill>
              <a:srgbClr val="DCDC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BASIS</a:t>
            </a:r>
            <a:r>
              <a:rPr dirty="0" spc="-70"/>
              <a:t> </a:t>
            </a:r>
            <a:r>
              <a:rPr dirty="0" spc="-5"/>
              <a:t>TECHNOLOGY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224" y="841750"/>
            <a:ext cx="8106409" cy="276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marR="386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latin typeface="Arial MT"/>
                <a:cs typeface="Arial MT"/>
              </a:rPr>
              <a:t>Coherence among two entities =&gt; the number of incoming links that their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Wikipedia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articles </a:t>
            </a:r>
            <a:r>
              <a:rPr dirty="0" sz="1800">
                <a:latin typeface="Arial MT"/>
                <a:cs typeface="Arial MT"/>
              </a:rPr>
              <a:t>share</a:t>
            </a:r>
            <a:endParaRPr sz="1800">
              <a:latin typeface="Arial MT"/>
              <a:cs typeface="Arial MT"/>
            </a:endParaRPr>
          </a:p>
          <a:p>
            <a:pPr marL="4951095">
              <a:lnSpc>
                <a:spcPct val="100000"/>
              </a:lnSpc>
              <a:spcBef>
                <a:spcPts val="815"/>
              </a:spcBef>
            </a:pPr>
            <a:r>
              <a:rPr dirty="0" sz="1300" spc="-5">
                <a:latin typeface="Arial MT"/>
                <a:cs typeface="Arial MT"/>
              </a:rPr>
              <a:t>where,</a:t>
            </a:r>
            <a:r>
              <a:rPr dirty="0" sz="1300" spc="-20">
                <a:latin typeface="Arial MT"/>
                <a:cs typeface="Arial MT"/>
              </a:rPr>
              <a:t> </a:t>
            </a:r>
            <a:r>
              <a:rPr dirty="0" sz="1300" spc="-5" b="1" i="1">
                <a:latin typeface="Arial"/>
                <a:cs typeface="Arial"/>
              </a:rPr>
              <a:t>IN</a:t>
            </a:r>
            <a:r>
              <a:rPr dirty="0" sz="1300" spc="-15" b="1" i="1">
                <a:latin typeface="Arial"/>
                <a:cs typeface="Arial"/>
              </a:rPr>
              <a:t> </a:t>
            </a:r>
            <a:r>
              <a:rPr dirty="0" sz="1300">
                <a:latin typeface="Arial MT"/>
                <a:cs typeface="Arial MT"/>
              </a:rPr>
              <a:t>=</a:t>
            </a:r>
            <a:r>
              <a:rPr dirty="0" sz="1300" spc="-2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Incoming</a:t>
            </a:r>
            <a:r>
              <a:rPr dirty="0" sz="1300" spc="-2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links</a:t>
            </a:r>
            <a:endParaRPr sz="1300">
              <a:latin typeface="Arial MT"/>
              <a:cs typeface="Arial MT"/>
            </a:endParaRPr>
          </a:p>
          <a:p>
            <a:pPr marL="4951095">
              <a:lnSpc>
                <a:spcPct val="100000"/>
              </a:lnSpc>
              <a:spcBef>
                <a:spcPts val="434"/>
              </a:spcBef>
            </a:pPr>
            <a:r>
              <a:rPr dirty="0" sz="1300" b="1" i="1">
                <a:latin typeface="Arial"/>
                <a:cs typeface="Arial"/>
              </a:rPr>
              <a:t>N</a:t>
            </a:r>
            <a:r>
              <a:rPr dirty="0" sz="1300" spc="-20" b="1" i="1">
                <a:latin typeface="Arial"/>
                <a:cs typeface="Arial"/>
              </a:rPr>
              <a:t> </a:t>
            </a:r>
            <a:r>
              <a:rPr dirty="0" sz="1300">
                <a:latin typeface="Arial MT"/>
                <a:cs typeface="Arial MT"/>
              </a:rPr>
              <a:t>=</a:t>
            </a:r>
            <a:r>
              <a:rPr dirty="0" sz="1300" spc="-40">
                <a:latin typeface="Arial MT"/>
                <a:cs typeface="Arial MT"/>
              </a:rPr>
              <a:t> </a:t>
            </a:r>
            <a:r>
              <a:rPr dirty="0" sz="1300" spc="-35">
                <a:latin typeface="Arial MT"/>
                <a:cs typeface="Arial MT"/>
              </a:rPr>
              <a:t>Total</a:t>
            </a:r>
            <a:r>
              <a:rPr dirty="0" sz="1300" spc="-2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number</a:t>
            </a:r>
            <a:r>
              <a:rPr dirty="0" sz="1300" spc="-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of</a:t>
            </a:r>
            <a:r>
              <a:rPr dirty="0" sz="1300" spc="-2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entities</a:t>
            </a:r>
            <a:endParaRPr sz="1300">
              <a:latin typeface="Arial MT"/>
              <a:cs typeface="Arial MT"/>
            </a:endParaRPr>
          </a:p>
          <a:p>
            <a:pPr marL="379095" marR="262255" indent="-367030">
              <a:lnSpc>
                <a:spcPts val="2480"/>
              </a:lnSpc>
              <a:spcBef>
                <a:spcPts val="35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 sz="1800" spc="-15">
                <a:latin typeface="Arial MT"/>
                <a:cs typeface="Arial MT"/>
              </a:rPr>
              <a:t>It’s </a:t>
            </a:r>
            <a:r>
              <a:rPr dirty="0" sz="1800" spc="-5">
                <a:latin typeface="Arial MT"/>
                <a:cs typeface="Arial MT"/>
              </a:rPr>
              <a:t>based on the notion that entities that </a:t>
            </a:r>
            <a:r>
              <a:rPr dirty="0" sz="1800">
                <a:latin typeface="Arial MT"/>
                <a:cs typeface="Arial MT"/>
              </a:rPr>
              <a:t>co-occur </a:t>
            </a:r>
            <a:r>
              <a:rPr dirty="0" sz="1800" spc="-5">
                <a:latin typeface="Arial MT"/>
                <a:cs typeface="Arial MT"/>
              </a:rPr>
              <a:t>in </a:t>
            </a:r>
            <a:r>
              <a:rPr dirty="0" sz="1800">
                <a:latin typeface="Arial MT"/>
                <a:cs typeface="Arial MT"/>
              </a:rPr>
              <a:t>a </a:t>
            </a:r>
            <a:r>
              <a:rPr dirty="0" sz="1800" spc="-5">
                <a:latin typeface="Arial MT"/>
                <a:cs typeface="Arial MT"/>
              </a:rPr>
              <a:t>text document have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some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semantic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relationship</a:t>
            </a:r>
            <a:r>
              <a:rPr dirty="0" sz="1800" spc="-5">
                <a:latin typeface="Arial MT"/>
                <a:cs typeface="Arial MT"/>
              </a:rPr>
              <a:t> or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have 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same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semantic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type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175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latin typeface="Arial MT"/>
                <a:cs typeface="Arial MT"/>
              </a:rPr>
              <a:t>Eg: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Most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texts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deal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with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single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few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semantically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related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topics,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like,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rock</a:t>
            </a:r>
            <a:endParaRPr sz="1800">
              <a:latin typeface="Arial MT"/>
              <a:cs typeface="Arial MT"/>
            </a:endParaRPr>
          </a:p>
          <a:p>
            <a:pPr marL="379095">
              <a:lnSpc>
                <a:spcPct val="100000"/>
              </a:lnSpc>
              <a:spcBef>
                <a:spcPts val="315"/>
              </a:spcBef>
            </a:pPr>
            <a:r>
              <a:rPr dirty="0" sz="1800">
                <a:latin typeface="Arial MT"/>
                <a:cs typeface="Arial MT"/>
              </a:rPr>
              <a:t>music,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internet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technology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global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warming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not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all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together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latin typeface="Arial MT"/>
                <a:cs typeface="Arial MT"/>
              </a:rPr>
              <a:t>Distance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between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two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entities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=&gt;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 i="1">
                <a:latin typeface="Arial"/>
                <a:cs typeface="Arial"/>
              </a:rPr>
              <a:t>type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i="1">
                <a:latin typeface="Arial"/>
                <a:cs typeface="Arial"/>
              </a:rPr>
              <a:t>subclassOf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spc="-5">
                <a:latin typeface="Arial MT"/>
                <a:cs typeface="Arial MT"/>
              </a:rPr>
              <a:t>edges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12470"/>
          </a:xfrm>
          <a:custGeom>
            <a:avLst/>
            <a:gdLst/>
            <a:ahLst/>
            <a:cxnLst/>
            <a:rect l="l" t="t" r="r" b="b"/>
            <a:pathLst>
              <a:path w="9144000" h="712470">
                <a:moveTo>
                  <a:pt x="9143999" y="711898"/>
                </a:moveTo>
                <a:lnTo>
                  <a:pt x="0" y="711898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8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4725" y="145282"/>
            <a:ext cx="46120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Coherence</a:t>
            </a:r>
            <a:r>
              <a:rPr dirty="0" spc="-50"/>
              <a:t> </a:t>
            </a:r>
            <a:r>
              <a:rPr dirty="0" spc="-5"/>
              <a:t>among</a:t>
            </a:r>
            <a:r>
              <a:rPr dirty="0" spc="-50"/>
              <a:t> </a:t>
            </a:r>
            <a:r>
              <a:rPr dirty="0" spc="-5"/>
              <a:t>Entities:</a:t>
            </a:r>
          </a:p>
        </p:txBody>
      </p:sp>
      <p:sp>
        <p:nvSpPr>
          <p:cNvPr id="5" name="object 5"/>
          <p:cNvSpPr/>
          <p:nvPr/>
        </p:nvSpPr>
        <p:spPr>
          <a:xfrm>
            <a:off x="297424" y="4756775"/>
            <a:ext cx="8558530" cy="0"/>
          </a:xfrm>
          <a:custGeom>
            <a:avLst/>
            <a:gdLst/>
            <a:ahLst/>
            <a:cxnLst/>
            <a:rect l="l" t="t" r="r" b="b"/>
            <a:pathLst>
              <a:path w="8558530" h="0">
                <a:moveTo>
                  <a:pt x="0" y="0"/>
                </a:moveTo>
                <a:lnTo>
                  <a:pt x="8558099" y="0"/>
                </a:lnTo>
              </a:path>
            </a:pathLst>
          </a:custGeom>
          <a:ln w="19024">
            <a:solidFill>
              <a:srgbClr val="DCDCD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5225" y="1499595"/>
            <a:ext cx="3407624" cy="6464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BASIS</a:t>
            </a:r>
            <a:r>
              <a:rPr dirty="0" spc="-70"/>
              <a:t> </a:t>
            </a:r>
            <a:r>
              <a:rPr dirty="0" spc="-5"/>
              <a:t>TECHNOLOGY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25" y="145282"/>
            <a:ext cx="29387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Graph</a:t>
            </a:r>
            <a:r>
              <a:rPr dirty="0" spc="-85"/>
              <a:t> </a:t>
            </a:r>
            <a:r>
              <a:rPr dirty="0" spc="-5"/>
              <a:t>Modelling:</a:t>
            </a:r>
          </a:p>
        </p:txBody>
      </p:sp>
      <p:sp>
        <p:nvSpPr>
          <p:cNvPr id="3" name="object 3"/>
          <p:cNvSpPr/>
          <p:nvPr/>
        </p:nvSpPr>
        <p:spPr>
          <a:xfrm>
            <a:off x="297424" y="4756775"/>
            <a:ext cx="8558530" cy="0"/>
          </a:xfrm>
          <a:custGeom>
            <a:avLst/>
            <a:gdLst/>
            <a:ahLst/>
            <a:cxnLst/>
            <a:rect l="l" t="t" r="r" b="b"/>
            <a:pathLst>
              <a:path w="8558530" h="0">
                <a:moveTo>
                  <a:pt x="0" y="0"/>
                </a:moveTo>
                <a:lnTo>
                  <a:pt x="8558099" y="0"/>
                </a:lnTo>
              </a:path>
            </a:pathLst>
          </a:custGeom>
          <a:ln w="19024">
            <a:solidFill>
              <a:srgbClr val="DCDCDE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146412" y="1188131"/>
            <a:ext cx="6553200" cy="2984500"/>
            <a:chOff x="1146412" y="1188131"/>
            <a:chExt cx="6553200" cy="2984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6412" y="1562175"/>
              <a:ext cx="6553199" cy="26098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823924" y="1234395"/>
              <a:ext cx="280035" cy="961390"/>
            </a:xfrm>
            <a:custGeom>
              <a:avLst/>
              <a:gdLst/>
              <a:ahLst/>
              <a:cxnLst/>
              <a:rect l="l" t="t" r="r" b="b"/>
              <a:pathLst>
                <a:path w="280035" h="961389">
                  <a:moveTo>
                    <a:pt x="0" y="960929"/>
                  </a:moveTo>
                  <a:lnTo>
                    <a:pt x="279821" y="0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88641" y="1192894"/>
              <a:ext cx="30480" cy="46355"/>
            </a:xfrm>
            <a:custGeom>
              <a:avLst/>
              <a:gdLst/>
              <a:ahLst/>
              <a:cxnLst/>
              <a:rect l="l" t="t" r="r" b="b"/>
              <a:pathLst>
                <a:path w="30479" h="46355">
                  <a:moveTo>
                    <a:pt x="30210" y="45900"/>
                  </a:moveTo>
                  <a:lnTo>
                    <a:pt x="0" y="37102"/>
                  </a:lnTo>
                  <a:lnTo>
                    <a:pt x="27190" y="0"/>
                  </a:lnTo>
                  <a:lnTo>
                    <a:pt x="30210" y="459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88641" y="1192894"/>
              <a:ext cx="30480" cy="46355"/>
            </a:xfrm>
            <a:custGeom>
              <a:avLst/>
              <a:gdLst/>
              <a:ahLst/>
              <a:cxnLst/>
              <a:rect l="l" t="t" r="r" b="b"/>
              <a:pathLst>
                <a:path w="30479" h="46355">
                  <a:moveTo>
                    <a:pt x="30210" y="45900"/>
                  </a:moveTo>
                  <a:lnTo>
                    <a:pt x="27190" y="0"/>
                  </a:lnTo>
                  <a:lnTo>
                    <a:pt x="0" y="37102"/>
                  </a:lnTo>
                  <a:lnTo>
                    <a:pt x="30210" y="45900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322336" y="1381444"/>
              <a:ext cx="380365" cy="569595"/>
            </a:xfrm>
            <a:custGeom>
              <a:avLst/>
              <a:gdLst/>
              <a:ahLst/>
              <a:cxnLst/>
              <a:rect l="l" t="t" r="r" b="b"/>
              <a:pathLst>
                <a:path w="380364" h="569594">
                  <a:moveTo>
                    <a:pt x="379888" y="569555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298351" y="1345484"/>
              <a:ext cx="37465" cy="45085"/>
            </a:xfrm>
            <a:custGeom>
              <a:avLst/>
              <a:gdLst/>
              <a:ahLst/>
              <a:cxnLst/>
              <a:rect l="l" t="t" r="r" b="b"/>
              <a:pathLst>
                <a:path w="37464" h="45084">
                  <a:moveTo>
                    <a:pt x="10896" y="44690"/>
                  </a:moveTo>
                  <a:lnTo>
                    <a:pt x="0" y="0"/>
                  </a:lnTo>
                  <a:lnTo>
                    <a:pt x="37073" y="27230"/>
                  </a:lnTo>
                  <a:lnTo>
                    <a:pt x="10896" y="4469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298351" y="1345484"/>
              <a:ext cx="37465" cy="45085"/>
            </a:xfrm>
            <a:custGeom>
              <a:avLst/>
              <a:gdLst/>
              <a:ahLst/>
              <a:cxnLst/>
              <a:rect l="l" t="t" r="r" b="b"/>
              <a:pathLst>
                <a:path w="37464" h="45084">
                  <a:moveTo>
                    <a:pt x="37073" y="27230"/>
                  </a:moveTo>
                  <a:lnTo>
                    <a:pt x="0" y="0"/>
                  </a:lnTo>
                  <a:lnTo>
                    <a:pt x="10896" y="44690"/>
                  </a:lnTo>
                  <a:lnTo>
                    <a:pt x="37073" y="27230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104950" y="852487"/>
            <a:ext cx="212026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based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coherence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score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BASIS</a:t>
            </a:r>
            <a:r>
              <a:rPr dirty="0" spc="-70"/>
              <a:t> </a:t>
            </a:r>
            <a:r>
              <a:rPr dirty="0" spc="-5"/>
              <a:t>TECHNOLOGY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219349" y="959987"/>
            <a:ext cx="1981200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dirty="0" sz="1400" spc="-5">
                <a:latin typeface="Arial MT"/>
                <a:cs typeface="Arial MT"/>
              </a:rPr>
              <a:t>based on popularity prior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&amp;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similarity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score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12470"/>
          </a:xfrm>
          <a:custGeom>
            <a:avLst/>
            <a:gdLst/>
            <a:ahLst/>
            <a:cxnLst/>
            <a:rect l="l" t="t" r="r" b="b"/>
            <a:pathLst>
              <a:path w="9144000" h="712470">
                <a:moveTo>
                  <a:pt x="9143999" y="711898"/>
                </a:moveTo>
                <a:lnTo>
                  <a:pt x="0" y="711898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8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425" y="145282"/>
            <a:ext cx="29813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Graph</a:t>
            </a:r>
            <a:r>
              <a:rPr dirty="0" spc="-85"/>
              <a:t> </a:t>
            </a:r>
            <a:r>
              <a:rPr dirty="0" spc="-5"/>
              <a:t>Algorithm: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97424" y="897304"/>
            <a:ext cx="8558530" cy="3869054"/>
            <a:chOff x="297424" y="897304"/>
            <a:chExt cx="8558530" cy="3869054"/>
          </a:xfrm>
        </p:grpSpPr>
        <p:sp>
          <p:nvSpPr>
            <p:cNvPr id="5" name="object 5"/>
            <p:cNvSpPr/>
            <p:nvPr/>
          </p:nvSpPr>
          <p:spPr>
            <a:xfrm>
              <a:off x="297424" y="4756775"/>
              <a:ext cx="8558530" cy="0"/>
            </a:xfrm>
            <a:custGeom>
              <a:avLst/>
              <a:gdLst/>
              <a:ahLst/>
              <a:cxnLst/>
              <a:rect l="l" t="t" r="r" b="b"/>
              <a:pathLst>
                <a:path w="8558530" h="0">
                  <a:moveTo>
                    <a:pt x="0" y="0"/>
                  </a:moveTo>
                  <a:lnTo>
                    <a:pt x="8558099" y="0"/>
                  </a:lnTo>
                </a:path>
              </a:pathLst>
            </a:custGeom>
            <a:ln w="19024">
              <a:solidFill>
                <a:srgbClr val="DCDCD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687" y="897304"/>
              <a:ext cx="3943065" cy="380831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647217" y="869588"/>
            <a:ext cx="2799715" cy="65786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348615" marR="5080" indent="-336550">
              <a:lnSpc>
                <a:spcPts val="1650"/>
              </a:lnSpc>
              <a:spcBef>
                <a:spcPts val="180"/>
              </a:spcBef>
              <a:buChar char="●"/>
              <a:tabLst>
                <a:tab pos="347980" algn="l"/>
                <a:tab pos="349250" algn="l"/>
              </a:tabLst>
            </a:pPr>
            <a:r>
              <a:rPr dirty="0" sz="1400" spc="-5">
                <a:latin typeface="Arial MT"/>
                <a:cs typeface="Arial MT"/>
              </a:rPr>
              <a:t>An </a:t>
            </a:r>
            <a:r>
              <a:rPr dirty="0" sz="1400" spc="-5" i="1">
                <a:latin typeface="Arial"/>
                <a:cs typeface="Arial"/>
              </a:rPr>
              <a:t>entity </a:t>
            </a:r>
            <a:r>
              <a:rPr dirty="0" sz="1400" spc="-5">
                <a:latin typeface="Arial MT"/>
                <a:cs typeface="Arial MT"/>
              </a:rPr>
              <a:t>is </a:t>
            </a:r>
            <a:r>
              <a:rPr dirty="0" sz="1400" spc="-5" i="1">
                <a:latin typeface="Arial"/>
                <a:cs typeface="Arial"/>
              </a:rPr>
              <a:t>taboo </a:t>
            </a:r>
            <a:r>
              <a:rPr dirty="0" sz="1400" spc="-5">
                <a:latin typeface="Arial MT"/>
                <a:cs typeface="Arial MT"/>
              </a:rPr>
              <a:t>if it is the last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candidate </a:t>
            </a:r>
            <a:r>
              <a:rPr dirty="0" sz="1400" spc="-5">
                <a:latin typeface="Arial MT"/>
                <a:cs typeface="Arial MT"/>
              </a:rPr>
              <a:t>for </a:t>
            </a:r>
            <a:r>
              <a:rPr dirty="0" sz="1400">
                <a:latin typeface="Arial MT"/>
                <a:cs typeface="Arial MT"/>
              </a:rPr>
              <a:t>a mention </a:t>
            </a:r>
            <a:r>
              <a:rPr dirty="0" sz="1400" spc="-5">
                <a:latin typeface="Arial MT"/>
                <a:cs typeface="Arial MT"/>
              </a:rPr>
              <a:t>it is </a:t>
            </a:r>
            <a:r>
              <a:rPr dirty="0" sz="1400">
                <a:latin typeface="Arial MT"/>
                <a:cs typeface="Arial MT"/>
              </a:rPr>
              <a:t> connected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BASIS</a:t>
            </a:r>
            <a:r>
              <a:rPr dirty="0" spc="-70"/>
              <a:t> </a:t>
            </a:r>
            <a:r>
              <a:rPr dirty="0" spc="-5"/>
              <a:t>TECHNOLOGY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425" y="145282"/>
            <a:ext cx="186943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Flow</a:t>
            </a:r>
            <a:r>
              <a:rPr dirty="0" spc="-90"/>
              <a:t> </a:t>
            </a:r>
            <a:r>
              <a:rPr dirty="0" spc="-5"/>
              <a:t>Chart</a:t>
            </a:r>
          </a:p>
        </p:txBody>
      </p:sp>
      <p:sp>
        <p:nvSpPr>
          <p:cNvPr id="3" name="object 3"/>
          <p:cNvSpPr/>
          <p:nvPr/>
        </p:nvSpPr>
        <p:spPr>
          <a:xfrm>
            <a:off x="297424" y="4756775"/>
            <a:ext cx="8558530" cy="0"/>
          </a:xfrm>
          <a:custGeom>
            <a:avLst/>
            <a:gdLst/>
            <a:ahLst/>
            <a:cxnLst/>
            <a:rect l="l" t="t" r="r" b="b"/>
            <a:pathLst>
              <a:path w="8558530" h="0">
                <a:moveTo>
                  <a:pt x="0" y="0"/>
                </a:moveTo>
                <a:lnTo>
                  <a:pt x="8558099" y="0"/>
                </a:lnTo>
              </a:path>
            </a:pathLst>
          </a:custGeom>
          <a:ln w="19024">
            <a:solidFill>
              <a:srgbClr val="DCDCD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500" y="890225"/>
            <a:ext cx="5869950" cy="35908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BASIS</a:t>
            </a:r>
            <a:r>
              <a:rPr dirty="0" spc="-70"/>
              <a:t> </a:t>
            </a:r>
            <a:r>
              <a:rPr dirty="0" spc="-5"/>
              <a:t>TECHNOLOGY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2704" rIns="0" bIns="0" rtlCol="0" vert="horz">
            <a:spAutoFit/>
          </a:bodyPr>
          <a:lstStyle/>
          <a:p>
            <a:pPr marL="49847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499109" algn="l"/>
                <a:tab pos="499745" algn="l"/>
              </a:tabLst>
            </a:pPr>
            <a:r>
              <a:rPr dirty="0" spc="-5"/>
              <a:t>Prior</a:t>
            </a:r>
            <a:r>
              <a:rPr dirty="0" spc="-80"/>
              <a:t> </a:t>
            </a:r>
            <a:r>
              <a:rPr dirty="0" spc="-45"/>
              <a:t>Test:</a:t>
            </a:r>
          </a:p>
          <a:p>
            <a:pPr lvl="1" marL="955675" marR="106680" indent="-367030">
              <a:lnSpc>
                <a:spcPct val="114599"/>
              </a:lnSpc>
              <a:buChar char="○"/>
              <a:tabLst>
                <a:tab pos="956310" algn="l"/>
                <a:tab pos="956944" algn="l"/>
              </a:tabLst>
            </a:pPr>
            <a:r>
              <a:rPr dirty="0" sz="1800" spc="-5">
                <a:latin typeface="Arial MT"/>
                <a:cs typeface="Arial MT"/>
              </a:rPr>
              <a:t>For each </a:t>
            </a:r>
            <a:r>
              <a:rPr dirty="0" sz="1800">
                <a:latin typeface="Arial MT"/>
                <a:cs typeface="Arial MT"/>
              </a:rPr>
              <a:t>mention, </a:t>
            </a:r>
            <a:r>
              <a:rPr dirty="0" sz="1800" spc="-5">
                <a:latin typeface="Arial MT"/>
                <a:cs typeface="Arial MT"/>
              </a:rPr>
              <a:t>if probability prior is above </a:t>
            </a:r>
            <a:r>
              <a:rPr dirty="0" sz="1800">
                <a:latin typeface="Arial MT"/>
                <a:cs typeface="Arial MT"/>
              </a:rPr>
              <a:t>some </a:t>
            </a:r>
            <a:r>
              <a:rPr dirty="0" sz="1800" spc="-5">
                <a:latin typeface="Arial MT"/>
                <a:cs typeface="Arial MT"/>
              </a:rPr>
              <a:t>threshold, eg. 90%,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use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priors,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otherwise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disregard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computing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mention-entity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edge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weights.</a:t>
            </a:r>
            <a:endParaRPr sz="1800">
              <a:latin typeface="Arial MT"/>
              <a:cs typeface="Arial MT"/>
            </a:endParaRPr>
          </a:p>
          <a:p>
            <a:pPr marL="49847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99109" algn="l"/>
                <a:tab pos="499745" algn="l"/>
              </a:tabLst>
            </a:pPr>
            <a:r>
              <a:rPr dirty="0" spc="-5"/>
              <a:t>Coherence</a:t>
            </a:r>
            <a:r>
              <a:rPr dirty="0" spc="-75"/>
              <a:t> </a:t>
            </a:r>
            <a:r>
              <a:rPr dirty="0" spc="-45"/>
              <a:t>Test:</a:t>
            </a:r>
          </a:p>
          <a:p>
            <a:pPr lvl="1" marL="955675" indent="-367030">
              <a:lnSpc>
                <a:spcPct val="100000"/>
              </a:lnSpc>
              <a:spcBef>
                <a:spcPts val="315"/>
              </a:spcBef>
              <a:buChar char="○"/>
              <a:tabLst>
                <a:tab pos="956310" algn="l"/>
                <a:tab pos="956944" algn="l"/>
              </a:tabLst>
            </a:pPr>
            <a:r>
              <a:rPr dirty="0" sz="1800" spc="-5">
                <a:latin typeface="Arial MT"/>
                <a:cs typeface="Arial MT"/>
              </a:rPr>
              <a:t>Compute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 i="1">
                <a:latin typeface="Arial"/>
                <a:cs typeface="Arial"/>
              </a:rPr>
              <a:t>L1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spc="-5">
                <a:latin typeface="Arial MT"/>
                <a:cs typeface="Arial MT"/>
              </a:rPr>
              <a:t>distance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between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prior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probability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similarity-only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measure</a:t>
            </a:r>
            <a:endParaRPr sz="1800">
              <a:latin typeface="Arial MT"/>
              <a:cs typeface="Arial MT"/>
            </a:endParaRPr>
          </a:p>
          <a:p>
            <a:pPr lvl="1" marL="119380">
              <a:lnSpc>
                <a:spcPct val="100000"/>
              </a:lnSpc>
              <a:buFont typeface="Arial MT"/>
              <a:buChar char="○"/>
            </a:pPr>
            <a:endParaRPr sz="2000"/>
          </a:p>
          <a:p>
            <a:pPr lvl="1" marL="119380">
              <a:lnSpc>
                <a:spcPct val="100000"/>
              </a:lnSpc>
              <a:spcBef>
                <a:spcPts val="30"/>
              </a:spcBef>
              <a:buFont typeface="Arial MT"/>
              <a:buChar char="○"/>
            </a:pPr>
            <a:endParaRPr sz="2550"/>
          </a:p>
          <a:p>
            <a:pPr lvl="1" marL="955675" indent="-367030">
              <a:lnSpc>
                <a:spcPct val="100000"/>
              </a:lnSpc>
              <a:buChar char="○"/>
              <a:tabLst>
                <a:tab pos="956310" algn="l"/>
                <a:tab pos="956944" algn="l"/>
              </a:tabLst>
            </a:pPr>
            <a:r>
              <a:rPr dirty="0" sz="1800" spc="-5">
                <a:latin typeface="Arial MT"/>
                <a:cs typeface="Arial MT"/>
              </a:rPr>
              <a:t>If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 </a:t>
            </a:r>
            <a:r>
              <a:rPr dirty="0" sz="1800" spc="-10">
                <a:latin typeface="Arial MT"/>
                <a:cs typeface="Arial MT"/>
              </a:rPr>
              <a:t>difference </a:t>
            </a:r>
            <a:r>
              <a:rPr dirty="0" sz="1800" spc="-5">
                <a:latin typeface="Arial MT"/>
                <a:cs typeface="Arial MT"/>
              </a:rPr>
              <a:t>is </a:t>
            </a:r>
            <a:r>
              <a:rPr dirty="0" sz="1800">
                <a:latin typeface="Arial MT"/>
                <a:cs typeface="Arial MT"/>
              </a:rPr>
              <a:t>more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than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5">
                <a:latin typeface="Arial MT"/>
                <a:cs typeface="Arial MT"/>
              </a:rPr>
              <a:t> threshold,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then Coherence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test </a:t>
            </a:r>
            <a:r>
              <a:rPr dirty="0" sz="1800">
                <a:latin typeface="Arial MT"/>
                <a:cs typeface="Arial MT"/>
              </a:rPr>
              <a:t>might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fix it</a:t>
            </a:r>
            <a:endParaRPr sz="1800">
              <a:latin typeface="Arial MT"/>
              <a:cs typeface="Arial MT"/>
            </a:endParaRPr>
          </a:p>
          <a:p>
            <a:pPr lvl="1" marL="955675" marR="49530" indent="-367030">
              <a:lnSpc>
                <a:spcPct val="114599"/>
              </a:lnSpc>
              <a:buChar char="○"/>
              <a:tabLst>
                <a:tab pos="956310" algn="l"/>
                <a:tab pos="956944" algn="l"/>
              </a:tabLst>
            </a:pPr>
            <a:r>
              <a:rPr dirty="0" sz="1800" spc="-5">
                <a:latin typeface="Arial MT"/>
                <a:cs typeface="Arial MT"/>
              </a:rPr>
              <a:t>Else, if the </a:t>
            </a:r>
            <a:r>
              <a:rPr dirty="0" sz="1800" spc="-10">
                <a:latin typeface="Arial MT"/>
                <a:cs typeface="Arial MT"/>
              </a:rPr>
              <a:t>difference </a:t>
            </a:r>
            <a:r>
              <a:rPr dirty="0" sz="1800" spc="-5">
                <a:latin typeface="Arial MT"/>
                <a:cs typeface="Arial MT"/>
              </a:rPr>
              <a:t>is less than the threshold, then Coherence test </a:t>
            </a:r>
            <a:r>
              <a:rPr dirty="0" sz="1800">
                <a:latin typeface="Arial MT"/>
                <a:cs typeface="Arial MT"/>
              </a:rPr>
              <a:t>might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add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risk</a:t>
            </a:r>
            <a:r>
              <a:rPr dirty="0" sz="1800" spc="-5">
                <a:latin typeface="Arial MT"/>
                <a:cs typeface="Arial MT"/>
              </a:rPr>
              <a:t> for thematically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heterogeneous text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12470"/>
          </a:xfrm>
          <a:custGeom>
            <a:avLst/>
            <a:gdLst/>
            <a:ahLst/>
            <a:cxnLst/>
            <a:rect l="l" t="t" r="r" b="b"/>
            <a:pathLst>
              <a:path w="9144000" h="712470">
                <a:moveTo>
                  <a:pt x="9143999" y="711898"/>
                </a:moveTo>
                <a:lnTo>
                  <a:pt x="0" y="711898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8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4725" y="145282"/>
            <a:ext cx="31394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Robustness</a:t>
            </a:r>
            <a:r>
              <a:rPr dirty="0" spc="-85"/>
              <a:t> </a:t>
            </a:r>
            <a:r>
              <a:rPr dirty="0" spc="-5"/>
              <a:t>Tests:</a:t>
            </a:r>
          </a:p>
        </p:txBody>
      </p:sp>
      <p:sp>
        <p:nvSpPr>
          <p:cNvPr id="5" name="object 5"/>
          <p:cNvSpPr/>
          <p:nvPr/>
        </p:nvSpPr>
        <p:spPr>
          <a:xfrm>
            <a:off x="297424" y="4756775"/>
            <a:ext cx="8558530" cy="0"/>
          </a:xfrm>
          <a:custGeom>
            <a:avLst/>
            <a:gdLst/>
            <a:ahLst/>
            <a:cxnLst/>
            <a:rect l="l" t="t" r="r" b="b"/>
            <a:pathLst>
              <a:path w="8558530" h="0">
                <a:moveTo>
                  <a:pt x="0" y="0"/>
                </a:moveTo>
                <a:lnTo>
                  <a:pt x="8558099" y="0"/>
                </a:lnTo>
              </a:path>
            </a:pathLst>
          </a:custGeom>
          <a:ln w="19024">
            <a:solidFill>
              <a:srgbClr val="DCDCD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8825" y="2534200"/>
            <a:ext cx="2725153" cy="44173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BASIS</a:t>
            </a:r>
            <a:r>
              <a:rPr dirty="0" spc="-70"/>
              <a:t> </a:t>
            </a:r>
            <a:r>
              <a:rPr dirty="0" spc="-5"/>
              <a:t>TECHNOLOGY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6124" y="881755"/>
            <a:ext cx="60528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17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91795" algn="l"/>
                <a:tab pos="392430" algn="l"/>
              </a:tabLst>
            </a:pPr>
            <a:r>
              <a:rPr dirty="0" sz="1800" spc="-5">
                <a:latin typeface="Arial MT"/>
                <a:cs typeface="Arial MT"/>
              </a:rPr>
              <a:t>For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each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mention </a:t>
            </a:r>
            <a:r>
              <a:rPr dirty="0" sz="1800" i="1">
                <a:latin typeface="Arial"/>
                <a:cs typeface="Arial"/>
              </a:rPr>
              <a:t>m</a:t>
            </a:r>
            <a:r>
              <a:rPr dirty="0" baseline="-32407" sz="1800" i="1">
                <a:latin typeface="Arial"/>
                <a:cs typeface="Arial"/>
              </a:rPr>
              <a:t>i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5" i="1">
                <a:latin typeface="Arial"/>
                <a:cs typeface="Arial"/>
              </a:rPr>
              <a:t>i=1...k</a:t>
            </a:r>
            <a:r>
              <a:rPr dirty="0" sz="1800" spc="-5">
                <a:latin typeface="Arial MT"/>
                <a:cs typeface="Arial MT"/>
              </a:rPr>
              <a:t>,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select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entity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candidates </a:t>
            </a:r>
            <a:r>
              <a:rPr dirty="0" sz="1800" spc="-5" i="1">
                <a:latin typeface="Arial"/>
                <a:cs typeface="Arial"/>
              </a:rPr>
              <a:t>e</a:t>
            </a:r>
            <a:r>
              <a:rPr dirty="0" baseline="-32407" sz="1800" spc="-7" i="1">
                <a:latin typeface="Arial"/>
                <a:cs typeface="Arial"/>
              </a:rPr>
              <a:t>ji</a:t>
            </a:r>
            <a:r>
              <a:rPr dirty="0" sz="1800" spc="-5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12470"/>
          </a:xfrm>
          <a:custGeom>
            <a:avLst/>
            <a:gdLst/>
            <a:ahLst/>
            <a:cxnLst/>
            <a:rect l="l" t="t" r="r" b="b"/>
            <a:pathLst>
              <a:path w="9144000" h="712470">
                <a:moveTo>
                  <a:pt x="9143999" y="711898"/>
                </a:moveTo>
                <a:lnTo>
                  <a:pt x="0" y="711898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8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4725" y="145282"/>
            <a:ext cx="30949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Overall</a:t>
            </a:r>
            <a:r>
              <a:rPr dirty="0" spc="-85"/>
              <a:t> </a:t>
            </a:r>
            <a:r>
              <a:rPr dirty="0" spc="-5"/>
              <a:t>Objective:</a:t>
            </a:r>
          </a:p>
        </p:txBody>
      </p:sp>
      <p:sp>
        <p:nvSpPr>
          <p:cNvPr id="5" name="object 5"/>
          <p:cNvSpPr/>
          <p:nvPr/>
        </p:nvSpPr>
        <p:spPr>
          <a:xfrm>
            <a:off x="297424" y="4756775"/>
            <a:ext cx="8558530" cy="0"/>
          </a:xfrm>
          <a:custGeom>
            <a:avLst/>
            <a:gdLst/>
            <a:ahLst/>
            <a:cxnLst/>
            <a:rect l="l" t="t" r="r" b="b"/>
            <a:pathLst>
              <a:path w="8558530" h="0">
                <a:moveTo>
                  <a:pt x="0" y="0"/>
                </a:moveTo>
                <a:lnTo>
                  <a:pt x="8558099" y="0"/>
                </a:lnTo>
              </a:path>
            </a:pathLst>
          </a:custGeom>
          <a:ln w="19024">
            <a:solidFill>
              <a:srgbClr val="DCDCD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1314450"/>
            <a:ext cx="5181599" cy="17525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77700" y="3320225"/>
            <a:ext cx="2371724" cy="2952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BASIS</a:t>
            </a:r>
            <a:r>
              <a:rPr dirty="0" spc="-70"/>
              <a:t> </a:t>
            </a:r>
            <a:r>
              <a:rPr dirty="0" spc="-5"/>
              <a:t>TECHNOLOGY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224" y="841750"/>
            <a:ext cx="7209790" cy="968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latin typeface="Arial MT"/>
                <a:cs typeface="Arial MT"/>
              </a:rPr>
              <a:t>Using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SVM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classifier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CoNLL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training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to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find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optimal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values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parameters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 the objective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function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 sz="1800" spc="-20">
                <a:latin typeface="Arial MT"/>
                <a:cs typeface="Arial MT"/>
              </a:rPr>
              <a:t>Turn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to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CNN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to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do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tuning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job?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12470"/>
          </a:xfrm>
          <a:custGeom>
            <a:avLst/>
            <a:gdLst/>
            <a:ahLst/>
            <a:cxnLst/>
            <a:rect l="l" t="t" r="r" b="b"/>
            <a:pathLst>
              <a:path w="9144000" h="712470">
                <a:moveTo>
                  <a:pt x="9143999" y="711898"/>
                </a:moveTo>
                <a:lnTo>
                  <a:pt x="0" y="711898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8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425" y="145282"/>
            <a:ext cx="30994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Parameter</a:t>
            </a:r>
            <a:r>
              <a:rPr dirty="0" spc="-95"/>
              <a:t> </a:t>
            </a:r>
            <a:r>
              <a:rPr dirty="0" spc="-5"/>
              <a:t>Tuning</a:t>
            </a:r>
          </a:p>
        </p:txBody>
      </p:sp>
      <p:sp>
        <p:nvSpPr>
          <p:cNvPr id="5" name="object 5"/>
          <p:cNvSpPr/>
          <p:nvPr/>
        </p:nvSpPr>
        <p:spPr>
          <a:xfrm>
            <a:off x="297424" y="4756775"/>
            <a:ext cx="8558530" cy="0"/>
          </a:xfrm>
          <a:custGeom>
            <a:avLst/>
            <a:gdLst/>
            <a:ahLst/>
            <a:cxnLst/>
            <a:rect l="l" t="t" r="r" b="b"/>
            <a:pathLst>
              <a:path w="8558530" h="0">
                <a:moveTo>
                  <a:pt x="0" y="0"/>
                </a:moveTo>
                <a:lnTo>
                  <a:pt x="8558099" y="0"/>
                </a:lnTo>
              </a:path>
            </a:pathLst>
          </a:custGeom>
          <a:ln w="19024">
            <a:solidFill>
              <a:srgbClr val="DCDC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BASIS</a:t>
            </a:r>
            <a:r>
              <a:rPr dirty="0" spc="-70"/>
              <a:t> </a:t>
            </a:r>
            <a:r>
              <a:rPr dirty="0" spc="-5"/>
              <a:t>TECHNOLOGY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600" y="964226"/>
            <a:ext cx="8000365" cy="2764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5" b="1">
                <a:latin typeface="Arial"/>
                <a:cs typeface="Arial"/>
              </a:rPr>
              <a:t>Done</a:t>
            </a:r>
            <a:r>
              <a:rPr dirty="0" sz="1700" spc="-30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&amp;</a:t>
            </a:r>
            <a:r>
              <a:rPr dirty="0" sz="1700" spc="-25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In</a:t>
            </a:r>
            <a:r>
              <a:rPr dirty="0" sz="1700" spc="-25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Progress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Arial"/>
              <a:cs typeface="Arial"/>
            </a:endParaRPr>
          </a:p>
          <a:p>
            <a:pPr marL="469900" indent="-304165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dirty="0" sz="1700" spc="-5">
                <a:latin typeface="Arial MT"/>
                <a:cs typeface="Arial MT"/>
              </a:rPr>
              <a:t>Finding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Optimal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value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of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k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for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the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training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model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Improvement</a:t>
            </a:r>
            <a:endParaRPr sz="1700">
              <a:latin typeface="Arial MT"/>
              <a:cs typeface="Arial MT"/>
            </a:endParaRPr>
          </a:p>
          <a:p>
            <a:pPr lvl="1" marL="1384300" indent="-387985">
              <a:lnSpc>
                <a:spcPct val="100000"/>
              </a:lnSpc>
              <a:spcBef>
                <a:spcPts val="1040"/>
              </a:spcBef>
              <a:buAutoNum type="arabicPeriod"/>
              <a:tabLst>
                <a:tab pos="1383665" algn="l"/>
                <a:tab pos="1384300" algn="l"/>
              </a:tabLst>
            </a:pPr>
            <a:r>
              <a:rPr dirty="0" sz="1500" spc="-5">
                <a:latin typeface="Arial MT"/>
                <a:cs typeface="Arial MT"/>
              </a:rPr>
              <a:t>Github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Code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review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completed</a:t>
            </a:r>
            <a:endParaRPr sz="1500">
              <a:latin typeface="Arial MT"/>
              <a:cs typeface="Arial MT"/>
            </a:endParaRPr>
          </a:p>
          <a:p>
            <a:pPr lvl="1" marL="1384300" indent="-387985">
              <a:lnSpc>
                <a:spcPct val="100000"/>
              </a:lnSpc>
              <a:spcBef>
                <a:spcPts val="975"/>
              </a:spcBef>
              <a:buAutoNum type="arabicPeriod"/>
              <a:tabLst>
                <a:tab pos="1383665" algn="l"/>
                <a:tab pos="1384300" algn="l"/>
              </a:tabLst>
            </a:pPr>
            <a:r>
              <a:rPr dirty="0" sz="1500" spc="-5">
                <a:latin typeface="Arial MT"/>
                <a:cs typeface="Arial MT"/>
              </a:rPr>
              <a:t>Some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doubts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regarding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multiple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variables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handling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the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mention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entity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relations</a:t>
            </a:r>
            <a:endParaRPr sz="1500">
              <a:latin typeface="Arial MT"/>
              <a:cs typeface="Arial MT"/>
            </a:endParaRPr>
          </a:p>
          <a:p>
            <a:pPr lvl="1" marL="1384300" indent="-387985">
              <a:lnSpc>
                <a:spcPct val="100000"/>
              </a:lnSpc>
              <a:spcBef>
                <a:spcPts val="975"/>
              </a:spcBef>
              <a:buAutoNum type="arabicPeriod"/>
              <a:tabLst>
                <a:tab pos="1383665" algn="l"/>
                <a:tab pos="1384300" algn="l"/>
              </a:tabLst>
            </a:pPr>
            <a:r>
              <a:rPr dirty="0" sz="1500" spc="-10">
                <a:latin typeface="Arial MT"/>
                <a:cs typeface="Arial MT"/>
              </a:rPr>
              <a:t>Training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model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improvement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is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in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progress</a:t>
            </a:r>
            <a:endParaRPr sz="1500">
              <a:latin typeface="Arial MT"/>
              <a:cs typeface="Arial MT"/>
            </a:endParaRPr>
          </a:p>
          <a:p>
            <a:pPr marL="469900" indent="-304165">
              <a:lnSpc>
                <a:spcPct val="100000"/>
              </a:lnSpc>
              <a:spcBef>
                <a:spcPts val="969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1700" spc="-5">
                <a:latin typeface="Arial MT"/>
                <a:cs typeface="Arial MT"/>
              </a:rPr>
              <a:t>Improving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the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bt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dataset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processing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work</a:t>
            </a:r>
            <a:endParaRPr sz="1700">
              <a:latin typeface="Arial MT"/>
              <a:cs typeface="Arial MT"/>
            </a:endParaRPr>
          </a:p>
          <a:p>
            <a:pPr marL="469900" indent="-304165">
              <a:lnSpc>
                <a:spcPct val="100000"/>
              </a:lnSpc>
              <a:spcBef>
                <a:spcPts val="1035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1700" spc="-5">
                <a:latin typeface="Arial MT"/>
                <a:cs typeface="Arial MT"/>
              </a:rPr>
              <a:t>Improving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the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test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results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12470"/>
          </a:xfrm>
          <a:custGeom>
            <a:avLst/>
            <a:gdLst/>
            <a:ahLst/>
            <a:cxnLst/>
            <a:rect l="l" t="t" r="r" b="b"/>
            <a:pathLst>
              <a:path w="9144000" h="712470">
                <a:moveTo>
                  <a:pt x="9143999" y="711898"/>
                </a:moveTo>
                <a:lnTo>
                  <a:pt x="0" y="711898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8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425" y="145284"/>
            <a:ext cx="53797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Latent</a:t>
            </a:r>
            <a:r>
              <a:rPr dirty="0" spc="-35"/>
              <a:t> </a:t>
            </a:r>
            <a:r>
              <a:rPr dirty="0" spc="-5"/>
              <a:t>Relations</a:t>
            </a:r>
            <a:r>
              <a:rPr dirty="0" spc="-30"/>
              <a:t> </a:t>
            </a:r>
            <a:r>
              <a:rPr dirty="0" spc="-5"/>
              <a:t>paper</a:t>
            </a:r>
            <a:r>
              <a:rPr dirty="0" spc="-30"/>
              <a:t> </a:t>
            </a:r>
            <a:r>
              <a:rPr dirty="0" spc="-5"/>
              <a:t>updates</a:t>
            </a:r>
          </a:p>
        </p:txBody>
      </p:sp>
      <p:sp>
        <p:nvSpPr>
          <p:cNvPr id="5" name="object 5"/>
          <p:cNvSpPr/>
          <p:nvPr/>
        </p:nvSpPr>
        <p:spPr>
          <a:xfrm>
            <a:off x="297424" y="4756775"/>
            <a:ext cx="8558530" cy="0"/>
          </a:xfrm>
          <a:custGeom>
            <a:avLst/>
            <a:gdLst/>
            <a:ahLst/>
            <a:cxnLst/>
            <a:rect l="l" t="t" r="r" b="b"/>
            <a:pathLst>
              <a:path w="8558530" h="0">
                <a:moveTo>
                  <a:pt x="0" y="0"/>
                </a:moveTo>
                <a:lnTo>
                  <a:pt x="8558099" y="0"/>
                </a:lnTo>
              </a:path>
            </a:pathLst>
          </a:custGeom>
          <a:ln w="19024">
            <a:solidFill>
              <a:srgbClr val="DCDC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BASIS</a:t>
            </a:r>
            <a:r>
              <a:rPr dirty="0" spc="-70"/>
              <a:t> </a:t>
            </a:r>
            <a:r>
              <a:rPr dirty="0" spc="-5"/>
              <a:t>TECHNOLOGY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8651" y="881755"/>
            <a:ext cx="7956550" cy="5759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431800" marR="5080" indent="-419734">
              <a:lnSpc>
                <a:spcPct val="100699"/>
              </a:lnSpc>
              <a:spcBef>
                <a:spcPts val="85"/>
              </a:spcBef>
              <a:tabLst>
                <a:tab pos="431800" algn="l"/>
              </a:tabLst>
            </a:pPr>
            <a:r>
              <a:rPr dirty="0" sz="1800" spc="-5">
                <a:latin typeface="Arial MT"/>
                <a:cs typeface="Arial MT"/>
              </a:rPr>
              <a:t>1.	In the preprocessing part of the algorithm, why it </a:t>
            </a:r>
            <a:r>
              <a:rPr dirty="0" sz="1800">
                <a:latin typeface="Arial MT"/>
                <a:cs typeface="Arial MT"/>
              </a:rPr>
              <a:t>starts </a:t>
            </a:r>
            <a:r>
              <a:rPr dirty="0" sz="1800" spc="-5">
                <a:latin typeface="Arial MT"/>
                <a:cs typeface="Arial MT"/>
              </a:rPr>
              <a:t>from an entity node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instead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mention</a:t>
            </a:r>
            <a:r>
              <a:rPr dirty="0" sz="1800" spc="-5">
                <a:latin typeface="Arial MT"/>
                <a:cs typeface="Arial MT"/>
              </a:rPr>
              <a:t> node?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8651" y="3489700"/>
            <a:ext cx="7955915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800" marR="5080" indent="-419734">
              <a:lnSpc>
                <a:spcPct val="114599"/>
              </a:lnSpc>
              <a:spcBef>
                <a:spcPts val="100"/>
              </a:spcBef>
              <a:tabLst>
                <a:tab pos="431800" algn="l"/>
              </a:tabLst>
            </a:pPr>
            <a:r>
              <a:rPr dirty="0" sz="1800" spc="-5">
                <a:latin typeface="Arial MT"/>
                <a:cs typeface="Arial MT"/>
              </a:rPr>
              <a:t>2.	How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SVM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classifier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works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parameter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tuning?</a:t>
            </a:r>
            <a:r>
              <a:rPr dirty="0" sz="1800" spc="-1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Are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classes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defined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as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True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(linking</a:t>
            </a:r>
            <a:r>
              <a:rPr dirty="0" sz="1800" spc="-5">
                <a:latin typeface="Arial MT"/>
                <a:cs typeface="Arial MT"/>
              </a:rPr>
              <a:t> to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 </a:t>
            </a:r>
            <a:r>
              <a:rPr dirty="0" sz="1800">
                <a:latin typeface="Arial MT"/>
                <a:cs typeface="Arial MT"/>
              </a:rPr>
              <a:t>right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entity) </a:t>
            </a:r>
            <a:r>
              <a:rPr dirty="0" sz="1800">
                <a:latin typeface="Arial MT"/>
                <a:cs typeface="Arial MT"/>
              </a:rPr>
              <a:t>&amp;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False </a:t>
            </a:r>
            <a:r>
              <a:rPr dirty="0" sz="1800">
                <a:latin typeface="Arial MT"/>
                <a:cs typeface="Arial MT"/>
              </a:rPr>
              <a:t>(not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linking to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 </a:t>
            </a:r>
            <a:r>
              <a:rPr dirty="0" sz="1800">
                <a:latin typeface="Arial MT"/>
                <a:cs typeface="Arial MT"/>
              </a:rPr>
              <a:t>right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entity) </a:t>
            </a:r>
            <a:r>
              <a:rPr dirty="0" sz="1800"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712470"/>
          </a:xfrm>
          <a:custGeom>
            <a:avLst/>
            <a:gdLst/>
            <a:ahLst/>
            <a:cxnLst/>
            <a:rect l="l" t="t" r="r" b="b"/>
            <a:pathLst>
              <a:path w="9144000" h="712470">
                <a:moveTo>
                  <a:pt x="9143999" y="711898"/>
                </a:moveTo>
                <a:lnTo>
                  <a:pt x="0" y="711898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8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425" y="145282"/>
            <a:ext cx="14655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Queries:</a:t>
            </a:r>
          </a:p>
        </p:txBody>
      </p:sp>
      <p:sp>
        <p:nvSpPr>
          <p:cNvPr id="6" name="object 6"/>
          <p:cNvSpPr/>
          <p:nvPr/>
        </p:nvSpPr>
        <p:spPr>
          <a:xfrm>
            <a:off x="297424" y="4756775"/>
            <a:ext cx="8558530" cy="0"/>
          </a:xfrm>
          <a:custGeom>
            <a:avLst/>
            <a:gdLst/>
            <a:ahLst/>
            <a:cxnLst/>
            <a:rect l="l" t="t" r="r" b="b"/>
            <a:pathLst>
              <a:path w="8558530" h="0">
                <a:moveTo>
                  <a:pt x="0" y="0"/>
                </a:moveTo>
                <a:lnTo>
                  <a:pt x="8558099" y="0"/>
                </a:lnTo>
              </a:path>
            </a:pathLst>
          </a:custGeom>
          <a:ln w="19024">
            <a:solidFill>
              <a:srgbClr val="DCDCD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325362"/>
            <a:ext cx="3333749" cy="183832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BASIS</a:t>
            </a:r>
            <a:r>
              <a:rPr dirty="0" spc="-70"/>
              <a:t> </a:t>
            </a:r>
            <a:r>
              <a:rPr dirty="0" spc="-5"/>
              <a:t>TECHNOLOGY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687" y="1211981"/>
            <a:ext cx="7741920" cy="814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Research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Paper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Reference: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u="heavy" sz="1800" spc="-1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https://www.aclweb.org/anthology/D11-1072.pdf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AIDA</a:t>
            </a:r>
            <a:r>
              <a:rPr dirty="0" sz="1800" spc="-1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System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usage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guide: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u="heavy" sz="1800" spc="-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https://github.com/codepie/aida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12470"/>
          </a:xfrm>
          <a:custGeom>
            <a:avLst/>
            <a:gdLst/>
            <a:ahLst/>
            <a:cxnLst/>
            <a:rect l="l" t="t" r="r" b="b"/>
            <a:pathLst>
              <a:path w="9144000" h="712470">
                <a:moveTo>
                  <a:pt x="9143999" y="711898"/>
                </a:moveTo>
                <a:lnTo>
                  <a:pt x="0" y="711898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8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425" y="145282"/>
            <a:ext cx="20529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References:</a:t>
            </a:r>
          </a:p>
        </p:txBody>
      </p:sp>
      <p:sp>
        <p:nvSpPr>
          <p:cNvPr id="5" name="object 5"/>
          <p:cNvSpPr/>
          <p:nvPr/>
        </p:nvSpPr>
        <p:spPr>
          <a:xfrm>
            <a:off x="297424" y="4756775"/>
            <a:ext cx="8558530" cy="0"/>
          </a:xfrm>
          <a:custGeom>
            <a:avLst/>
            <a:gdLst/>
            <a:ahLst/>
            <a:cxnLst/>
            <a:rect l="l" t="t" r="r" b="b"/>
            <a:pathLst>
              <a:path w="8558530" h="0">
                <a:moveTo>
                  <a:pt x="0" y="0"/>
                </a:moveTo>
                <a:lnTo>
                  <a:pt x="8558099" y="0"/>
                </a:lnTo>
              </a:path>
            </a:pathLst>
          </a:custGeom>
          <a:ln w="19024">
            <a:solidFill>
              <a:srgbClr val="DCDC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BASIS</a:t>
            </a:r>
            <a:r>
              <a:rPr dirty="0" spc="-70"/>
              <a:t> </a:t>
            </a:r>
            <a:r>
              <a:rPr dirty="0" spc="-5"/>
              <a:t>TECHNOLOGY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12470"/>
          </a:xfrm>
          <a:custGeom>
            <a:avLst/>
            <a:gdLst/>
            <a:ahLst/>
            <a:cxnLst/>
            <a:rect l="l" t="t" r="r" b="b"/>
            <a:pathLst>
              <a:path w="9144000" h="712470">
                <a:moveTo>
                  <a:pt x="9143999" y="711898"/>
                </a:moveTo>
                <a:lnTo>
                  <a:pt x="0" y="711898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8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425" y="145284"/>
            <a:ext cx="53797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Latent</a:t>
            </a:r>
            <a:r>
              <a:rPr dirty="0" spc="-35"/>
              <a:t> </a:t>
            </a:r>
            <a:r>
              <a:rPr dirty="0" spc="-5"/>
              <a:t>Relations</a:t>
            </a:r>
            <a:r>
              <a:rPr dirty="0" spc="-30"/>
              <a:t> </a:t>
            </a:r>
            <a:r>
              <a:rPr dirty="0" spc="-5"/>
              <a:t>paper</a:t>
            </a:r>
            <a:r>
              <a:rPr dirty="0" spc="-30"/>
              <a:t> </a:t>
            </a:r>
            <a:r>
              <a:rPr dirty="0" spc="-5"/>
              <a:t>updates</a:t>
            </a:r>
          </a:p>
        </p:txBody>
      </p:sp>
      <p:sp>
        <p:nvSpPr>
          <p:cNvPr id="4" name="object 4"/>
          <p:cNvSpPr/>
          <p:nvPr/>
        </p:nvSpPr>
        <p:spPr>
          <a:xfrm>
            <a:off x="297424" y="4756775"/>
            <a:ext cx="8558530" cy="0"/>
          </a:xfrm>
          <a:custGeom>
            <a:avLst/>
            <a:gdLst/>
            <a:ahLst/>
            <a:cxnLst/>
            <a:rect l="l" t="t" r="r" b="b"/>
            <a:pathLst>
              <a:path w="8558530" h="0">
                <a:moveTo>
                  <a:pt x="0" y="0"/>
                </a:moveTo>
                <a:lnTo>
                  <a:pt x="8558099" y="0"/>
                </a:lnTo>
              </a:path>
            </a:pathLst>
          </a:custGeom>
          <a:ln w="19024">
            <a:solidFill>
              <a:srgbClr val="DCDC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70450" y="1051021"/>
            <a:ext cx="5330825" cy="34404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 MT"/>
                <a:cs typeface="Arial MT"/>
              </a:rPr>
              <a:t>Poor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testing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result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might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caused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by</a:t>
            </a:r>
            <a:endParaRPr sz="1600">
              <a:latin typeface="Arial MT"/>
              <a:cs typeface="Arial MT"/>
            </a:endParaRPr>
          </a:p>
          <a:p>
            <a:pPr marL="469900" indent="-344170">
              <a:lnSpc>
                <a:spcPct val="100000"/>
              </a:lnSpc>
              <a:spcBef>
                <a:spcPts val="3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500" spc="-5">
                <a:latin typeface="Arial MT"/>
                <a:cs typeface="Arial MT"/>
              </a:rPr>
              <a:t>Processing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error</a:t>
            </a:r>
            <a:endParaRPr sz="1500">
              <a:latin typeface="Arial MT"/>
              <a:cs typeface="Arial MT"/>
            </a:endParaRPr>
          </a:p>
          <a:p>
            <a:pPr lvl="1" marL="927100" indent="-336550">
              <a:lnSpc>
                <a:spcPts val="1664"/>
              </a:lnSpc>
              <a:buChar char="○"/>
              <a:tabLst>
                <a:tab pos="926465" algn="l"/>
                <a:tab pos="927100" algn="l"/>
              </a:tabLst>
            </a:pPr>
            <a:r>
              <a:rPr dirty="0" sz="1400" spc="-5">
                <a:latin typeface="Arial MT"/>
                <a:cs typeface="Arial MT"/>
              </a:rPr>
              <a:t>Candidates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selection(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get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at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least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10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candidates)</a:t>
            </a:r>
            <a:endParaRPr sz="1400">
              <a:latin typeface="Arial MT"/>
              <a:cs typeface="Arial MT"/>
            </a:endParaRPr>
          </a:p>
          <a:p>
            <a:pPr lvl="2" marL="1384300" marR="286385" indent="-336550">
              <a:lnSpc>
                <a:spcPts val="1650"/>
              </a:lnSpc>
              <a:spcBef>
                <a:spcPts val="65"/>
              </a:spcBef>
              <a:buChar char="■"/>
              <a:tabLst>
                <a:tab pos="1383665" algn="l"/>
                <a:tab pos="1384300" algn="l"/>
              </a:tabLst>
            </a:pPr>
            <a:r>
              <a:rPr dirty="0" sz="1400" spc="-5">
                <a:latin typeface="Arial MT"/>
                <a:cs typeface="Arial MT"/>
              </a:rPr>
              <a:t>Basic processing </a:t>
            </a:r>
            <a:r>
              <a:rPr dirty="0" sz="1400">
                <a:latin typeface="Arial MT"/>
                <a:cs typeface="Arial MT"/>
              </a:rPr>
              <a:t>(lower(), </a:t>
            </a:r>
            <a:r>
              <a:rPr dirty="0" sz="1400" spc="-5">
                <a:latin typeface="Arial MT"/>
                <a:cs typeface="Arial MT"/>
              </a:rPr>
              <a:t>Remove the </a:t>
            </a:r>
            <a:r>
              <a:rPr dirty="0" sz="1400">
                <a:latin typeface="Arial MT"/>
                <a:cs typeface="Arial MT"/>
              </a:rPr>
              <a:t>special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symbol)</a:t>
            </a:r>
            <a:endParaRPr sz="1400">
              <a:latin typeface="Arial MT"/>
              <a:cs typeface="Arial MT"/>
            </a:endParaRPr>
          </a:p>
          <a:p>
            <a:pPr lvl="2" marL="1384300" indent="-336550">
              <a:lnSpc>
                <a:spcPts val="1585"/>
              </a:lnSpc>
              <a:buChar char="■"/>
              <a:tabLst>
                <a:tab pos="1383665" algn="l"/>
                <a:tab pos="1384300" algn="l"/>
              </a:tabLst>
            </a:pPr>
            <a:r>
              <a:rPr dirty="0" sz="1400" spc="-5">
                <a:latin typeface="Arial MT"/>
                <a:cs typeface="Arial MT"/>
              </a:rPr>
              <a:t>Transfromed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Mentions</a:t>
            </a:r>
            <a:endParaRPr sz="1400">
              <a:latin typeface="Arial MT"/>
              <a:cs typeface="Arial MT"/>
            </a:endParaRPr>
          </a:p>
          <a:p>
            <a:pPr lvl="3" marL="1841500" marR="5080" indent="-336550">
              <a:lnSpc>
                <a:spcPts val="1650"/>
              </a:lnSpc>
              <a:spcBef>
                <a:spcPts val="65"/>
              </a:spcBef>
              <a:buChar char="●"/>
              <a:tabLst>
                <a:tab pos="1840864" algn="l"/>
                <a:tab pos="1841500" algn="l"/>
              </a:tabLst>
            </a:pPr>
            <a:r>
              <a:rPr dirty="0" sz="1400" spc="-5">
                <a:latin typeface="Arial MT"/>
                <a:cs typeface="Arial MT"/>
              </a:rPr>
              <a:t>Loop: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e.g.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air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marshal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service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air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marshal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-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marshal service - </a:t>
            </a:r>
            <a:r>
              <a:rPr dirty="0" sz="1400" spc="-5">
                <a:latin typeface="Arial MT"/>
                <a:cs typeface="Arial MT"/>
              </a:rPr>
              <a:t>air </a:t>
            </a:r>
            <a:r>
              <a:rPr dirty="0" sz="1400">
                <a:latin typeface="Arial MT"/>
                <a:cs typeface="Arial MT"/>
              </a:rPr>
              <a:t>- marshal -service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(break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when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got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10 </a:t>
            </a:r>
            <a:r>
              <a:rPr dirty="0" sz="1400">
                <a:latin typeface="Arial MT"/>
                <a:cs typeface="Arial MT"/>
              </a:rPr>
              <a:t>candidates)</a:t>
            </a:r>
            <a:endParaRPr sz="1400">
              <a:latin typeface="Arial MT"/>
              <a:cs typeface="Arial MT"/>
            </a:endParaRPr>
          </a:p>
          <a:p>
            <a:pPr lvl="3" marL="1841500" indent="-336550">
              <a:lnSpc>
                <a:spcPts val="1585"/>
              </a:lnSpc>
              <a:buChar char="●"/>
              <a:tabLst>
                <a:tab pos="1840864" algn="l"/>
                <a:tab pos="1841500" algn="l"/>
              </a:tabLst>
            </a:pPr>
            <a:r>
              <a:rPr dirty="0" sz="1400">
                <a:latin typeface="Arial MT"/>
                <a:cs typeface="Arial MT"/>
              </a:rPr>
              <a:t>Might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bring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errors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50"/>
              </a:lnSpc>
            </a:pPr>
            <a:r>
              <a:rPr dirty="0" sz="1400" spc="-5">
                <a:latin typeface="Arial MT"/>
                <a:cs typeface="Arial MT"/>
              </a:rPr>
              <a:t>Approach:</a:t>
            </a:r>
            <a:endParaRPr sz="1400">
              <a:latin typeface="Arial MT"/>
              <a:cs typeface="Arial MT"/>
            </a:endParaRPr>
          </a:p>
          <a:p>
            <a:pPr marL="469900" indent="-336550">
              <a:lnSpc>
                <a:spcPts val="165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400" spc="-5">
                <a:latin typeface="Arial MT"/>
                <a:cs typeface="Arial MT"/>
              </a:rPr>
              <a:t>Only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keep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basic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processing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work</a:t>
            </a:r>
            <a:endParaRPr sz="1400">
              <a:latin typeface="Arial MT"/>
              <a:cs typeface="Arial MT"/>
            </a:endParaRPr>
          </a:p>
          <a:p>
            <a:pPr lvl="1" marL="927100" indent="-336550">
              <a:lnSpc>
                <a:spcPts val="1650"/>
              </a:lnSpc>
              <a:buChar char="○"/>
              <a:tabLst>
                <a:tab pos="926465" algn="l"/>
                <a:tab pos="927100" algn="l"/>
              </a:tabLst>
            </a:pPr>
            <a:r>
              <a:rPr dirty="0" sz="1400" spc="-35">
                <a:latin typeface="Arial MT"/>
                <a:cs typeface="Arial MT"/>
              </a:rPr>
              <a:t>Total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Mentions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452</a:t>
            </a:r>
            <a:endParaRPr sz="1400">
              <a:latin typeface="Arial MT"/>
              <a:cs typeface="Arial MT"/>
            </a:endParaRPr>
          </a:p>
          <a:p>
            <a:pPr lvl="1" marL="927100" indent="-336550">
              <a:lnSpc>
                <a:spcPts val="1650"/>
              </a:lnSpc>
              <a:buChar char="○"/>
              <a:tabLst>
                <a:tab pos="926465" algn="l"/>
                <a:tab pos="927100" algn="l"/>
              </a:tabLst>
            </a:pPr>
            <a:r>
              <a:rPr dirty="0" sz="1400">
                <a:latin typeface="Arial MT"/>
                <a:cs typeface="Arial MT"/>
              </a:rPr>
              <a:t>Mentions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with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more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than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10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candidates: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273</a:t>
            </a:r>
            <a:endParaRPr sz="1400">
              <a:latin typeface="Arial MT"/>
              <a:cs typeface="Arial MT"/>
            </a:endParaRPr>
          </a:p>
          <a:p>
            <a:pPr lvl="1" marL="927100" indent="-336550">
              <a:lnSpc>
                <a:spcPts val="1650"/>
              </a:lnSpc>
              <a:buChar char="○"/>
              <a:tabLst>
                <a:tab pos="926465" algn="l"/>
                <a:tab pos="927100" algn="l"/>
              </a:tabLst>
            </a:pPr>
            <a:r>
              <a:rPr dirty="0" sz="1400" spc="-30">
                <a:latin typeface="Arial MT"/>
                <a:cs typeface="Arial MT"/>
              </a:rPr>
              <a:t>Testing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result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F1: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0.256</a:t>
            </a:r>
            <a:endParaRPr sz="1400">
              <a:latin typeface="Arial MT"/>
              <a:cs typeface="Arial MT"/>
            </a:endParaRPr>
          </a:p>
          <a:p>
            <a:pPr lvl="2" marL="1384300" indent="-336550">
              <a:lnSpc>
                <a:spcPts val="1664"/>
              </a:lnSpc>
              <a:buChar char="■"/>
              <a:tabLst>
                <a:tab pos="1383665" algn="l"/>
                <a:tab pos="1384300" algn="l"/>
              </a:tabLst>
            </a:pPr>
            <a:r>
              <a:rPr dirty="0" sz="1400" spc="-5">
                <a:latin typeface="Arial MT"/>
                <a:cs typeface="Arial MT"/>
              </a:rPr>
              <a:t>improved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little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55062" y="856962"/>
            <a:ext cx="3248025" cy="3745229"/>
            <a:chOff x="5755062" y="856962"/>
            <a:chExt cx="3248025" cy="374522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0883" y="928925"/>
              <a:ext cx="3102783" cy="36113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759825" y="861725"/>
              <a:ext cx="3238500" cy="3735704"/>
            </a:xfrm>
            <a:custGeom>
              <a:avLst/>
              <a:gdLst/>
              <a:ahLst/>
              <a:cxnLst/>
              <a:rect l="l" t="t" r="r" b="b"/>
              <a:pathLst>
                <a:path w="3238500" h="3735704">
                  <a:moveTo>
                    <a:pt x="0" y="0"/>
                  </a:moveTo>
                  <a:lnTo>
                    <a:pt x="3238499" y="0"/>
                  </a:lnTo>
                  <a:lnTo>
                    <a:pt x="3238499" y="3735599"/>
                  </a:lnTo>
                  <a:lnTo>
                    <a:pt x="0" y="3735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BASIS</a:t>
            </a:r>
            <a:r>
              <a:rPr dirty="0" spc="-70"/>
              <a:t> </a:t>
            </a:r>
            <a:r>
              <a:rPr dirty="0" spc="-5"/>
              <a:t>TECHNOLOGY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12470"/>
          </a:xfrm>
          <a:custGeom>
            <a:avLst/>
            <a:gdLst/>
            <a:ahLst/>
            <a:cxnLst/>
            <a:rect l="l" t="t" r="r" b="b"/>
            <a:pathLst>
              <a:path w="9144000" h="712470">
                <a:moveTo>
                  <a:pt x="9143999" y="711898"/>
                </a:moveTo>
                <a:lnTo>
                  <a:pt x="0" y="711898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8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425" y="145284"/>
            <a:ext cx="53797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Latent</a:t>
            </a:r>
            <a:r>
              <a:rPr dirty="0" spc="-35"/>
              <a:t> </a:t>
            </a:r>
            <a:r>
              <a:rPr dirty="0" spc="-5"/>
              <a:t>Relations</a:t>
            </a:r>
            <a:r>
              <a:rPr dirty="0" spc="-30"/>
              <a:t> </a:t>
            </a:r>
            <a:r>
              <a:rPr dirty="0" spc="-5"/>
              <a:t>paper</a:t>
            </a:r>
            <a:r>
              <a:rPr dirty="0" spc="-30"/>
              <a:t> </a:t>
            </a:r>
            <a:r>
              <a:rPr dirty="0" spc="-5"/>
              <a:t>updates</a:t>
            </a:r>
          </a:p>
        </p:txBody>
      </p:sp>
      <p:sp>
        <p:nvSpPr>
          <p:cNvPr id="4" name="object 4"/>
          <p:cNvSpPr/>
          <p:nvPr/>
        </p:nvSpPr>
        <p:spPr>
          <a:xfrm>
            <a:off x="297424" y="4756775"/>
            <a:ext cx="8558530" cy="0"/>
          </a:xfrm>
          <a:custGeom>
            <a:avLst/>
            <a:gdLst/>
            <a:ahLst/>
            <a:cxnLst/>
            <a:rect l="l" t="t" r="r" b="b"/>
            <a:pathLst>
              <a:path w="8558530" h="0">
                <a:moveTo>
                  <a:pt x="0" y="0"/>
                </a:moveTo>
                <a:lnTo>
                  <a:pt x="8558099" y="0"/>
                </a:lnTo>
              </a:path>
            </a:pathLst>
          </a:custGeom>
          <a:ln w="19024">
            <a:solidFill>
              <a:srgbClr val="DCDC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70450" y="1051021"/>
            <a:ext cx="5168265" cy="34594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 MT"/>
                <a:cs typeface="Arial MT"/>
              </a:rPr>
              <a:t>Poor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testing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result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might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caused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by</a:t>
            </a:r>
            <a:endParaRPr sz="1600">
              <a:latin typeface="Arial MT"/>
              <a:cs typeface="Arial MT"/>
            </a:endParaRPr>
          </a:p>
          <a:p>
            <a:pPr marL="469900" indent="-344170">
              <a:lnSpc>
                <a:spcPct val="100000"/>
              </a:lnSpc>
              <a:spcBef>
                <a:spcPts val="3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500" spc="-5">
                <a:latin typeface="Arial MT"/>
                <a:cs typeface="Arial MT"/>
              </a:rPr>
              <a:t>Other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reasons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related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to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model</a:t>
            </a:r>
            <a:endParaRPr sz="1500">
              <a:latin typeface="Arial MT"/>
              <a:cs typeface="Arial MT"/>
            </a:endParaRPr>
          </a:p>
          <a:p>
            <a:pPr lvl="1" marL="927100" indent="-344170">
              <a:lnSpc>
                <a:spcPct val="100000"/>
              </a:lnSpc>
              <a:buChar char="○"/>
              <a:tabLst>
                <a:tab pos="926465" algn="l"/>
                <a:tab pos="927100" algn="l"/>
              </a:tabLst>
            </a:pPr>
            <a:r>
              <a:rPr dirty="0" sz="1500" spc="-10">
                <a:latin typeface="Arial MT"/>
                <a:cs typeface="Arial MT"/>
              </a:rPr>
              <a:t>Training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data: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original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data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from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the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paper</a:t>
            </a:r>
            <a:endParaRPr sz="1500">
              <a:latin typeface="Arial MT"/>
              <a:cs typeface="Arial MT"/>
            </a:endParaRPr>
          </a:p>
          <a:p>
            <a:pPr lvl="1" marL="927100" indent="-344170">
              <a:lnSpc>
                <a:spcPct val="100000"/>
              </a:lnSpc>
              <a:buChar char="○"/>
              <a:tabLst>
                <a:tab pos="926465" algn="l"/>
                <a:tab pos="927100" algn="l"/>
              </a:tabLst>
            </a:pPr>
            <a:r>
              <a:rPr dirty="0" sz="1500">
                <a:latin typeface="Arial MT"/>
                <a:cs typeface="Arial MT"/>
              </a:rPr>
              <a:t>Model:</a:t>
            </a:r>
            <a:endParaRPr sz="1500">
              <a:latin typeface="Arial MT"/>
              <a:cs typeface="Arial MT"/>
            </a:endParaRPr>
          </a:p>
          <a:p>
            <a:pPr lvl="2" marL="1384300" marR="600710" indent="-344170">
              <a:lnSpc>
                <a:spcPct val="100000"/>
              </a:lnSpc>
              <a:buChar char="■"/>
              <a:tabLst>
                <a:tab pos="1383665" algn="l"/>
                <a:tab pos="1384300" algn="l"/>
              </a:tabLst>
            </a:pPr>
            <a:r>
              <a:rPr dirty="0" sz="1500" spc="-5">
                <a:latin typeface="Arial MT"/>
                <a:cs typeface="Arial MT"/>
              </a:rPr>
              <a:t>used pretrained </a:t>
            </a:r>
            <a:r>
              <a:rPr dirty="0" sz="1500">
                <a:latin typeface="Arial MT"/>
                <a:cs typeface="Arial MT"/>
              </a:rPr>
              <a:t>context </a:t>
            </a:r>
            <a:r>
              <a:rPr dirty="0" sz="1500" spc="-5">
                <a:latin typeface="Arial MT"/>
                <a:cs typeface="Arial MT"/>
              </a:rPr>
              <a:t>and entity 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embeddings</a:t>
            </a:r>
            <a:r>
              <a:rPr dirty="0" sz="1500" spc="37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baed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on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wiki2014textfile</a:t>
            </a:r>
            <a:endParaRPr sz="1500">
              <a:latin typeface="Arial MT"/>
              <a:cs typeface="Arial MT"/>
            </a:endParaRPr>
          </a:p>
          <a:p>
            <a:pPr lvl="2" marL="12700" marR="2717165" indent="1027430">
              <a:lnSpc>
                <a:spcPct val="100000"/>
              </a:lnSpc>
              <a:buChar char="■"/>
              <a:tabLst>
                <a:tab pos="1383665" algn="l"/>
                <a:tab pos="1384300" algn="l"/>
              </a:tabLst>
            </a:pPr>
            <a:r>
              <a:rPr dirty="0" sz="1500" spc="-5">
                <a:latin typeface="Arial MT"/>
                <a:cs typeface="Arial MT"/>
              </a:rPr>
              <a:t>local</a:t>
            </a:r>
            <a:r>
              <a:rPr dirty="0" sz="1500" spc="-9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context </a:t>
            </a:r>
            <a:r>
              <a:rPr dirty="0" sz="1500" spc="-40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Approaches:</a:t>
            </a:r>
            <a:endParaRPr sz="1500">
              <a:latin typeface="Arial MT"/>
              <a:cs typeface="Arial MT"/>
            </a:endParaRPr>
          </a:p>
          <a:p>
            <a:pPr marL="469900" indent="-34417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500" spc="-5">
                <a:latin typeface="Arial MT"/>
                <a:cs typeface="Arial MT"/>
              </a:rPr>
              <a:t>Using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new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version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wikipedia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text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file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to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train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model</a:t>
            </a:r>
            <a:endParaRPr sz="1500">
              <a:latin typeface="Arial MT"/>
              <a:cs typeface="Arial MT"/>
            </a:endParaRPr>
          </a:p>
          <a:p>
            <a:pPr lvl="1" marL="927100" indent="-344170">
              <a:lnSpc>
                <a:spcPct val="100000"/>
              </a:lnSpc>
              <a:buChar char="○"/>
              <a:tabLst>
                <a:tab pos="926465" algn="l"/>
                <a:tab pos="927100" algn="l"/>
              </a:tabLst>
            </a:pPr>
            <a:r>
              <a:rPr dirty="0" sz="1500" spc="-5">
                <a:latin typeface="Arial MT"/>
                <a:cs typeface="Arial MT"/>
              </a:rPr>
              <a:t>too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large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-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not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feasible</a:t>
            </a:r>
            <a:endParaRPr sz="1500">
              <a:latin typeface="Arial MT"/>
              <a:cs typeface="Arial MT"/>
            </a:endParaRPr>
          </a:p>
          <a:p>
            <a:pPr marL="12700" marR="5080" indent="113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500" spc="-5">
                <a:latin typeface="Arial MT"/>
                <a:cs typeface="Arial MT"/>
              </a:rPr>
              <a:t>Using old </a:t>
            </a:r>
            <a:r>
              <a:rPr dirty="0" sz="1500">
                <a:latin typeface="Arial MT"/>
                <a:cs typeface="Arial MT"/>
              </a:rPr>
              <a:t>version </a:t>
            </a:r>
            <a:r>
              <a:rPr dirty="0" sz="1500" spc="-5">
                <a:latin typeface="Arial MT"/>
                <a:cs typeface="Arial MT"/>
              </a:rPr>
              <a:t>wikipedia text file to </a:t>
            </a:r>
            <a:r>
              <a:rPr dirty="0" sz="1500">
                <a:latin typeface="Arial MT"/>
                <a:cs typeface="Arial MT"/>
              </a:rPr>
              <a:t>select candidates </a:t>
            </a:r>
            <a:r>
              <a:rPr dirty="0" sz="1500" spc="-40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and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calculate</a:t>
            </a:r>
            <a:r>
              <a:rPr dirty="0" sz="1500" spc="-5">
                <a:latin typeface="Arial MT"/>
                <a:cs typeface="Arial MT"/>
              </a:rPr>
              <a:t> frequency</a:t>
            </a:r>
            <a:endParaRPr sz="1500">
              <a:latin typeface="Arial MT"/>
              <a:cs typeface="Arial MT"/>
            </a:endParaRPr>
          </a:p>
          <a:p>
            <a:pPr lvl="1" marL="927100" indent="-344170">
              <a:lnSpc>
                <a:spcPct val="100000"/>
              </a:lnSpc>
              <a:buChar char="○"/>
              <a:tabLst>
                <a:tab pos="926465" algn="l"/>
                <a:tab pos="927100" algn="l"/>
              </a:tabLst>
            </a:pPr>
            <a:r>
              <a:rPr dirty="0" sz="1500" spc="-40">
                <a:latin typeface="Arial MT"/>
                <a:cs typeface="Arial MT"/>
              </a:rPr>
              <a:t>Total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Mentions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: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452</a:t>
            </a:r>
            <a:endParaRPr sz="1500">
              <a:latin typeface="Arial MT"/>
              <a:cs typeface="Arial MT"/>
            </a:endParaRPr>
          </a:p>
          <a:p>
            <a:pPr lvl="1" marL="927100" indent="-344170">
              <a:lnSpc>
                <a:spcPct val="100000"/>
              </a:lnSpc>
              <a:spcBef>
                <a:spcPts val="100"/>
              </a:spcBef>
              <a:buSzPct val="107142"/>
              <a:buChar char="○"/>
              <a:tabLst>
                <a:tab pos="926465" algn="l"/>
                <a:tab pos="927100" algn="l"/>
              </a:tabLst>
            </a:pPr>
            <a:r>
              <a:rPr dirty="0" sz="1400">
                <a:latin typeface="Arial MT"/>
                <a:cs typeface="Arial MT"/>
              </a:rPr>
              <a:t>Mentions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with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more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than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10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candidates: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188</a:t>
            </a:r>
            <a:endParaRPr sz="1400">
              <a:latin typeface="Arial MT"/>
              <a:cs typeface="Arial MT"/>
            </a:endParaRPr>
          </a:p>
          <a:p>
            <a:pPr lvl="1" marL="927100" indent="-336550">
              <a:lnSpc>
                <a:spcPct val="100000"/>
              </a:lnSpc>
              <a:spcBef>
                <a:spcPts val="20"/>
              </a:spcBef>
              <a:buChar char="○"/>
              <a:tabLst>
                <a:tab pos="926465" algn="l"/>
                <a:tab pos="927100" algn="l"/>
              </a:tabLst>
            </a:pPr>
            <a:r>
              <a:rPr dirty="0" sz="1400" spc="-30">
                <a:latin typeface="Arial MT"/>
                <a:cs typeface="Arial MT"/>
              </a:rPr>
              <a:t>Testing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result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F1: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0.409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80949" y="794412"/>
            <a:ext cx="3270885" cy="3880485"/>
            <a:chOff x="5780949" y="794412"/>
            <a:chExt cx="3270885" cy="388048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8021" y="814074"/>
              <a:ext cx="3110309" cy="377433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785712" y="799175"/>
              <a:ext cx="3261360" cy="3870960"/>
            </a:xfrm>
            <a:custGeom>
              <a:avLst/>
              <a:gdLst/>
              <a:ahLst/>
              <a:cxnLst/>
              <a:rect l="l" t="t" r="r" b="b"/>
              <a:pathLst>
                <a:path w="3261359" h="3870960">
                  <a:moveTo>
                    <a:pt x="0" y="0"/>
                  </a:moveTo>
                  <a:lnTo>
                    <a:pt x="3260999" y="0"/>
                  </a:lnTo>
                  <a:lnTo>
                    <a:pt x="3260999" y="3870899"/>
                  </a:lnTo>
                  <a:lnTo>
                    <a:pt x="0" y="3870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BASIS</a:t>
            </a:r>
            <a:r>
              <a:rPr dirty="0" spc="-70"/>
              <a:t> </a:t>
            </a:r>
            <a:r>
              <a:rPr dirty="0" spc="-5"/>
              <a:t>TECHNOLOGY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12470"/>
          </a:xfrm>
          <a:custGeom>
            <a:avLst/>
            <a:gdLst/>
            <a:ahLst/>
            <a:cxnLst/>
            <a:rect l="l" t="t" r="r" b="b"/>
            <a:pathLst>
              <a:path w="9144000" h="712470">
                <a:moveTo>
                  <a:pt x="9143999" y="711898"/>
                </a:moveTo>
                <a:lnTo>
                  <a:pt x="0" y="711898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8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425" y="145284"/>
            <a:ext cx="53797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Latent</a:t>
            </a:r>
            <a:r>
              <a:rPr dirty="0" spc="-35"/>
              <a:t> </a:t>
            </a:r>
            <a:r>
              <a:rPr dirty="0" spc="-5"/>
              <a:t>Relations</a:t>
            </a:r>
            <a:r>
              <a:rPr dirty="0" spc="-30"/>
              <a:t> </a:t>
            </a:r>
            <a:r>
              <a:rPr dirty="0" spc="-5"/>
              <a:t>paper</a:t>
            </a:r>
            <a:r>
              <a:rPr dirty="0" spc="-30"/>
              <a:t> </a:t>
            </a:r>
            <a:r>
              <a:rPr dirty="0" spc="-5"/>
              <a:t>updates</a:t>
            </a:r>
          </a:p>
        </p:txBody>
      </p:sp>
      <p:sp>
        <p:nvSpPr>
          <p:cNvPr id="4" name="object 4"/>
          <p:cNvSpPr/>
          <p:nvPr/>
        </p:nvSpPr>
        <p:spPr>
          <a:xfrm>
            <a:off x="297424" y="4756775"/>
            <a:ext cx="8558530" cy="0"/>
          </a:xfrm>
          <a:custGeom>
            <a:avLst/>
            <a:gdLst/>
            <a:ahLst/>
            <a:cxnLst/>
            <a:rect l="l" t="t" r="r" b="b"/>
            <a:pathLst>
              <a:path w="8558530" h="0">
                <a:moveTo>
                  <a:pt x="0" y="0"/>
                </a:moveTo>
                <a:lnTo>
                  <a:pt x="8558099" y="0"/>
                </a:lnTo>
              </a:path>
            </a:pathLst>
          </a:custGeom>
          <a:ln w="19024">
            <a:solidFill>
              <a:srgbClr val="DCDC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70450" y="1051021"/>
            <a:ext cx="7666990" cy="2250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 MT"/>
                <a:cs typeface="Arial MT"/>
              </a:rPr>
              <a:t>Hard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improve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testing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result</a:t>
            </a:r>
            <a:endParaRPr sz="1600">
              <a:latin typeface="Arial MT"/>
              <a:cs typeface="Arial MT"/>
            </a:endParaRPr>
          </a:p>
          <a:p>
            <a:pPr marL="469900" marR="5080" indent="-351790">
              <a:lnSpc>
                <a:spcPct val="1016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600" spc="-5">
                <a:latin typeface="Arial MT"/>
                <a:cs typeface="Arial MT"/>
              </a:rPr>
              <a:t>Used old </a:t>
            </a:r>
            <a:r>
              <a:rPr dirty="0" sz="1600">
                <a:latin typeface="Arial MT"/>
                <a:cs typeface="Arial MT"/>
              </a:rPr>
              <a:t>version </a:t>
            </a:r>
            <a:r>
              <a:rPr dirty="0" sz="1600" spc="-5">
                <a:latin typeface="Arial MT"/>
                <a:cs typeface="Arial MT"/>
              </a:rPr>
              <a:t>data to train the </a:t>
            </a:r>
            <a:r>
              <a:rPr dirty="0" sz="1600">
                <a:latin typeface="Arial MT"/>
                <a:cs typeface="Arial MT"/>
              </a:rPr>
              <a:t>model </a:t>
            </a:r>
            <a:r>
              <a:rPr dirty="0" sz="1600" spc="-5">
                <a:latin typeface="Arial MT"/>
                <a:cs typeface="Arial MT"/>
              </a:rPr>
              <a:t>while using new </a:t>
            </a:r>
            <a:r>
              <a:rPr dirty="0" sz="1600">
                <a:latin typeface="Arial MT"/>
                <a:cs typeface="Arial MT"/>
              </a:rPr>
              <a:t>version </a:t>
            </a:r>
            <a:r>
              <a:rPr dirty="0" sz="1600" spc="-5">
                <a:latin typeface="Arial MT"/>
                <a:cs typeface="Arial MT"/>
              </a:rPr>
              <a:t>data to test the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model</a:t>
            </a:r>
            <a:endParaRPr sz="1600">
              <a:latin typeface="Arial MT"/>
              <a:cs typeface="Arial MT"/>
            </a:endParaRPr>
          </a:p>
          <a:p>
            <a:pPr lvl="1" marL="927100" indent="-351790">
              <a:lnSpc>
                <a:spcPct val="100000"/>
              </a:lnSpc>
              <a:spcBef>
                <a:spcPts val="30"/>
              </a:spcBef>
              <a:buChar char="○"/>
              <a:tabLst>
                <a:tab pos="926465" algn="l"/>
                <a:tab pos="927100" algn="l"/>
              </a:tabLst>
            </a:pPr>
            <a:r>
              <a:rPr dirty="0" sz="1600" spc="-5">
                <a:latin typeface="Arial MT"/>
                <a:cs typeface="Arial MT"/>
              </a:rPr>
              <a:t>local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context</a:t>
            </a:r>
            <a:endParaRPr sz="1600">
              <a:latin typeface="Arial MT"/>
              <a:cs typeface="Arial MT"/>
            </a:endParaRPr>
          </a:p>
          <a:p>
            <a:pPr lvl="1" marL="927100" indent="-351790">
              <a:lnSpc>
                <a:spcPct val="100000"/>
              </a:lnSpc>
              <a:spcBef>
                <a:spcPts val="30"/>
              </a:spcBef>
              <a:buChar char="○"/>
              <a:tabLst>
                <a:tab pos="926465" algn="l"/>
                <a:tab pos="927100" algn="l"/>
              </a:tabLst>
            </a:pPr>
            <a:r>
              <a:rPr dirty="0" sz="1600" spc="-5">
                <a:latin typeface="Arial MT"/>
                <a:cs typeface="Arial MT"/>
              </a:rPr>
              <a:t>Secondary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context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sentence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where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mention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from)</a:t>
            </a:r>
            <a:endParaRPr sz="1600">
              <a:latin typeface="Arial MT"/>
              <a:cs typeface="Arial MT"/>
            </a:endParaRPr>
          </a:p>
          <a:p>
            <a:pPr lvl="2" marL="1384300" indent="-351790">
              <a:lnSpc>
                <a:spcPct val="100000"/>
              </a:lnSpc>
              <a:spcBef>
                <a:spcPts val="30"/>
              </a:spcBef>
              <a:buChar char="■"/>
              <a:tabLst>
                <a:tab pos="1383665" algn="l"/>
                <a:tab pos="1384300" algn="l"/>
              </a:tabLst>
            </a:pPr>
            <a:r>
              <a:rPr dirty="0" sz="1600" spc="-5">
                <a:latin typeface="Arial MT"/>
                <a:cs typeface="Arial MT"/>
              </a:rPr>
              <a:t>latent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relations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mentions</a:t>
            </a:r>
            <a:endParaRPr sz="16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buFont typeface="Arial MT"/>
              <a:buChar char="■"/>
            </a:pPr>
            <a:endParaRPr sz="1700">
              <a:latin typeface="Arial MT"/>
              <a:cs typeface="Arial MT"/>
            </a:endParaRPr>
          </a:p>
          <a:p>
            <a:pPr marL="469900" indent="-351790">
              <a:lnSpc>
                <a:spcPct val="100000"/>
              </a:lnSpc>
              <a:spcBef>
                <a:spcPts val="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dataset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small</a:t>
            </a:r>
            <a:endParaRPr sz="1600">
              <a:latin typeface="Arial MT"/>
              <a:cs typeface="Arial MT"/>
            </a:endParaRPr>
          </a:p>
          <a:p>
            <a:pPr lvl="1" marL="927100" indent="-351790">
              <a:lnSpc>
                <a:spcPct val="100000"/>
              </a:lnSpc>
              <a:spcBef>
                <a:spcPts val="30"/>
              </a:spcBef>
              <a:buChar char="○"/>
              <a:tabLst>
                <a:tab pos="926465" algn="l"/>
                <a:tab pos="927100" algn="l"/>
              </a:tabLst>
            </a:pPr>
            <a:r>
              <a:rPr dirty="0" sz="1600">
                <a:latin typeface="Arial MT"/>
                <a:cs typeface="Arial MT"/>
              </a:rPr>
              <a:t>could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not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used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train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BASIS</a:t>
            </a:r>
            <a:r>
              <a:rPr dirty="0" spc="-70"/>
              <a:t> </a:t>
            </a:r>
            <a:r>
              <a:rPr dirty="0" spc="-5"/>
              <a:t>TECHNOLOGY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700" y="1180784"/>
            <a:ext cx="7989570" cy="3103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Arial"/>
                <a:cs typeface="Arial"/>
              </a:rPr>
              <a:t>Done</a:t>
            </a:r>
            <a:endParaRPr sz="1600">
              <a:latin typeface="Arial"/>
              <a:cs typeface="Arial"/>
            </a:endParaRPr>
          </a:p>
          <a:p>
            <a:pPr marL="469900" marR="191770" indent="-304165">
              <a:lnSpc>
                <a:spcPts val="2030"/>
              </a:lnSpc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1700" spc="-5">
                <a:latin typeface="Arial MT"/>
                <a:cs typeface="Arial MT"/>
              </a:rPr>
              <a:t>Preprocessing</a:t>
            </a:r>
            <a:r>
              <a:rPr dirty="0" sz="1700" spc="-10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AIDA</a:t>
            </a:r>
            <a:r>
              <a:rPr dirty="0" sz="1700" spc="-10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dataset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and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understanding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the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steps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required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for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the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BT </a:t>
            </a:r>
            <a:r>
              <a:rPr dirty="0" sz="1700" spc="-45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data</a:t>
            </a:r>
            <a:endParaRPr sz="1700">
              <a:latin typeface="Arial MT"/>
              <a:cs typeface="Arial MT"/>
            </a:endParaRPr>
          </a:p>
          <a:p>
            <a:pPr marL="469900" indent="-304165">
              <a:lnSpc>
                <a:spcPts val="1945"/>
              </a:lnSpc>
              <a:buChar char="•"/>
              <a:tabLst>
                <a:tab pos="469265" algn="l"/>
                <a:tab pos="469900" algn="l"/>
              </a:tabLst>
            </a:pPr>
            <a:r>
              <a:rPr dirty="0" sz="1700" spc="-65">
                <a:latin typeface="Arial MT"/>
                <a:cs typeface="Arial MT"/>
              </a:rPr>
              <a:t>T</a:t>
            </a:r>
            <a:r>
              <a:rPr dirty="0" sz="1700">
                <a:latin typeface="Arial MT"/>
                <a:cs typeface="Arial MT"/>
              </a:rPr>
              <a:t>raining/</a:t>
            </a:r>
            <a:r>
              <a:rPr dirty="0" sz="1700" spc="-190">
                <a:latin typeface="Arial MT"/>
                <a:cs typeface="Arial MT"/>
              </a:rPr>
              <a:t>T</a:t>
            </a:r>
            <a:r>
              <a:rPr dirty="0" sz="1700" spc="-5">
                <a:latin typeface="Arial MT"/>
                <a:cs typeface="Arial MT"/>
              </a:rPr>
              <a:t>estin</a:t>
            </a:r>
            <a:r>
              <a:rPr dirty="0" sz="1700">
                <a:latin typeface="Arial MT"/>
                <a:cs typeface="Arial MT"/>
              </a:rPr>
              <a:t>g</a:t>
            </a:r>
            <a:r>
              <a:rPr dirty="0" sz="1700" spc="-10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AID</a:t>
            </a:r>
            <a:r>
              <a:rPr dirty="0" sz="1700">
                <a:latin typeface="Arial MT"/>
                <a:cs typeface="Arial MT"/>
              </a:rPr>
              <a:t>A</a:t>
            </a:r>
            <a:r>
              <a:rPr dirty="0" sz="1700" spc="-10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datase</a:t>
            </a:r>
            <a:r>
              <a:rPr dirty="0" sz="1700">
                <a:latin typeface="Arial MT"/>
                <a:cs typeface="Arial MT"/>
              </a:rPr>
              <a:t>t</a:t>
            </a:r>
            <a:r>
              <a:rPr dirty="0" sz="1700" spc="-5">
                <a:latin typeface="Arial MT"/>
                <a:cs typeface="Arial MT"/>
              </a:rPr>
              <a:t> a</a:t>
            </a:r>
            <a:r>
              <a:rPr dirty="0" sz="1700">
                <a:latin typeface="Arial MT"/>
                <a:cs typeface="Arial MT"/>
              </a:rPr>
              <a:t>s</a:t>
            </a:r>
            <a:r>
              <a:rPr dirty="0" sz="1700" spc="-5">
                <a:latin typeface="Arial MT"/>
                <a:cs typeface="Arial MT"/>
              </a:rPr>
              <a:t> wel</a:t>
            </a:r>
            <a:r>
              <a:rPr dirty="0" sz="1700">
                <a:latin typeface="Arial MT"/>
                <a:cs typeface="Arial MT"/>
              </a:rPr>
              <a:t>l</a:t>
            </a:r>
            <a:r>
              <a:rPr dirty="0" sz="1700" spc="-5">
                <a:latin typeface="Arial MT"/>
                <a:cs typeface="Arial MT"/>
              </a:rPr>
              <a:t> a</a:t>
            </a:r>
            <a:r>
              <a:rPr dirty="0" sz="1700">
                <a:latin typeface="Arial MT"/>
                <a:cs typeface="Arial MT"/>
              </a:rPr>
              <a:t>s</a:t>
            </a:r>
            <a:r>
              <a:rPr dirty="0" sz="1700" spc="-5">
                <a:latin typeface="Arial MT"/>
                <a:cs typeface="Arial MT"/>
              </a:rPr>
              <a:t> trainin</a:t>
            </a:r>
            <a:r>
              <a:rPr dirty="0" sz="1700">
                <a:latin typeface="Arial MT"/>
                <a:cs typeface="Arial MT"/>
              </a:rPr>
              <a:t>g</a:t>
            </a:r>
            <a:r>
              <a:rPr dirty="0" sz="1700" spc="-5">
                <a:latin typeface="Arial MT"/>
                <a:cs typeface="Arial MT"/>
              </a:rPr>
              <a:t> othe</a:t>
            </a:r>
            <a:r>
              <a:rPr dirty="0" sz="1700">
                <a:latin typeface="Arial MT"/>
                <a:cs typeface="Arial MT"/>
              </a:rPr>
              <a:t>r</a:t>
            </a:r>
            <a:r>
              <a:rPr dirty="0" sz="1700" spc="-5">
                <a:latin typeface="Arial MT"/>
                <a:cs typeface="Arial MT"/>
              </a:rPr>
              <a:t> dataset</a:t>
            </a:r>
            <a:r>
              <a:rPr dirty="0" sz="1700">
                <a:latin typeface="Arial MT"/>
                <a:cs typeface="Arial MT"/>
              </a:rPr>
              <a:t>s</a:t>
            </a:r>
            <a:r>
              <a:rPr dirty="0" sz="1700" spc="-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(ex.</a:t>
            </a:r>
            <a:r>
              <a:rPr dirty="0" sz="1700" spc="-5">
                <a:latin typeface="Arial MT"/>
                <a:cs typeface="Arial MT"/>
              </a:rPr>
              <a:t> Wikipedia)</a:t>
            </a:r>
            <a:endParaRPr sz="1700">
              <a:latin typeface="Arial MT"/>
              <a:cs typeface="Arial MT"/>
            </a:endParaRPr>
          </a:p>
          <a:p>
            <a:pPr marL="469900" indent="-304165">
              <a:lnSpc>
                <a:spcPts val="2035"/>
              </a:lnSpc>
              <a:buChar char="•"/>
              <a:tabLst>
                <a:tab pos="469265" algn="l"/>
                <a:tab pos="469900" algn="l"/>
              </a:tabLst>
            </a:pPr>
            <a:r>
              <a:rPr dirty="0" sz="1700" spc="-5">
                <a:latin typeface="Arial MT"/>
                <a:cs typeface="Arial MT"/>
              </a:rPr>
              <a:t>Comparing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scores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among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other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models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1700">
              <a:latin typeface="Arial MT"/>
              <a:cs typeface="Arial MT"/>
            </a:endParaRPr>
          </a:p>
          <a:p>
            <a:pPr marL="12700">
              <a:lnSpc>
                <a:spcPts val="2030"/>
              </a:lnSpc>
            </a:pPr>
            <a:r>
              <a:rPr dirty="0" sz="1700" spc="-5" b="1">
                <a:latin typeface="Arial"/>
                <a:cs typeface="Arial"/>
              </a:rPr>
              <a:t>In</a:t>
            </a:r>
            <a:r>
              <a:rPr dirty="0" sz="1700" spc="-50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Progress</a:t>
            </a:r>
            <a:endParaRPr sz="1700">
              <a:latin typeface="Arial"/>
              <a:cs typeface="Arial"/>
            </a:endParaRPr>
          </a:p>
          <a:p>
            <a:pPr marL="469900" indent="-304165">
              <a:lnSpc>
                <a:spcPts val="2025"/>
              </a:lnSpc>
              <a:buChar char="•"/>
              <a:tabLst>
                <a:tab pos="469265" algn="l"/>
                <a:tab pos="469900" algn="l"/>
              </a:tabLst>
            </a:pPr>
            <a:r>
              <a:rPr dirty="0" sz="1700" spc="-35">
                <a:latin typeface="Arial MT"/>
                <a:cs typeface="Arial MT"/>
              </a:rPr>
              <a:t>Testing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with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BT</a:t>
            </a:r>
            <a:r>
              <a:rPr dirty="0" sz="1700" spc="-5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Dataset</a:t>
            </a:r>
            <a:endParaRPr sz="1700">
              <a:latin typeface="Arial MT"/>
              <a:cs typeface="Arial MT"/>
            </a:endParaRPr>
          </a:p>
          <a:p>
            <a:pPr marL="469900" indent="-304165">
              <a:lnSpc>
                <a:spcPts val="2035"/>
              </a:lnSpc>
              <a:buChar char="•"/>
              <a:tabLst>
                <a:tab pos="469265" algn="l"/>
                <a:tab pos="469900" algn="l"/>
              </a:tabLst>
            </a:pPr>
            <a:r>
              <a:rPr dirty="0" sz="1700" spc="-5">
                <a:latin typeface="Arial MT"/>
                <a:cs typeface="Arial MT"/>
              </a:rPr>
              <a:t>Impoving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the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methods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to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transform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the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BT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Data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set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as the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input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1700">
              <a:latin typeface="Arial MT"/>
              <a:cs typeface="Arial MT"/>
            </a:endParaRPr>
          </a:p>
          <a:p>
            <a:pPr marL="12700">
              <a:lnSpc>
                <a:spcPts val="2035"/>
              </a:lnSpc>
            </a:pPr>
            <a:r>
              <a:rPr dirty="0" sz="1700" spc="-5" b="1">
                <a:latin typeface="Arial"/>
                <a:cs typeface="Arial"/>
              </a:rPr>
              <a:t>Next</a:t>
            </a:r>
            <a:r>
              <a:rPr dirty="0" sz="1700" spc="-50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Step</a:t>
            </a:r>
            <a:endParaRPr sz="1700">
              <a:latin typeface="Arial"/>
              <a:cs typeface="Arial"/>
            </a:endParaRPr>
          </a:p>
          <a:p>
            <a:pPr marL="469900" indent="-304165">
              <a:lnSpc>
                <a:spcPts val="2035"/>
              </a:lnSpc>
              <a:buChar char="•"/>
              <a:tabLst>
                <a:tab pos="469265" algn="l"/>
                <a:tab pos="469900" algn="l"/>
              </a:tabLst>
            </a:pPr>
            <a:r>
              <a:rPr dirty="0" sz="1700" spc="-5">
                <a:latin typeface="Arial MT"/>
                <a:cs typeface="Arial MT"/>
              </a:rPr>
              <a:t>Improve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accuracy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scores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and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BT’s </a:t>
            </a:r>
            <a:r>
              <a:rPr dirty="0" sz="1700">
                <a:latin typeface="Arial MT"/>
                <a:cs typeface="Arial MT"/>
              </a:rPr>
              <a:t>model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12470"/>
          </a:xfrm>
          <a:custGeom>
            <a:avLst/>
            <a:gdLst/>
            <a:ahLst/>
            <a:cxnLst/>
            <a:rect l="l" t="t" r="r" b="b"/>
            <a:pathLst>
              <a:path w="9144000" h="712470">
                <a:moveTo>
                  <a:pt x="9143999" y="711898"/>
                </a:moveTo>
                <a:lnTo>
                  <a:pt x="0" y="711898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8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425" y="145284"/>
            <a:ext cx="40773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End2End</a:t>
            </a:r>
            <a:r>
              <a:rPr dirty="0" spc="-50"/>
              <a:t> </a:t>
            </a:r>
            <a:r>
              <a:rPr dirty="0" spc="-5"/>
              <a:t>paper</a:t>
            </a:r>
            <a:r>
              <a:rPr dirty="0" spc="-45"/>
              <a:t> </a:t>
            </a:r>
            <a:r>
              <a:rPr dirty="0" spc="-5"/>
              <a:t>updates</a:t>
            </a:r>
          </a:p>
        </p:txBody>
      </p:sp>
      <p:sp>
        <p:nvSpPr>
          <p:cNvPr id="5" name="object 5"/>
          <p:cNvSpPr/>
          <p:nvPr/>
        </p:nvSpPr>
        <p:spPr>
          <a:xfrm>
            <a:off x="297424" y="4756775"/>
            <a:ext cx="8558530" cy="0"/>
          </a:xfrm>
          <a:custGeom>
            <a:avLst/>
            <a:gdLst/>
            <a:ahLst/>
            <a:cxnLst/>
            <a:rect l="l" t="t" r="r" b="b"/>
            <a:pathLst>
              <a:path w="8558530" h="0">
                <a:moveTo>
                  <a:pt x="0" y="0"/>
                </a:moveTo>
                <a:lnTo>
                  <a:pt x="8558099" y="0"/>
                </a:lnTo>
              </a:path>
            </a:pathLst>
          </a:custGeom>
          <a:ln w="19024">
            <a:solidFill>
              <a:srgbClr val="DCDC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BASIS</a:t>
            </a:r>
            <a:r>
              <a:rPr dirty="0" spc="-70"/>
              <a:t> </a:t>
            </a:r>
            <a:r>
              <a:rPr dirty="0" spc="-5"/>
              <a:t>TECHNOLOGY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425" y="145284"/>
            <a:ext cx="51288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End2End</a:t>
            </a:r>
            <a:r>
              <a:rPr dirty="0" spc="-30"/>
              <a:t> </a:t>
            </a:r>
            <a:r>
              <a:rPr dirty="0"/>
              <a:t>-</a:t>
            </a:r>
            <a:r>
              <a:rPr dirty="0" spc="-30"/>
              <a:t> </a:t>
            </a:r>
            <a:r>
              <a:rPr dirty="0" spc="-5"/>
              <a:t>BT</a:t>
            </a:r>
            <a:r>
              <a:rPr dirty="0" spc="-25"/>
              <a:t> </a:t>
            </a:r>
            <a:r>
              <a:rPr dirty="0" spc="-5"/>
              <a:t>data</a:t>
            </a:r>
            <a:r>
              <a:rPr dirty="0" spc="-30"/>
              <a:t> </a:t>
            </a:r>
            <a:r>
              <a:rPr dirty="0" spc="-5"/>
              <a:t>processing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2400" y="827245"/>
            <a:ext cx="8703310" cy="4126229"/>
            <a:chOff x="152400" y="827245"/>
            <a:chExt cx="8703310" cy="4126229"/>
          </a:xfrm>
        </p:grpSpPr>
        <p:sp>
          <p:nvSpPr>
            <p:cNvPr id="4" name="object 4"/>
            <p:cNvSpPr/>
            <p:nvPr/>
          </p:nvSpPr>
          <p:spPr>
            <a:xfrm>
              <a:off x="297424" y="4756774"/>
              <a:ext cx="8558530" cy="0"/>
            </a:xfrm>
            <a:custGeom>
              <a:avLst/>
              <a:gdLst/>
              <a:ahLst/>
              <a:cxnLst/>
              <a:rect l="l" t="t" r="r" b="b"/>
              <a:pathLst>
                <a:path w="8558530" h="0">
                  <a:moveTo>
                    <a:pt x="0" y="0"/>
                  </a:moveTo>
                  <a:lnTo>
                    <a:pt x="8558099" y="0"/>
                  </a:lnTo>
                </a:path>
              </a:pathLst>
            </a:custGeom>
            <a:ln w="19024">
              <a:solidFill>
                <a:srgbClr val="DCDCD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6650" y="827245"/>
              <a:ext cx="3294669" cy="41262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1118770"/>
              <a:ext cx="5035812" cy="303110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BASIS</a:t>
            </a:r>
            <a:r>
              <a:rPr dirty="0" spc="-70"/>
              <a:t> </a:t>
            </a:r>
            <a:r>
              <a:rPr dirty="0" spc="-5"/>
              <a:t>TECHNOLOGY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12470"/>
          </a:xfrm>
          <a:custGeom>
            <a:avLst/>
            <a:gdLst/>
            <a:ahLst/>
            <a:cxnLst/>
            <a:rect l="l" t="t" r="r" b="b"/>
            <a:pathLst>
              <a:path w="9144000" h="712470">
                <a:moveTo>
                  <a:pt x="9143999" y="711898"/>
                </a:moveTo>
                <a:lnTo>
                  <a:pt x="0" y="711898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8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425" y="145284"/>
            <a:ext cx="32893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End2End</a:t>
            </a:r>
            <a:r>
              <a:rPr dirty="0" spc="-50"/>
              <a:t> </a:t>
            </a:r>
            <a:r>
              <a:rPr dirty="0"/>
              <a:t>-</a:t>
            </a:r>
            <a:r>
              <a:rPr dirty="0" spc="-55"/>
              <a:t> </a:t>
            </a:r>
            <a:r>
              <a:rPr dirty="0" spc="-5"/>
              <a:t>Training</a:t>
            </a:r>
          </a:p>
        </p:txBody>
      </p:sp>
      <p:sp>
        <p:nvSpPr>
          <p:cNvPr id="4" name="object 4"/>
          <p:cNvSpPr/>
          <p:nvPr/>
        </p:nvSpPr>
        <p:spPr>
          <a:xfrm>
            <a:off x="297424" y="4756775"/>
            <a:ext cx="8558530" cy="0"/>
          </a:xfrm>
          <a:custGeom>
            <a:avLst/>
            <a:gdLst/>
            <a:ahLst/>
            <a:cxnLst/>
            <a:rect l="l" t="t" r="r" b="b"/>
            <a:pathLst>
              <a:path w="8558530" h="0">
                <a:moveTo>
                  <a:pt x="0" y="0"/>
                </a:moveTo>
                <a:lnTo>
                  <a:pt x="8558099" y="0"/>
                </a:lnTo>
              </a:path>
            </a:pathLst>
          </a:custGeom>
          <a:ln w="19024">
            <a:solidFill>
              <a:srgbClr val="DCDC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95918" y="998413"/>
            <a:ext cx="7912734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348615" marR="5080" indent="-336550">
              <a:lnSpc>
                <a:spcPts val="1650"/>
              </a:lnSpc>
              <a:spcBef>
                <a:spcPts val="180"/>
              </a:spcBef>
              <a:buChar char="●"/>
              <a:tabLst>
                <a:tab pos="347980" algn="l"/>
                <a:tab pos="349250" algn="l"/>
              </a:tabLst>
            </a:pPr>
            <a:r>
              <a:rPr dirty="0" sz="1400" spc="-5">
                <a:latin typeface="Arial MT"/>
                <a:cs typeface="Arial MT"/>
              </a:rPr>
              <a:t>Preprocessed the BT Dataset and did </a:t>
            </a:r>
            <a:r>
              <a:rPr dirty="0" sz="1400" spc="-20">
                <a:latin typeface="Arial MT"/>
                <a:cs typeface="Arial MT"/>
              </a:rPr>
              <a:t>Word2Vec </a:t>
            </a:r>
            <a:r>
              <a:rPr dirty="0" sz="1400">
                <a:latin typeface="Arial MT"/>
                <a:cs typeface="Arial MT"/>
              </a:rPr>
              <a:t>conversion, </a:t>
            </a:r>
            <a:r>
              <a:rPr dirty="0" sz="1400" spc="-5">
                <a:latin typeface="Arial MT"/>
                <a:cs typeface="Arial MT"/>
              </a:rPr>
              <a:t>but facing </a:t>
            </a:r>
            <a:r>
              <a:rPr dirty="0" sz="1400">
                <a:latin typeface="Arial MT"/>
                <a:cs typeface="Arial MT"/>
              </a:rPr>
              <a:t>some </a:t>
            </a:r>
            <a:r>
              <a:rPr dirty="0" sz="1400" spc="-5">
                <a:latin typeface="Arial MT"/>
                <a:cs typeface="Arial MT"/>
              </a:rPr>
              <a:t>errors when trying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put it in the testing </a:t>
            </a:r>
            <a:r>
              <a:rPr dirty="0" sz="1400">
                <a:latin typeface="Arial MT"/>
                <a:cs typeface="Arial MT"/>
              </a:rPr>
              <a:t>model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-&gt;</a:t>
            </a:r>
            <a:r>
              <a:rPr dirty="0" sz="1400" spc="-5">
                <a:latin typeface="Arial MT"/>
                <a:cs typeface="Arial MT"/>
              </a:rPr>
              <a:t> Invalid</a:t>
            </a:r>
            <a:r>
              <a:rPr dirty="0" sz="1400" spc="-8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Argument Error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918" y="2674813"/>
            <a:ext cx="8081009" cy="86741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348615" marR="5080" indent="-336550">
              <a:lnSpc>
                <a:spcPts val="1650"/>
              </a:lnSpc>
              <a:spcBef>
                <a:spcPts val="180"/>
              </a:spcBef>
              <a:buChar char="●"/>
              <a:tabLst>
                <a:tab pos="347980" algn="l"/>
                <a:tab pos="349250" algn="l"/>
              </a:tabLst>
            </a:pPr>
            <a:r>
              <a:rPr dirty="0" sz="1400" spc="-10">
                <a:latin typeface="Arial MT"/>
                <a:cs typeface="Arial MT"/>
              </a:rPr>
              <a:t>Trying </a:t>
            </a:r>
            <a:r>
              <a:rPr dirty="0" sz="1400" spc="-5">
                <a:latin typeface="Arial MT"/>
                <a:cs typeface="Arial MT"/>
              </a:rPr>
              <a:t>to </a:t>
            </a:r>
            <a:r>
              <a:rPr dirty="0" sz="1400">
                <a:latin typeface="Arial MT"/>
                <a:cs typeface="Arial MT"/>
              </a:rPr>
              <a:t>see </a:t>
            </a:r>
            <a:r>
              <a:rPr dirty="0" sz="1400" spc="-5">
                <a:latin typeface="Arial MT"/>
                <a:cs typeface="Arial MT"/>
              </a:rPr>
              <a:t>if there is another way to preprocess BT dataset by </a:t>
            </a:r>
            <a:r>
              <a:rPr dirty="0" sz="1400">
                <a:latin typeface="Arial MT"/>
                <a:cs typeface="Arial MT"/>
              </a:rPr>
              <a:t>converting </a:t>
            </a:r>
            <a:r>
              <a:rPr dirty="0" sz="1400" spc="-5">
                <a:latin typeface="Arial MT"/>
                <a:cs typeface="Arial MT"/>
              </a:rPr>
              <a:t>documents to an XML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format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file or train from the entity </a:t>
            </a:r>
            <a:r>
              <a:rPr dirty="0" sz="1400">
                <a:latin typeface="Arial MT"/>
                <a:cs typeface="Arial MT"/>
              </a:rPr>
              <a:t>vectors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buChar char="●"/>
              <a:tabLst>
                <a:tab pos="347980" algn="l"/>
                <a:tab pos="349250" algn="l"/>
              </a:tabLst>
            </a:pPr>
            <a:r>
              <a:rPr dirty="0" sz="1400" spc="-15">
                <a:latin typeface="Arial MT"/>
                <a:cs typeface="Arial MT"/>
              </a:rPr>
              <a:t>Tried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with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small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sample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size,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need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 process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more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of the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documents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866" y="1729799"/>
            <a:ext cx="8247510" cy="56509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BASIS</a:t>
            </a:r>
            <a:r>
              <a:rPr dirty="0" spc="-70"/>
              <a:t> </a:t>
            </a:r>
            <a:r>
              <a:rPr dirty="0" spc="-5"/>
              <a:t>TECHNOLOGY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224" y="881755"/>
            <a:ext cx="8022590" cy="2233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latin typeface="Arial MT"/>
                <a:cs typeface="Arial MT"/>
              </a:rPr>
              <a:t>Disambiguation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30">
                <a:latin typeface="Arial MT"/>
                <a:cs typeface="Arial MT"/>
              </a:rPr>
              <a:t>Technique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that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combines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three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measures:</a:t>
            </a:r>
            <a:endParaRPr sz="1800">
              <a:latin typeface="Arial MT"/>
              <a:cs typeface="Arial MT"/>
            </a:endParaRPr>
          </a:p>
          <a:p>
            <a:pPr lvl="1" marL="836294" indent="-419734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836294" algn="l"/>
                <a:tab pos="836930" algn="l"/>
              </a:tabLst>
            </a:pPr>
            <a:r>
              <a:rPr dirty="0" sz="1800" spc="-5">
                <a:latin typeface="Arial MT"/>
                <a:cs typeface="Arial MT"/>
              </a:rPr>
              <a:t>Prior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probability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mentioned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entity</a:t>
            </a:r>
            <a:endParaRPr sz="1800">
              <a:latin typeface="Arial MT"/>
              <a:cs typeface="Arial MT"/>
            </a:endParaRPr>
          </a:p>
          <a:p>
            <a:pPr lvl="1" marL="836294" indent="-419734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836294" algn="l"/>
                <a:tab pos="836930" algn="l"/>
              </a:tabLst>
            </a:pPr>
            <a:r>
              <a:rPr dirty="0" sz="1800" spc="-5">
                <a:latin typeface="Arial MT"/>
                <a:cs typeface="Arial MT"/>
              </a:rPr>
              <a:t>Similarity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between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context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mention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to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candidate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entities</a:t>
            </a:r>
            <a:endParaRPr sz="1800">
              <a:latin typeface="Arial MT"/>
              <a:cs typeface="Arial MT"/>
            </a:endParaRPr>
          </a:p>
          <a:p>
            <a:pPr lvl="1" marL="836294" indent="-419734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836294" algn="l"/>
                <a:tab pos="836930" algn="l"/>
              </a:tabLst>
            </a:pPr>
            <a:r>
              <a:rPr dirty="0" sz="1800" spc="-5">
                <a:latin typeface="Arial MT"/>
                <a:cs typeface="Arial MT"/>
              </a:rPr>
              <a:t>Coherence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among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candidate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entities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for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all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mentions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together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AutoNum type="arabicPeriod"/>
            </a:pPr>
            <a:endParaRPr sz="19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latin typeface="Arial MT"/>
                <a:cs typeface="Arial MT"/>
              </a:rPr>
              <a:t>These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steps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will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build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weighted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graph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mention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candidate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entities.</a:t>
            </a:r>
            <a:endParaRPr sz="1800">
              <a:latin typeface="Arial MT"/>
              <a:cs typeface="Arial MT"/>
            </a:endParaRPr>
          </a:p>
          <a:p>
            <a:pPr marL="379095" marR="5080" indent="-367030">
              <a:lnSpc>
                <a:spcPct val="100699"/>
              </a:lnSpc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latin typeface="Arial MT"/>
                <a:cs typeface="Arial MT"/>
              </a:rPr>
              <a:t>Compute </a:t>
            </a:r>
            <a:r>
              <a:rPr dirty="0" sz="1800">
                <a:latin typeface="Arial MT"/>
                <a:cs typeface="Arial MT"/>
              </a:rPr>
              <a:t>a </a:t>
            </a:r>
            <a:r>
              <a:rPr dirty="0" sz="1800" spc="-5">
                <a:latin typeface="Arial MT"/>
                <a:cs typeface="Arial MT"/>
              </a:rPr>
              <a:t>dense </a:t>
            </a:r>
            <a:r>
              <a:rPr dirty="0" sz="1800">
                <a:latin typeface="Arial MT"/>
                <a:cs typeface="Arial MT"/>
              </a:rPr>
              <a:t>sub-graph </a:t>
            </a:r>
            <a:r>
              <a:rPr dirty="0" sz="1800" spc="-5">
                <a:latin typeface="Arial MT"/>
                <a:cs typeface="Arial MT"/>
              </a:rPr>
              <a:t>that approximates the best joint </a:t>
            </a:r>
            <a:r>
              <a:rPr dirty="0" sz="1800">
                <a:latin typeface="Arial MT"/>
                <a:cs typeface="Arial MT"/>
              </a:rPr>
              <a:t>mention-entity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mapping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12470"/>
          </a:xfrm>
          <a:custGeom>
            <a:avLst/>
            <a:gdLst/>
            <a:ahLst/>
            <a:cxnLst/>
            <a:rect l="l" t="t" r="r" b="b"/>
            <a:pathLst>
              <a:path w="9144000" h="712470">
                <a:moveTo>
                  <a:pt x="9143999" y="711898"/>
                </a:moveTo>
                <a:lnTo>
                  <a:pt x="0" y="711898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8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425" y="145282"/>
            <a:ext cx="40106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Robust</a:t>
            </a:r>
            <a:r>
              <a:rPr dirty="0" spc="-85"/>
              <a:t> </a:t>
            </a:r>
            <a:r>
              <a:rPr dirty="0" spc="-5"/>
              <a:t>Disambiguation</a:t>
            </a:r>
          </a:p>
        </p:txBody>
      </p:sp>
      <p:sp>
        <p:nvSpPr>
          <p:cNvPr id="5" name="object 5"/>
          <p:cNvSpPr/>
          <p:nvPr/>
        </p:nvSpPr>
        <p:spPr>
          <a:xfrm>
            <a:off x="297424" y="4756775"/>
            <a:ext cx="8558530" cy="0"/>
          </a:xfrm>
          <a:custGeom>
            <a:avLst/>
            <a:gdLst/>
            <a:ahLst/>
            <a:cxnLst/>
            <a:rect l="l" t="t" r="r" b="b"/>
            <a:pathLst>
              <a:path w="8558530" h="0">
                <a:moveTo>
                  <a:pt x="0" y="0"/>
                </a:moveTo>
                <a:lnTo>
                  <a:pt x="8558099" y="0"/>
                </a:lnTo>
              </a:path>
            </a:pathLst>
          </a:custGeom>
          <a:ln w="19024">
            <a:solidFill>
              <a:srgbClr val="DCDC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BASIS</a:t>
            </a:r>
            <a:r>
              <a:rPr dirty="0" spc="-70"/>
              <a:t> </a:t>
            </a:r>
            <a:r>
              <a:rPr dirty="0" spc="-5"/>
              <a:t>TECHNOLOGY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2022-01-01T01:17:03Z</dcterms:created>
  <dcterms:modified xsi:type="dcterms:W3CDTF">2022-01-01T01:17:03Z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