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5D04846-095E-497C-8F79-BB4FCAA88ADD}">
  <a:tblStyle styleId="{25D04846-095E-497C-8F79-BB4FCAA88AD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e7b35e811_0_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ae7b35e811_0_0: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e7b35e811_0_87: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ae7b35e811_0_87: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e7b35e811_5_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ae7b35e811_5_0: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e7b35e811_0_103: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ae7b35e811_0_103: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e7b35e811_0_121: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ae7b35e811_0_121: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e7b35e811_0_7: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ae7b35e811_0_7: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e7b35e811_0_27: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gae7b35e811_0_27: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e7b35e811_3_5: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gae7b35e811_3_5: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e7b35e811_0_39: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Testing BT -&gt; We tried converting the BT dataset into an XML format but got errors there. Also </a:t>
            </a:r>
            <a:r>
              <a:rPr lang="zh-CN">
                <a:solidFill>
                  <a:schemeClr val="dk1"/>
                </a:solidFill>
              </a:rPr>
              <a:t>tried to process the entire BT dataset and the model gave invalid error argument which was the same as last time. Xinlu will talk about it in more detail</a:t>
            </a:r>
            <a:endParaRPr/>
          </a:p>
        </p:txBody>
      </p:sp>
      <p:sp>
        <p:nvSpPr>
          <p:cNvPr id="97" name="Google Shape;97;gae7b35e811_0_39: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e7b35e811_4_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ED performed a lot better than EL especially for the Wikipedia dataset</a:t>
            </a:r>
            <a:endParaRPr/>
          </a:p>
          <a:p>
            <a:pPr indent="0" lvl="0" marL="0" rtl="0" algn="l">
              <a:spcBef>
                <a:spcPts val="0"/>
              </a:spcBef>
              <a:spcAft>
                <a:spcPts val="0"/>
              </a:spcAft>
              <a:buNone/>
            </a:pPr>
            <a:r>
              <a:rPr lang="zh-CN"/>
              <a:t>The training model on different datasets for both EL and ED performed a bit worse overall than the latent model whose wiki training was the lowest performing dataset at 77%. However here, the Wiki dataset is at 74-75% which is lower. </a:t>
            </a:r>
            <a:endParaRPr/>
          </a:p>
          <a:p>
            <a:pPr indent="0" lvl="0" marL="0" rtl="0" algn="l">
              <a:spcBef>
                <a:spcPts val="0"/>
              </a:spcBef>
              <a:spcAft>
                <a:spcPts val="0"/>
              </a:spcAft>
              <a:buNone/>
            </a:pPr>
            <a:r>
              <a:rPr lang="zh-CN"/>
              <a:t> </a:t>
            </a:r>
            <a:endParaRPr/>
          </a:p>
          <a:p>
            <a:pPr indent="0" lvl="0" marL="0" rtl="0" algn="l">
              <a:spcBef>
                <a:spcPts val="0"/>
              </a:spcBef>
              <a:spcAft>
                <a:spcPts val="0"/>
              </a:spcAft>
              <a:buNone/>
            </a:pPr>
            <a:r>
              <a:rPr b="1" lang="zh-CN"/>
              <a:t>Micro/Macro </a:t>
            </a:r>
            <a:r>
              <a:rPr lang="zh-CN"/>
              <a:t>- For EL, these metrics are computed both in the strong matching and weak matching settings. Micro requires exactly predicting the gold mention boundaries and their entity annotations, whereas Macro gives a perfect score to spans that just overlap with the gold mentions and are linked to the correct gold entities.</a:t>
            </a:r>
            <a:endParaRPr/>
          </a:p>
        </p:txBody>
      </p:sp>
      <p:sp>
        <p:nvSpPr>
          <p:cNvPr id="106" name="Google Shape;106;gae7b35e811_4_0: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e7b35e811_4_14: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While processing the BT dataset, we trained and tested the AIDA data to see what we could expect. We used the base model for EL and ED training/testing on the AIDA dataset which ran overnight and obtained these scores. We expect to see similar or lower scores for the BT dataset because it will be smaller. The AIDA dataset has more than 502K data points.</a:t>
            </a:r>
            <a:endParaRPr/>
          </a:p>
        </p:txBody>
      </p:sp>
      <p:sp>
        <p:nvSpPr>
          <p:cNvPr id="121" name="Google Shape;121;gae7b35e811_4_14: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e7b35e811_1_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Tfrecords folder contains the format to use tensorflow</a:t>
            </a:r>
            <a:endParaRPr/>
          </a:p>
          <a:p>
            <a:pPr indent="0" lvl="0" marL="0" rtl="0" algn="l">
              <a:spcBef>
                <a:spcPts val="0"/>
              </a:spcBef>
              <a:spcAft>
                <a:spcPts val="0"/>
              </a:spcAft>
              <a:buClr>
                <a:schemeClr val="dk1"/>
              </a:buClr>
              <a:buSzPts val="1100"/>
              <a:buFont typeface="Arial"/>
              <a:buNone/>
            </a:pPr>
            <a:r>
              <a:rPr lang="zh-CN" sz="1400">
                <a:solidFill>
                  <a:srgbClr val="0B5394"/>
                </a:solidFill>
              </a:rPr>
              <a:t>None of the entities are being counted in the candidate list, thus yielding the 0% rate </a:t>
            </a:r>
            <a:endParaRPr/>
          </a:p>
        </p:txBody>
      </p:sp>
      <p:sp>
        <p:nvSpPr>
          <p:cNvPr id="131" name="Google Shape;131;gae7b35e811_1_0: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e7b35e811_0_47: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050">
                <a:solidFill>
                  <a:srgbClr val="24292E"/>
                </a:solidFill>
                <a:highlight>
                  <a:srgbClr val="FFFFFF"/>
                </a:highlight>
              </a:rPr>
              <a:t>In general, the code has implementation details that are targeting the purpose of the paper i.e. NER and ED for the available datasets, with wikipedia concepts, also evaluation with Gerbil, and optimizations in training with tfrecords and was not designed with a plug and play mentality</a:t>
            </a:r>
            <a:endParaRPr/>
          </a:p>
        </p:txBody>
      </p:sp>
      <p:sp>
        <p:nvSpPr>
          <p:cNvPr id="147" name="Google Shape;147;gae7b35e811_0_47: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3948735" y="2665191"/>
            <a:ext cx="1246500" cy="5739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2800"/>
              <a:buNone/>
              <a:defRPr b="1" i="0" sz="3600">
                <a:solidFill>
                  <a:schemeClr val="lt1"/>
                </a:solidFill>
                <a:latin typeface="Verdana"/>
                <a:ea typeface="Verdana"/>
                <a:cs typeface="Verdana"/>
                <a:sym typeface="Verdan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447650" y="1044068"/>
            <a:ext cx="8248800" cy="29592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800"/>
              <a:buNone/>
              <a:defRPr b="0" i="0">
                <a:solidFill>
                  <a:schemeClr val="dk1"/>
                </a:solidFill>
              </a:defRPr>
            </a:lvl1pPr>
            <a:lvl2pPr indent="-228600" lvl="1" marL="914400" rtl="0" algn="l">
              <a:spcBef>
                <a:spcPts val="1600"/>
              </a:spcBef>
              <a:spcAft>
                <a:spcPts val="0"/>
              </a:spcAft>
              <a:buSzPts val="1400"/>
              <a:buNone/>
              <a:defRPr/>
            </a:lvl2pPr>
            <a:lvl3pPr indent="-228600" lvl="2" marL="1371600" rtl="0" algn="l">
              <a:spcBef>
                <a:spcPts val="1600"/>
              </a:spcBef>
              <a:spcAft>
                <a:spcPts val="0"/>
              </a:spcAft>
              <a:buSzPts val="1400"/>
              <a:buNone/>
              <a:defRPr/>
            </a:lvl3pPr>
            <a:lvl4pPr indent="-228600" lvl="3" marL="1828800" rtl="0" algn="l">
              <a:spcBef>
                <a:spcPts val="1600"/>
              </a:spcBef>
              <a:spcAft>
                <a:spcPts val="0"/>
              </a:spcAft>
              <a:buSzPts val="1400"/>
              <a:buNone/>
              <a:defRPr/>
            </a:lvl4pPr>
            <a:lvl5pPr indent="-228600" lvl="4" marL="2286000" rtl="0" algn="l">
              <a:spcBef>
                <a:spcPts val="1600"/>
              </a:spcBef>
              <a:spcAft>
                <a:spcPts val="0"/>
              </a:spcAft>
              <a:buSzPts val="1400"/>
              <a:buNone/>
              <a:defRPr/>
            </a:lvl5pPr>
            <a:lvl6pPr indent="-228600" lvl="5" marL="2743200" rtl="0" algn="l">
              <a:spcBef>
                <a:spcPts val="1600"/>
              </a:spcBef>
              <a:spcAft>
                <a:spcPts val="0"/>
              </a:spcAft>
              <a:buSzPts val="1400"/>
              <a:buNone/>
              <a:defRPr/>
            </a:lvl6pPr>
            <a:lvl7pPr indent="-228600" lvl="6" marL="3200400" rtl="0" algn="l">
              <a:spcBef>
                <a:spcPts val="1600"/>
              </a:spcBef>
              <a:spcAft>
                <a:spcPts val="0"/>
              </a:spcAft>
              <a:buSzPts val="1400"/>
              <a:buNone/>
              <a:defRPr/>
            </a:lvl7pPr>
            <a:lvl8pPr indent="-228600" lvl="7" marL="3657600" rtl="0" algn="l">
              <a:spcBef>
                <a:spcPts val="1600"/>
              </a:spcBef>
              <a:spcAft>
                <a:spcPts val="0"/>
              </a:spcAft>
              <a:buSzPts val="1400"/>
              <a:buNone/>
              <a:defRPr/>
            </a:lvl8pPr>
            <a:lvl9pPr indent="-228600" lvl="8" marL="4114800" rtl="0" algn="l">
              <a:spcBef>
                <a:spcPts val="1600"/>
              </a:spcBef>
              <a:spcAft>
                <a:spcPts val="1600"/>
              </a:spcAft>
              <a:buSzPts val="1400"/>
              <a:buNone/>
              <a:defRPr/>
            </a:lvl9pPr>
          </a:lstStyle>
          <a:p/>
        </p:txBody>
      </p:sp>
      <p:sp>
        <p:nvSpPr>
          <p:cNvPr id="53" name="Google Shape;53;p13"/>
          <p:cNvSpPr txBox="1"/>
          <p:nvPr>
            <p:ph idx="11" type="ftr"/>
          </p:nvPr>
        </p:nvSpPr>
        <p:spPr>
          <a:xfrm>
            <a:off x="301625" y="4863092"/>
            <a:ext cx="2683500" cy="1701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1" i="0" sz="900">
                <a:solidFill>
                  <a:srgbClr val="B0B1B3"/>
                </a:solidFill>
                <a:latin typeface="Verdana"/>
                <a:ea typeface="Verdana"/>
                <a:cs typeface="Verdana"/>
                <a:sym typeface="Verdana"/>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zh-CN"/>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hyperlink" Target="https://github.com/codepie/aid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9" name="Shape 59"/>
        <p:cNvGrpSpPr/>
        <p:nvPr/>
      </p:nvGrpSpPr>
      <p:grpSpPr>
        <a:xfrm>
          <a:off x="0" y="0"/>
          <a:ext cx="0" cy="0"/>
          <a:chOff x="0" y="0"/>
          <a:chExt cx="0" cy="0"/>
        </a:xfrm>
      </p:grpSpPr>
      <p:sp>
        <p:nvSpPr>
          <p:cNvPr id="60" name="Google Shape;60;p14"/>
          <p:cNvSpPr txBox="1"/>
          <p:nvPr>
            <p:ph type="title"/>
          </p:nvPr>
        </p:nvSpPr>
        <p:spPr>
          <a:xfrm>
            <a:off x="1932750" y="690325"/>
            <a:ext cx="5278500" cy="21408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zh-CN" sz="4000">
                <a:solidFill>
                  <a:srgbClr val="3399FF"/>
                </a:solidFill>
              </a:rPr>
              <a:t>Entity Linking WPI GQP</a:t>
            </a:r>
            <a:endParaRPr sz="4000"/>
          </a:p>
          <a:p>
            <a:pPr indent="0" lvl="0" marL="12700" rtl="0" algn="l">
              <a:lnSpc>
                <a:spcPct val="100000"/>
              </a:lnSpc>
              <a:spcBef>
                <a:spcPts val="60"/>
              </a:spcBef>
              <a:spcAft>
                <a:spcPts val="0"/>
              </a:spcAft>
              <a:buNone/>
            </a:pPr>
            <a:r>
              <a:rPr lang="zh-CN" sz="2400">
                <a:solidFill>
                  <a:srgbClr val="999999"/>
                </a:solidFill>
              </a:rPr>
              <a:t>Project Updates</a:t>
            </a:r>
            <a:endParaRPr sz="2400">
              <a:solidFill>
                <a:srgbClr val="999999"/>
              </a:solidFill>
            </a:endParaRPr>
          </a:p>
          <a:p>
            <a:pPr indent="0" lvl="0" marL="0" rtl="0" algn="l">
              <a:lnSpc>
                <a:spcPct val="100000"/>
              </a:lnSpc>
              <a:spcBef>
                <a:spcPts val="60"/>
              </a:spcBef>
              <a:spcAft>
                <a:spcPts val="0"/>
              </a:spcAft>
              <a:buNone/>
            </a:pPr>
            <a:r>
              <a:t/>
            </a:r>
            <a:endParaRPr sz="1800">
              <a:solidFill>
                <a:srgbClr val="999999"/>
              </a:solidFill>
            </a:endParaRPr>
          </a:p>
        </p:txBody>
      </p:sp>
      <p:sp>
        <p:nvSpPr>
          <p:cNvPr id="61" name="Google Shape;61;p14"/>
          <p:cNvSpPr txBox="1"/>
          <p:nvPr/>
        </p:nvSpPr>
        <p:spPr>
          <a:xfrm>
            <a:off x="1909725" y="3086425"/>
            <a:ext cx="4178100" cy="9669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zh-CN" sz="1800" u="none" cap="none" strike="noStrike">
                <a:solidFill>
                  <a:schemeClr val="dk1"/>
                </a:solidFill>
                <a:latin typeface="Verdana"/>
                <a:ea typeface="Verdana"/>
                <a:cs typeface="Verdana"/>
                <a:sym typeface="Verdana"/>
              </a:rPr>
              <a:t>Team members</a:t>
            </a:r>
            <a:endParaRPr b="1" i="0" sz="1800" u="none" cap="none" strike="noStrike">
              <a:solidFill>
                <a:schemeClr val="dk1"/>
              </a:solidFill>
              <a:latin typeface="Verdana"/>
              <a:ea typeface="Verdana"/>
              <a:cs typeface="Verdana"/>
              <a:sym typeface="Verdana"/>
            </a:endParaRPr>
          </a:p>
          <a:p>
            <a:pPr indent="0" lvl="0" marL="0" rtl="0" algn="l">
              <a:spcBef>
                <a:spcPts val="0"/>
              </a:spcBef>
              <a:spcAft>
                <a:spcPts val="0"/>
              </a:spcAft>
              <a:buSzPts val="1100"/>
              <a:buNone/>
            </a:pPr>
            <a:r>
              <a:rPr lang="zh-CN" sz="1600">
                <a:latin typeface="Calibri"/>
                <a:ea typeface="Calibri"/>
                <a:cs typeface="Calibri"/>
                <a:sym typeface="Calibri"/>
              </a:rPr>
              <a:t>Kratika Agrawal, Vandana Anand, Xinlu He, </a:t>
            </a:r>
            <a:endParaRPr sz="1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zh-CN" sz="1600">
                <a:latin typeface="Calibri"/>
                <a:ea typeface="Calibri"/>
                <a:cs typeface="Calibri"/>
                <a:sym typeface="Calibri"/>
              </a:rPr>
              <a:t>Min Huang, Soumya Joshi, Jing Yu</a:t>
            </a:r>
            <a:endParaRPr sz="1200">
              <a:latin typeface="Verdana"/>
              <a:ea typeface="Verdana"/>
              <a:cs typeface="Verdana"/>
              <a:sym typeface="Verdana"/>
            </a:endParaRPr>
          </a:p>
          <a:p>
            <a:pPr indent="0" lvl="0" marL="0" marR="0" rtl="0" algn="l">
              <a:lnSpc>
                <a:spcPct val="100000"/>
              </a:lnSpc>
              <a:spcBef>
                <a:spcPts val="10"/>
              </a:spcBef>
              <a:spcAft>
                <a:spcPts val="0"/>
              </a:spcAft>
              <a:buNone/>
            </a:pPr>
            <a:r>
              <a:t/>
            </a:r>
            <a:endParaRPr b="0" i="0" sz="1300" u="none" cap="none" strike="noStrike">
              <a:solidFill>
                <a:schemeClr val="dk1"/>
              </a:solidFill>
              <a:latin typeface="Verdana"/>
              <a:ea typeface="Verdana"/>
              <a:cs typeface="Verdana"/>
              <a:sym typeface="Verdana"/>
            </a:endParaRPr>
          </a:p>
          <a:p>
            <a:pPr indent="0" lvl="0" marL="12700" marR="0" rtl="0" algn="l">
              <a:lnSpc>
                <a:spcPct val="100000"/>
              </a:lnSpc>
              <a:spcBef>
                <a:spcPts val="0"/>
              </a:spcBef>
              <a:spcAft>
                <a:spcPts val="0"/>
              </a:spcAft>
              <a:buNone/>
            </a:pPr>
            <a:r>
              <a:t/>
            </a:r>
            <a:endParaRPr sz="1300">
              <a:solidFill>
                <a:schemeClr val="dk1"/>
              </a:solidFill>
              <a:latin typeface="Verdana"/>
              <a:ea typeface="Verdana"/>
              <a:cs typeface="Verdana"/>
              <a:sym typeface="Verdana"/>
            </a:endParaRPr>
          </a:p>
          <a:p>
            <a:pPr indent="0" lvl="0" marL="12700" marR="0" rtl="0" algn="l">
              <a:lnSpc>
                <a:spcPct val="100000"/>
              </a:lnSpc>
              <a:spcBef>
                <a:spcPts val="0"/>
              </a:spcBef>
              <a:spcAft>
                <a:spcPts val="0"/>
              </a:spcAft>
              <a:buNone/>
            </a:pPr>
            <a:r>
              <a:t/>
            </a:r>
            <a:endParaRPr sz="1300">
              <a:solidFill>
                <a:schemeClr val="dk1"/>
              </a:solidFill>
              <a:latin typeface="Verdana"/>
              <a:ea typeface="Verdana"/>
              <a:cs typeface="Verdana"/>
              <a:sym typeface="Verdana"/>
            </a:endParaRPr>
          </a:p>
          <a:p>
            <a:pPr indent="0" lvl="0" marL="12700" marR="0" rtl="0" algn="l">
              <a:lnSpc>
                <a:spcPct val="100000"/>
              </a:lnSpc>
              <a:spcBef>
                <a:spcPts val="0"/>
              </a:spcBef>
              <a:spcAft>
                <a:spcPts val="0"/>
              </a:spcAft>
              <a:buNone/>
            </a:pPr>
            <a:r>
              <a:rPr lang="zh-CN" sz="1300">
                <a:solidFill>
                  <a:schemeClr val="dk1"/>
                </a:solidFill>
                <a:latin typeface="Verdana"/>
                <a:ea typeface="Verdana"/>
                <a:cs typeface="Verdana"/>
                <a:sym typeface="Verdana"/>
              </a:rPr>
              <a:t>Week 14 - Nov.30th</a:t>
            </a:r>
            <a:endParaRPr b="0" i="0" sz="1300" u="none" cap="none" strike="noStrike">
              <a:solidFill>
                <a:schemeClr val="dk1"/>
              </a:solidFill>
              <a:latin typeface="Verdana"/>
              <a:ea typeface="Verdana"/>
              <a:cs typeface="Verdana"/>
              <a:sym typeface="Verdana"/>
            </a:endParaRPr>
          </a:p>
        </p:txBody>
      </p:sp>
      <p:sp>
        <p:nvSpPr>
          <p:cNvPr id="62" name="Google Shape;62;p14"/>
          <p:cNvSpPr/>
          <p:nvPr/>
        </p:nvSpPr>
        <p:spPr>
          <a:xfrm>
            <a:off x="7115974" y="4296975"/>
            <a:ext cx="1720800" cy="5619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14"/>
          <p:cNvSpPr/>
          <p:nvPr/>
        </p:nvSpPr>
        <p:spPr>
          <a:xfrm>
            <a:off x="0" y="599"/>
            <a:ext cx="1401300" cy="51423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9" name="Shape 159"/>
        <p:cNvGrpSpPr/>
        <p:nvPr/>
      </p:nvGrpSpPr>
      <p:grpSpPr>
        <a:xfrm>
          <a:off x="0" y="0"/>
          <a:ext cx="0" cy="0"/>
          <a:chOff x="0" y="0"/>
          <a:chExt cx="0" cy="0"/>
        </a:xfrm>
      </p:grpSpPr>
      <p:sp>
        <p:nvSpPr>
          <p:cNvPr id="160" name="Google Shape;160;p23"/>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23"/>
          <p:cNvSpPr txBox="1"/>
          <p:nvPr>
            <p:ph type="title"/>
          </p:nvPr>
        </p:nvSpPr>
        <p:spPr>
          <a:xfrm>
            <a:off x="297425" y="160650"/>
            <a:ext cx="8636100" cy="453900"/>
          </a:xfrm>
          <a:prstGeom prst="rect">
            <a:avLst/>
          </a:prstGeom>
          <a:noFill/>
          <a:ln>
            <a:noFill/>
          </a:ln>
        </p:spPr>
        <p:txBody>
          <a:bodyPr anchorCtr="0" anchor="t" bIns="0" lIns="0" spcFirstLastPara="1" rIns="0" wrap="square" tIns="12700">
            <a:noAutofit/>
          </a:bodyPr>
          <a:lstStyle/>
          <a:p>
            <a:pPr indent="0" lvl="0" marL="0" rtl="0" algn="l">
              <a:lnSpc>
                <a:spcPct val="100000"/>
              </a:lnSpc>
              <a:spcBef>
                <a:spcPts val="0"/>
              </a:spcBef>
              <a:spcAft>
                <a:spcPts val="0"/>
              </a:spcAft>
              <a:buNone/>
            </a:pPr>
            <a:r>
              <a:rPr lang="zh-CN" sz="2400"/>
              <a:t>Novel Disambiguation: Development Phases</a:t>
            </a:r>
            <a:endParaRPr sz="2400"/>
          </a:p>
        </p:txBody>
      </p:sp>
      <p:sp>
        <p:nvSpPr>
          <p:cNvPr id="162" name="Google Shape;162;p23"/>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23"/>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zh-CN">
                <a:solidFill>
                  <a:srgbClr val="64A70B"/>
                </a:solidFill>
              </a:rPr>
              <a:t>BASIS TECHNOLOGY</a:t>
            </a:r>
            <a:endParaRPr/>
          </a:p>
        </p:txBody>
      </p:sp>
      <p:sp>
        <p:nvSpPr>
          <p:cNvPr id="164" name="Google Shape;164;p23"/>
          <p:cNvSpPr/>
          <p:nvPr/>
        </p:nvSpPr>
        <p:spPr>
          <a:xfrm>
            <a:off x="676775" y="1531525"/>
            <a:ext cx="1861200" cy="5076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zh-CN" sz="1200">
                <a:solidFill>
                  <a:srgbClr val="2F5597"/>
                </a:solidFill>
              </a:rPr>
              <a:t>Get nodes and edges from generated Graph</a:t>
            </a:r>
            <a:endParaRPr b="1"/>
          </a:p>
        </p:txBody>
      </p:sp>
      <p:sp>
        <p:nvSpPr>
          <p:cNvPr id="165" name="Google Shape;165;p23"/>
          <p:cNvSpPr/>
          <p:nvPr/>
        </p:nvSpPr>
        <p:spPr>
          <a:xfrm>
            <a:off x="3381120" y="1477884"/>
            <a:ext cx="1861200" cy="6090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zh-CN" sz="1200">
                <a:solidFill>
                  <a:srgbClr val="2F5597"/>
                </a:solidFill>
              </a:rPr>
              <a:t>Translate Graph Information to build Adjacency matrices</a:t>
            </a:r>
            <a:endParaRPr b="1" sz="1200">
              <a:solidFill>
                <a:srgbClr val="2F5597"/>
              </a:solidFill>
            </a:endParaRPr>
          </a:p>
        </p:txBody>
      </p:sp>
      <p:cxnSp>
        <p:nvCxnSpPr>
          <p:cNvPr id="166" name="Google Shape;166;p23"/>
          <p:cNvCxnSpPr>
            <a:stCxn id="164" idx="3"/>
            <a:endCxn id="165" idx="1"/>
          </p:cNvCxnSpPr>
          <p:nvPr/>
        </p:nvCxnSpPr>
        <p:spPr>
          <a:xfrm flipH="1" rot="10800000">
            <a:off x="2537975" y="1782325"/>
            <a:ext cx="843000" cy="3000"/>
          </a:xfrm>
          <a:prstGeom prst="straightConnector1">
            <a:avLst/>
          </a:prstGeom>
          <a:noFill/>
          <a:ln cap="flat" cmpd="sng" w="19050">
            <a:solidFill>
              <a:srgbClr val="3D85C6"/>
            </a:solidFill>
            <a:prstDash val="solid"/>
            <a:round/>
            <a:headEnd len="med" w="med" type="none"/>
            <a:tailEnd len="med" w="med" type="triangle"/>
          </a:ln>
        </p:spPr>
      </p:cxnSp>
      <p:sp>
        <p:nvSpPr>
          <p:cNvPr id="167" name="Google Shape;167;p23"/>
          <p:cNvSpPr/>
          <p:nvPr/>
        </p:nvSpPr>
        <p:spPr>
          <a:xfrm>
            <a:off x="6406543" y="2950002"/>
            <a:ext cx="1996800" cy="7125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zh-CN" sz="1200">
                <a:solidFill>
                  <a:srgbClr val="2F5597"/>
                </a:solidFill>
              </a:rPr>
              <a:t>Combine Adjacency Matrices &amp; Embeddings to input to CNN</a:t>
            </a:r>
            <a:endParaRPr b="1" sz="1200">
              <a:solidFill>
                <a:srgbClr val="2F5597"/>
              </a:solidFill>
            </a:endParaRPr>
          </a:p>
        </p:txBody>
      </p:sp>
      <p:cxnSp>
        <p:nvCxnSpPr>
          <p:cNvPr id="168" name="Google Shape;168;p23"/>
          <p:cNvCxnSpPr>
            <a:stCxn id="165" idx="3"/>
            <a:endCxn id="169" idx="1"/>
          </p:cNvCxnSpPr>
          <p:nvPr/>
        </p:nvCxnSpPr>
        <p:spPr>
          <a:xfrm flipH="1" rot="10800000">
            <a:off x="5242320" y="1776684"/>
            <a:ext cx="1235100" cy="5700"/>
          </a:xfrm>
          <a:prstGeom prst="straightConnector1">
            <a:avLst/>
          </a:prstGeom>
          <a:noFill/>
          <a:ln cap="flat" cmpd="sng" w="19050">
            <a:solidFill>
              <a:srgbClr val="3D85C6"/>
            </a:solidFill>
            <a:prstDash val="solid"/>
            <a:round/>
            <a:headEnd len="med" w="med" type="none"/>
            <a:tailEnd len="med" w="med" type="triangle"/>
          </a:ln>
        </p:spPr>
      </p:cxnSp>
      <p:sp>
        <p:nvSpPr>
          <p:cNvPr id="170" name="Google Shape;170;p23"/>
          <p:cNvSpPr/>
          <p:nvPr/>
        </p:nvSpPr>
        <p:spPr>
          <a:xfrm>
            <a:off x="3434637" y="3009134"/>
            <a:ext cx="1861200" cy="6090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zh-CN" sz="1200">
                <a:solidFill>
                  <a:srgbClr val="2F5597"/>
                </a:solidFill>
              </a:rPr>
              <a:t>Build CNN architecture to learn various features</a:t>
            </a:r>
            <a:endParaRPr b="1" sz="1200">
              <a:solidFill>
                <a:srgbClr val="2F5597"/>
              </a:solidFill>
            </a:endParaRPr>
          </a:p>
        </p:txBody>
      </p:sp>
      <p:sp>
        <p:nvSpPr>
          <p:cNvPr id="171" name="Google Shape;171;p23"/>
          <p:cNvSpPr/>
          <p:nvPr/>
        </p:nvSpPr>
        <p:spPr>
          <a:xfrm>
            <a:off x="676787" y="3009134"/>
            <a:ext cx="1861200" cy="6090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zh-CN" sz="1200">
                <a:solidFill>
                  <a:srgbClr val="2F5597"/>
                </a:solidFill>
              </a:rPr>
              <a:t>Disambiguate entities multi-output classification</a:t>
            </a:r>
            <a:endParaRPr b="1" sz="1200">
              <a:solidFill>
                <a:srgbClr val="2F5597"/>
              </a:solidFill>
            </a:endParaRPr>
          </a:p>
        </p:txBody>
      </p:sp>
      <p:cxnSp>
        <p:nvCxnSpPr>
          <p:cNvPr id="172" name="Google Shape;172;p23"/>
          <p:cNvCxnSpPr>
            <a:stCxn id="170" idx="1"/>
            <a:endCxn id="171" idx="3"/>
          </p:cNvCxnSpPr>
          <p:nvPr/>
        </p:nvCxnSpPr>
        <p:spPr>
          <a:xfrm rot="10800000">
            <a:off x="2537937" y="3313634"/>
            <a:ext cx="896700" cy="0"/>
          </a:xfrm>
          <a:prstGeom prst="straightConnector1">
            <a:avLst/>
          </a:prstGeom>
          <a:noFill/>
          <a:ln cap="flat" cmpd="sng" w="19050">
            <a:solidFill>
              <a:srgbClr val="3D85C6"/>
            </a:solidFill>
            <a:prstDash val="solid"/>
            <a:round/>
            <a:headEnd len="med" w="med" type="none"/>
            <a:tailEnd len="med" w="med" type="triangle"/>
          </a:ln>
        </p:spPr>
      </p:cxnSp>
      <p:sp>
        <p:nvSpPr>
          <p:cNvPr id="169" name="Google Shape;169;p23"/>
          <p:cNvSpPr/>
          <p:nvPr/>
        </p:nvSpPr>
        <p:spPr>
          <a:xfrm>
            <a:off x="6477498" y="1472145"/>
            <a:ext cx="1861200" cy="6090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zh-CN" sz="1200">
                <a:solidFill>
                  <a:srgbClr val="2F5597"/>
                </a:solidFill>
              </a:rPr>
              <a:t>Generate embeddings for Mentions &amp; Candidate Entities</a:t>
            </a:r>
            <a:endParaRPr b="1" sz="1200">
              <a:solidFill>
                <a:srgbClr val="2F5597"/>
              </a:solidFill>
            </a:endParaRPr>
          </a:p>
        </p:txBody>
      </p:sp>
      <p:cxnSp>
        <p:nvCxnSpPr>
          <p:cNvPr id="173" name="Google Shape;173;p23"/>
          <p:cNvCxnSpPr>
            <a:stCxn id="169" idx="2"/>
            <a:endCxn id="167" idx="0"/>
          </p:cNvCxnSpPr>
          <p:nvPr/>
        </p:nvCxnSpPr>
        <p:spPr>
          <a:xfrm flipH="1">
            <a:off x="7404798" y="2081145"/>
            <a:ext cx="3300" cy="868800"/>
          </a:xfrm>
          <a:prstGeom prst="straightConnector1">
            <a:avLst/>
          </a:prstGeom>
          <a:noFill/>
          <a:ln cap="flat" cmpd="sng" w="19050">
            <a:solidFill>
              <a:srgbClr val="3D85C6"/>
            </a:solidFill>
            <a:prstDash val="solid"/>
            <a:round/>
            <a:headEnd len="med" w="med" type="none"/>
            <a:tailEnd len="med" w="med" type="triangle"/>
          </a:ln>
        </p:spPr>
      </p:cxnSp>
      <p:cxnSp>
        <p:nvCxnSpPr>
          <p:cNvPr id="174" name="Google Shape;174;p23"/>
          <p:cNvCxnSpPr>
            <a:stCxn id="167" idx="1"/>
            <a:endCxn id="170" idx="3"/>
          </p:cNvCxnSpPr>
          <p:nvPr/>
        </p:nvCxnSpPr>
        <p:spPr>
          <a:xfrm flipH="1">
            <a:off x="5295943" y="3306252"/>
            <a:ext cx="1110600" cy="7500"/>
          </a:xfrm>
          <a:prstGeom prst="straightConnector1">
            <a:avLst/>
          </a:prstGeom>
          <a:noFill/>
          <a:ln cap="flat" cmpd="sng" w="19050">
            <a:solidFill>
              <a:srgbClr val="3D85C6"/>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8" name="Shape 178"/>
        <p:cNvGrpSpPr/>
        <p:nvPr/>
      </p:nvGrpSpPr>
      <p:grpSpPr>
        <a:xfrm>
          <a:off x="0" y="0"/>
          <a:ext cx="0" cy="0"/>
          <a:chOff x="0" y="0"/>
          <a:chExt cx="0" cy="0"/>
        </a:xfrm>
      </p:grpSpPr>
      <p:sp>
        <p:nvSpPr>
          <p:cNvPr id="179" name="Google Shape;179;p24"/>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24"/>
          <p:cNvSpPr txBox="1"/>
          <p:nvPr>
            <p:ph type="title"/>
          </p:nvPr>
        </p:nvSpPr>
        <p:spPr>
          <a:xfrm>
            <a:off x="297425" y="160650"/>
            <a:ext cx="8636100" cy="453900"/>
          </a:xfrm>
          <a:prstGeom prst="rect">
            <a:avLst/>
          </a:prstGeom>
          <a:noFill/>
          <a:ln>
            <a:noFill/>
          </a:ln>
        </p:spPr>
        <p:txBody>
          <a:bodyPr anchorCtr="0" anchor="t" bIns="0" lIns="0" spcFirstLastPara="1" rIns="0" wrap="square" tIns="12700">
            <a:noAutofit/>
          </a:bodyPr>
          <a:lstStyle/>
          <a:p>
            <a:pPr indent="0" lvl="0" marL="0" rtl="0" algn="l">
              <a:lnSpc>
                <a:spcPct val="100000"/>
              </a:lnSpc>
              <a:spcBef>
                <a:spcPts val="0"/>
              </a:spcBef>
              <a:spcAft>
                <a:spcPts val="0"/>
              </a:spcAft>
              <a:buNone/>
            </a:pPr>
            <a:r>
              <a:rPr lang="zh-CN" sz="2400"/>
              <a:t>Wikipedia2Vec Embedding Model</a:t>
            </a:r>
            <a:endParaRPr sz="2400"/>
          </a:p>
        </p:txBody>
      </p:sp>
      <p:sp>
        <p:nvSpPr>
          <p:cNvPr id="181" name="Google Shape;181;p24"/>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24"/>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zh-CN">
                <a:solidFill>
                  <a:srgbClr val="64A70B"/>
                </a:solidFill>
              </a:rPr>
              <a:t>BASIS TECHNOLOGY</a:t>
            </a:r>
            <a:endParaRPr/>
          </a:p>
        </p:txBody>
      </p:sp>
      <p:sp>
        <p:nvSpPr>
          <p:cNvPr id="183" name="Google Shape;183;p24"/>
          <p:cNvSpPr txBox="1"/>
          <p:nvPr/>
        </p:nvSpPr>
        <p:spPr>
          <a:xfrm>
            <a:off x="202425" y="891425"/>
            <a:ext cx="8731200" cy="37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zh-CN"/>
              <a:t>A tool for learning embeddings of words and entities from wikipedia</a:t>
            </a:r>
            <a:endParaRPr/>
          </a:p>
          <a:p>
            <a:pPr indent="-317500" lvl="1" marL="914400" rtl="0" algn="l">
              <a:spcBef>
                <a:spcPts val="0"/>
              </a:spcBef>
              <a:spcAft>
                <a:spcPts val="0"/>
              </a:spcAft>
              <a:buSzPts val="1400"/>
              <a:buChar char="○"/>
            </a:pPr>
            <a:r>
              <a:rPr lang="zh-CN"/>
              <a:t>for each mention: get the word embedding</a:t>
            </a:r>
            <a:endParaRPr/>
          </a:p>
          <a:p>
            <a:pPr indent="-317500" lvl="1" marL="914400" rtl="0" algn="l">
              <a:spcBef>
                <a:spcPts val="0"/>
              </a:spcBef>
              <a:spcAft>
                <a:spcPts val="0"/>
              </a:spcAft>
              <a:buSzPts val="1400"/>
              <a:buChar char="○"/>
            </a:pPr>
            <a:r>
              <a:rPr lang="zh-CN"/>
              <a:t>for each candidate entity: get the entity embedding</a:t>
            </a:r>
            <a:endParaRPr/>
          </a:p>
          <a:p>
            <a:pPr indent="-317500" lvl="0" marL="457200" rtl="0" algn="l">
              <a:spcBef>
                <a:spcPts val="0"/>
              </a:spcBef>
              <a:spcAft>
                <a:spcPts val="0"/>
              </a:spcAft>
              <a:buSzPts val="1400"/>
              <a:buChar char="●"/>
            </a:pPr>
            <a:r>
              <a:rPr lang="zh-CN"/>
              <a:t>by jointly optimizing the following three submodels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zh-CN"/>
              <a:t>Usage: Entity linking/ Named entity recognition/ Question answering/ Relation classification, etc.</a:t>
            </a:r>
            <a:endParaRPr/>
          </a:p>
        </p:txBody>
      </p:sp>
      <p:pic>
        <p:nvPicPr>
          <p:cNvPr id="184" name="Google Shape;184;p24"/>
          <p:cNvPicPr preferRelativeResize="0"/>
          <p:nvPr/>
        </p:nvPicPr>
        <p:blipFill>
          <a:blip r:embed="rId3">
            <a:alphaModFix/>
          </a:blip>
          <a:stretch>
            <a:fillRect/>
          </a:stretch>
        </p:blipFill>
        <p:spPr>
          <a:xfrm>
            <a:off x="833825" y="2184013"/>
            <a:ext cx="7848600" cy="1314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8" name="Shape 188"/>
        <p:cNvGrpSpPr/>
        <p:nvPr/>
      </p:nvGrpSpPr>
      <p:grpSpPr>
        <a:xfrm>
          <a:off x="0" y="0"/>
          <a:ext cx="0" cy="0"/>
          <a:chOff x="0" y="0"/>
          <a:chExt cx="0" cy="0"/>
        </a:xfrm>
      </p:grpSpPr>
      <p:sp>
        <p:nvSpPr>
          <p:cNvPr id="189" name="Google Shape;189;p25"/>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25"/>
          <p:cNvSpPr txBox="1"/>
          <p:nvPr>
            <p:ph type="title"/>
          </p:nvPr>
        </p:nvSpPr>
        <p:spPr>
          <a:xfrm>
            <a:off x="297425" y="160650"/>
            <a:ext cx="7448100" cy="453900"/>
          </a:xfrm>
          <a:prstGeom prst="rect">
            <a:avLst/>
          </a:prstGeom>
          <a:noFill/>
          <a:ln>
            <a:noFill/>
          </a:ln>
        </p:spPr>
        <p:txBody>
          <a:bodyPr anchorCtr="0" anchor="t" bIns="0" lIns="0" spcFirstLastPara="1" rIns="0" wrap="square" tIns="12700">
            <a:noAutofit/>
          </a:bodyPr>
          <a:lstStyle/>
          <a:p>
            <a:pPr indent="0" lvl="0" marL="0" rtl="0" algn="l">
              <a:lnSpc>
                <a:spcPct val="100000"/>
              </a:lnSpc>
              <a:spcBef>
                <a:spcPts val="0"/>
              </a:spcBef>
              <a:spcAft>
                <a:spcPts val="0"/>
              </a:spcAft>
              <a:buNone/>
            </a:pPr>
            <a:r>
              <a:rPr lang="zh-CN" sz="2400"/>
              <a:t>Developing graphs</a:t>
            </a:r>
            <a:endParaRPr sz="2400"/>
          </a:p>
        </p:txBody>
      </p:sp>
      <p:sp>
        <p:nvSpPr>
          <p:cNvPr id="191" name="Google Shape;191;p25"/>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 name="Google Shape;192;p25"/>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zh-CN">
                <a:solidFill>
                  <a:srgbClr val="64A70B"/>
                </a:solidFill>
              </a:rPr>
              <a:t>BASIS TECHNOLOGY</a:t>
            </a:r>
            <a:endParaRPr/>
          </a:p>
        </p:txBody>
      </p:sp>
      <p:sp>
        <p:nvSpPr>
          <p:cNvPr id="193" name="Google Shape;193;p25"/>
          <p:cNvSpPr txBox="1"/>
          <p:nvPr/>
        </p:nvSpPr>
        <p:spPr>
          <a:xfrm>
            <a:off x="301625" y="884825"/>
            <a:ext cx="8631900" cy="37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500"/>
              <a:t>Done:</a:t>
            </a:r>
            <a:endParaRPr b="1" sz="1500"/>
          </a:p>
          <a:p>
            <a:pPr indent="-317500" lvl="0" marL="457200" rtl="0" algn="l">
              <a:spcBef>
                <a:spcPts val="0"/>
              </a:spcBef>
              <a:spcAft>
                <a:spcPts val="0"/>
              </a:spcAft>
              <a:buSzPts val="1400"/>
              <a:buChar char="●"/>
            </a:pPr>
            <a:r>
              <a:rPr lang="zh-CN"/>
              <a:t>Use Robust Disambiguation technique code to produce graph</a:t>
            </a:r>
            <a:endParaRPr/>
          </a:p>
          <a:p>
            <a:pPr indent="0" lvl="0" marL="457200" rtl="0" algn="l">
              <a:spcBef>
                <a:spcPts val="0"/>
              </a:spcBef>
              <a:spcAft>
                <a:spcPts val="0"/>
              </a:spcAft>
              <a:buNone/>
            </a:pPr>
            <a:r>
              <a:rPr lang="zh-CN" u="sng">
                <a:solidFill>
                  <a:schemeClr val="hlink"/>
                </a:solidFill>
                <a:hlinkClick r:id="rId3"/>
              </a:rPr>
              <a:t>https://github.com/codepie/aida</a:t>
            </a:r>
            <a:endParaRPr/>
          </a:p>
          <a:p>
            <a:pPr indent="-317500" lvl="0" marL="457200" rtl="0" algn="l">
              <a:spcBef>
                <a:spcPts val="0"/>
              </a:spcBef>
              <a:spcAft>
                <a:spcPts val="0"/>
              </a:spcAft>
              <a:buSzPts val="1400"/>
              <a:buChar char="●"/>
            </a:pPr>
            <a:r>
              <a:rPr lang="zh-CN"/>
              <a:t>Extract Mention Nodes, Entity Nodes and edge information from the generated graph</a:t>
            </a:r>
            <a:endParaRPr/>
          </a:p>
          <a:p>
            <a:pPr indent="-317500" lvl="0" marL="457200" rtl="0" algn="l">
              <a:spcBef>
                <a:spcPts val="0"/>
              </a:spcBef>
              <a:spcAft>
                <a:spcPts val="0"/>
              </a:spcAft>
              <a:buSzPts val="1400"/>
              <a:buChar char="●"/>
            </a:pPr>
            <a:r>
              <a:rPr lang="zh-CN">
                <a:solidFill>
                  <a:schemeClr val="dk1"/>
                </a:solidFill>
              </a:rPr>
              <a:t>Downloaded Yago dumps in tsv format</a:t>
            </a:r>
            <a:endParaRPr>
              <a:solidFill>
                <a:schemeClr val="dk1"/>
              </a:solidFill>
            </a:endParaRPr>
          </a:p>
          <a:p>
            <a:pPr indent="-317500" lvl="0" marL="457200" rtl="0" algn="l">
              <a:spcBef>
                <a:spcPts val="0"/>
              </a:spcBef>
              <a:spcAft>
                <a:spcPts val="0"/>
              </a:spcAft>
              <a:buSzPts val="1400"/>
              <a:buChar char="●"/>
            </a:pPr>
            <a:r>
              <a:rPr lang="zh-CN">
                <a:solidFill>
                  <a:schemeClr val="dk1"/>
                </a:solidFill>
              </a:rPr>
              <a:t>Installed Postgres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zh-CN"/>
              <a:t>In Progress:</a:t>
            </a:r>
            <a:endParaRPr b="1"/>
          </a:p>
          <a:p>
            <a:pPr indent="-317500" lvl="0" marL="457200" rtl="0" algn="l">
              <a:spcBef>
                <a:spcPts val="0"/>
              </a:spcBef>
              <a:spcAft>
                <a:spcPts val="0"/>
              </a:spcAft>
              <a:buClr>
                <a:schemeClr val="dk1"/>
              </a:buClr>
              <a:buSzPts val="1400"/>
              <a:buChar char="●"/>
            </a:pPr>
            <a:r>
              <a:rPr lang="zh-CN">
                <a:solidFill>
                  <a:schemeClr val="dk1"/>
                </a:solidFill>
              </a:rPr>
              <a:t>Running Script to load Yago dumps in Postgres to create data tables</a:t>
            </a:r>
            <a:endParaRPr>
              <a:solidFill>
                <a:schemeClr val="dk1"/>
              </a:solidFill>
            </a:endParaRPr>
          </a:p>
          <a:p>
            <a:pPr indent="-317500" lvl="0" marL="457200" rtl="0" algn="l">
              <a:spcBef>
                <a:spcPts val="0"/>
              </a:spcBef>
              <a:spcAft>
                <a:spcPts val="0"/>
              </a:spcAft>
              <a:buClr>
                <a:schemeClr val="dk1"/>
              </a:buClr>
              <a:buSzPts val="1400"/>
              <a:buChar char="●"/>
            </a:pPr>
            <a:r>
              <a:rPr lang="zh-CN">
                <a:solidFill>
                  <a:schemeClr val="dk1"/>
                </a:solidFill>
              </a:rPr>
              <a:t>Command: </a:t>
            </a:r>
            <a:endParaRPr>
              <a:solidFill>
                <a:schemeClr val="dk1"/>
              </a:solidFill>
            </a:endParaRPr>
          </a:p>
          <a:p>
            <a:pPr indent="0" lvl="0" marL="457200" rtl="0" algn="l">
              <a:spcBef>
                <a:spcPts val="0"/>
              </a:spcBef>
              <a:spcAft>
                <a:spcPts val="0"/>
              </a:spcAft>
              <a:buNone/>
            </a:pPr>
            <a:r>
              <a:rPr lang="zh-CN">
                <a:solidFill>
                  <a:schemeClr val="dk1"/>
                </a:solidFill>
              </a:rPr>
              <a:t>D:\Postgres\bin\psql.exe -a -d postgres -h localhost -U postgres -f D:\Kratika\Semester3\GQP_BasisTechnology\RobustDisambiguation\yago_postgres_infofoxes.sql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7" name="Shape 197"/>
        <p:cNvGrpSpPr/>
        <p:nvPr/>
      </p:nvGrpSpPr>
      <p:grpSpPr>
        <a:xfrm>
          <a:off x="0" y="0"/>
          <a:ext cx="0" cy="0"/>
          <a:chOff x="0" y="0"/>
          <a:chExt cx="0" cy="0"/>
        </a:xfrm>
      </p:grpSpPr>
      <p:sp>
        <p:nvSpPr>
          <p:cNvPr id="198" name="Google Shape;198;p26"/>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26"/>
          <p:cNvSpPr txBox="1"/>
          <p:nvPr>
            <p:ph type="title"/>
          </p:nvPr>
        </p:nvSpPr>
        <p:spPr>
          <a:xfrm>
            <a:off x="297425" y="160650"/>
            <a:ext cx="7448100" cy="453900"/>
          </a:xfrm>
          <a:prstGeom prst="rect">
            <a:avLst/>
          </a:prstGeom>
          <a:noFill/>
          <a:ln>
            <a:noFill/>
          </a:ln>
        </p:spPr>
        <p:txBody>
          <a:bodyPr anchorCtr="0" anchor="t" bIns="0" lIns="0" spcFirstLastPara="1" rIns="0" wrap="square" tIns="12700">
            <a:noAutofit/>
          </a:bodyPr>
          <a:lstStyle/>
          <a:p>
            <a:pPr indent="0" lvl="0" marL="0" rtl="0" algn="l">
              <a:lnSpc>
                <a:spcPct val="100000"/>
              </a:lnSpc>
              <a:spcBef>
                <a:spcPts val="0"/>
              </a:spcBef>
              <a:spcAft>
                <a:spcPts val="0"/>
              </a:spcAft>
              <a:buNone/>
            </a:pPr>
            <a:r>
              <a:rPr lang="zh-CN" sz="2400"/>
              <a:t>CNN Model:</a:t>
            </a:r>
            <a:endParaRPr sz="2400"/>
          </a:p>
        </p:txBody>
      </p:sp>
      <p:sp>
        <p:nvSpPr>
          <p:cNvPr id="200" name="Google Shape;200;p26"/>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26"/>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zh-CN">
                <a:solidFill>
                  <a:srgbClr val="64A70B"/>
                </a:solidFill>
              </a:rPr>
              <a:t>BASIS TECHNOLOGY</a:t>
            </a:r>
            <a:endParaRPr/>
          </a:p>
        </p:txBody>
      </p:sp>
      <p:sp>
        <p:nvSpPr>
          <p:cNvPr id="202" name="Google Shape;202;p26"/>
          <p:cNvSpPr txBox="1"/>
          <p:nvPr/>
        </p:nvSpPr>
        <p:spPr>
          <a:xfrm>
            <a:off x="301625" y="884825"/>
            <a:ext cx="8631900" cy="37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500"/>
              <a:t>CNN Input generation </a:t>
            </a:r>
            <a:r>
              <a:rPr b="1" lang="zh-CN" sz="1500"/>
              <a:t>Steps:</a:t>
            </a:r>
            <a:endParaRPr b="1" sz="1500"/>
          </a:p>
          <a:p>
            <a:pPr indent="-317500" lvl="0" marL="457200" rtl="0" algn="l">
              <a:spcBef>
                <a:spcPts val="0"/>
              </a:spcBef>
              <a:spcAft>
                <a:spcPts val="0"/>
              </a:spcAft>
              <a:buSzPts val="1400"/>
              <a:buAutoNum type="arabicPeriod"/>
            </a:pPr>
            <a:r>
              <a:rPr lang="zh-CN"/>
              <a:t>Create Mention-Entity Adjacency Matrix (adj_me) &amp; </a:t>
            </a:r>
            <a:r>
              <a:rPr lang="zh-CN">
                <a:solidFill>
                  <a:schemeClr val="dk1"/>
                </a:solidFill>
              </a:rPr>
              <a:t>Entity-Entity Adjacency Matrix (adj_ee) for few documents, save as npy</a:t>
            </a:r>
            <a:endParaRPr/>
          </a:p>
          <a:p>
            <a:pPr indent="-317500" lvl="0" marL="457200" rtl="0" algn="l">
              <a:spcBef>
                <a:spcPts val="0"/>
              </a:spcBef>
              <a:spcAft>
                <a:spcPts val="0"/>
              </a:spcAft>
              <a:buSzPts val="1400"/>
              <a:buAutoNum type="arabicPeriod"/>
            </a:pPr>
            <a:r>
              <a:rPr lang="zh-CN"/>
              <a:t>Download Wikipedia2Vec embeddings, load &amp; get embeddings for all mentions (emb_m) &amp; entities (emb_e)</a:t>
            </a:r>
            <a:endParaRPr/>
          </a:p>
          <a:p>
            <a:pPr indent="-317500" lvl="0" marL="457200" rtl="0" algn="l">
              <a:spcBef>
                <a:spcPts val="0"/>
              </a:spcBef>
              <a:spcAft>
                <a:spcPts val="0"/>
              </a:spcAft>
              <a:buSzPts val="1400"/>
              <a:buAutoNum type="arabicPeriod"/>
            </a:pPr>
            <a:r>
              <a:rPr lang="zh-CN"/>
              <a:t>Create Input for the model as follows:</a:t>
            </a:r>
            <a:endParaRPr/>
          </a:p>
          <a:p>
            <a:pPr indent="0" lvl="0" marL="914400" rtl="0" algn="l">
              <a:spcBef>
                <a:spcPts val="0"/>
              </a:spcBef>
              <a:spcAft>
                <a:spcPts val="0"/>
              </a:spcAft>
              <a:buNone/>
            </a:pPr>
            <a:r>
              <a:rPr lang="zh-CN"/>
              <a:t>emb_m * adj_me * emb_e</a:t>
            </a:r>
            <a:endParaRPr/>
          </a:p>
          <a:p>
            <a:pPr indent="0" lvl="0" marL="914400" rtl="0" algn="l">
              <a:spcBef>
                <a:spcPts val="0"/>
              </a:spcBef>
              <a:spcAft>
                <a:spcPts val="0"/>
              </a:spcAft>
              <a:buNone/>
            </a:pPr>
            <a:r>
              <a:rPr lang="zh-CN"/>
              <a:t>emb_e * adj_ee * emb_e</a:t>
            </a:r>
            <a:endParaRPr/>
          </a:p>
          <a:p>
            <a:pPr indent="0" lvl="0" marL="0" rtl="0" algn="l">
              <a:spcBef>
                <a:spcPts val="0"/>
              </a:spcBef>
              <a:spcAft>
                <a:spcPts val="0"/>
              </a:spcAft>
              <a:buNone/>
            </a:pPr>
            <a:r>
              <a:t/>
            </a:r>
            <a:endParaRPr/>
          </a:p>
          <a:p>
            <a:pPr indent="0" lvl="0" marL="0" rtl="0" algn="l">
              <a:spcBef>
                <a:spcPts val="0"/>
              </a:spcBef>
              <a:spcAft>
                <a:spcPts val="0"/>
              </a:spcAft>
              <a:buNone/>
            </a:pPr>
            <a:r>
              <a:rPr b="1" lang="zh-CN"/>
              <a:t>CNN Architecture:</a:t>
            </a:r>
            <a:endParaRPr b="1"/>
          </a:p>
          <a:p>
            <a:pPr indent="-317500" lvl="0" marL="457200" rtl="0" algn="l">
              <a:spcBef>
                <a:spcPts val="0"/>
              </a:spcBef>
              <a:spcAft>
                <a:spcPts val="0"/>
              </a:spcAft>
              <a:buSzPts val="1400"/>
              <a:buAutoNum type="arabicPeriod"/>
            </a:pPr>
            <a:r>
              <a:rPr lang="zh-CN"/>
              <a:t>Working on developing the CNN model using keras and tensorflow libraries.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7" name="Shape 67"/>
        <p:cNvGrpSpPr/>
        <p:nvPr/>
      </p:nvGrpSpPr>
      <p:grpSpPr>
        <a:xfrm>
          <a:off x="0" y="0"/>
          <a:ext cx="0" cy="0"/>
          <a:chOff x="0" y="0"/>
          <a:chExt cx="0" cy="0"/>
        </a:xfrm>
      </p:grpSpPr>
      <p:sp>
        <p:nvSpPr>
          <p:cNvPr id="68" name="Google Shape;68;p15"/>
          <p:cNvSpPr txBox="1"/>
          <p:nvPr/>
        </p:nvSpPr>
        <p:spPr>
          <a:xfrm>
            <a:off x="249300" y="976038"/>
            <a:ext cx="8137200" cy="3191400"/>
          </a:xfrm>
          <a:prstGeom prst="rect">
            <a:avLst/>
          </a:prstGeom>
          <a:noFill/>
          <a:ln>
            <a:noFill/>
          </a:ln>
        </p:spPr>
        <p:txBody>
          <a:bodyPr anchorCtr="0" anchor="t" bIns="0" lIns="0" spcFirstLastPara="1" rIns="0" wrap="square" tIns="12700">
            <a:noAutofit/>
          </a:bodyPr>
          <a:lstStyle/>
          <a:p>
            <a:pPr indent="0" lvl="0" marL="0" rtl="0" algn="l">
              <a:spcBef>
                <a:spcPts val="0"/>
              </a:spcBef>
              <a:spcAft>
                <a:spcPts val="0"/>
              </a:spcAft>
              <a:buClr>
                <a:schemeClr val="dk1"/>
              </a:buClr>
              <a:buSzPts val="1100"/>
              <a:buFont typeface="Arial"/>
              <a:buNone/>
            </a:pPr>
            <a:r>
              <a:rPr b="1" lang="zh-CN" sz="1700">
                <a:solidFill>
                  <a:schemeClr val="dk1"/>
                </a:solidFill>
              </a:rPr>
              <a:t>Done </a:t>
            </a:r>
            <a:endParaRPr b="1" sz="1700">
              <a:solidFill>
                <a:schemeClr val="dk1"/>
              </a:solidFill>
            </a:endParaRPr>
          </a:p>
          <a:p>
            <a:pPr indent="-336550" lvl="0" marL="457200" rtl="0" algn="l">
              <a:spcBef>
                <a:spcPts val="1000"/>
              </a:spcBef>
              <a:spcAft>
                <a:spcPts val="0"/>
              </a:spcAft>
              <a:buClr>
                <a:schemeClr val="dk1"/>
              </a:buClr>
              <a:buSzPts val="1700"/>
              <a:buChar char="•"/>
            </a:pPr>
            <a:r>
              <a:rPr lang="zh-CN" sz="1700">
                <a:solidFill>
                  <a:schemeClr val="dk1"/>
                </a:solidFill>
              </a:rPr>
              <a:t>Completed training work with different sizes of bt docs</a:t>
            </a:r>
            <a:endParaRPr sz="1700">
              <a:solidFill>
                <a:schemeClr val="dk1"/>
              </a:solidFill>
            </a:endParaRPr>
          </a:p>
          <a:p>
            <a:pPr indent="-336550" lvl="0" marL="457200" rtl="0" algn="l">
              <a:spcBef>
                <a:spcPts val="1000"/>
              </a:spcBef>
              <a:spcAft>
                <a:spcPts val="0"/>
              </a:spcAft>
              <a:buClr>
                <a:schemeClr val="dk1"/>
              </a:buClr>
              <a:buSzPts val="1700"/>
              <a:buChar char="•"/>
            </a:pPr>
            <a:r>
              <a:rPr lang="zh-CN" sz="1700">
                <a:solidFill>
                  <a:schemeClr val="dk1"/>
                </a:solidFill>
              </a:rPr>
              <a:t>Completed testing work</a:t>
            </a:r>
            <a:endParaRPr sz="1700">
              <a:solidFill>
                <a:schemeClr val="dk1"/>
              </a:solidFill>
            </a:endParaRPr>
          </a:p>
          <a:p>
            <a:pPr indent="0" lvl="0" marL="0" rtl="0" algn="l">
              <a:spcBef>
                <a:spcPts val="1000"/>
              </a:spcBef>
              <a:spcAft>
                <a:spcPts val="0"/>
              </a:spcAft>
              <a:buNone/>
            </a:pPr>
            <a:r>
              <a:t/>
            </a:r>
            <a:endParaRPr sz="1700">
              <a:solidFill>
                <a:schemeClr val="dk1"/>
              </a:solidFill>
            </a:endParaRPr>
          </a:p>
          <a:p>
            <a:pPr indent="0" lvl="0" marL="0" rtl="0" algn="l">
              <a:spcBef>
                <a:spcPts val="0"/>
              </a:spcBef>
              <a:spcAft>
                <a:spcPts val="0"/>
              </a:spcAft>
              <a:buNone/>
            </a:pPr>
            <a:r>
              <a:rPr b="1" lang="zh-CN" sz="1700">
                <a:solidFill>
                  <a:schemeClr val="dk1"/>
                </a:solidFill>
              </a:rPr>
              <a:t>In Progress</a:t>
            </a:r>
            <a:endParaRPr b="1" sz="1700">
              <a:solidFill>
                <a:schemeClr val="dk1"/>
              </a:solidFill>
            </a:endParaRPr>
          </a:p>
          <a:p>
            <a:pPr indent="0" lvl="0" marL="0" rtl="0" algn="l">
              <a:spcBef>
                <a:spcPts val="0"/>
              </a:spcBef>
              <a:spcAft>
                <a:spcPts val="0"/>
              </a:spcAft>
              <a:buNone/>
            </a:pPr>
            <a:r>
              <a:t/>
            </a:r>
            <a:endParaRPr b="1" sz="1700">
              <a:solidFill>
                <a:schemeClr val="dk1"/>
              </a:solidFill>
            </a:endParaRPr>
          </a:p>
          <a:p>
            <a:pPr indent="-304800" lvl="0" marL="457200" rtl="0" algn="l">
              <a:spcBef>
                <a:spcPts val="0"/>
              </a:spcBef>
              <a:spcAft>
                <a:spcPts val="0"/>
              </a:spcAft>
              <a:buClr>
                <a:schemeClr val="dk1"/>
              </a:buClr>
              <a:buSzPts val="1200"/>
              <a:buChar char="●"/>
            </a:pPr>
            <a:r>
              <a:rPr lang="zh-CN" sz="1700">
                <a:solidFill>
                  <a:schemeClr val="dk1"/>
                </a:solidFill>
              </a:rPr>
              <a:t>Organizing the code and preparing for final presentation</a:t>
            </a:r>
            <a:endParaRPr sz="1700">
              <a:solidFill>
                <a:schemeClr val="dk1"/>
              </a:solidFill>
            </a:endParaRPr>
          </a:p>
          <a:p>
            <a:pPr indent="0" lvl="0" marL="0" rtl="0" algn="l">
              <a:spcBef>
                <a:spcPts val="0"/>
              </a:spcBef>
              <a:spcAft>
                <a:spcPts val="0"/>
              </a:spcAft>
              <a:buNone/>
            </a:pPr>
            <a:r>
              <a:rPr lang="zh-CN" sz="1700">
                <a:solidFill>
                  <a:schemeClr val="dk1"/>
                </a:solidFill>
              </a:rPr>
              <a:t> </a:t>
            </a:r>
            <a:endParaRPr sz="1700">
              <a:solidFill>
                <a:schemeClr val="dk1"/>
              </a:solidFill>
            </a:endParaRPr>
          </a:p>
          <a:p>
            <a:pPr indent="0" lvl="0" marL="0" rtl="0" algn="l">
              <a:spcBef>
                <a:spcPts val="0"/>
              </a:spcBef>
              <a:spcAft>
                <a:spcPts val="0"/>
              </a:spcAft>
              <a:buClr>
                <a:schemeClr val="dk1"/>
              </a:buClr>
              <a:buSzPts val="1100"/>
              <a:buFont typeface="Arial"/>
              <a:buNone/>
            </a:pPr>
            <a:r>
              <a:rPr b="1" lang="zh-CN" sz="1700">
                <a:solidFill>
                  <a:schemeClr val="dk1"/>
                </a:solidFill>
              </a:rPr>
              <a:t>Next Step</a:t>
            </a:r>
            <a:endParaRPr b="1" sz="1700">
              <a:solidFill>
                <a:schemeClr val="dk1"/>
              </a:solidFill>
            </a:endParaRPr>
          </a:p>
          <a:p>
            <a:pPr indent="0" lvl="0" marL="0" rtl="0" algn="l">
              <a:spcBef>
                <a:spcPts val="0"/>
              </a:spcBef>
              <a:spcAft>
                <a:spcPts val="0"/>
              </a:spcAft>
              <a:buClr>
                <a:schemeClr val="dk1"/>
              </a:buClr>
              <a:buSzPts val="1100"/>
              <a:buFont typeface="Arial"/>
              <a:buNone/>
            </a:pPr>
            <a:r>
              <a:t/>
            </a:r>
            <a:endParaRPr b="1" sz="1700">
              <a:solidFill>
                <a:schemeClr val="dk1"/>
              </a:solidFill>
            </a:endParaRPr>
          </a:p>
          <a:p>
            <a:pPr indent="-304800" lvl="0" marL="457200" rtl="0" algn="l">
              <a:spcBef>
                <a:spcPts val="0"/>
              </a:spcBef>
              <a:spcAft>
                <a:spcPts val="0"/>
              </a:spcAft>
              <a:buClr>
                <a:schemeClr val="dk1"/>
              </a:buClr>
              <a:buSzPts val="1200"/>
              <a:buChar char="●"/>
            </a:pPr>
            <a:r>
              <a:rPr lang="zh-CN" sz="1700">
                <a:solidFill>
                  <a:schemeClr val="dk1"/>
                </a:solidFill>
              </a:rPr>
              <a:t>Preparing the 5 min Slides and Video for the GRIE event</a:t>
            </a:r>
            <a:endParaRPr sz="1700">
              <a:solidFill>
                <a:schemeClr val="dk1"/>
              </a:solidFill>
            </a:endParaRPr>
          </a:p>
          <a:p>
            <a:pPr indent="0" lvl="0" marL="0" rtl="0" algn="l">
              <a:spcBef>
                <a:spcPts val="0"/>
              </a:spcBef>
              <a:spcAft>
                <a:spcPts val="0"/>
              </a:spcAft>
              <a:buClr>
                <a:schemeClr val="dk1"/>
              </a:buClr>
              <a:buSzPts val="1100"/>
              <a:buFont typeface="Arial"/>
              <a:buNone/>
            </a:pPr>
            <a:r>
              <a:rPr lang="zh-CN" sz="1700">
                <a:solidFill>
                  <a:schemeClr val="dk1"/>
                </a:solidFill>
              </a:rPr>
              <a:t> </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Clr>
                <a:schemeClr val="dk1"/>
              </a:buClr>
              <a:buSzPts val="1100"/>
              <a:buFont typeface="Arial"/>
              <a:buNone/>
            </a:pPr>
            <a:r>
              <a:t/>
            </a:r>
            <a:endParaRPr sz="1700">
              <a:solidFill>
                <a:schemeClr val="dk1"/>
              </a:solidFill>
            </a:endParaRPr>
          </a:p>
          <a:p>
            <a:pPr indent="0" lvl="0" marL="457200" rtl="0" algn="l">
              <a:spcBef>
                <a:spcPts val="0"/>
              </a:spcBef>
              <a:spcAft>
                <a:spcPts val="0"/>
              </a:spcAft>
              <a:buNone/>
            </a:pPr>
            <a:r>
              <a:t/>
            </a:r>
            <a:endParaRPr sz="1700">
              <a:solidFill>
                <a:schemeClr val="dk1"/>
              </a:solidFill>
            </a:endParaRPr>
          </a:p>
        </p:txBody>
      </p:sp>
      <p:sp>
        <p:nvSpPr>
          <p:cNvPr id="69" name="Google Shape;69;p15"/>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15"/>
          <p:cNvSpPr txBox="1"/>
          <p:nvPr>
            <p:ph type="title"/>
          </p:nvPr>
        </p:nvSpPr>
        <p:spPr>
          <a:xfrm>
            <a:off x="297425" y="160652"/>
            <a:ext cx="5544600" cy="4539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zh-CN" sz="2400"/>
              <a:t>Latent Relations paper updates </a:t>
            </a:r>
            <a:endParaRPr sz="2400"/>
          </a:p>
        </p:txBody>
      </p:sp>
      <p:sp>
        <p:nvSpPr>
          <p:cNvPr id="71" name="Google Shape;71;p15"/>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15"/>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zh-CN">
                <a:solidFill>
                  <a:srgbClr val="64A70B"/>
                </a:solidFill>
              </a:rPr>
              <a:t>BASIS TECHNOLOGY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6" name="Shape 76"/>
        <p:cNvGrpSpPr/>
        <p:nvPr/>
      </p:nvGrpSpPr>
      <p:grpSpPr>
        <a:xfrm>
          <a:off x="0" y="0"/>
          <a:ext cx="0" cy="0"/>
          <a:chOff x="0" y="0"/>
          <a:chExt cx="0" cy="0"/>
        </a:xfrm>
      </p:grpSpPr>
      <p:sp>
        <p:nvSpPr>
          <p:cNvPr id="77" name="Google Shape;77;p16"/>
          <p:cNvSpPr txBox="1"/>
          <p:nvPr/>
        </p:nvSpPr>
        <p:spPr>
          <a:xfrm>
            <a:off x="297425" y="796740"/>
            <a:ext cx="8137200" cy="607200"/>
          </a:xfrm>
          <a:prstGeom prst="rect">
            <a:avLst/>
          </a:prstGeom>
          <a:noFill/>
          <a:ln>
            <a:noFill/>
          </a:ln>
        </p:spPr>
        <p:txBody>
          <a:bodyPr anchorCtr="0" anchor="t" bIns="0" lIns="0" spcFirstLastPara="1" rIns="0" wrap="square" tIns="12700">
            <a:noAutofit/>
          </a:bodyPr>
          <a:lstStyle/>
          <a:p>
            <a:pPr indent="0" lvl="0" marL="0" rtl="0" algn="l">
              <a:spcBef>
                <a:spcPts val="1000"/>
              </a:spcBef>
              <a:spcAft>
                <a:spcPts val="0"/>
              </a:spcAft>
              <a:buNone/>
            </a:pPr>
            <a:r>
              <a:rPr lang="zh-CN" sz="1700">
                <a:solidFill>
                  <a:schemeClr val="dk1"/>
                </a:solidFill>
              </a:rPr>
              <a:t>Testing results:</a:t>
            </a:r>
            <a:endParaRPr sz="1700">
              <a:solidFill>
                <a:schemeClr val="dk1"/>
              </a:solidFill>
            </a:endParaRPr>
          </a:p>
          <a:p>
            <a:pPr indent="0" lvl="0" marL="0" rtl="0" algn="l">
              <a:spcBef>
                <a:spcPts val="1000"/>
              </a:spcBef>
              <a:spcAft>
                <a:spcPts val="0"/>
              </a:spcAft>
              <a:buNone/>
            </a:pPr>
            <a:r>
              <a:t/>
            </a:r>
            <a:endParaRPr sz="1700">
              <a:solidFill>
                <a:schemeClr val="dk1"/>
              </a:solidFill>
            </a:endParaRPr>
          </a:p>
          <a:p>
            <a:pPr indent="0" lvl="0" marL="0" rtl="0" algn="l">
              <a:spcBef>
                <a:spcPts val="0"/>
              </a:spcBef>
              <a:spcAft>
                <a:spcPts val="0"/>
              </a:spcAft>
              <a:buNone/>
            </a:pPr>
            <a:r>
              <a:rPr lang="zh-CN" sz="1700">
                <a:solidFill>
                  <a:schemeClr val="dk1"/>
                </a:solidFill>
              </a:rPr>
              <a:t> </a:t>
            </a:r>
            <a:endParaRPr sz="1700">
              <a:solidFill>
                <a:schemeClr val="dk1"/>
              </a:solidFill>
            </a:endParaRPr>
          </a:p>
          <a:p>
            <a:pPr indent="0" lvl="0" marL="0" rtl="0" algn="l">
              <a:spcBef>
                <a:spcPts val="0"/>
              </a:spcBef>
              <a:spcAft>
                <a:spcPts val="0"/>
              </a:spcAft>
              <a:buClr>
                <a:schemeClr val="dk1"/>
              </a:buClr>
              <a:buSzPts val="1100"/>
              <a:buFont typeface="Arial"/>
              <a:buNone/>
            </a:pPr>
            <a:r>
              <a:t/>
            </a:r>
            <a:endParaRPr sz="1700">
              <a:solidFill>
                <a:schemeClr val="dk1"/>
              </a:solidFill>
            </a:endParaRPr>
          </a:p>
          <a:p>
            <a:pPr indent="0" lvl="0" marL="457200" rtl="0" algn="l">
              <a:spcBef>
                <a:spcPts val="0"/>
              </a:spcBef>
              <a:spcAft>
                <a:spcPts val="0"/>
              </a:spcAft>
              <a:buNone/>
            </a:pPr>
            <a:r>
              <a:t/>
            </a:r>
            <a:endParaRPr sz="1700">
              <a:solidFill>
                <a:schemeClr val="dk1"/>
              </a:solidFill>
            </a:endParaRPr>
          </a:p>
        </p:txBody>
      </p:sp>
      <p:sp>
        <p:nvSpPr>
          <p:cNvPr id="78" name="Google Shape;78;p16"/>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16"/>
          <p:cNvSpPr txBox="1"/>
          <p:nvPr>
            <p:ph type="title"/>
          </p:nvPr>
        </p:nvSpPr>
        <p:spPr>
          <a:xfrm>
            <a:off x="297425" y="160652"/>
            <a:ext cx="5544600" cy="4539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zh-CN" sz="2400"/>
              <a:t>Latent Relations paper updates </a:t>
            </a:r>
            <a:endParaRPr sz="2400"/>
          </a:p>
        </p:txBody>
      </p:sp>
      <p:sp>
        <p:nvSpPr>
          <p:cNvPr id="80" name="Google Shape;80;p16"/>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16"/>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zh-CN">
                <a:solidFill>
                  <a:srgbClr val="64A70B"/>
                </a:solidFill>
              </a:rPr>
              <a:t>BASIS TECHNOLOGY</a:t>
            </a:r>
            <a:endParaRPr/>
          </a:p>
        </p:txBody>
      </p:sp>
      <p:sp>
        <p:nvSpPr>
          <p:cNvPr id="82" name="Google Shape;82;p16"/>
          <p:cNvSpPr txBox="1"/>
          <p:nvPr/>
        </p:nvSpPr>
        <p:spPr>
          <a:xfrm>
            <a:off x="1842600" y="1133150"/>
            <a:ext cx="5675700" cy="6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83" name="Google Shape;83;p16"/>
          <p:cNvGraphicFramePr/>
          <p:nvPr/>
        </p:nvGraphicFramePr>
        <p:xfrm>
          <a:off x="329100" y="1488213"/>
          <a:ext cx="3000000" cy="3000000"/>
        </p:xfrm>
        <a:graphic>
          <a:graphicData uri="http://schemas.openxmlformats.org/drawingml/2006/table">
            <a:tbl>
              <a:tblPr>
                <a:noFill/>
                <a:tableStyleId>{25D04846-095E-497C-8F79-BB4FCAA88ADD}</a:tableStyleId>
              </a:tblPr>
              <a:tblGrid>
                <a:gridCol w="1060725"/>
                <a:gridCol w="1060725"/>
                <a:gridCol w="1060725"/>
                <a:gridCol w="1060725"/>
                <a:gridCol w="1060725"/>
                <a:gridCol w="1060725"/>
                <a:gridCol w="1060725"/>
                <a:gridCol w="1060725"/>
              </a:tblGrid>
              <a:tr h="598100">
                <a:tc>
                  <a:txBody>
                    <a:bodyPr/>
                    <a:lstStyle/>
                    <a:p>
                      <a:pPr indent="0" lvl="0" marL="0" rtl="0" algn="l">
                        <a:spcBef>
                          <a:spcPts val="0"/>
                        </a:spcBef>
                        <a:spcAft>
                          <a:spcPts val="0"/>
                        </a:spcAft>
                        <a:buNone/>
                      </a:pPr>
                      <a:r>
                        <a:rPr lang="zh-CN"/>
                        <a:t>Training docs</a:t>
                      </a:r>
                      <a:endParaRPr/>
                    </a:p>
                  </a:txBody>
                  <a:tcPr marT="91425" marB="91425" marR="91425" marL="91425"/>
                </a:tc>
                <a:tc>
                  <a:txBody>
                    <a:bodyPr/>
                    <a:lstStyle/>
                    <a:p>
                      <a:pPr indent="0" lvl="0" marL="0" rtl="0" algn="l">
                        <a:spcBef>
                          <a:spcPts val="0"/>
                        </a:spcBef>
                        <a:spcAft>
                          <a:spcPts val="0"/>
                        </a:spcAft>
                        <a:buNone/>
                      </a:pPr>
                      <a:r>
                        <a:rPr lang="zh-CN"/>
                        <a:t>Original </a:t>
                      </a:r>
                      <a:endParaRPr/>
                    </a:p>
                  </a:txBody>
                  <a:tcPr marT="91425" marB="91425" marR="91425" marL="91425"/>
                </a:tc>
                <a:tc>
                  <a:txBody>
                    <a:bodyPr/>
                    <a:lstStyle/>
                    <a:p>
                      <a:pPr indent="0" lvl="0" marL="0" rtl="0" algn="l">
                        <a:spcBef>
                          <a:spcPts val="0"/>
                        </a:spcBef>
                        <a:spcAft>
                          <a:spcPts val="0"/>
                        </a:spcAft>
                        <a:buNone/>
                      </a:pPr>
                      <a:r>
                        <a:rPr lang="zh-CN"/>
                        <a:t>Original+ 10docs</a:t>
                      </a:r>
                      <a:endParaRPr/>
                    </a:p>
                  </a:txBody>
                  <a:tcPr marT="91425" marB="91425" marR="91425" marL="91425"/>
                </a:tc>
                <a:tc>
                  <a:txBody>
                    <a:bodyPr/>
                    <a:lstStyle/>
                    <a:p>
                      <a:pPr indent="0" lvl="0" marL="0" rtl="0" algn="l">
                        <a:spcBef>
                          <a:spcPts val="0"/>
                        </a:spcBef>
                        <a:spcAft>
                          <a:spcPts val="0"/>
                        </a:spcAft>
                        <a:buNone/>
                      </a:pPr>
                      <a:r>
                        <a:rPr lang="zh-CN"/>
                        <a:t>Original+</a:t>
                      </a:r>
                      <a:endParaRPr/>
                    </a:p>
                    <a:p>
                      <a:pPr indent="0" lvl="0" marL="0" rtl="0" algn="l">
                        <a:spcBef>
                          <a:spcPts val="0"/>
                        </a:spcBef>
                        <a:spcAft>
                          <a:spcPts val="0"/>
                        </a:spcAft>
                        <a:buNone/>
                      </a:pPr>
                      <a:r>
                        <a:rPr lang="zh-CN"/>
                        <a:t>20docs</a:t>
                      </a:r>
                      <a:endParaRPr/>
                    </a:p>
                  </a:txBody>
                  <a:tcPr marT="91425" marB="91425" marR="91425" marL="91425"/>
                </a:tc>
                <a:tc>
                  <a:txBody>
                    <a:bodyPr/>
                    <a:lstStyle/>
                    <a:p>
                      <a:pPr indent="0" lvl="0" marL="0" rtl="0" algn="l">
                        <a:spcBef>
                          <a:spcPts val="0"/>
                        </a:spcBef>
                        <a:spcAft>
                          <a:spcPts val="0"/>
                        </a:spcAft>
                        <a:buNone/>
                      </a:pPr>
                      <a:r>
                        <a:rPr lang="zh-CN"/>
                        <a:t>Original+</a:t>
                      </a:r>
                      <a:endParaRPr/>
                    </a:p>
                    <a:p>
                      <a:pPr indent="0" lvl="0" marL="0" rtl="0" algn="l">
                        <a:spcBef>
                          <a:spcPts val="0"/>
                        </a:spcBef>
                        <a:spcAft>
                          <a:spcPts val="0"/>
                        </a:spcAft>
                        <a:buNone/>
                      </a:pPr>
                      <a:r>
                        <a:rPr lang="zh-CN"/>
                        <a:t>30docs</a:t>
                      </a:r>
                      <a:endParaRPr/>
                    </a:p>
                  </a:txBody>
                  <a:tcPr marT="91425" marB="91425" marR="91425" marL="91425"/>
                </a:tc>
                <a:tc>
                  <a:txBody>
                    <a:bodyPr/>
                    <a:lstStyle/>
                    <a:p>
                      <a:pPr indent="0" lvl="0" marL="0" rtl="0" algn="l">
                        <a:spcBef>
                          <a:spcPts val="0"/>
                        </a:spcBef>
                        <a:spcAft>
                          <a:spcPts val="0"/>
                        </a:spcAft>
                        <a:buNone/>
                      </a:pPr>
                      <a:r>
                        <a:rPr lang="zh-CN"/>
                        <a:t>Original+</a:t>
                      </a:r>
                      <a:endParaRPr/>
                    </a:p>
                    <a:p>
                      <a:pPr indent="0" lvl="0" marL="0" rtl="0" algn="l">
                        <a:spcBef>
                          <a:spcPts val="0"/>
                        </a:spcBef>
                        <a:spcAft>
                          <a:spcPts val="0"/>
                        </a:spcAft>
                        <a:buNone/>
                      </a:pPr>
                      <a:r>
                        <a:rPr lang="zh-CN"/>
                        <a:t>40docs</a:t>
                      </a:r>
                      <a:endParaRPr/>
                    </a:p>
                  </a:txBody>
                  <a:tcPr marT="91425" marB="91425" marR="91425" marL="91425"/>
                </a:tc>
                <a:tc>
                  <a:txBody>
                    <a:bodyPr/>
                    <a:lstStyle/>
                    <a:p>
                      <a:pPr indent="0" lvl="0" marL="0" rtl="0" algn="l">
                        <a:spcBef>
                          <a:spcPts val="0"/>
                        </a:spcBef>
                        <a:spcAft>
                          <a:spcPts val="0"/>
                        </a:spcAft>
                        <a:buNone/>
                      </a:pPr>
                      <a:r>
                        <a:rPr lang="zh-CN"/>
                        <a:t>Original+</a:t>
                      </a:r>
                      <a:endParaRPr/>
                    </a:p>
                    <a:p>
                      <a:pPr indent="0" lvl="0" marL="0" rtl="0" algn="l">
                        <a:spcBef>
                          <a:spcPts val="0"/>
                        </a:spcBef>
                        <a:spcAft>
                          <a:spcPts val="0"/>
                        </a:spcAft>
                        <a:buNone/>
                      </a:pPr>
                      <a:r>
                        <a:rPr lang="zh-CN"/>
                        <a:t>50docs</a:t>
                      </a:r>
                      <a:endParaRPr/>
                    </a:p>
                  </a:txBody>
                  <a:tcPr marT="91425" marB="91425" marR="91425" marL="91425"/>
                </a:tc>
                <a:tc>
                  <a:txBody>
                    <a:bodyPr/>
                    <a:lstStyle/>
                    <a:p>
                      <a:pPr indent="0" lvl="0" marL="0" rtl="0" algn="l">
                        <a:spcBef>
                          <a:spcPts val="0"/>
                        </a:spcBef>
                        <a:spcAft>
                          <a:spcPts val="0"/>
                        </a:spcAft>
                        <a:buNone/>
                      </a:pPr>
                      <a:r>
                        <a:rPr lang="zh-CN"/>
                        <a:t>Original+</a:t>
                      </a:r>
                      <a:endParaRPr/>
                    </a:p>
                    <a:p>
                      <a:pPr indent="0" lvl="0" marL="0" rtl="0" algn="l">
                        <a:spcBef>
                          <a:spcPts val="0"/>
                        </a:spcBef>
                        <a:spcAft>
                          <a:spcPts val="0"/>
                        </a:spcAft>
                        <a:buNone/>
                      </a:pPr>
                      <a:r>
                        <a:rPr lang="zh-CN"/>
                        <a:t>60docs</a:t>
                      </a:r>
                      <a:endParaRPr/>
                    </a:p>
                  </a:txBody>
                  <a:tcPr marT="91425" marB="91425" marR="91425" marL="91425"/>
                </a:tc>
              </a:tr>
              <a:tr h="584025">
                <a:tc>
                  <a:txBody>
                    <a:bodyPr/>
                    <a:lstStyle/>
                    <a:p>
                      <a:pPr indent="0" lvl="0" marL="0" rtl="0" algn="l">
                        <a:spcBef>
                          <a:spcPts val="0"/>
                        </a:spcBef>
                        <a:spcAft>
                          <a:spcPts val="0"/>
                        </a:spcAft>
                        <a:buNone/>
                      </a:pPr>
                      <a:r>
                        <a:rPr lang="zh-CN"/>
                        <a:t>Testing1 Results</a:t>
                      </a:r>
                      <a:endParaRPr/>
                    </a:p>
                  </a:txBody>
                  <a:tcPr marT="91425" marB="91425" marR="91425" marL="91425"/>
                </a:tc>
                <a:tc>
                  <a:txBody>
                    <a:bodyPr/>
                    <a:lstStyle/>
                    <a:p>
                      <a:pPr indent="0" lvl="0" marL="0" rtl="0" algn="ctr">
                        <a:spcBef>
                          <a:spcPts val="0"/>
                        </a:spcBef>
                        <a:spcAft>
                          <a:spcPts val="0"/>
                        </a:spcAft>
                        <a:buNone/>
                      </a:pPr>
                      <a:r>
                        <a:rPr lang="zh-CN"/>
                        <a:t>0.444</a:t>
                      </a:r>
                      <a:endParaRPr/>
                    </a:p>
                  </a:txBody>
                  <a:tcPr marT="91425" marB="91425" marR="91425" marL="91425"/>
                </a:tc>
                <a:tc>
                  <a:txBody>
                    <a:bodyPr/>
                    <a:lstStyle/>
                    <a:p>
                      <a:pPr indent="0" lvl="0" marL="0" rtl="0" algn="ctr">
                        <a:spcBef>
                          <a:spcPts val="0"/>
                        </a:spcBef>
                        <a:spcAft>
                          <a:spcPts val="0"/>
                        </a:spcAft>
                        <a:buNone/>
                      </a:pPr>
                      <a:r>
                        <a:rPr lang="zh-CN"/>
                        <a:t>0.426</a:t>
                      </a:r>
                      <a:endParaRPr/>
                    </a:p>
                  </a:txBody>
                  <a:tcPr marT="91425" marB="91425" marR="91425" marL="91425"/>
                </a:tc>
                <a:tc>
                  <a:txBody>
                    <a:bodyPr/>
                    <a:lstStyle/>
                    <a:p>
                      <a:pPr indent="0" lvl="0" marL="0" rtl="0" algn="ctr">
                        <a:spcBef>
                          <a:spcPts val="0"/>
                        </a:spcBef>
                        <a:spcAft>
                          <a:spcPts val="0"/>
                        </a:spcAft>
                        <a:buNone/>
                      </a:pPr>
                      <a:r>
                        <a:rPr lang="zh-CN"/>
                        <a:t>0.479</a:t>
                      </a:r>
                      <a:endParaRPr/>
                    </a:p>
                  </a:txBody>
                  <a:tcPr marT="91425" marB="91425" marR="91425" marL="91425"/>
                </a:tc>
                <a:tc>
                  <a:txBody>
                    <a:bodyPr/>
                    <a:lstStyle/>
                    <a:p>
                      <a:pPr indent="0" lvl="0" marL="0" rtl="0" algn="ctr">
                        <a:spcBef>
                          <a:spcPts val="0"/>
                        </a:spcBef>
                        <a:spcAft>
                          <a:spcPts val="0"/>
                        </a:spcAft>
                        <a:buNone/>
                      </a:pPr>
                      <a:r>
                        <a:rPr lang="zh-CN"/>
                        <a:t>0.489</a:t>
                      </a:r>
                      <a:endParaRPr/>
                    </a:p>
                  </a:txBody>
                  <a:tcPr marT="91425" marB="91425" marR="91425" marL="91425"/>
                </a:tc>
                <a:tc>
                  <a:txBody>
                    <a:bodyPr/>
                    <a:lstStyle/>
                    <a:p>
                      <a:pPr indent="0" lvl="0" marL="0" rtl="0" algn="ctr">
                        <a:spcBef>
                          <a:spcPts val="0"/>
                        </a:spcBef>
                        <a:spcAft>
                          <a:spcPts val="0"/>
                        </a:spcAft>
                        <a:buNone/>
                      </a:pPr>
                      <a:r>
                        <a:rPr lang="zh-CN"/>
                        <a:t>0.546</a:t>
                      </a:r>
                      <a:endParaRPr/>
                    </a:p>
                  </a:txBody>
                  <a:tcPr marT="91425" marB="91425" marR="91425" marL="91425"/>
                </a:tc>
                <a:tc>
                  <a:txBody>
                    <a:bodyPr/>
                    <a:lstStyle/>
                    <a:p>
                      <a:pPr indent="0" lvl="0" marL="0" rtl="0" algn="ctr">
                        <a:spcBef>
                          <a:spcPts val="0"/>
                        </a:spcBef>
                        <a:spcAft>
                          <a:spcPts val="0"/>
                        </a:spcAft>
                        <a:buNone/>
                      </a:pPr>
                      <a:r>
                        <a:rPr lang="zh-CN"/>
                        <a:t>0.482</a:t>
                      </a:r>
                      <a:endParaRPr/>
                    </a:p>
                  </a:txBody>
                  <a:tcPr marT="91425" marB="91425" marR="91425" marL="91425"/>
                </a:tc>
                <a:tc>
                  <a:txBody>
                    <a:bodyPr/>
                    <a:lstStyle/>
                    <a:p>
                      <a:pPr indent="0" lvl="0" marL="0" rtl="0" algn="ctr">
                        <a:spcBef>
                          <a:spcPts val="0"/>
                        </a:spcBef>
                        <a:spcAft>
                          <a:spcPts val="0"/>
                        </a:spcAft>
                        <a:buNone/>
                      </a:pPr>
                      <a:r>
                        <a:rPr lang="zh-CN"/>
                        <a:t>0.584</a:t>
                      </a:r>
                      <a:endParaRPr/>
                    </a:p>
                  </a:txBody>
                  <a:tcPr marT="91425" marB="91425" marR="91425" marL="91425"/>
                </a:tc>
              </a:tr>
              <a:tr h="574025">
                <a:tc>
                  <a:txBody>
                    <a:bodyPr/>
                    <a:lstStyle/>
                    <a:p>
                      <a:pPr indent="0" lvl="0" marL="0" rtl="0" algn="l">
                        <a:spcBef>
                          <a:spcPts val="0"/>
                        </a:spcBef>
                        <a:spcAft>
                          <a:spcPts val="0"/>
                        </a:spcAft>
                        <a:buNone/>
                      </a:pPr>
                      <a:r>
                        <a:rPr lang="zh-CN"/>
                        <a:t>Testing 2</a:t>
                      </a:r>
                      <a:endParaRPr/>
                    </a:p>
                    <a:p>
                      <a:pPr indent="0" lvl="0" marL="0" rtl="0" algn="l">
                        <a:spcBef>
                          <a:spcPts val="0"/>
                        </a:spcBef>
                        <a:spcAft>
                          <a:spcPts val="0"/>
                        </a:spcAft>
                        <a:buNone/>
                      </a:pPr>
                      <a:r>
                        <a:rPr lang="zh-CN"/>
                        <a:t>Results</a:t>
                      </a:r>
                      <a:endParaRPr/>
                    </a:p>
                  </a:txBody>
                  <a:tcPr marT="91425" marB="91425" marR="91425" marL="91425"/>
                </a:tc>
                <a:tc>
                  <a:txBody>
                    <a:bodyPr/>
                    <a:lstStyle/>
                    <a:p>
                      <a:pPr indent="0" lvl="0" marL="0" rtl="0" algn="ctr">
                        <a:spcBef>
                          <a:spcPts val="0"/>
                        </a:spcBef>
                        <a:spcAft>
                          <a:spcPts val="0"/>
                        </a:spcAft>
                        <a:buNone/>
                      </a:pPr>
                      <a:r>
                        <a:rPr lang="zh-CN"/>
                        <a:t>0.440</a:t>
                      </a:r>
                      <a:endParaRPr/>
                    </a:p>
                  </a:txBody>
                  <a:tcPr marT="91425" marB="91425" marR="91425" marL="91425"/>
                </a:tc>
                <a:tc>
                  <a:txBody>
                    <a:bodyPr/>
                    <a:lstStyle/>
                    <a:p>
                      <a:pPr indent="0" lvl="0" marL="0" rtl="0" algn="ctr">
                        <a:spcBef>
                          <a:spcPts val="0"/>
                        </a:spcBef>
                        <a:spcAft>
                          <a:spcPts val="0"/>
                        </a:spcAft>
                        <a:buNone/>
                      </a:pPr>
                      <a:r>
                        <a:rPr lang="zh-CN"/>
                        <a:t>0.507</a:t>
                      </a:r>
                      <a:endParaRPr/>
                    </a:p>
                  </a:txBody>
                  <a:tcPr marT="91425" marB="91425" marR="91425" marL="91425"/>
                </a:tc>
                <a:tc>
                  <a:txBody>
                    <a:bodyPr/>
                    <a:lstStyle/>
                    <a:p>
                      <a:pPr indent="0" lvl="0" marL="0" rtl="0" algn="ctr">
                        <a:spcBef>
                          <a:spcPts val="0"/>
                        </a:spcBef>
                        <a:spcAft>
                          <a:spcPts val="0"/>
                        </a:spcAft>
                        <a:buNone/>
                      </a:pPr>
                      <a:r>
                        <a:rPr lang="zh-CN"/>
                        <a:t>0.482</a:t>
                      </a:r>
                      <a:endParaRPr/>
                    </a:p>
                  </a:txBody>
                  <a:tcPr marT="91425" marB="91425" marR="91425" marL="91425"/>
                </a:tc>
                <a:tc>
                  <a:txBody>
                    <a:bodyPr/>
                    <a:lstStyle/>
                    <a:p>
                      <a:pPr indent="0" lvl="0" marL="0" rtl="0" algn="ctr">
                        <a:spcBef>
                          <a:spcPts val="0"/>
                        </a:spcBef>
                        <a:spcAft>
                          <a:spcPts val="0"/>
                        </a:spcAft>
                        <a:buNone/>
                      </a:pPr>
                      <a:r>
                        <a:rPr lang="zh-CN"/>
                        <a:t>0.461</a:t>
                      </a:r>
                      <a:endParaRPr/>
                    </a:p>
                  </a:txBody>
                  <a:tcPr marT="91425" marB="91425" marR="91425" marL="91425"/>
                </a:tc>
                <a:tc>
                  <a:txBody>
                    <a:bodyPr/>
                    <a:lstStyle/>
                    <a:p>
                      <a:pPr indent="0" lvl="0" marL="0" rtl="0" algn="ctr">
                        <a:spcBef>
                          <a:spcPts val="0"/>
                        </a:spcBef>
                        <a:spcAft>
                          <a:spcPts val="0"/>
                        </a:spcAft>
                        <a:buNone/>
                      </a:pPr>
                      <a:r>
                        <a:rPr lang="zh-CN"/>
                        <a:t>0.553</a:t>
                      </a:r>
                      <a:endParaRPr/>
                    </a:p>
                  </a:txBody>
                  <a:tcPr marT="91425" marB="91425" marR="91425" marL="91425"/>
                </a:tc>
                <a:tc>
                  <a:txBody>
                    <a:bodyPr/>
                    <a:lstStyle/>
                    <a:p>
                      <a:pPr indent="0" lvl="0" marL="0" rtl="0" algn="ctr">
                        <a:spcBef>
                          <a:spcPts val="0"/>
                        </a:spcBef>
                        <a:spcAft>
                          <a:spcPts val="0"/>
                        </a:spcAft>
                        <a:buNone/>
                      </a:pPr>
                      <a:r>
                        <a:rPr lang="zh-CN"/>
                        <a:t>0.542</a:t>
                      </a:r>
                      <a:endParaRPr/>
                    </a:p>
                  </a:txBody>
                  <a:tcPr marT="91425" marB="91425" marR="91425" marL="91425"/>
                </a:tc>
                <a:tc>
                  <a:txBody>
                    <a:bodyPr/>
                    <a:lstStyle/>
                    <a:p>
                      <a:pPr indent="0" lvl="0" marL="0" rtl="0" algn="ctr">
                        <a:spcBef>
                          <a:spcPts val="0"/>
                        </a:spcBef>
                        <a:spcAft>
                          <a:spcPts val="0"/>
                        </a:spcAft>
                        <a:buNone/>
                      </a:pPr>
                      <a:r>
                        <a:rPr lang="zh-CN"/>
                        <a:t>0.528</a:t>
                      </a:r>
                      <a:endParaRPr/>
                    </a:p>
                  </a:txBody>
                  <a:tcPr marT="91425" marB="91425" marR="91425" marL="91425"/>
                </a:tc>
              </a:tr>
              <a:tr h="574025">
                <a:tc>
                  <a:txBody>
                    <a:bodyPr/>
                    <a:lstStyle/>
                    <a:p>
                      <a:pPr indent="0" lvl="0" marL="0" rtl="0" algn="l">
                        <a:spcBef>
                          <a:spcPts val="0"/>
                        </a:spcBef>
                        <a:spcAft>
                          <a:spcPts val="0"/>
                        </a:spcAft>
                        <a:buNone/>
                      </a:pPr>
                      <a:r>
                        <a:rPr lang="zh-CN"/>
                        <a:t>Testing 3</a:t>
                      </a:r>
                      <a:endParaRPr/>
                    </a:p>
                    <a:p>
                      <a:pPr indent="0" lvl="0" marL="0" rtl="0" algn="l">
                        <a:spcBef>
                          <a:spcPts val="0"/>
                        </a:spcBef>
                        <a:spcAft>
                          <a:spcPts val="0"/>
                        </a:spcAft>
                        <a:buNone/>
                      </a:pPr>
                      <a:r>
                        <a:rPr lang="zh-CN"/>
                        <a:t>Results</a:t>
                      </a:r>
                      <a:endParaRPr/>
                    </a:p>
                  </a:txBody>
                  <a:tcPr marT="91425" marB="91425" marR="91425" marL="91425"/>
                </a:tc>
                <a:tc>
                  <a:txBody>
                    <a:bodyPr/>
                    <a:lstStyle/>
                    <a:p>
                      <a:pPr indent="0" lvl="0" marL="0" rtl="0" algn="ctr">
                        <a:spcBef>
                          <a:spcPts val="0"/>
                        </a:spcBef>
                        <a:spcAft>
                          <a:spcPts val="0"/>
                        </a:spcAft>
                        <a:buNone/>
                      </a:pPr>
                      <a:r>
                        <a:rPr lang="zh-CN"/>
                        <a:t>0.465</a:t>
                      </a:r>
                      <a:endParaRPr/>
                    </a:p>
                  </a:txBody>
                  <a:tcPr marT="91425" marB="91425" marR="91425" marL="91425"/>
                </a:tc>
                <a:tc>
                  <a:txBody>
                    <a:bodyPr/>
                    <a:lstStyle/>
                    <a:p>
                      <a:pPr indent="0" lvl="0" marL="0" rtl="0" algn="ctr">
                        <a:spcBef>
                          <a:spcPts val="0"/>
                        </a:spcBef>
                        <a:spcAft>
                          <a:spcPts val="0"/>
                        </a:spcAft>
                        <a:buNone/>
                      </a:pPr>
                      <a:r>
                        <a:rPr lang="zh-CN"/>
                        <a:t>0.454</a:t>
                      </a:r>
                      <a:endParaRPr/>
                    </a:p>
                  </a:txBody>
                  <a:tcPr marT="91425" marB="91425" marR="91425" marL="91425"/>
                </a:tc>
                <a:tc>
                  <a:txBody>
                    <a:bodyPr/>
                    <a:lstStyle/>
                    <a:p>
                      <a:pPr indent="0" lvl="0" marL="0" rtl="0" algn="ctr">
                        <a:spcBef>
                          <a:spcPts val="0"/>
                        </a:spcBef>
                        <a:spcAft>
                          <a:spcPts val="0"/>
                        </a:spcAft>
                        <a:buNone/>
                      </a:pPr>
                      <a:r>
                        <a:rPr lang="zh-CN"/>
                        <a:t>0.419</a:t>
                      </a:r>
                      <a:endParaRPr/>
                    </a:p>
                  </a:txBody>
                  <a:tcPr marT="91425" marB="91425" marR="91425" marL="91425"/>
                </a:tc>
                <a:tc>
                  <a:txBody>
                    <a:bodyPr/>
                    <a:lstStyle/>
                    <a:p>
                      <a:pPr indent="0" lvl="0" marL="0" rtl="0" algn="ctr">
                        <a:spcBef>
                          <a:spcPts val="0"/>
                        </a:spcBef>
                        <a:spcAft>
                          <a:spcPts val="0"/>
                        </a:spcAft>
                        <a:buNone/>
                      </a:pPr>
                      <a:r>
                        <a:rPr lang="zh-CN"/>
                        <a:t>0.486</a:t>
                      </a:r>
                      <a:endParaRPr/>
                    </a:p>
                  </a:txBody>
                  <a:tcPr marT="91425" marB="91425" marR="91425" marL="91425"/>
                </a:tc>
                <a:tc>
                  <a:txBody>
                    <a:bodyPr/>
                    <a:lstStyle/>
                    <a:p>
                      <a:pPr indent="0" lvl="0" marL="0" rtl="0" algn="ctr">
                        <a:spcBef>
                          <a:spcPts val="0"/>
                        </a:spcBef>
                        <a:spcAft>
                          <a:spcPts val="0"/>
                        </a:spcAft>
                        <a:buNone/>
                      </a:pPr>
                      <a:r>
                        <a:rPr lang="zh-CN"/>
                        <a:t>0.465</a:t>
                      </a:r>
                      <a:endParaRPr/>
                    </a:p>
                  </a:txBody>
                  <a:tcPr marT="91425" marB="91425" marR="91425" marL="91425"/>
                </a:tc>
                <a:tc>
                  <a:txBody>
                    <a:bodyPr/>
                    <a:lstStyle/>
                    <a:p>
                      <a:pPr indent="0" lvl="0" marL="0" rtl="0" algn="ctr">
                        <a:spcBef>
                          <a:spcPts val="0"/>
                        </a:spcBef>
                        <a:spcAft>
                          <a:spcPts val="0"/>
                        </a:spcAft>
                        <a:buNone/>
                      </a:pPr>
                      <a:r>
                        <a:rPr lang="zh-CN"/>
                        <a:t>0.493</a:t>
                      </a:r>
                      <a:endParaRPr/>
                    </a:p>
                  </a:txBody>
                  <a:tcPr marT="91425" marB="91425" marR="91425" marL="91425"/>
                </a:tc>
                <a:tc>
                  <a:txBody>
                    <a:bodyPr/>
                    <a:lstStyle/>
                    <a:p>
                      <a:pPr indent="0" lvl="0" marL="0" rtl="0" algn="ctr">
                        <a:spcBef>
                          <a:spcPts val="0"/>
                        </a:spcBef>
                        <a:spcAft>
                          <a:spcPts val="0"/>
                        </a:spcAft>
                        <a:buNone/>
                      </a:pPr>
                      <a:r>
                        <a:rPr lang="zh-CN"/>
                        <a:t>0.542</a:t>
                      </a:r>
                      <a:endParaRPr/>
                    </a:p>
                  </a:txBody>
                  <a:tcPr marT="91425" marB="91425" marR="91425" marL="91425"/>
                </a:tc>
              </a:tr>
              <a:tr h="564425">
                <a:tc>
                  <a:txBody>
                    <a:bodyPr/>
                    <a:lstStyle/>
                    <a:p>
                      <a:pPr indent="0" lvl="0" marL="0" rtl="0" algn="l">
                        <a:spcBef>
                          <a:spcPts val="0"/>
                        </a:spcBef>
                        <a:spcAft>
                          <a:spcPts val="0"/>
                        </a:spcAft>
                        <a:buNone/>
                      </a:pPr>
                      <a:r>
                        <a:rPr lang="zh-CN" sz="1300"/>
                        <a:t>Avg Testing Results</a:t>
                      </a:r>
                      <a:endParaRPr sz="1300"/>
                    </a:p>
                  </a:txBody>
                  <a:tcPr marT="91425" marB="91425" marR="91425" marL="91425">
                    <a:solidFill>
                      <a:srgbClr val="FCE5CD"/>
                    </a:solidFill>
                  </a:tcPr>
                </a:tc>
                <a:tc>
                  <a:txBody>
                    <a:bodyPr/>
                    <a:lstStyle/>
                    <a:p>
                      <a:pPr indent="0" lvl="0" marL="0" rtl="0" algn="ctr">
                        <a:spcBef>
                          <a:spcPts val="0"/>
                        </a:spcBef>
                        <a:spcAft>
                          <a:spcPts val="0"/>
                        </a:spcAft>
                        <a:buNone/>
                      </a:pPr>
                      <a:r>
                        <a:rPr lang="zh-CN"/>
                        <a:t>0.449</a:t>
                      </a:r>
                      <a:endParaRPr/>
                    </a:p>
                  </a:txBody>
                  <a:tcPr marT="91425" marB="91425" marR="91425" marL="91425">
                    <a:solidFill>
                      <a:srgbClr val="FCE5CD"/>
                    </a:solidFill>
                  </a:tcPr>
                </a:tc>
                <a:tc>
                  <a:txBody>
                    <a:bodyPr/>
                    <a:lstStyle/>
                    <a:p>
                      <a:pPr indent="0" lvl="0" marL="0" rtl="0" algn="ctr">
                        <a:spcBef>
                          <a:spcPts val="0"/>
                        </a:spcBef>
                        <a:spcAft>
                          <a:spcPts val="0"/>
                        </a:spcAft>
                        <a:buNone/>
                      </a:pPr>
                      <a:r>
                        <a:rPr lang="zh-CN"/>
                        <a:t>0.462</a:t>
                      </a:r>
                      <a:endParaRPr/>
                    </a:p>
                  </a:txBody>
                  <a:tcPr marT="91425" marB="91425" marR="91425" marL="91425">
                    <a:solidFill>
                      <a:srgbClr val="FCE5CD"/>
                    </a:solidFill>
                  </a:tcPr>
                </a:tc>
                <a:tc>
                  <a:txBody>
                    <a:bodyPr/>
                    <a:lstStyle/>
                    <a:p>
                      <a:pPr indent="0" lvl="0" marL="0" rtl="0" algn="ctr">
                        <a:spcBef>
                          <a:spcPts val="0"/>
                        </a:spcBef>
                        <a:spcAft>
                          <a:spcPts val="0"/>
                        </a:spcAft>
                        <a:buNone/>
                      </a:pPr>
                      <a:r>
                        <a:rPr lang="zh-CN"/>
                        <a:t>0.460</a:t>
                      </a:r>
                      <a:endParaRPr/>
                    </a:p>
                  </a:txBody>
                  <a:tcPr marT="91425" marB="91425" marR="91425" marL="91425">
                    <a:solidFill>
                      <a:srgbClr val="FCE5CD"/>
                    </a:solidFill>
                  </a:tcPr>
                </a:tc>
                <a:tc>
                  <a:txBody>
                    <a:bodyPr/>
                    <a:lstStyle/>
                    <a:p>
                      <a:pPr indent="0" lvl="0" marL="0" rtl="0" algn="ctr">
                        <a:spcBef>
                          <a:spcPts val="0"/>
                        </a:spcBef>
                        <a:spcAft>
                          <a:spcPts val="0"/>
                        </a:spcAft>
                        <a:buNone/>
                      </a:pPr>
                      <a:r>
                        <a:rPr lang="zh-CN"/>
                        <a:t>0.479</a:t>
                      </a:r>
                      <a:endParaRPr/>
                    </a:p>
                  </a:txBody>
                  <a:tcPr marT="91425" marB="91425" marR="91425" marL="91425">
                    <a:solidFill>
                      <a:srgbClr val="FCE5CD"/>
                    </a:solidFill>
                  </a:tcPr>
                </a:tc>
                <a:tc>
                  <a:txBody>
                    <a:bodyPr/>
                    <a:lstStyle/>
                    <a:p>
                      <a:pPr indent="0" lvl="0" marL="0" rtl="0" algn="ctr">
                        <a:spcBef>
                          <a:spcPts val="0"/>
                        </a:spcBef>
                        <a:spcAft>
                          <a:spcPts val="0"/>
                        </a:spcAft>
                        <a:buNone/>
                      </a:pPr>
                      <a:r>
                        <a:rPr lang="zh-CN"/>
                        <a:t>0.521</a:t>
                      </a:r>
                      <a:endParaRPr/>
                    </a:p>
                  </a:txBody>
                  <a:tcPr marT="91425" marB="91425" marR="91425" marL="91425">
                    <a:solidFill>
                      <a:srgbClr val="FCE5CD"/>
                    </a:solidFill>
                  </a:tcPr>
                </a:tc>
                <a:tc>
                  <a:txBody>
                    <a:bodyPr/>
                    <a:lstStyle/>
                    <a:p>
                      <a:pPr indent="0" lvl="0" marL="0" rtl="0" algn="ctr">
                        <a:spcBef>
                          <a:spcPts val="0"/>
                        </a:spcBef>
                        <a:spcAft>
                          <a:spcPts val="0"/>
                        </a:spcAft>
                        <a:buNone/>
                      </a:pPr>
                      <a:r>
                        <a:rPr lang="zh-CN"/>
                        <a:t>0.506</a:t>
                      </a:r>
                      <a:endParaRPr/>
                    </a:p>
                  </a:txBody>
                  <a:tcPr marT="91425" marB="91425" marR="91425" marL="91425">
                    <a:solidFill>
                      <a:srgbClr val="FCE5CD"/>
                    </a:solidFill>
                  </a:tcPr>
                </a:tc>
                <a:tc>
                  <a:txBody>
                    <a:bodyPr/>
                    <a:lstStyle/>
                    <a:p>
                      <a:pPr indent="0" lvl="0" marL="0" rtl="0" algn="ctr">
                        <a:spcBef>
                          <a:spcPts val="0"/>
                        </a:spcBef>
                        <a:spcAft>
                          <a:spcPts val="0"/>
                        </a:spcAft>
                        <a:buNone/>
                      </a:pPr>
                      <a:r>
                        <a:rPr lang="zh-CN"/>
                        <a:t>0.551</a:t>
                      </a:r>
                      <a:endParaRPr/>
                    </a:p>
                  </a:txBody>
                  <a:tcPr marT="91425" marB="91425" marR="91425" marL="91425">
                    <a:solidFill>
                      <a:srgbClr val="FCE5CD"/>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7" name="Shape 87"/>
        <p:cNvGrpSpPr/>
        <p:nvPr/>
      </p:nvGrpSpPr>
      <p:grpSpPr>
        <a:xfrm>
          <a:off x="0" y="0"/>
          <a:ext cx="0" cy="0"/>
          <a:chOff x="0" y="0"/>
          <a:chExt cx="0" cy="0"/>
        </a:xfrm>
      </p:grpSpPr>
      <p:sp>
        <p:nvSpPr>
          <p:cNvPr id="88" name="Google Shape;88;p17"/>
          <p:cNvSpPr txBox="1"/>
          <p:nvPr/>
        </p:nvSpPr>
        <p:spPr>
          <a:xfrm>
            <a:off x="297425" y="796740"/>
            <a:ext cx="8137200" cy="607200"/>
          </a:xfrm>
          <a:prstGeom prst="rect">
            <a:avLst/>
          </a:prstGeom>
          <a:noFill/>
          <a:ln>
            <a:noFill/>
          </a:ln>
        </p:spPr>
        <p:txBody>
          <a:bodyPr anchorCtr="0" anchor="t" bIns="0" lIns="0" spcFirstLastPara="1" rIns="0" wrap="square" tIns="12700">
            <a:noAutofit/>
          </a:bodyPr>
          <a:lstStyle/>
          <a:p>
            <a:pPr indent="0" lvl="0" marL="0" rtl="0" algn="l">
              <a:spcBef>
                <a:spcPts val="1000"/>
              </a:spcBef>
              <a:spcAft>
                <a:spcPts val="0"/>
              </a:spcAft>
              <a:buNone/>
            </a:pPr>
            <a:r>
              <a:rPr lang="zh-CN" sz="1700">
                <a:solidFill>
                  <a:schemeClr val="dk1"/>
                </a:solidFill>
              </a:rPr>
              <a:t>Learning curve for the model including Bt data</a:t>
            </a:r>
            <a:r>
              <a:rPr lang="zh-CN" sz="1700">
                <a:solidFill>
                  <a:schemeClr val="dk1"/>
                </a:solidFill>
              </a:rPr>
              <a:t>:</a:t>
            </a:r>
            <a:endParaRPr sz="1700">
              <a:solidFill>
                <a:schemeClr val="dk1"/>
              </a:solidFill>
            </a:endParaRPr>
          </a:p>
          <a:p>
            <a:pPr indent="0" lvl="0" marL="0" rtl="0" algn="l">
              <a:spcBef>
                <a:spcPts val="1000"/>
              </a:spcBef>
              <a:spcAft>
                <a:spcPts val="0"/>
              </a:spcAft>
              <a:buNone/>
            </a:pPr>
            <a:r>
              <a:t/>
            </a:r>
            <a:endParaRPr sz="1700">
              <a:solidFill>
                <a:schemeClr val="dk1"/>
              </a:solidFill>
            </a:endParaRPr>
          </a:p>
          <a:p>
            <a:pPr indent="0" lvl="0" marL="0" rtl="0" algn="l">
              <a:spcBef>
                <a:spcPts val="0"/>
              </a:spcBef>
              <a:spcAft>
                <a:spcPts val="0"/>
              </a:spcAft>
              <a:buNone/>
            </a:pPr>
            <a:r>
              <a:rPr lang="zh-CN" sz="1700">
                <a:solidFill>
                  <a:schemeClr val="dk1"/>
                </a:solidFill>
              </a:rPr>
              <a:t> </a:t>
            </a:r>
            <a:endParaRPr sz="1700">
              <a:solidFill>
                <a:schemeClr val="dk1"/>
              </a:solidFill>
            </a:endParaRPr>
          </a:p>
          <a:p>
            <a:pPr indent="0" lvl="0" marL="0" rtl="0" algn="l">
              <a:spcBef>
                <a:spcPts val="0"/>
              </a:spcBef>
              <a:spcAft>
                <a:spcPts val="0"/>
              </a:spcAft>
              <a:buClr>
                <a:schemeClr val="dk1"/>
              </a:buClr>
              <a:buSzPts val="1100"/>
              <a:buFont typeface="Arial"/>
              <a:buNone/>
            </a:pPr>
            <a:r>
              <a:t/>
            </a:r>
            <a:endParaRPr sz="1700">
              <a:solidFill>
                <a:schemeClr val="dk1"/>
              </a:solidFill>
            </a:endParaRPr>
          </a:p>
          <a:p>
            <a:pPr indent="0" lvl="0" marL="457200" rtl="0" algn="l">
              <a:spcBef>
                <a:spcPts val="0"/>
              </a:spcBef>
              <a:spcAft>
                <a:spcPts val="0"/>
              </a:spcAft>
              <a:buNone/>
            </a:pPr>
            <a:r>
              <a:t/>
            </a:r>
            <a:endParaRPr sz="1700">
              <a:solidFill>
                <a:schemeClr val="dk1"/>
              </a:solidFill>
            </a:endParaRPr>
          </a:p>
        </p:txBody>
      </p:sp>
      <p:sp>
        <p:nvSpPr>
          <p:cNvPr id="89" name="Google Shape;89;p17"/>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 name="Google Shape;90;p17"/>
          <p:cNvSpPr txBox="1"/>
          <p:nvPr>
            <p:ph type="title"/>
          </p:nvPr>
        </p:nvSpPr>
        <p:spPr>
          <a:xfrm>
            <a:off x="297425" y="160652"/>
            <a:ext cx="5544600" cy="4539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zh-CN" sz="2400"/>
              <a:t>Latent Relations paper updates </a:t>
            </a:r>
            <a:endParaRPr sz="2400"/>
          </a:p>
        </p:txBody>
      </p:sp>
      <p:sp>
        <p:nvSpPr>
          <p:cNvPr id="91" name="Google Shape;91;p17"/>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17"/>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zh-CN">
                <a:solidFill>
                  <a:srgbClr val="64A70B"/>
                </a:solidFill>
              </a:rPr>
              <a:t>BASIS TECHNOLOGY</a:t>
            </a:r>
            <a:endParaRPr/>
          </a:p>
        </p:txBody>
      </p:sp>
      <p:sp>
        <p:nvSpPr>
          <p:cNvPr id="93" name="Google Shape;93;p17"/>
          <p:cNvSpPr txBox="1"/>
          <p:nvPr/>
        </p:nvSpPr>
        <p:spPr>
          <a:xfrm>
            <a:off x="1842600" y="1133150"/>
            <a:ext cx="5675700" cy="6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94" name="Google Shape;94;p17"/>
          <p:cNvPicPr preferRelativeResize="0"/>
          <p:nvPr/>
        </p:nvPicPr>
        <p:blipFill>
          <a:blip r:embed="rId3">
            <a:alphaModFix/>
          </a:blip>
          <a:stretch>
            <a:fillRect/>
          </a:stretch>
        </p:blipFill>
        <p:spPr>
          <a:xfrm>
            <a:off x="2334475" y="1317425"/>
            <a:ext cx="5389977" cy="3333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8" name="Shape 98"/>
        <p:cNvGrpSpPr/>
        <p:nvPr/>
      </p:nvGrpSpPr>
      <p:grpSpPr>
        <a:xfrm>
          <a:off x="0" y="0"/>
          <a:ext cx="0" cy="0"/>
          <a:chOff x="0" y="0"/>
          <a:chExt cx="0" cy="0"/>
        </a:xfrm>
      </p:grpSpPr>
      <p:sp>
        <p:nvSpPr>
          <p:cNvPr id="99" name="Google Shape;99;p18"/>
          <p:cNvSpPr txBox="1"/>
          <p:nvPr/>
        </p:nvSpPr>
        <p:spPr>
          <a:xfrm>
            <a:off x="503400" y="756588"/>
            <a:ext cx="8137200" cy="3191400"/>
          </a:xfrm>
          <a:prstGeom prst="rect">
            <a:avLst/>
          </a:prstGeom>
          <a:noFill/>
          <a:ln>
            <a:noFill/>
          </a:ln>
        </p:spPr>
        <p:txBody>
          <a:bodyPr anchorCtr="0" anchor="t" bIns="0" lIns="0" spcFirstLastPara="1" rIns="0" wrap="square" tIns="12700">
            <a:noAutofit/>
          </a:bodyPr>
          <a:lstStyle/>
          <a:p>
            <a:pPr indent="0" lvl="0" marL="0" rtl="0" algn="l">
              <a:spcBef>
                <a:spcPts val="0"/>
              </a:spcBef>
              <a:spcAft>
                <a:spcPts val="0"/>
              </a:spcAft>
              <a:buNone/>
            </a:pPr>
            <a:r>
              <a:rPr b="1" lang="zh-CN" sz="1700">
                <a:solidFill>
                  <a:schemeClr val="dk1"/>
                </a:solidFill>
              </a:rPr>
              <a:t>Done </a:t>
            </a:r>
            <a:endParaRPr b="1" sz="1700">
              <a:solidFill>
                <a:schemeClr val="dk1"/>
              </a:solidFill>
            </a:endParaRPr>
          </a:p>
          <a:p>
            <a:pPr indent="-336550" lvl="0" marL="457200" rtl="0" algn="l">
              <a:spcBef>
                <a:spcPts val="1000"/>
              </a:spcBef>
              <a:spcAft>
                <a:spcPts val="0"/>
              </a:spcAft>
              <a:buClr>
                <a:schemeClr val="dk1"/>
              </a:buClr>
              <a:buSzPts val="1700"/>
              <a:buChar char="•"/>
            </a:pPr>
            <a:r>
              <a:rPr lang="zh-CN" sz="1700">
                <a:solidFill>
                  <a:schemeClr val="dk1"/>
                </a:solidFill>
              </a:rPr>
              <a:t>Completed training model</a:t>
            </a:r>
            <a:endParaRPr sz="1700">
              <a:solidFill>
                <a:schemeClr val="dk1"/>
              </a:solidFill>
            </a:endParaRPr>
          </a:p>
          <a:p>
            <a:pPr indent="-336550" lvl="0" marL="457200" rtl="0" algn="l">
              <a:spcBef>
                <a:spcPts val="1000"/>
              </a:spcBef>
              <a:spcAft>
                <a:spcPts val="0"/>
              </a:spcAft>
              <a:buClr>
                <a:schemeClr val="dk1"/>
              </a:buClr>
              <a:buSzPts val="1700"/>
              <a:buChar char="•"/>
            </a:pPr>
            <a:r>
              <a:rPr lang="zh-CN" sz="1700">
                <a:solidFill>
                  <a:schemeClr val="dk1"/>
                </a:solidFill>
              </a:rPr>
              <a:t>Completed testing model with AIDA/other datasets</a:t>
            </a:r>
            <a:endParaRPr sz="1700">
              <a:solidFill>
                <a:schemeClr val="dk1"/>
              </a:solidFill>
            </a:endParaRPr>
          </a:p>
          <a:p>
            <a:pPr indent="-336550" lvl="0" marL="457200" rtl="0" algn="l">
              <a:spcBef>
                <a:spcPts val="1000"/>
              </a:spcBef>
              <a:spcAft>
                <a:spcPts val="0"/>
              </a:spcAft>
              <a:buClr>
                <a:schemeClr val="dk1"/>
              </a:buClr>
              <a:buSzPts val="1700"/>
              <a:buChar char="•"/>
            </a:pPr>
            <a:r>
              <a:rPr lang="zh-CN" sz="1700">
                <a:solidFill>
                  <a:schemeClr val="dk1"/>
                </a:solidFill>
              </a:rPr>
              <a:t>Preprocessed entire BT dataset to be compatible with End2End</a:t>
            </a:r>
            <a:endParaRPr sz="1700">
              <a:solidFill>
                <a:schemeClr val="dk1"/>
              </a:solidFill>
            </a:endParaRPr>
          </a:p>
          <a:p>
            <a:pPr indent="0" lvl="0" marL="0" rtl="0" algn="l">
              <a:spcBef>
                <a:spcPts val="1000"/>
              </a:spcBef>
              <a:spcAft>
                <a:spcPts val="0"/>
              </a:spcAft>
              <a:buNone/>
            </a:pPr>
            <a:r>
              <a:t/>
            </a:r>
            <a:endParaRPr sz="1700">
              <a:solidFill>
                <a:schemeClr val="dk1"/>
              </a:solidFill>
            </a:endParaRPr>
          </a:p>
          <a:p>
            <a:pPr indent="0" lvl="0" marL="0" rtl="0" algn="l">
              <a:spcBef>
                <a:spcPts val="0"/>
              </a:spcBef>
              <a:spcAft>
                <a:spcPts val="0"/>
              </a:spcAft>
              <a:buNone/>
            </a:pPr>
            <a:r>
              <a:rPr b="1" lang="zh-CN" sz="1700">
                <a:solidFill>
                  <a:schemeClr val="dk1"/>
                </a:solidFill>
              </a:rPr>
              <a:t>In Progress</a:t>
            </a:r>
            <a:endParaRPr b="1" sz="1700">
              <a:solidFill>
                <a:schemeClr val="dk1"/>
              </a:solidFill>
            </a:endParaRPr>
          </a:p>
          <a:p>
            <a:pPr indent="0" lvl="0" marL="0" rtl="0" algn="l">
              <a:spcBef>
                <a:spcPts val="0"/>
              </a:spcBef>
              <a:spcAft>
                <a:spcPts val="0"/>
              </a:spcAft>
              <a:buNone/>
            </a:pPr>
            <a:r>
              <a:t/>
            </a:r>
            <a:endParaRPr b="1" sz="1700">
              <a:solidFill>
                <a:schemeClr val="dk1"/>
              </a:solidFill>
            </a:endParaRPr>
          </a:p>
          <a:p>
            <a:pPr indent="-285750" lvl="0" marL="457200" rtl="0" algn="l">
              <a:spcBef>
                <a:spcPts val="0"/>
              </a:spcBef>
              <a:spcAft>
                <a:spcPts val="0"/>
              </a:spcAft>
              <a:buClr>
                <a:schemeClr val="dk1"/>
              </a:buClr>
              <a:buSzPts val="900"/>
              <a:buChar char="●"/>
            </a:pPr>
            <a:r>
              <a:rPr lang="zh-CN" sz="1700">
                <a:solidFill>
                  <a:schemeClr val="dk1"/>
                </a:solidFill>
              </a:rPr>
              <a:t>Work on testing BT data</a:t>
            </a:r>
            <a:endParaRPr sz="1700">
              <a:solidFill>
                <a:schemeClr val="dk1"/>
              </a:solidFill>
            </a:endParaRPr>
          </a:p>
          <a:p>
            <a:pPr indent="-285750" lvl="0" marL="457200" rtl="0" algn="l">
              <a:spcBef>
                <a:spcPts val="0"/>
              </a:spcBef>
              <a:spcAft>
                <a:spcPts val="0"/>
              </a:spcAft>
              <a:buClr>
                <a:schemeClr val="dk1"/>
              </a:buClr>
              <a:buSzPts val="900"/>
              <a:buChar char="●"/>
            </a:pPr>
            <a:r>
              <a:rPr lang="zh-CN" sz="1700">
                <a:solidFill>
                  <a:schemeClr val="dk1"/>
                </a:solidFill>
              </a:rPr>
              <a:t>Work on Final paper and presentation</a:t>
            </a:r>
            <a:endParaRPr sz="1700">
              <a:solidFill>
                <a:schemeClr val="dk1"/>
              </a:solidFill>
            </a:endParaRPr>
          </a:p>
          <a:p>
            <a:pPr indent="0" lvl="0" marL="0" rtl="0" algn="l">
              <a:spcBef>
                <a:spcPts val="0"/>
              </a:spcBef>
              <a:spcAft>
                <a:spcPts val="0"/>
              </a:spcAft>
              <a:buNone/>
            </a:pPr>
            <a:r>
              <a:rPr lang="zh-CN" sz="1700">
                <a:solidFill>
                  <a:schemeClr val="dk1"/>
                </a:solidFill>
              </a:rPr>
              <a:t> </a:t>
            </a:r>
            <a:endParaRPr sz="1700">
              <a:solidFill>
                <a:schemeClr val="dk1"/>
              </a:solidFill>
            </a:endParaRPr>
          </a:p>
          <a:p>
            <a:pPr indent="0" lvl="0" marL="0" rtl="0" algn="l">
              <a:spcBef>
                <a:spcPts val="0"/>
              </a:spcBef>
              <a:spcAft>
                <a:spcPts val="0"/>
              </a:spcAft>
              <a:buNone/>
            </a:pPr>
            <a:r>
              <a:rPr b="1" lang="zh-CN" sz="1700">
                <a:solidFill>
                  <a:schemeClr val="dk1"/>
                </a:solidFill>
              </a:rPr>
              <a:t>Next Step</a:t>
            </a:r>
            <a:endParaRPr b="1" sz="1700">
              <a:solidFill>
                <a:schemeClr val="dk1"/>
              </a:solidFill>
            </a:endParaRPr>
          </a:p>
          <a:p>
            <a:pPr indent="0" lvl="0" marL="0" rtl="0" algn="l">
              <a:spcBef>
                <a:spcPts val="0"/>
              </a:spcBef>
              <a:spcAft>
                <a:spcPts val="0"/>
              </a:spcAft>
              <a:buNone/>
            </a:pPr>
            <a:r>
              <a:t/>
            </a:r>
            <a:endParaRPr b="1" sz="1700">
              <a:solidFill>
                <a:schemeClr val="dk1"/>
              </a:solidFill>
            </a:endParaRPr>
          </a:p>
          <a:p>
            <a:pPr indent="-285750" lvl="0" marL="457200" rtl="0" algn="l">
              <a:spcBef>
                <a:spcPts val="0"/>
              </a:spcBef>
              <a:spcAft>
                <a:spcPts val="0"/>
              </a:spcAft>
              <a:buClr>
                <a:schemeClr val="dk1"/>
              </a:buClr>
              <a:buSzPts val="900"/>
              <a:buChar char="●"/>
            </a:pPr>
            <a:r>
              <a:rPr lang="zh-CN" sz="1700">
                <a:solidFill>
                  <a:schemeClr val="dk1"/>
                </a:solidFill>
              </a:rPr>
              <a:t>Prepare Final Presentation Materials</a:t>
            </a:r>
            <a:endParaRPr b="1" sz="1600">
              <a:solidFill>
                <a:schemeClr val="dk1"/>
              </a:solidFill>
            </a:endParaRPr>
          </a:p>
        </p:txBody>
      </p:sp>
      <p:sp>
        <p:nvSpPr>
          <p:cNvPr id="100" name="Google Shape;100;p18"/>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18"/>
          <p:cNvSpPr txBox="1"/>
          <p:nvPr>
            <p:ph type="title"/>
          </p:nvPr>
        </p:nvSpPr>
        <p:spPr>
          <a:xfrm>
            <a:off x="297425" y="160652"/>
            <a:ext cx="5544600" cy="4539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zh-CN" sz="2400"/>
              <a:t>End2End paper updates </a:t>
            </a:r>
            <a:endParaRPr sz="2400"/>
          </a:p>
        </p:txBody>
      </p:sp>
      <p:sp>
        <p:nvSpPr>
          <p:cNvPr id="102" name="Google Shape;102;p18"/>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18"/>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zh-CN">
                <a:solidFill>
                  <a:srgbClr val="64A70B"/>
                </a:solidFill>
              </a:rPr>
              <a:t>BASIS TECHNOLOGY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7" name="Shape 107"/>
        <p:cNvGrpSpPr/>
        <p:nvPr/>
      </p:nvGrpSpPr>
      <p:grpSpPr>
        <a:xfrm>
          <a:off x="0" y="0"/>
          <a:ext cx="0" cy="0"/>
          <a:chOff x="0" y="0"/>
          <a:chExt cx="0" cy="0"/>
        </a:xfrm>
      </p:grpSpPr>
      <p:sp>
        <p:nvSpPr>
          <p:cNvPr id="108" name="Google Shape;108;p19"/>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19"/>
          <p:cNvSpPr txBox="1"/>
          <p:nvPr>
            <p:ph type="title"/>
          </p:nvPr>
        </p:nvSpPr>
        <p:spPr>
          <a:xfrm>
            <a:off x="297425" y="160652"/>
            <a:ext cx="5544600" cy="4539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zh-CN" sz="2400"/>
              <a:t>End2End - Training</a:t>
            </a:r>
            <a:endParaRPr sz="2400"/>
          </a:p>
        </p:txBody>
      </p:sp>
      <p:sp>
        <p:nvSpPr>
          <p:cNvPr id="110" name="Google Shape;110;p19"/>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19"/>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zh-CN">
                <a:solidFill>
                  <a:srgbClr val="64A70B"/>
                </a:solidFill>
              </a:rPr>
              <a:t>BASIS TECHNOLOGY</a:t>
            </a:r>
            <a:endParaRPr/>
          </a:p>
        </p:txBody>
      </p:sp>
      <p:sp>
        <p:nvSpPr>
          <p:cNvPr id="112" name="Google Shape;112;p19"/>
          <p:cNvSpPr txBox="1"/>
          <p:nvPr/>
        </p:nvSpPr>
        <p:spPr>
          <a:xfrm>
            <a:off x="301625" y="932500"/>
            <a:ext cx="2071800" cy="5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Entity Linking Training</a:t>
            </a:r>
            <a:endParaRPr/>
          </a:p>
        </p:txBody>
      </p:sp>
      <p:sp>
        <p:nvSpPr>
          <p:cNvPr id="113" name="Google Shape;113;p19"/>
          <p:cNvSpPr txBox="1"/>
          <p:nvPr/>
        </p:nvSpPr>
        <p:spPr>
          <a:xfrm>
            <a:off x="5385350" y="932500"/>
            <a:ext cx="2683500" cy="5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Entity Disambiguation Training</a:t>
            </a:r>
            <a:endParaRPr/>
          </a:p>
        </p:txBody>
      </p:sp>
      <p:pic>
        <p:nvPicPr>
          <p:cNvPr id="114" name="Google Shape;114;p19"/>
          <p:cNvPicPr preferRelativeResize="0"/>
          <p:nvPr/>
        </p:nvPicPr>
        <p:blipFill>
          <a:blip r:embed="rId3">
            <a:alphaModFix/>
          </a:blip>
          <a:stretch>
            <a:fillRect/>
          </a:stretch>
        </p:blipFill>
        <p:spPr>
          <a:xfrm>
            <a:off x="297425" y="1340775"/>
            <a:ext cx="3134643" cy="3279450"/>
          </a:xfrm>
          <a:prstGeom prst="rect">
            <a:avLst/>
          </a:prstGeom>
          <a:noFill/>
          <a:ln>
            <a:noFill/>
          </a:ln>
        </p:spPr>
      </p:pic>
      <p:pic>
        <p:nvPicPr>
          <p:cNvPr id="115" name="Google Shape;115;p19"/>
          <p:cNvPicPr preferRelativeResize="0"/>
          <p:nvPr/>
        </p:nvPicPr>
        <p:blipFill>
          <a:blip r:embed="rId4">
            <a:alphaModFix/>
          </a:blip>
          <a:stretch>
            <a:fillRect/>
          </a:stretch>
        </p:blipFill>
        <p:spPr>
          <a:xfrm>
            <a:off x="5385356" y="1340775"/>
            <a:ext cx="3118026" cy="3279450"/>
          </a:xfrm>
          <a:prstGeom prst="rect">
            <a:avLst/>
          </a:prstGeom>
          <a:noFill/>
          <a:ln>
            <a:noFill/>
          </a:ln>
        </p:spPr>
      </p:pic>
      <p:sp>
        <p:nvSpPr>
          <p:cNvPr id="116" name="Google Shape;116;p19"/>
          <p:cNvSpPr txBox="1"/>
          <p:nvPr/>
        </p:nvSpPr>
        <p:spPr>
          <a:xfrm>
            <a:off x="3288850" y="2378375"/>
            <a:ext cx="19533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400"/>
              <a:t>     Model</a:t>
            </a:r>
            <a:endParaRPr sz="2400"/>
          </a:p>
          <a:p>
            <a:pPr indent="0" lvl="0" marL="0" rtl="0" algn="ctr">
              <a:spcBef>
                <a:spcPts val="0"/>
              </a:spcBef>
              <a:spcAft>
                <a:spcPts val="0"/>
              </a:spcAft>
              <a:buNone/>
            </a:pPr>
            <a:r>
              <a:rPr lang="zh-CN" sz="2400"/>
              <a:t>Performance</a:t>
            </a:r>
            <a:endParaRPr sz="2400"/>
          </a:p>
        </p:txBody>
      </p:sp>
      <p:sp>
        <p:nvSpPr>
          <p:cNvPr id="117" name="Google Shape;117;p19"/>
          <p:cNvSpPr txBox="1"/>
          <p:nvPr/>
        </p:nvSpPr>
        <p:spPr>
          <a:xfrm>
            <a:off x="2161575" y="1640700"/>
            <a:ext cx="677100" cy="2838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txBox="1"/>
          <p:nvPr/>
        </p:nvSpPr>
        <p:spPr>
          <a:xfrm>
            <a:off x="7262150" y="1640700"/>
            <a:ext cx="677100" cy="2838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2" name="Shape 122"/>
        <p:cNvGrpSpPr/>
        <p:nvPr/>
      </p:nvGrpSpPr>
      <p:grpSpPr>
        <a:xfrm>
          <a:off x="0" y="0"/>
          <a:ext cx="0" cy="0"/>
          <a:chOff x="0" y="0"/>
          <a:chExt cx="0" cy="0"/>
        </a:xfrm>
      </p:grpSpPr>
      <p:sp>
        <p:nvSpPr>
          <p:cNvPr id="123" name="Google Shape;123;p20"/>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20"/>
          <p:cNvSpPr txBox="1"/>
          <p:nvPr>
            <p:ph type="title"/>
          </p:nvPr>
        </p:nvSpPr>
        <p:spPr>
          <a:xfrm>
            <a:off x="297425" y="160650"/>
            <a:ext cx="6278400" cy="4539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zh-CN" sz="2400"/>
              <a:t>End2End - Training/Testing AIDA</a:t>
            </a:r>
            <a:endParaRPr sz="2400"/>
          </a:p>
        </p:txBody>
      </p:sp>
      <p:sp>
        <p:nvSpPr>
          <p:cNvPr id="125" name="Google Shape;125;p20"/>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20"/>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zh-CN">
                <a:solidFill>
                  <a:srgbClr val="64A70B"/>
                </a:solidFill>
              </a:rPr>
              <a:t>BASIS TECHNOLOGY</a:t>
            </a:r>
            <a:endParaRPr/>
          </a:p>
        </p:txBody>
      </p:sp>
      <p:graphicFrame>
        <p:nvGraphicFramePr>
          <p:cNvPr id="127" name="Google Shape;127;p20"/>
          <p:cNvGraphicFramePr/>
          <p:nvPr/>
        </p:nvGraphicFramePr>
        <p:xfrm>
          <a:off x="561850" y="1323125"/>
          <a:ext cx="3000000" cy="3000000"/>
        </p:xfrm>
        <a:graphic>
          <a:graphicData uri="http://schemas.openxmlformats.org/drawingml/2006/table">
            <a:tbl>
              <a:tblPr>
                <a:noFill/>
                <a:tableStyleId>{25D04846-095E-497C-8F79-BB4FCAA88ADD}</a:tableStyleId>
              </a:tblPr>
              <a:tblGrid>
                <a:gridCol w="1578025"/>
                <a:gridCol w="1317575"/>
                <a:gridCol w="1447800"/>
                <a:gridCol w="1447800"/>
                <a:gridCol w="1447800"/>
              </a:tblGrid>
              <a:tr h="381000">
                <a:tc>
                  <a:txBody>
                    <a:bodyPr/>
                    <a:lstStyle/>
                    <a:p>
                      <a:pPr indent="0" lvl="0" marL="0" rtl="0" algn="l">
                        <a:spcBef>
                          <a:spcPts val="0"/>
                        </a:spcBef>
                        <a:spcAft>
                          <a:spcPts val="0"/>
                        </a:spcAft>
                        <a:buNone/>
                      </a:pPr>
                      <a:r>
                        <a:rPr b="1" lang="zh-CN"/>
                        <a:t>Entity Disambiguation</a:t>
                      </a:r>
                      <a:endParaRPr b="1"/>
                    </a:p>
                  </a:txBody>
                  <a:tcPr marT="91425" marB="91425" marR="91425" marL="91425"/>
                </a:tc>
                <a:tc>
                  <a:txBody>
                    <a:bodyPr/>
                    <a:lstStyle/>
                    <a:p>
                      <a:pPr indent="0" lvl="0" marL="0" rtl="0" algn="l">
                        <a:spcBef>
                          <a:spcPts val="0"/>
                        </a:spcBef>
                        <a:spcAft>
                          <a:spcPts val="0"/>
                        </a:spcAft>
                        <a:buNone/>
                      </a:pPr>
                      <a:r>
                        <a:rPr b="1" lang="zh-CN"/>
                        <a:t>Train Score</a:t>
                      </a:r>
                      <a:endParaRPr b="1"/>
                    </a:p>
                  </a:txBody>
                  <a:tcPr marT="91425" marB="91425" marR="91425" marL="91425"/>
                </a:tc>
                <a:tc>
                  <a:txBody>
                    <a:bodyPr/>
                    <a:lstStyle/>
                    <a:p>
                      <a:pPr indent="0" lvl="0" marL="0" rtl="0" algn="l">
                        <a:spcBef>
                          <a:spcPts val="0"/>
                        </a:spcBef>
                        <a:spcAft>
                          <a:spcPts val="0"/>
                        </a:spcAft>
                        <a:buNone/>
                      </a:pPr>
                      <a:r>
                        <a:rPr b="1" lang="zh-CN"/>
                        <a:t>Test Score</a:t>
                      </a:r>
                      <a:endParaRPr b="1"/>
                    </a:p>
                  </a:txBody>
                  <a:tcPr marT="91425" marB="91425" marR="91425" marL="91425"/>
                </a:tc>
                <a:tc>
                  <a:txBody>
                    <a:bodyPr/>
                    <a:lstStyle/>
                    <a:p>
                      <a:pPr indent="0" lvl="0" marL="0" rtl="0" algn="l">
                        <a:spcBef>
                          <a:spcPts val="0"/>
                        </a:spcBef>
                        <a:spcAft>
                          <a:spcPts val="0"/>
                        </a:spcAft>
                        <a:buNone/>
                      </a:pPr>
                      <a:r>
                        <a:rPr b="1" lang="zh-CN"/>
                        <a:t>Test Precision</a:t>
                      </a:r>
                      <a:endParaRPr b="1"/>
                    </a:p>
                  </a:txBody>
                  <a:tcPr marT="91425" marB="91425" marR="91425" marL="91425"/>
                </a:tc>
                <a:tc>
                  <a:txBody>
                    <a:bodyPr/>
                    <a:lstStyle/>
                    <a:p>
                      <a:pPr indent="0" lvl="0" marL="0" rtl="0" algn="l">
                        <a:spcBef>
                          <a:spcPts val="0"/>
                        </a:spcBef>
                        <a:spcAft>
                          <a:spcPts val="0"/>
                        </a:spcAft>
                        <a:buNone/>
                      </a:pPr>
                      <a:r>
                        <a:rPr b="1" lang="zh-CN"/>
                        <a:t>Test Recall</a:t>
                      </a:r>
                      <a:endParaRPr b="1"/>
                    </a:p>
                  </a:txBody>
                  <a:tcPr marT="91425" marB="91425" marR="91425" marL="91425"/>
                </a:tc>
              </a:tr>
              <a:tr h="381000">
                <a:tc>
                  <a:txBody>
                    <a:bodyPr/>
                    <a:lstStyle/>
                    <a:p>
                      <a:pPr indent="0" lvl="0" marL="0" rtl="0" algn="l">
                        <a:spcBef>
                          <a:spcPts val="0"/>
                        </a:spcBef>
                        <a:spcAft>
                          <a:spcPts val="0"/>
                        </a:spcAft>
                        <a:buNone/>
                      </a:pPr>
                      <a:r>
                        <a:rPr lang="zh-CN"/>
                        <a:t>Best Scores</a:t>
                      </a:r>
                      <a:endParaRPr/>
                    </a:p>
                  </a:txBody>
                  <a:tcPr marT="91425" marB="91425" marR="91425" marL="91425"/>
                </a:tc>
                <a:tc>
                  <a:txBody>
                    <a:bodyPr/>
                    <a:lstStyle/>
                    <a:p>
                      <a:pPr indent="0" lvl="0" marL="0" rtl="0" algn="l">
                        <a:spcBef>
                          <a:spcPts val="0"/>
                        </a:spcBef>
                        <a:spcAft>
                          <a:spcPts val="0"/>
                        </a:spcAft>
                        <a:buNone/>
                      </a:pPr>
                      <a:r>
                        <a:rPr lang="zh-CN"/>
                        <a:t>92.2%</a:t>
                      </a:r>
                      <a:endParaRPr/>
                    </a:p>
                  </a:txBody>
                  <a:tcPr marT="91425" marB="91425" marR="91425" marL="91425"/>
                </a:tc>
                <a:tc>
                  <a:txBody>
                    <a:bodyPr/>
                    <a:lstStyle/>
                    <a:p>
                      <a:pPr indent="0" lvl="0" marL="0" rtl="0" algn="l">
                        <a:spcBef>
                          <a:spcPts val="0"/>
                        </a:spcBef>
                        <a:spcAft>
                          <a:spcPts val="0"/>
                        </a:spcAft>
                        <a:buNone/>
                      </a:pPr>
                      <a:r>
                        <a:rPr lang="zh-CN"/>
                        <a:t>85.7%</a:t>
                      </a:r>
                      <a:endParaRPr/>
                    </a:p>
                  </a:txBody>
                  <a:tcPr marT="91425" marB="91425" marR="91425" marL="91425"/>
                </a:tc>
                <a:tc>
                  <a:txBody>
                    <a:bodyPr/>
                    <a:lstStyle/>
                    <a:p>
                      <a:pPr indent="0" lvl="0" marL="0" rtl="0" algn="l">
                        <a:spcBef>
                          <a:spcPts val="0"/>
                        </a:spcBef>
                        <a:spcAft>
                          <a:spcPts val="0"/>
                        </a:spcAft>
                        <a:buNone/>
                      </a:pPr>
                      <a:r>
                        <a:rPr lang="zh-CN"/>
                        <a:t>88.5%</a:t>
                      </a:r>
                      <a:endParaRPr/>
                    </a:p>
                  </a:txBody>
                  <a:tcPr marT="91425" marB="91425" marR="91425" marL="91425"/>
                </a:tc>
                <a:tc>
                  <a:txBody>
                    <a:bodyPr/>
                    <a:lstStyle/>
                    <a:p>
                      <a:pPr indent="0" lvl="0" marL="0" rtl="0" algn="l">
                        <a:spcBef>
                          <a:spcPts val="0"/>
                        </a:spcBef>
                        <a:spcAft>
                          <a:spcPts val="0"/>
                        </a:spcAft>
                        <a:buNone/>
                      </a:pPr>
                      <a:r>
                        <a:rPr lang="zh-CN"/>
                        <a:t>83%</a:t>
                      </a:r>
                      <a:endParaRPr/>
                    </a:p>
                  </a:txBody>
                  <a:tcPr marT="91425" marB="91425" marR="91425" marL="91425"/>
                </a:tc>
              </a:tr>
            </a:tbl>
          </a:graphicData>
        </a:graphic>
      </p:graphicFrame>
      <p:graphicFrame>
        <p:nvGraphicFramePr>
          <p:cNvPr id="128" name="Google Shape;128;p20"/>
          <p:cNvGraphicFramePr/>
          <p:nvPr/>
        </p:nvGraphicFramePr>
        <p:xfrm>
          <a:off x="561850" y="2928125"/>
          <a:ext cx="3000000" cy="3000000"/>
        </p:xfrm>
        <a:graphic>
          <a:graphicData uri="http://schemas.openxmlformats.org/drawingml/2006/table">
            <a:tbl>
              <a:tblPr>
                <a:noFill/>
                <a:tableStyleId>{25D04846-095E-497C-8F79-BB4FCAA88ADD}</a:tableStyleId>
              </a:tblPr>
              <a:tblGrid>
                <a:gridCol w="1578025"/>
                <a:gridCol w="1317575"/>
                <a:gridCol w="1447800"/>
                <a:gridCol w="1447800"/>
                <a:gridCol w="1447800"/>
              </a:tblGrid>
              <a:tr h="381000">
                <a:tc>
                  <a:txBody>
                    <a:bodyPr/>
                    <a:lstStyle/>
                    <a:p>
                      <a:pPr indent="0" lvl="0" marL="0" rtl="0" algn="l">
                        <a:spcBef>
                          <a:spcPts val="0"/>
                        </a:spcBef>
                        <a:spcAft>
                          <a:spcPts val="0"/>
                        </a:spcAft>
                        <a:buNone/>
                      </a:pPr>
                      <a:r>
                        <a:rPr b="1" lang="zh-CN"/>
                        <a:t>Entity Linking</a:t>
                      </a:r>
                      <a:endParaRPr b="1"/>
                    </a:p>
                  </a:txBody>
                  <a:tcPr marT="91425" marB="91425" marR="91425" marL="91425"/>
                </a:tc>
                <a:tc>
                  <a:txBody>
                    <a:bodyPr/>
                    <a:lstStyle/>
                    <a:p>
                      <a:pPr indent="0" lvl="0" marL="0" rtl="0" algn="l">
                        <a:spcBef>
                          <a:spcPts val="0"/>
                        </a:spcBef>
                        <a:spcAft>
                          <a:spcPts val="0"/>
                        </a:spcAft>
                        <a:buNone/>
                      </a:pPr>
                      <a:r>
                        <a:rPr b="1" lang="zh-CN"/>
                        <a:t>Train Score</a:t>
                      </a:r>
                      <a:endParaRPr b="1"/>
                    </a:p>
                  </a:txBody>
                  <a:tcPr marT="91425" marB="91425" marR="91425" marL="91425"/>
                </a:tc>
                <a:tc>
                  <a:txBody>
                    <a:bodyPr/>
                    <a:lstStyle/>
                    <a:p>
                      <a:pPr indent="0" lvl="0" marL="0" rtl="0" algn="l">
                        <a:spcBef>
                          <a:spcPts val="0"/>
                        </a:spcBef>
                        <a:spcAft>
                          <a:spcPts val="0"/>
                        </a:spcAft>
                        <a:buNone/>
                      </a:pPr>
                      <a:r>
                        <a:rPr b="1" lang="zh-CN"/>
                        <a:t>Test Score</a:t>
                      </a:r>
                      <a:endParaRPr b="1"/>
                    </a:p>
                  </a:txBody>
                  <a:tcPr marT="91425" marB="91425" marR="91425" marL="91425"/>
                </a:tc>
                <a:tc>
                  <a:txBody>
                    <a:bodyPr/>
                    <a:lstStyle/>
                    <a:p>
                      <a:pPr indent="0" lvl="0" marL="0" rtl="0" algn="l">
                        <a:spcBef>
                          <a:spcPts val="0"/>
                        </a:spcBef>
                        <a:spcAft>
                          <a:spcPts val="0"/>
                        </a:spcAft>
                        <a:buNone/>
                      </a:pPr>
                      <a:r>
                        <a:rPr b="1" lang="zh-CN"/>
                        <a:t>Test Precision</a:t>
                      </a:r>
                      <a:endParaRPr b="1"/>
                    </a:p>
                  </a:txBody>
                  <a:tcPr marT="91425" marB="91425" marR="91425" marL="91425"/>
                </a:tc>
                <a:tc>
                  <a:txBody>
                    <a:bodyPr/>
                    <a:lstStyle/>
                    <a:p>
                      <a:pPr indent="0" lvl="0" marL="0" rtl="0" algn="l">
                        <a:spcBef>
                          <a:spcPts val="0"/>
                        </a:spcBef>
                        <a:spcAft>
                          <a:spcPts val="0"/>
                        </a:spcAft>
                        <a:buNone/>
                      </a:pPr>
                      <a:r>
                        <a:rPr b="1" lang="zh-CN"/>
                        <a:t>Test Recall</a:t>
                      </a:r>
                      <a:endParaRPr b="1"/>
                    </a:p>
                  </a:txBody>
                  <a:tcPr marT="91425" marB="91425" marR="91425" marL="91425"/>
                </a:tc>
              </a:tr>
              <a:tr h="381000">
                <a:tc>
                  <a:txBody>
                    <a:bodyPr/>
                    <a:lstStyle/>
                    <a:p>
                      <a:pPr indent="0" lvl="0" marL="0" rtl="0" algn="l">
                        <a:spcBef>
                          <a:spcPts val="0"/>
                        </a:spcBef>
                        <a:spcAft>
                          <a:spcPts val="0"/>
                        </a:spcAft>
                        <a:buNone/>
                      </a:pPr>
                      <a:r>
                        <a:rPr lang="zh-CN"/>
                        <a:t>Best Scores</a:t>
                      </a:r>
                      <a:endParaRPr/>
                    </a:p>
                  </a:txBody>
                  <a:tcPr marT="91425" marB="91425" marR="91425" marL="91425"/>
                </a:tc>
                <a:tc>
                  <a:txBody>
                    <a:bodyPr/>
                    <a:lstStyle/>
                    <a:p>
                      <a:pPr indent="0" lvl="0" marL="0" rtl="0" algn="l">
                        <a:spcBef>
                          <a:spcPts val="0"/>
                        </a:spcBef>
                        <a:spcAft>
                          <a:spcPts val="0"/>
                        </a:spcAft>
                        <a:buNone/>
                      </a:pPr>
                      <a:r>
                        <a:rPr lang="zh-CN"/>
                        <a:t>62.9%</a:t>
                      </a:r>
                      <a:endParaRPr/>
                    </a:p>
                  </a:txBody>
                  <a:tcPr marT="91425" marB="91425" marR="91425" marL="91425"/>
                </a:tc>
                <a:tc>
                  <a:txBody>
                    <a:bodyPr/>
                    <a:lstStyle/>
                    <a:p>
                      <a:pPr indent="0" lvl="0" marL="0" rtl="0" algn="l">
                        <a:spcBef>
                          <a:spcPts val="0"/>
                        </a:spcBef>
                        <a:spcAft>
                          <a:spcPts val="0"/>
                        </a:spcAft>
                        <a:buNone/>
                      </a:pPr>
                      <a:r>
                        <a:rPr lang="zh-CN"/>
                        <a:t>56.8%</a:t>
                      </a:r>
                      <a:endParaRPr/>
                    </a:p>
                  </a:txBody>
                  <a:tcPr marT="91425" marB="91425" marR="91425" marL="91425"/>
                </a:tc>
                <a:tc>
                  <a:txBody>
                    <a:bodyPr/>
                    <a:lstStyle/>
                    <a:p>
                      <a:pPr indent="0" lvl="0" marL="0" rtl="0" algn="l">
                        <a:spcBef>
                          <a:spcPts val="0"/>
                        </a:spcBef>
                        <a:spcAft>
                          <a:spcPts val="0"/>
                        </a:spcAft>
                        <a:buNone/>
                      </a:pPr>
                      <a:r>
                        <a:rPr lang="zh-CN"/>
                        <a:t>57.5%</a:t>
                      </a:r>
                      <a:endParaRPr/>
                    </a:p>
                  </a:txBody>
                  <a:tcPr marT="91425" marB="91425" marR="91425" marL="91425"/>
                </a:tc>
                <a:tc>
                  <a:txBody>
                    <a:bodyPr/>
                    <a:lstStyle/>
                    <a:p>
                      <a:pPr indent="0" lvl="0" marL="0" rtl="0" algn="l">
                        <a:spcBef>
                          <a:spcPts val="0"/>
                        </a:spcBef>
                        <a:spcAft>
                          <a:spcPts val="0"/>
                        </a:spcAft>
                        <a:buNone/>
                      </a:pPr>
                      <a:r>
                        <a:rPr lang="zh-CN"/>
                        <a:t>56.1%</a:t>
                      </a:r>
                      <a:endParaRPr/>
                    </a:p>
                  </a:txBody>
                  <a:tcPr marT="91425" marB="91425" marR="91425" marL="91425"/>
                </a:tc>
              </a:tr>
              <a:tr h="381000">
                <a:tc>
                  <a:txBody>
                    <a:bodyPr/>
                    <a:lstStyle/>
                    <a:p>
                      <a:pPr indent="0" lvl="0" marL="0" rtl="0" algn="l">
                        <a:spcBef>
                          <a:spcPts val="0"/>
                        </a:spcBef>
                        <a:spcAft>
                          <a:spcPts val="0"/>
                        </a:spcAft>
                        <a:buNone/>
                      </a:pPr>
                      <a:r>
                        <a:rPr b="1" lang="zh-CN"/>
                        <a:t>Using all Spans</a:t>
                      </a:r>
                      <a:endParaRPr b="1"/>
                    </a:p>
                    <a:p>
                      <a:pPr indent="0" lvl="0" marL="0" rtl="0" algn="l">
                        <a:spcBef>
                          <a:spcPts val="0"/>
                        </a:spcBef>
                        <a:spcAft>
                          <a:spcPts val="0"/>
                        </a:spcAft>
                        <a:buNone/>
                      </a:pPr>
                      <a:r>
                        <a:rPr lang="zh-CN"/>
                        <a:t>Best Score</a:t>
                      </a:r>
                      <a:endParaRPr/>
                    </a:p>
                  </a:txBody>
                  <a:tcPr marT="91425" marB="91425" marR="91425" marL="91425"/>
                </a:tc>
                <a:tc>
                  <a:txBody>
                    <a:bodyPr/>
                    <a:lstStyle/>
                    <a:p>
                      <a:pPr indent="0" lvl="0" marL="0" rtl="0" algn="l">
                        <a:spcBef>
                          <a:spcPts val="0"/>
                        </a:spcBef>
                        <a:spcAft>
                          <a:spcPts val="0"/>
                        </a:spcAft>
                        <a:buNone/>
                      </a:pPr>
                      <a:r>
                        <a:rPr lang="zh-CN"/>
                        <a:t>89.1%</a:t>
                      </a:r>
                      <a:endParaRPr/>
                    </a:p>
                  </a:txBody>
                  <a:tcPr marT="91425" marB="91425" marR="91425" marL="91425"/>
                </a:tc>
                <a:tc>
                  <a:txBody>
                    <a:bodyPr/>
                    <a:lstStyle/>
                    <a:p>
                      <a:pPr indent="0" lvl="0" marL="0" rtl="0" algn="l">
                        <a:spcBef>
                          <a:spcPts val="0"/>
                        </a:spcBef>
                        <a:spcAft>
                          <a:spcPts val="0"/>
                        </a:spcAft>
                        <a:buNone/>
                      </a:pPr>
                      <a:r>
                        <a:rPr lang="zh-CN"/>
                        <a:t>80.1%</a:t>
                      </a:r>
                      <a:endParaRPr/>
                    </a:p>
                  </a:txBody>
                  <a:tcPr marT="91425" marB="91425" marR="91425" marL="91425"/>
                </a:tc>
                <a:tc>
                  <a:txBody>
                    <a:bodyPr/>
                    <a:lstStyle/>
                    <a:p>
                      <a:pPr indent="0" lvl="0" marL="0" rtl="0" algn="l">
                        <a:spcBef>
                          <a:spcPts val="0"/>
                        </a:spcBef>
                        <a:spcAft>
                          <a:spcPts val="0"/>
                        </a:spcAft>
                        <a:buNone/>
                      </a:pPr>
                      <a:r>
                        <a:rPr lang="zh-CN"/>
                        <a:t>83.5%</a:t>
                      </a:r>
                      <a:endParaRPr/>
                    </a:p>
                  </a:txBody>
                  <a:tcPr marT="91425" marB="91425" marR="91425" marL="91425"/>
                </a:tc>
                <a:tc>
                  <a:txBody>
                    <a:bodyPr/>
                    <a:lstStyle/>
                    <a:p>
                      <a:pPr indent="0" lvl="0" marL="0" rtl="0" algn="l">
                        <a:spcBef>
                          <a:spcPts val="0"/>
                        </a:spcBef>
                        <a:spcAft>
                          <a:spcPts val="0"/>
                        </a:spcAft>
                        <a:buNone/>
                      </a:pPr>
                      <a:r>
                        <a:rPr lang="zh-CN"/>
                        <a:t>76.9%</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2" name="Shape 132"/>
        <p:cNvGrpSpPr/>
        <p:nvPr/>
      </p:nvGrpSpPr>
      <p:grpSpPr>
        <a:xfrm>
          <a:off x="0" y="0"/>
          <a:ext cx="0" cy="0"/>
          <a:chOff x="0" y="0"/>
          <a:chExt cx="0" cy="0"/>
        </a:xfrm>
      </p:grpSpPr>
      <p:sp>
        <p:nvSpPr>
          <p:cNvPr id="133" name="Google Shape;133;p21"/>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21"/>
          <p:cNvSpPr txBox="1"/>
          <p:nvPr>
            <p:ph type="title"/>
          </p:nvPr>
        </p:nvSpPr>
        <p:spPr>
          <a:xfrm>
            <a:off x="297425" y="160650"/>
            <a:ext cx="7065300" cy="4539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zh-CN" sz="2400"/>
              <a:t>End2End--implement with </a:t>
            </a:r>
            <a:r>
              <a:rPr lang="zh-CN" sz="2400"/>
              <a:t>BT’s data</a:t>
            </a:r>
            <a:endParaRPr sz="2400"/>
          </a:p>
        </p:txBody>
      </p:sp>
      <p:sp>
        <p:nvSpPr>
          <p:cNvPr id="135" name="Google Shape;135;p21"/>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21"/>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zh-CN">
                <a:solidFill>
                  <a:srgbClr val="64A70B"/>
                </a:solidFill>
              </a:rPr>
              <a:t>BASIS TECHNOLOGY</a:t>
            </a:r>
            <a:endParaRPr/>
          </a:p>
        </p:txBody>
      </p:sp>
      <p:sp>
        <p:nvSpPr>
          <p:cNvPr id="137" name="Google Shape;137;p21"/>
          <p:cNvSpPr txBox="1"/>
          <p:nvPr/>
        </p:nvSpPr>
        <p:spPr>
          <a:xfrm>
            <a:off x="155350" y="579250"/>
            <a:ext cx="5129100" cy="42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Steps:</a:t>
            </a:r>
            <a:endParaRPr/>
          </a:p>
          <a:p>
            <a:pPr indent="-317500" lvl="0" marL="457200" rtl="0" algn="l">
              <a:spcBef>
                <a:spcPts val="0"/>
              </a:spcBef>
              <a:spcAft>
                <a:spcPts val="0"/>
              </a:spcAft>
              <a:buSzPts val="1400"/>
              <a:buChar char="●"/>
            </a:pPr>
            <a:r>
              <a:rPr lang="zh-CN"/>
              <a:t>transform BT’s data into input format ✅</a:t>
            </a:r>
            <a:endParaRPr/>
          </a:p>
          <a:p>
            <a:pPr indent="0" lvl="0" marL="0" rtl="0" algn="l">
              <a:spcBef>
                <a:spcPts val="0"/>
              </a:spcBef>
              <a:spcAft>
                <a:spcPts val="0"/>
              </a:spcAft>
              <a:buNone/>
            </a:pPr>
            <a:r>
              <a:t/>
            </a:r>
            <a:endParaRPr/>
          </a:p>
          <a:p>
            <a:pPr indent="-317500" lvl="0" marL="457200" rtl="0" algn="l">
              <a:spcBef>
                <a:spcPts val="0"/>
              </a:spcBef>
              <a:spcAft>
                <a:spcPts val="0"/>
              </a:spcAft>
              <a:buClr>
                <a:schemeClr val="dk1"/>
              </a:buClr>
              <a:buSzPts val="1400"/>
              <a:buChar char="●"/>
            </a:pPr>
            <a:r>
              <a:rPr lang="zh-CN">
                <a:solidFill>
                  <a:schemeClr val="dk1"/>
                </a:solidFill>
              </a:rPr>
              <a:t>choose candidates, create the universe as the wiki id of all the mentions and entity candidates, in all training and testing datasets❌</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zh-CN">
                <a:solidFill>
                  <a:schemeClr val="dk1"/>
                </a:solidFill>
              </a:rPr>
              <a:t>use the pre-trained Word2Vec files to find the relevant embeddings for the universe (using googlenews vectors file) ✓</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zh-CN">
                <a:solidFill>
                  <a:schemeClr val="dk1"/>
                </a:solidFill>
              </a:rPr>
              <a:t>transfer the files into the tfrecords file for the model (tf.train.SequenceExample) ✓</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zh-CN">
                <a:solidFill>
                  <a:schemeClr val="dk1"/>
                </a:solidFill>
              </a:rPr>
              <a:t>use the model trained with Aida dataset to test the model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zh-CN">
                <a:solidFill>
                  <a:schemeClr val="dk1"/>
                </a:solidFill>
              </a:rPr>
              <a:t>problem:</a:t>
            </a:r>
            <a:endParaRPr>
              <a:solidFill>
                <a:schemeClr val="dk1"/>
              </a:solidFill>
            </a:endParaRPr>
          </a:p>
          <a:p>
            <a:pPr indent="-317500" lvl="0" marL="457200" rtl="0" algn="l">
              <a:spcBef>
                <a:spcPts val="0"/>
              </a:spcBef>
              <a:spcAft>
                <a:spcPts val="0"/>
              </a:spcAft>
              <a:buClr>
                <a:schemeClr val="dk1"/>
              </a:buClr>
              <a:buSzPts val="1400"/>
              <a:buChar char="●"/>
            </a:pPr>
            <a:r>
              <a:rPr lang="zh-CN">
                <a:solidFill>
                  <a:schemeClr val="dk1"/>
                </a:solidFill>
              </a:rPr>
              <a:t>using candidate group chosen by ourselves(probabilistic mention - entity map p(e|m),wikipedia 2014)</a:t>
            </a:r>
            <a:endParaRPr>
              <a:solidFill>
                <a:schemeClr val="dk1"/>
              </a:solidFill>
            </a:endParaRPr>
          </a:p>
          <a:p>
            <a:pPr indent="-317500" lvl="0" marL="457200" rtl="0" algn="l">
              <a:spcBef>
                <a:spcPts val="0"/>
              </a:spcBef>
              <a:spcAft>
                <a:spcPts val="0"/>
              </a:spcAft>
              <a:buClr>
                <a:schemeClr val="dk1"/>
              </a:buClr>
              <a:buSzPts val="1400"/>
              <a:buChar char="●"/>
            </a:pPr>
            <a:r>
              <a:rPr lang="zh-CN">
                <a:solidFill>
                  <a:schemeClr val="dk1"/>
                </a:solidFill>
              </a:rPr>
              <a:t>plug it into the process</a:t>
            </a:r>
            <a:endParaRPr>
              <a:solidFill>
                <a:schemeClr val="dk1"/>
              </a:solidFill>
            </a:endParaRPr>
          </a:p>
          <a:p>
            <a:pPr indent="0" lvl="0" marL="0" rtl="0" algn="l">
              <a:spcBef>
                <a:spcPts val="0"/>
              </a:spcBef>
              <a:spcAft>
                <a:spcPts val="0"/>
              </a:spcAft>
              <a:buClr>
                <a:schemeClr val="dk1"/>
              </a:buClr>
              <a:buSzPts val="1100"/>
              <a:buFont typeface="Arial"/>
              <a:buNone/>
            </a:pPr>
            <a:r>
              <a:rPr lang="zh-CN">
                <a:solidFill>
                  <a:schemeClr val="dk1"/>
                </a:solidFill>
              </a:rPr>
              <a:t> </a:t>
            </a:r>
            <a:endParaRPr/>
          </a:p>
        </p:txBody>
      </p:sp>
      <p:pic>
        <p:nvPicPr>
          <p:cNvPr id="138" name="Google Shape;138;p21"/>
          <p:cNvPicPr preferRelativeResize="0"/>
          <p:nvPr/>
        </p:nvPicPr>
        <p:blipFill rotWithShape="1">
          <a:blip r:embed="rId3">
            <a:alphaModFix/>
          </a:blip>
          <a:srcRect b="6329" l="0" r="46893" t="23578"/>
          <a:stretch/>
        </p:blipFill>
        <p:spPr>
          <a:xfrm>
            <a:off x="5529025" y="478850"/>
            <a:ext cx="2683499" cy="1001613"/>
          </a:xfrm>
          <a:prstGeom prst="rect">
            <a:avLst/>
          </a:prstGeom>
          <a:noFill/>
          <a:ln>
            <a:noFill/>
          </a:ln>
        </p:spPr>
      </p:pic>
      <p:pic>
        <p:nvPicPr>
          <p:cNvPr id="139" name="Google Shape;139;p21"/>
          <p:cNvPicPr preferRelativeResize="0"/>
          <p:nvPr/>
        </p:nvPicPr>
        <p:blipFill rotWithShape="1">
          <a:blip r:embed="rId4">
            <a:alphaModFix/>
          </a:blip>
          <a:srcRect b="-5630" l="-17974" r="32056" t="0"/>
          <a:stretch/>
        </p:blipFill>
        <p:spPr>
          <a:xfrm>
            <a:off x="4572000" y="2045700"/>
            <a:ext cx="4374300" cy="1765750"/>
          </a:xfrm>
          <a:prstGeom prst="rect">
            <a:avLst/>
          </a:prstGeom>
          <a:noFill/>
          <a:ln>
            <a:noFill/>
          </a:ln>
        </p:spPr>
      </p:pic>
      <p:cxnSp>
        <p:nvCxnSpPr>
          <p:cNvPr id="140" name="Google Shape;140;p21"/>
          <p:cNvCxnSpPr/>
          <p:nvPr/>
        </p:nvCxnSpPr>
        <p:spPr>
          <a:xfrm>
            <a:off x="5030675" y="1777175"/>
            <a:ext cx="455700" cy="1002600"/>
          </a:xfrm>
          <a:prstGeom prst="straightConnector1">
            <a:avLst/>
          </a:prstGeom>
          <a:noFill/>
          <a:ln cap="flat" cmpd="sng" w="19050">
            <a:solidFill>
              <a:schemeClr val="dk2"/>
            </a:solidFill>
            <a:prstDash val="solid"/>
            <a:round/>
            <a:headEnd len="med" w="med" type="none"/>
            <a:tailEnd len="med" w="med" type="triangle"/>
          </a:ln>
        </p:spPr>
      </p:cxnSp>
      <p:cxnSp>
        <p:nvCxnSpPr>
          <p:cNvPr id="141" name="Google Shape;141;p21"/>
          <p:cNvCxnSpPr/>
          <p:nvPr/>
        </p:nvCxnSpPr>
        <p:spPr>
          <a:xfrm flipH="1" rot="10800000">
            <a:off x="4692150" y="2863475"/>
            <a:ext cx="742200" cy="390000"/>
          </a:xfrm>
          <a:prstGeom prst="straightConnector1">
            <a:avLst/>
          </a:prstGeom>
          <a:noFill/>
          <a:ln cap="flat" cmpd="sng" w="19050">
            <a:solidFill>
              <a:schemeClr val="dk2"/>
            </a:solidFill>
            <a:prstDash val="solid"/>
            <a:round/>
            <a:headEnd len="med" w="med" type="none"/>
            <a:tailEnd len="med" w="med" type="triangle"/>
          </a:ln>
        </p:spPr>
      </p:cxnSp>
      <p:cxnSp>
        <p:nvCxnSpPr>
          <p:cNvPr id="142" name="Google Shape;142;p21"/>
          <p:cNvCxnSpPr/>
          <p:nvPr/>
        </p:nvCxnSpPr>
        <p:spPr>
          <a:xfrm>
            <a:off x="4946025" y="2595250"/>
            <a:ext cx="536100" cy="253800"/>
          </a:xfrm>
          <a:prstGeom prst="straightConnector1">
            <a:avLst/>
          </a:prstGeom>
          <a:noFill/>
          <a:ln cap="flat" cmpd="sng" w="19050">
            <a:solidFill>
              <a:schemeClr val="dk2"/>
            </a:solidFill>
            <a:prstDash val="solid"/>
            <a:round/>
            <a:headEnd len="med" w="med" type="none"/>
            <a:tailEnd len="med" w="med" type="triangle"/>
          </a:ln>
        </p:spPr>
      </p:cxnSp>
      <p:sp>
        <p:nvSpPr>
          <p:cNvPr id="143" name="Google Shape;143;p21"/>
          <p:cNvSpPr txBox="1"/>
          <p:nvPr/>
        </p:nvSpPr>
        <p:spPr>
          <a:xfrm>
            <a:off x="5529025" y="3698475"/>
            <a:ext cx="3539400" cy="105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solidFill>
                  <a:srgbClr val="0B5394"/>
                </a:solidFill>
              </a:rPr>
              <a:t>Gt_misses: the ground truth entity is not in the entity candidate </a:t>
            </a:r>
            <a:endParaRPr>
              <a:solidFill>
                <a:srgbClr val="0B5394"/>
              </a:solidFill>
            </a:endParaRPr>
          </a:p>
          <a:p>
            <a:pPr indent="0" lvl="0" marL="0" rtl="0" algn="l">
              <a:spcBef>
                <a:spcPts val="0"/>
              </a:spcBef>
              <a:spcAft>
                <a:spcPts val="0"/>
              </a:spcAft>
              <a:buNone/>
            </a:pPr>
            <a:r>
              <a:rPr lang="zh-CN">
                <a:solidFill>
                  <a:srgbClr val="0B5394"/>
                </a:solidFill>
              </a:rPr>
              <a:t>Gm -&gt; check if the gold mentions are not inside the candidates span </a:t>
            </a:r>
            <a:endParaRPr>
              <a:solidFill>
                <a:srgbClr val="0B5394"/>
              </a:solidFill>
            </a:endParaRPr>
          </a:p>
          <a:p>
            <a:pPr indent="0" lvl="0" marL="0" rtl="0" algn="l">
              <a:spcBef>
                <a:spcPts val="0"/>
              </a:spcBef>
              <a:spcAft>
                <a:spcPts val="0"/>
              </a:spcAft>
              <a:buNone/>
            </a:pPr>
            <a:r>
              <a:t/>
            </a:r>
            <a:endParaRPr>
              <a:solidFill>
                <a:srgbClr val="0B5394"/>
              </a:solidFill>
            </a:endParaRPr>
          </a:p>
        </p:txBody>
      </p:sp>
      <p:pic>
        <p:nvPicPr>
          <p:cNvPr id="144" name="Google Shape;144;p21"/>
          <p:cNvPicPr preferRelativeResize="0"/>
          <p:nvPr/>
        </p:nvPicPr>
        <p:blipFill rotWithShape="1">
          <a:blip r:embed="rId5">
            <a:alphaModFix/>
          </a:blip>
          <a:srcRect b="15376" l="0" r="0" t="30801"/>
          <a:stretch/>
        </p:blipFill>
        <p:spPr>
          <a:xfrm>
            <a:off x="5529025" y="1487275"/>
            <a:ext cx="3170075" cy="551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8" name="Shape 148"/>
        <p:cNvGrpSpPr/>
        <p:nvPr/>
      </p:nvGrpSpPr>
      <p:grpSpPr>
        <a:xfrm>
          <a:off x="0" y="0"/>
          <a:ext cx="0" cy="0"/>
          <a:chOff x="0" y="0"/>
          <a:chExt cx="0" cy="0"/>
        </a:xfrm>
      </p:grpSpPr>
      <p:sp>
        <p:nvSpPr>
          <p:cNvPr id="149" name="Google Shape;149;p22"/>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22"/>
          <p:cNvSpPr txBox="1"/>
          <p:nvPr>
            <p:ph type="title"/>
          </p:nvPr>
        </p:nvSpPr>
        <p:spPr>
          <a:xfrm>
            <a:off x="297425" y="160650"/>
            <a:ext cx="7207800" cy="4539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zh-CN" sz="2400"/>
              <a:t>End2End-problem</a:t>
            </a:r>
            <a:endParaRPr sz="2400"/>
          </a:p>
        </p:txBody>
      </p:sp>
      <p:sp>
        <p:nvSpPr>
          <p:cNvPr id="151" name="Google Shape;151;p22"/>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22"/>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zh-CN">
                <a:solidFill>
                  <a:srgbClr val="64A70B"/>
                </a:solidFill>
              </a:rPr>
              <a:t>BASIS TECHNOLOGY</a:t>
            </a:r>
            <a:endParaRPr/>
          </a:p>
        </p:txBody>
      </p:sp>
      <p:sp>
        <p:nvSpPr>
          <p:cNvPr id="153" name="Google Shape;153;p22"/>
          <p:cNvSpPr txBox="1"/>
          <p:nvPr/>
        </p:nvSpPr>
        <p:spPr>
          <a:xfrm>
            <a:off x="178650" y="996725"/>
            <a:ext cx="3545100" cy="236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zh-CN"/>
              <a:t>This code:</a:t>
            </a:r>
            <a:endParaRPr/>
          </a:p>
          <a:p>
            <a:pPr indent="-317500" lvl="0" marL="457200" marR="0" rtl="0" algn="l">
              <a:lnSpc>
                <a:spcPct val="100000"/>
              </a:lnSpc>
              <a:spcBef>
                <a:spcPts val="0"/>
              </a:spcBef>
              <a:spcAft>
                <a:spcPts val="0"/>
              </a:spcAft>
              <a:buSzPts val="1400"/>
              <a:buChar char="●"/>
            </a:pPr>
            <a:r>
              <a:rPr lang="zh-CN"/>
              <a:t>targeting the purpose of the paper for the available datasets, with wikipedia concepts</a:t>
            </a:r>
            <a:endParaRPr/>
          </a:p>
          <a:p>
            <a:pPr indent="-317500" lvl="0" marL="457200" marR="0" rtl="0" algn="l">
              <a:lnSpc>
                <a:spcPct val="100000"/>
              </a:lnSpc>
              <a:spcBef>
                <a:spcPts val="0"/>
              </a:spcBef>
              <a:spcAft>
                <a:spcPts val="0"/>
              </a:spcAft>
              <a:buSzPts val="1400"/>
              <a:buChar char="●"/>
            </a:pPr>
            <a:r>
              <a:rPr lang="zh-CN"/>
              <a:t>was not designed with a plug and play mentality</a:t>
            </a:r>
            <a:endParaRPr/>
          </a:p>
          <a:p>
            <a:pPr indent="0" lvl="0" marL="0" marR="0" rtl="0" algn="l">
              <a:lnSpc>
                <a:spcPct val="100000"/>
              </a:lnSpc>
              <a:spcBef>
                <a:spcPts val="0"/>
              </a:spcBef>
              <a:spcAft>
                <a:spcPts val="0"/>
              </a:spcAft>
              <a:buNone/>
            </a:pPr>
            <a:r>
              <a:rPr lang="zh-CN"/>
              <a:t>data dictionary:</a:t>
            </a:r>
            <a:endParaRPr/>
          </a:p>
          <a:p>
            <a:pPr indent="-317500" lvl="0" marL="457200" marR="0" rtl="0" algn="l">
              <a:lnSpc>
                <a:spcPct val="100000"/>
              </a:lnSpc>
              <a:spcBef>
                <a:spcPts val="0"/>
              </a:spcBef>
              <a:spcAft>
                <a:spcPts val="0"/>
              </a:spcAft>
              <a:buSzPts val="1400"/>
              <a:buChar char="●"/>
            </a:pPr>
            <a:r>
              <a:rPr lang="zh-CN"/>
              <a:t>where to put candidate file</a:t>
            </a:r>
            <a:endParaRPr/>
          </a:p>
          <a:p>
            <a:pPr indent="-317500" lvl="0" marL="457200" marR="0" rtl="0" algn="l">
              <a:lnSpc>
                <a:spcPct val="100000"/>
              </a:lnSpc>
              <a:spcBef>
                <a:spcPts val="0"/>
              </a:spcBef>
              <a:spcAft>
                <a:spcPts val="0"/>
              </a:spcAft>
              <a:buSzPts val="1400"/>
              <a:buChar char="●"/>
            </a:pPr>
            <a:r>
              <a:rPr lang="zh-CN"/>
              <a:t>googlenews</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br>
              <a:rPr lang="zh-CN"/>
            </a:br>
            <a:endParaRPr/>
          </a:p>
          <a:p>
            <a:pPr indent="0" lvl="0" marL="0" rtl="0" algn="l">
              <a:spcBef>
                <a:spcPts val="0"/>
              </a:spcBef>
              <a:spcAft>
                <a:spcPts val="0"/>
              </a:spcAft>
              <a:buClr>
                <a:schemeClr val="dk1"/>
              </a:buClr>
              <a:buSzPts val="1100"/>
              <a:buFont typeface="Arial"/>
              <a:buNone/>
            </a:pPr>
            <a:r>
              <a:t/>
            </a:r>
            <a:endParaRPr sz="1050">
              <a:solidFill>
                <a:srgbClr val="24292E"/>
              </a:solidFill>
              <a:highlight>
                <a:srgbClr val="FFFFFF"/>
              </a:highlight>
            </a:endParaRPr>
          </a:p>
        </p:txBody>
      </p:sp>
      <p:pic>
        <p:nvPicPr>
          <p:cNvPr id="154" name="Google Shape;154;p22"/>
          <p:cNvPicPr preferRelativeResize="0"/>
          <p:nvPr/>
        </p:nvPicPr>
        <p:blipFill>
          <a:blip r:embed="rId3">
            <a:alphaModFix/>
          </a:blip>
          <a:stretch>
            <a:fillRect/>
          </a:stretch>
        </p:blipFill>
        <p:spPr>
          <a:xfrm>
            <a:off x="6857325" y="784620"/>
            <a:ext cx="1902650" cy="2559120"/>
          </a:xfrm>
          <a:prstGeom prst="rect">
            <a:avLst/>
          </a:prstGeom>
          <a:noFill/>
          <a:ln>
            <a:noFill/>
          </a:ln>
        </p:spPr>
      </p:pic>
      <p:pic>
        <p:nvPicPr>
          <p:cNvPr id="155" name="Google Shape;155;p22"/>
          <p:cNvPicPr preferRelativeResize="0"/>
          <p:nvPr/>
        </p:nvPicPr>
        <p:blipFill rotWithShape="1">
          <a:blip r:embed="rId4">
            <a:alphaModFix/>
          </a:blip>
          <a:srcRect b="0" l="-15620" r="15620" t="0"/>
          <a:stretch/>
        </p:blipFill>
        <p:spPr>
          <a:xfrm>
            <a:off x="3370475" y="413725"/>
            <a:ext cx="3101501" cy="47297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