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9144000" cy="5143500"/>
  <p:embeddedFontLst>
    <p:embeddedFont>
      <p:font typeface="Arial Black"/>
      <p:regular r:id="rId54"/>
    </p:embeddedFont>
    <p:embeddedFont>
      <p:font typeface="Dancing Script"/>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DancingScript-regular.fntdata"/><Relationship Id="rId10" Type="http://schemas.openxmlformats.org/officeDocument/2006/relationships/slide" Target="slides/slide5.xml"/><Relationship Id="rId54"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DancingScrip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901678426_1_9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9901678426_1_9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901678426_1_10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9901678426_1_10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901678426_1_1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9901678426_1_1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854dbb65c_0_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9854dbb65c_0_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901678426_1_7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Baseline: Gerbil Platform</a:t>
            </a:r>
            <a:endParaRPr/>
          </a:p>
        </p:txBody>
      </p:sp>
      <p:sp>
        <p:nvSpPr>
          <p:cNvPr id="178" name="Google Shape;178;g9901678426_1_7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901678426_1_8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9901678426_1_8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90487d7e0_2_16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990487d7e0_2_16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90487d7e0_2_17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600"/>
          </a:p>
        </p:txBody>
      </p:sp>
      <p:sp>
        <p:nvSpPr>
          <p:cNvPr id="207" name="Google Shape;207;g990487d7e0_2_17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90487d7e0_2_18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990487d7e0_2_18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90487d7e0_2_20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990487d7e0_2_20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8ad0da5c1_5_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98ad0da5c1_5_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8ad0da5c1_5_1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98ad0da5c1_5_1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8ad0da5c1_5_12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00">
                <a:solidFill>
                  <a:srgbClr val="494949"/>
                </a:solidFill>
              </a:rPr>
              <a:t>Avoid training an entire type classifier and entity prediction model for each evaluation of the objective function</a:t>
            </a:r>
            <a:endParaRPr sz="1300">
              <a:solidFill>
                <a:srgbClr val="494949"/>
              </a:solidFill>
            </a:endParaRPr>
          </a:p>
          <a:p>
            <a:pPr indent="0" lvl="0" marL="0" rtl="0" algn="l">
              <a:spcBef>
                <a:spcPts val="1600"/>
              </a:spcBef>
              <a:spcAft>
                <a:spcPts val="0"/>
              </a:spcAft>
              <a:buNone/>
            </a:pPr>
            <a:r>
              <a:t/>
            </a:r>
            <a:endParaRPr/>
          </a:p>
        </p:txBody>
      </p:sp>
      <p:sp>
        <p:nvSpPr>
          <p:cNvPr id="254" name="Google Shape;254;g98ad0da5c1_5_1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854dbb65c_0_6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Avoid training an entire type classifier and entity prediction model for each evaluation of the objective function</a:t>
            </a:r>
            <a:endParaRPr/>
          </a:p>
          <a:p>
            <a:pPr indent="-298450" lvl="0" marL="457200" rtl="0" algn="l">
              <a:lnSpc>
                <a:spcPct val="115000"/>
              </a:lnSpc>
              <a:spcBef>
                <a:spcPts val="1600"/>
              </a:spcBef>
              <a:spcAft>
                <a:spcPts val="0"/>
              </a:spcAft>
              <a:buClr>
                <a:srgbClr val="000000"/>
              </a:buClr>
              <a:buSzPts val="1100"/>
              <a:buChar char="●"/>
            </a:pPr>
            <a:r>
              <a:rPr lang="en-US"/>
              <a:t>To ensure that the types selected are easy to predict while training the type classifier.</a:t>
            </a:r>
            <a:endParaRPr/>
          </a:p>
          <a:p>
            <a:pPr indent="-298450" lvl="0" marL="457200" rtl="0" algn="l">
              <a:lnSpc>
                <a:spcPct val="115000"/>
              </a:lnSpc>
              <a:spcBef>
                <a:spcPts val="0"/>
              </a:spcBef>
              <a:spcAft>
                <a:spcPts val="0"/>
              </a:spcAft>
              <a:buClr>
                <a:srgbClr val="000000"/>
              </a:buClr>
              <a:buSzPts val="1100"/>
              <a:buChar char="●"/>
            </a:pPr>
            <a:r>
              <a:rPr lang="en-US"/>
              <a:t>The Learnability heuristic empirically measures the average performance of classifiers at predicting the presence of a type within some Learnability-specific training set.</a:t>
            </a:r>
            <a:endParaRPr/>
          </a:p>
          <a:p>
            <a:pPr indent="-298450" lvl="0" marL="457200" rtl="0" algn="l">
              <a:lnSpc>
                <a:spcPct val="115000"/>
              </a:lnSpc>
              <a:spcBef>
                <a:spcPts val="0"/>
              </a:spcBef>
              <a:spcAft>
                <a:spcPts val="0"/>
              </a:spcAft>
              <a:buClr>
                <a:srgbClr val="000000"/>
              </a:buClr>
              <a:buSzPts val="1100"/>
              <a:buChar char="●"/>
            </a:pPr>
            <a:r>
              <a:rPr lang="en-US"/>
              <a:t>To efficiently estimate Learnability for a full type system we make an independence assumption and model it as the mean of the Learnability for each individual axis, ignoring positive or negative transfer effects between different type axes. This assumption lets us parallelize training of simpler classifiers for each type axis.</a:t>
            </a:r>
            <a:endParaRPr/>
          </a:p>
          <a:p>
            <a:pPr indent="-298450" lvl="0" marL="457200" rtl="0" algn="l">
              <a:lnSpc>
                <a:spcPct val="115000"/>
              </a:lnSpc>
              <a:spcBef>
                <a:spcPts val="0"/>
              </a:spcBef>
              <a:spcAft>
                <a:spcPts val="0"/>
              </a:spcAft>
              <a:buClr>
                <a:srgbClr val="000000"/>
              </a:buClr>
              <a:buSzPts val="1100"/>
              <a:buChar char="●"/>
            </a:pPr>
            <a:r>
              <a:rPr lang="en-US"/>
              <a:t>Measure the area under its receiver operating characteristics curve (AUC) for each classifier and compute the type system’s learnability:</a:t>
            </a:r>
            <a:endParaRPr/>
          </a:p>
          <a:p>
            <a:pPr indent="0" lvl="0" marL="0" rtl="0" algn="l">
              <a:lnSpc>
                <a:spcPct val="115000"/>
              </a:lnSpc>
              <a:spcBef>
                <a:spcPts val="1600"/>
              </a:spcBef>
              <a:spcAft>
                <a:spcPts val="0"/>
              </a:spcAft>
              <a:buNone/>
            </a:pPr>
            <a:r>
              <a:t/>
            </a:r>
            <a:endParaRPr sz="1300">
              <a:solidFill>
                <a:srgbClr val="494949"/>
              </a:solidFill>
            </a:endParaRPr>
          </a:p>
          <a:p>
            <a:pPr indent="0" lvl="0" marL="0" rtl="0" algn="l">
              <a:spcBef>
                <a:spcPts val="1600"/>
              </a:spcBef>
              <a:spcAft>
                <a:spcPts val="0"/>
              </a:spcAft>
              <a:buNone/>
            </a:pPr>
            <a:r>
              <a:t/>
            </a:r>
            <a:endParaRPr/>
          </a:p>
        </p:txBody>
      </p:sp>
      <p:sp>
        <p:nvSpPr>
          <p:cNvPr id="265" name="Google Shape;265;g9854dbb65c_0_6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8ad0da5c1_8_1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US">
                <a:solidFill>
                  <a:schemeClr val="dk1"/>
                </a:solidFill>
              </a:rPr>
              <a:t>The goal for this classifier is to discover long-term dependencies in the input data that let it reliably predict types across many contexts and languages.</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use Softmax as the output activation</a:t>
            </a:r>
            <a:endParaRPr/>
          </a:p>
        </p:txBody>
      </p:sp>
      <p:sp>
        <p:nvSpPr>
          <p:cNvPr id="276" name="Google Shape;276;g98ad0da5c1_8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9829be75d_1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99829be75d_1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8ad0da5c1_0_3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98ad0da5c1_0_3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8ad0da5c1_0_4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98ad0da5c1_0_4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9016782fd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99016782fd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901678426_1_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This slide is based on the abstract of the paper</a:t>
            </a:r>
            <a:endParaRPr>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Entity disambiguation(ED): </a:t>
            </a:r>
            <a:r>
              <a:rPr lang="en-US" sz="800">
                <a:solidFill>
                  <a:schemeClr val="dk1"/>
                </a:solidFill>
                <a:highlight>
                  <a:schemeClr val="lt1"/>
                </a:highlight>
              </a:rPr>
              <a:t> the task of linking mentions of </a:t>
            </a:r>
            <a:r>
              <a:rPr b="1" lang="en-US" sz="800">
                <a:solidFill>
                  <a:schemeClr val="dk1"/>
                </a:solidFill>
                <a:highlight>
                  <a:schemeClr val="lt1"/>
                </a:highlight>
              </a:rPr>
              <a:t>ambiguous entities</a:t>
            </a:r>
            <a:r>
              <a:rPr lang="en-US" sz="800">
                <a:solidFill>
                  <a:schemeClr val="dk1"/>
                </a:solidFill>
                <a:highlight>
                  <a:schemeClr val="lt1"/>
                </a:highlight>
              </a:rPr>
              <a:t> to their referent entities in a knowledge base such as Wikipedia</a:t>
            </a:r>
            <a:endParaRPr sz="8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7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US" sz="1000">
                <a:solidFill>
                  <a:schemeClr val="dk1"/>
                </a:solidFill>
              </a:rPr>
              <a:t>Features:</a:t>
            </a:r>
            <a:endParaRPr sz="700">
              <a:solidFill>
                <a:schemeClr val="dk1"/>
              </a:solidFill>
              <a:highlight>
                <a:schemeClr val="lt1"/>
              </a:highlight>
            </a:endParaRPr>
          </a:p>
          <a:p>
            <a:pPr indent="-266700" lvl="0" marL="457200" rtl="0" algn="l">
              <a:spcBef>
                <a:spcPts val="0"/>
              </a:spcBef>
              <a:spcAft>
                <a:spcPts val="0"/>
              </a:spcAft>
              <a:buClr>
                <a:schemeClr val="dk1"/>
              </a:buClr>
              <a:buSzPts val="600"/>
              <a:buChar char="●"/>
            </a:pPr>
            <a:r>
              <a:rPr lang="en-US" sz="1000">
                <a:solidFill>
                  <a:schemeClr val="dk1"/>
                </a:solidFill>
              </a:rPr>
              <a:t>Context- Independent Features</a:t>
            </a:r>
            <a:endParaRPr sz="600">
              <a:solidFill>
                <a:schemeClr val="dk1"/>
              </a:solidFill>
              <a:highlight>
                <a:schemeClr val="lt1"/>
              </a:highlight>
            </a:endParaRPr>
          </a:p>
          <a:p>
            <a:pPr indent="-311150" lvl="1" marL="1143000" rtl="0" algn="l">
              <a:spcBef>
                <a:spcPts val="0"/>
              </a:spcBef>
              <a:spcAft>
                <a:spcPts val="0"/>
              </a:spcAft>
              <a:buClr>
                <a:schemeClr val="dk1"/>
              </a:buClr>
              <a:buSzPts val="1300"/>
              <a:buChar char="○"/>
            </a:pPr>
            <a:r>
              <a:rPr lang="en-US" sz="900">
                <a:solidFill>
                  <a:schemeClr val="dk1"/>
                </a:solidFill>
                <a:highlight>
                  <a:schemeClr val="lt1"/>
                </a:highlight>
              </a:rPr>
              <a:t>LinkCount: </a:t>
            </a:r>
            <a:r>
              <a:rPr lang="en-US" sz="800">
                <a:solidFill>
                  <a:schemeClr val="dk1"/>
                </a:solidFill>
                <a:highlight>
                  <a:schemeClr val="lt1"/>
                </a:highlight>
              </a:rPr>
              <a:t>the numbers of mentions linking to entities #(m-&gt;e)</a:t>
            </a:r>
            <a:endParaRPr sz="800">
              <a:solidFill>
                <a:schemeClr val="dk1"/>
              </a:solidFill>
              <a:highlight>
                <a:schemeClr val="lt1"/>
              </a:highlight>
            </a:endParaRPr>
          </a:p>
          <a:p>
            <a:pPr indent="-311150" lvl="1" marL="1143000" rtl="0" algn="l">
              <a:spcBef>
                <a:spcPts val="0"/>
              </a:spcBef>
              <a:spcAft>
                <a:spcPts val="0"/>
              </a:spcAft>
              <a:buClr>
                <a:schemeClr val="dk1"/>
              </a:buClr>
              <a:buSzPts val="1300"/>
              <a:buChar char="○"/>
            </a:pPr>
            <a:r>
              <a:rPr lang="en-US" sz="900">
                <a:solidFill>
                  <a:schemeClr val="dk1"/>
                </a:solidFill>
                <a:highlight>
                  <a:schemeClr val="lt1"/>
                </a:highlight>
              </a:rPr>
              <a:t>Entity Attributes: </a:t>
            </a:r>
            <a:r>
              <a:rPr lang="en-US" sz="800">
                <a:solidFill>
                  <a:schemeClr val="dk1"/>
                </a:solidFill>
                <a:highlight>
                  <a:schemeClr val="lt1"/>
                </a:highlight>
              </a:rPr>
              <a:t>Type, Popularity</a:t>
            </a:r>
            <a:endParaRPr sz="800">
              <a:solidFill>
                <a:schemeClr val="dk1"/>
              </a:solidFill>
              <a:highlight>
                <a:schemeClr val="lt1"/>
              </a:highlight>
            </a:endParaRPr>
          </a:p>
          <a:p>
            <a:pPr indent="0" lvl="0" marL="1371600" rtl="0" algn="l">
              <a:spcBef>
                <a:spcPts val="0"/>
              </a:spcBef>
              <a:spcAft>
                <a:spcPts val="0"/>
              </a:spcAft>
              <a:buClr>
                <a:schemeClr val="dk1"/>
              </a:buClr>
              <a:buSzPts val="1100"/>
              <a:buFont typeface="Arial"/>
              <a:buNone/>
            </a:pPr>
            <a:r>
              <a:t/>
            </a:r>
            <a:endParaRPr sz="800">
              <a:solidFill>
                <a:schemeClr val="dk1"/>
              </a:solidFill>
              <a:highlight>
                <a:schemeClr val="lt1"/>
              </a:highlight>
            </a:endParaRPr>
          </a:p>
          <a:p>
            <a:pPr indent="-266700" lvl="0" marL="457200" rtl="0" algn="l">
              <a:spcBef>
                <a:spcPts val="0"/>
              </a:spcBef>
              <a:spcAft>
                <a:spcPts val="0"/>
              </a:spcAft>
              <a:buClr>
                <a:schemeClr val="dk1"/>
              </a:buClr>
              <a:buSzPts val="600"/>
              <a:buChar char="●"/>
            </a:pPr>
            <a:r>
              <a:rPr lang="en-US" sz="1000">
                <a:solidFill>
                  <a:schemeClr val="dk1"/>
                </a:solidFill>
              </a:rPr>
              <a:t>Context- Dependent Features</a:t>
            </a:r>
            <a:endParaRPr sz="600">
              <a:solidFill>
                <a:schemeClr val="dk1"/>
              </a:solidFill>
              <a:highlight>
                <a:schemeClr val="lt1"/>
              </a:highlight>
            </a:endParaRPr>
          </a:p>
          <a:p>
            <a:pPr indent="-279400" lvl="1" marL="1143000" rtl="0" algn="l">
              <a:spcBef>
                <a:spcPts val="0"/>
              </a:spcBef>
              <a:spcAft>
                <a:spcPts val="0"/>
              </a:spcAft>
              <a:buClr>
                <a:schemeClr val="dk1"/>
              </a:buClr>
              <a:buSzPts val="800"/>
              <a:buChar char="○"/>
            </a:pPr>
            <a:r>
              <a:rPr lang="en-US" sz="800">
                <a:solidFill>
                  <a:schemeClr val="dk1"/>
                </a:solidFill>
                <a:highlight>
                  <a:schemeClr val="lt1"/>
                </a:highlight>
              </a:rPr>
              <a:t>Textual Context</a:t>
            </a:r>
            <a:endParaRPr sz="800">
              <a:solidFill>
                <a:schemeClr val="dk1"/>
              </a:solidFill>
              <a:highlight>
                <a:schemeClr val="lt1"/>
              </a:highlight>
            </a:endParaRPr>
          </a:p>
          <a:p>
            <a:pPr indent="-279400" lvl="1" marL="1143000" rtl="0" algn="l">
              <a:spcBef>
                <a:spcPts val="0"/>
              </a:spcBef>
              <a:spcAft>
                <a:spcPts val="0"/>
              </a:spcAft>
              <a:buClr>
                <a:schemeClr val="dk1"/>
              </a:buClr>
              <a:buSzPts val="800"/>
              <a:buChar char="○"/>
            </a:pPr>
            <a:r>
              <a:rPr lang="en-US" sz="800">
                <a:solidFill>
                  <a:schemeClr val="dk1"/>
                </a:solidFill>
                <a:highlight>
                  <a:schemeClr val="lt1"/>
                </a:highlight>
              </a:rPr>
              <a:t>Coherence Between Entities</a:t>
            </a:r>
            <a:endParaRPr sz="700">
              <a:solidFill>
                <a:schemeClr val="dk1"/>
              </a:solidFill>
              <a:highlight>
                <a:schemeClr val="lt1"/>
              </a:highlight>
            </a:endParaRPr>
          </a:p>
          <a:p>
            <a:pPr indent="-279400" lvl="2" marL="1828800" rtl="0" algn="l">
              <a:spcBef>
                <a:spcPts val="0"/>
              </a:spcBef>
              <a:spcAft>
                <a:spcPts val="0"/>
              </a:spcAft>
              <a:buClr>
                <a:srgbClr val="F79646"/>
              </a:buClr>
              <a:buSzPts val="800"/>
              <a:buChar char="■"/>
            </a:pPr>
            <a:r>
              <a:rPr b="1" lang="en-US" sz="800">
                <a:solidFill>
                  <a:srgbClr val="F79646"/>
                </a:solidFill>
                <a:highlight>
                  <a:schemeClr val="lt1"/>
                </a:highlight>
              </a:rPr>
              <a:t>Relations between mentions</a:t>
            </a:r>
            <a:endParaRPr b="1" sz="800">
              <a:solidFill>
                <a:srgbClr val="F79646"/>
              </a:solidFill>
              <a:highlight>
                <a:schemeClr val="lt1"/>
              </a:highlight>
            </a:endParaRPr>
          </a:p>
          <a:p>
            <a:pPr indent="0" lvl="0" marL="1828800" rtl="0" algn="l">
              <a:spcBef>
                <a:spcPts val="0"/>
              </a:spcBef>
              <a:spcAft>
                <a:spcPts val="0"/>
              </a:spcAft>
              <a:buClr>
                <a:schemeClr val="dk1"/>
              </a:buClr>
              <a:buSzPts val="1100"/>
              <a:buFont typeface="Arial"/>
              <a:buNone/>
            </a:pPr>
            <a:r>
              <a:t/>
            </a:r>
            <a:endParaRPr b="1" sz="800">
              <a:solidFill>
                <a:srgbClr val="F79646"/>
              </a:solidFill>
              <a:highlight>
                <a:schemeClr val="lt1"/>
              </a:highlight>
            </a:endParaRPr>
          </a:p>
          <a:p>
            <a:pPr indent="0" lvl="0" marL="0" rtl="0" algn="l">
              <a:spcBef>
                <a:spcPts val="0"/>
              </a:spcBef>
              <a:spcAft>
                <a:spcPts val="0"/>
              </a:spcAft>
              <a:buClr>
                <a:schemeClr val="dk1"/>
              </a:buClr>
              <a:buSzPts val="1100"/>
              <a:buFont typeface="Arial"/>
              <a:buNone/>
            </a:pPr>
            <a:r>
              <a:rPr lang="en-US" sz="1000">
                <a:solidFill>
                  <a:schemeClr val="dk1"/>
                </a:solidFill>
              </a:rPr>
              <a:t>Methods:</a:t>
            </a:r>
            <a:endParaRPr sz="900">
              <a:solidFill>
                <a:schemeClr val="dk1"/>
              </a:solidFill>
              <a:highlight>
                <a:schemeClr val="lt1"/>
              </a:highlight>
            </a:endParaRPr>
          </a:p>
          <a:p>
            <a:pPr indent="-285750" lvl="0" marL="457200" rtl="0" algn="l">
              <a:spcBef>
                <a:spcPts val="0"/>
              </a:spcBef>
              <a:spcAft>
                <a:spcPts val="0"/>
              </a:spcAft>
              <a:buClr>
                <a:schemeClr val="dk1"/>
              </a:buClr>
              <a:buSzPts val="900"/>
              <a:buChar char="●"/>
            </a:pPr>
            <a:r>
              <a:rPr lang="en-US" sz="900">
                <a:solidFill>
                  <a:schemeClr val="dk1"/>
                </a:solidFill>
                <a:highlight>
                  <a:schemeClr val="lt1"/>
                </a:highlight>
              </a:rPr>
              <a:t>Manually designed features</a:t>
            </a:r>
            <a:endParaRPr sz="900">
              <a:solidFill>
                <a:schemeClr val="dk1"/>
              </a:solidFill>
              <a:highlight>
                <a:schemeClr val="lt1"/>
              </a:highlight>
            </a:endParaRPr>
          </a:p>
          <a:p>
            <a:pPr indent="-311150" lvl="0" marL="457200" rtl="0" algn="l">
              <a:spcBef>
                <a:spcPts val="0"/>
              </a:spcBef>
              <a:spcAft>
                <a:spcPts val="0"/>
              </a:spcAft>
              <a:buClr>
                <a:srgbClr val="F79646"/>
              </a:buClr>
              <a:buSzPts val="1300"/>
              <a:buChar char="●"/>
            </a:pPr>
            <a:r>
              <a:rPr b="1" lang="en-US" sz="900">
                <a:solidFill>
                  <a:srgbClr val="F79646"/>
                </a:solidFill>
                <a:highlight>
                  <a:schemeClr val="lt1"/>
                </a:highlight>
              </a:rPr>
              <a:t>Representation learning</a:t>
            </a:r>
            <a:r>
              <a:rPr lang="en-US" sz="700">
                <a:solidFill>
                  <a:schemeClr val="dk1"/>
                </a:solidFill>
              </a:rPr>
              <a:t>(Ganea and Hofmann, 2017 )</a:t>
            </a:r>
            <a:endParaRPr sz="900">
              <a:solidFill>
                <a:schemeClr val="dk1"/>
              </a:solidFill>
              <a:highlight>
                <a:schemeClr val="lt1"/>
              </a:highlight>
            </a:endParaRPr>
          </a:p>
          <a:p>
            <a:pPr indent="0" lvl="0" marL="0" rtl="0" algn="l">
              <a:spcBef>
                <a:spcPts val="0"/>
              </a:spcBef>
              <a:spcAft>
                <a:spcPts val="0"/>
              </a:spcAft>
              <a:buNone/>
            </a:pPr>
            <a:r>
              <a:t/>
            </a:r>
            <a:endParaRPr/>
          </a:p>
        </p:txBody>
      </p:sp>
      <p:sp>
        <p:nvSpPr>
          <p:cNvPr id="327" name="Google Shape;327;g9901678426_1_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ad0da5c1_11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98ad0da5c1_11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901678426_1_1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Written from abstract as well the contribution part of the paper</a:t>
            </a:r>
            <a:endParaRPr/>
          </a:p>
        </p:txBody>
      </p:sp>
      <p:sp>
        <p:nvSpPr>
          <p:cNvPr id="336" name="Google Shape;336;g9901678426_1_1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901678426_1_2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9901678426_1_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9829be75d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99829be75d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9829be75d_0_3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99829be75d_0_3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9829be75d_0_1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99829be75d_0_1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901678426_1_3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9901678426_1_3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854dbb65c_0_9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9854dbb65c_0_9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8ad0da5c1_10_2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98ad0da5c1_10_2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8ad0da5c1_10_5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98ad0da5c1_10_5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8ad0da5c1_10_7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US" sz="1200">
                <a:solidFill>
                  <a:srgbClr val="595959"/>
                </a:solidFill>
              </a:rPr>
              <a:t>Differences between two papers - newest version which shows the improvement of methods from previous paper by taking entity type information into account using the BERT model</a:t>
            </a:r>
            <a:endParaRPr sz="500"/>
          </a:p>
        </p:txBody>
      </p:sp>
      <p:sp>
        <p:nvSpPr>
          <p:cNvPr id="444" name="Google Shape;444;g98ad0da5c1_10_7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8ad0da5c1_8_3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98ad0da5c1_8_3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8ad0da5c1_10_8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This slide is based on the abstract of the paper</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Context </a:t>
            </a:r>
            <a:r>
              <a:rPr lang="en-US">
                <a:solidFill>
                  <a:schemeClr val="dk1"/>
                </a:solidFill>
              </a:rPr>
              <a:t>compatibility</a:t>
            </a:r>
            <a:r>
              <a:rPr lang="en-US">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BERT has a  bi- directional approach which allows google users to search without writing in a proper sentence formation</a:t>
            </a:r>
            <a:endParaRPr>
              <a:solidFill>
                <a:schemeClr val="dk1"/>
              </a:solidFill>
            </a:endParaRPr>
          </a:p>
          <a:p>
            <a:pPr indent="0" lvl="0" marL="0" rtl="0" algn="l">
              <a:spcBef>
                <a:spcPts val="0"/>
              </a:spcBef>
              <a:spcAft>
                <a:spcPts val="0"/>
              </a:spcAft>
              <a:buNone/>
            </a:pPr>
            <a:r>
              <a:t/>
            </a:r>
            <a:endParaRPr/>
          </a:p>
        </p:txBody>
      </p:sp>
      <p:sp>
        <p:nvSpPr>
          <p:cNvPr id="453" name="Google Shape;453;g98ad0da5c1_10_8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98ad0da5c1_10_9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Written from abstract as well the contribution part of the paper</a:t>
            </a:r>
            <a:endParaRPr>
              <a:solidFill>
                <a:schemeClr val="dk1"/>
              </a:solidFill>
            </a:endParaRPr>
          </a:p>
          <a:p>
            <a:pPr indent="0" lvl="0" marL="381000" marR="381000" rtl="0" algn="l">
              <a:lnSpc>
                <a:spcPct val="115000"/>
              </a:lnSpc>
              <a:spcBef>
                <a:spcPts val="1200"/>
              </a:spcBef>
              <a:spcAft>
                <a:spcPts val="1200"/>
              </a:spcAft>
              <a:buClr>
                <a:schemeClr val="dk1"/>
              </a:buClr>
              <a:buSzPts val="1100"/>
              <a:buFont typeface="Arial"/>
              <a:buNone/>
            </a:pPr>
            <a:r>
              <a:rPr lang="en-US">
                <a:solidFill>
                  <a:schemeClr val="dk1"/>
                </a:solidFill>
              </a:rPr>
              <a:t>“Bert is a natural language processing pre-training approach that can be used on a large body of text. It handles tasks such as entity recognition, part of speech tagging, and question-answering among other natural language processes. Bert helps Google understand natural language text from the Web. Google has open sourced this technology, and others have created variations of BERT.”</a:t>
            </a:r>
            <a:endParaRPr/>
          </a:p>
        </p:txBody>
      </p:sp>
      <p:sp>
        <p:nvSpPr>
          <p:cNvPr id="465" name="Google Shape;465;g98ad0da5c1_10_9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8ad0da5c1_10_115: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Local models rely only on local contexts of mentions and completely ignore interdependencies between the linking decisions in the document. Ganea and Hofmann used neural nets to combine the long and log</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Global models take interdependencies into account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pˆ(e|m) is computed by mixing mention-entity hyperlink count statistics from Wikipedia</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BERT-based entity similarity score into the local context model of a state-of-the-art model to better capture latent entity type information.</a:t>
            </a:r>
            <a:endParaRPr sz="1200">
              <a:solidFill>
                <a:srgbClr val="595959"/>
              </a:solidFill>
            </a:endParaRPr>
          </a:p>
        </p:txBody>
      </p:sp>
      <p:sp>
        <p:nvSpPr>
          <p:cNvPr id="476" name="Google Shape;476;g98ad0da5c1_10_1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8ad0da5c1_10_12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mention’s immediate context is a sequence of tokens where the mention mij is replaced with a single [MASK] token. Then, we represent the immediate entity context by [extracting the upper most layer representation of] the pre-trained BERT corresponding to the [MASK] token.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Mask some words and ask to identify that word. Masking to pretrain the BERT model</a:t>
            </a:r>
            <a:endParaRPr/>
          </a:p>
        </p:txBody>
      </p:sp>
      <p:sp>
        <p:nvSpPr>
          <p:cNvPr id="487" name="Google Shape;487;g98ad0da5c1_10_12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8ad0da5c1_10_14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98ad0da5c1_10_1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98ad0da5c1_10_16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50">
                <a:solidFill>
                  <a:schemeClr val="dk1"/>
                </a:solidFill>
              </a:rPr>
              <a:t>The model of Le and Titov (2018) is a multi-relational extension of Ganea and Hofmann (2017)’s global modeling method while keeps exactly the same local context model.</a:t>
            </a:r>
            <a:endParaRPr/>
          </a:p>
        </p:txBody>
      </p:sp>
      <p:sp>
        <p:nvSpPr>
          <p:cNvPr id="517" name="Google Shape;517;g98ad0da5c1_10_16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9829be75d_0_6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99829be75d_0_6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99829be75d_0_7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99829be75d_0_7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8ad0da5c1_8_4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98ad0da5c1_8_4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8ad0da5c1_8_2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98ad0da5c1_8_2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901678426_1_5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9901678426_1_5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901678426_1_6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9901678426_1_6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901678426_1_7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9901678426_1_7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948735" y="2665191"/>
            <a:ext cx="1246528" cy="57403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36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47650" y="1044068"/>
            <a:ext cx="8248699" cy="29591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01625" y="4863092"/>
            <a:ext cx="2683510" cy="17017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900">
                <a:solidFill>
                  <a:srgbClr val="B0B1B3"/>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3"/>
          <p:cNvSpPr txBox="1"/>
          <p:nvPr>
            <p:ph type="title"/>
          </p:nvPr>
        </p:nvSpPr>
        <p:spPr>
          <a:xfrm>
            <a:off x="3948735" y="2665191"/>
            <a:ext cx="1246528" cy="57403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36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1" type="ftr"/>
          </p:nvPr>
        </p:nvSpPr>
        <p:spPr>
          <a:xfrm>
            <a:off x="301625" y="4863092"/>
            <a:ext cx="2683510" cy="17017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900">
                <a:solidFill>
                  <a:srgbClr val="B0B1B3"/>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2" name="Shape 22"/>
        <p:cNvGrpSpPr/>
        <p:nvPr/>
      </p:nvGrpSpPr>
      <p:grpSpPr>
        <a:xfrm>
          <a:off x="0" y="0"/>
          <a:ext cx="0" cy="0"/>
          <a:chOff x="0" y="0"/>
          <a:chExt cx="0" cy="0"/>
        </a:xfrm>
      </p:grpSpPr>
      <p:sp>
        <p:nvSpPr>
          <p:cNvPr id="23" name="Google Shape;23;p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4"/>
          <p:cNvSpPr txBox="1"/>
          <p:nvPr>
            <p:ph type="ctrTitle"/>
          </p:nvPr>
        </p:nvSpPr>
        <p:spPr>
          <a:xfrm>
            <a:off x="3267860" y="1582166"/>
            <a:ext cx="2608278" cy="75691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8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01625" y="4863092"/>
            <a:ext cx="2683510" cy="17017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900">
                <a:solidFill>
                  <a:srgbClr val="B0B1B3"/>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0" name="Shape 30"/>
        <p:cNvGrpSpPr/>
        <p:nvPr/>
      </p:nvGrpSpPr>
      <p:grpSpPr>
        <a:xfrm>
          <a:off x="0" y="0"/>
          <a:ext cx="0" cy="0"/>
          <a:chOff x="0" y="0"/>
          <a:chExt cx="0" cy="0"/>
        </a:xfrm>
      </p:grpSpPr>
      <p:sp>
        <p:nvSpPr>
          <p:cNvPr id="31" name="Google Shape;31;p5"/>
          <p:cNvSpPr/>
          <p:nvPr/>
        </p:nvSpPr>
        <p:spPr>
          <a:xfrm>
            <a:off x="484750" y="2300249"/>
            <a:ext cx="3014598" cy="221158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5"/>
          <p:cNvSpPr/>
          <p:nvPr/>
        </p:nvSpPr>
        <p:spPr>
          <a:xfrm>
            <a:off x="479987" y="2295487"/>
            <a:ext cx="3024505" cy="2284730"/>
          </a:xfrm>
          <a:custGeom>
            <a:rect b="b" l="l" r="r" t="t"/>
            <a:pathLst>
              <a:path extrusionOk="0" h="2284729" w="3024504">
                <a:moveTo>
                  <a:pt x="0" y="0"/>
                </a:moveTo>
                <a:lnTo>
                  <a:pt x="3024123" y="0"/>
                </a:lnTo>
                <a:lnTo>
                  <a:pt x="3024123" y="2284300"/>
                </a:lnTo>
                <a:lnTo>
                  <a:pt x="0" y="2284300"/>
                </a:lnTo>
                <a:lnTo>
                  <a:pt x="0" y="0"/>
                </a:lnTo>
                <a:close/>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5"/>
          <p:cNvSpPr txBox="1"/>
          <p:nvPr>
            <p:ph type="title"/>
          </p:nvPr>
        </p:nvSpPr>
        <p:spPr>
          <a:xfrm>
            <a:off x="3948735" y="2665191"/>
            <a:ext cx="1246528" cy="57403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36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11" type="ftr"/>
          </p:nvPr>
        </p:nvSpPr>
        <p:spPr>
          <a:xfrm>
            <a:off x="301625" y="4863092"/>
            <a:ext cx="2683510" cy="17017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900">
                <a:solidFill>
                  <a:srgbClr val="B0B1B3"/>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1" type="ftr"/>
          </p:nvPr>
        </p:nvSpPr>
        <p:spPr>
          <a:xfrm>
            <a:off x="301625" y="4863092"/>
            <a:ext cx="2683510" cy="17017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900">
                <a:solidFill>
                  <a:srgbClr val="B0B1B3"/>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7"/>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5" name="Google Shape;45;p7"/>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6" name="Google Shape;46;p7"/>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8"/>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50" name="Google Shape;50;p8"/>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48735" y="2665191"/>
            <a:ext cx="1246528" cy="57403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3600" u="none" cap="none" strike="noStrik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47650" y="1044068"/>
            <a:ext cx="8248699" cy="2959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01625" y="4863092"/>
            <a:ext cx="2683510" cy="17017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900" u="none" cap="none" strike="noStrike">
                <a:solidFill>
                  <a:srgbClr val="B0B1B3"/>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mpi-inf.mpg.de/departments/databases-and-information-systems/research/ambiverse-nlu/aida/downloads" TargetMode="External"/><Relationship Id="rId4" Type="http://schemas.openxmlformats.org/officeDocument/2006/relationships/hyperlink" Target="https://www.mpi-inf.mpg.de/departments/databases-and-information-systems/research/ambiverse-nlu/aida/downloads" TargetMode="External"/><Relationship Id="rId5" Type="http://schemas.openxmlformats.org/officeDocument/2006/relationships/hyperlink" Target="https://www.mpi-inf.mpg.de/departments/databases-and-information-systems/research/ambiverse-nlu/aida/downloa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5.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4.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0.png"/><Relationship Id="rId4" Type="http://schemas.openxmlformats.org/officeDocument/2006/relationships/image" Target="../media/image31.png"/><Relationship Id="rId5" Type="http://schemas.openxmlformats.org/officeDocument/2006/relationships/image" Target="../media/image42.png"/><Relationship Id="rId6" Type="http://schemas.openxmlformats.org/officeDocument/2006/relationships/image" Target="../media/image39.png"/><Relationship Id="rId7"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hyperlink" Target="https://github.com/huggingface/pytorch-pretrained-BERT" TargetMode="External"/><Relationship Id="rId4" Type="http://schemas.openxmlformats.org/officeDocument/2006/relationships/hyperlink" Target="https://github.com/dalab/deep-ed/"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9"/>
          <p:cNvSpPr txBox="1"/>
          <p:nvPr>
            <p:ph type="title"/>
          </p:nvPr>
        </p:nvSpPr>
        <p:spPr>
          <a:xfrm>
            <a:off x="1932750" y="690325"/>
            <a:ext cx="5278500" cy="2140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4000">
                <a:solidFill>
                  <a:srgbClr val="3399FF"/>
                </a:solidFill>
              </a:rPr>
              <a:t>Entity Linking WPI GQP</a:t>
            </a:r>
            <a:endParaRPr sz="4000"/>
          </a:p>
          <a:p>
            <a:pPr indent="0" lvl="0" marL="12700" rtl="0" algn="l">
              <a:lnSpc>
                <a:spcPct val="100000"/>
              </a:lnSpc>
              <a:spcBef>
                <a:spcPts val="60"/>
              </a:spcBef>
              <a:spcAft>
                <a:spcPts val="0"/>
              </a:spcAft>
              <a:buNone/>
            </a:pPr>
            <a:r>
              <a:rPr lang="en-US" sz="2400">
                <a:solidFill>
                  <a:srgbClr val="999999"/>
                </a:solidFill>
              </a:rPr>
              <a:t>Project Updates</a:t>
            </a:r>
            <a:endParaRPr sz="2400">
              <a:solidFill>
                <a:srgbClr val="999999"/>
              </a:solidFill>
            </a:endParaRPr>
          </a:p>
          <a:p>
            <a:pPr indent="0" lvl="0" marL="0" rtl="0" algn="l">
              <a:lnSpc>
                <a:spcPct val="100000"/>
              </a:lnSpc>
              <a:spcBef>
                <a:spcPts val="60"/>
              </a:spcBef>
              <a:spcAft>
                <a:spcPts val="0"/>
              </a:spcAft>
              <a:buNone/>
            </a:pPr>
            <a:r>
              <a:rPr lang="en-US" sz="1800">
                <a:solidFill>
                  <a:srgbClr val="999999"/>
                </a:solidFill>
              </a:rPr>
              <a:t>Research Paper Presentations</a:t>
            </a:r>
            <a:endParaRPr sz="1800">
              <a:solidFill>
                <a:srgbClr val="999999"/>
              </a:solidFill>
            </a:endParaRPr>
          </a:p>
        </p:txBody>
      </p:sp>
      <p:sp>
        <p:nvSpPr>
          <p:cNvPr id="56" name="Google Shape;56;p9"/>
          <p:cNvSpPr txBox="1"/>
          <p:nvPr/>
        </p:nvSpPr>
        <p:spPr>
          <a:xfrm>
            <a:off x="1909725" y="3086425"/>
            <a:ext cx="4178100" cy="966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en-US" sz="1800" u="none" cap="none" strike="noStrike">
                <a:solidFill>
                  <a:schemeClr val="dk1"/>
                </a:solidFill>
                <a:latin typeface="Verdana"/>
                <a:ea typeface="Verdana"/>
                <a:cs typeface="Verdana"/>
                <a:sym typeface="Verdana"/>
              </a:rPr>
              <a:t>Team members</a:t>
            </a:r>
            <a:endParaRPr b="1" i="0" sz="1800" u="none" cap="none" strike="noStrike">
              <a:solidFill>
                <a:schemeClr val="dk1"/>
              </a:solidFill>
              <a:latin typeface="Verdana"/>
              <a:ea typeface="Verdana"/>
              <a:cs typeface="Verdana"/>
              <a:sym typeface="Verdana"/>
            </a:endParaRPr>
          </a:p>
          <a:p>
            <a:pPr indent="0" lvl="0" marL="0" rtl="0" algn="l">
              <a:spcBef>
                <a:spcPts val="0"/>
              </a:spcBef>
              <a:spcAft>
                <a:spcPts val="0"/>
              </a:spcAft>
              <a:buSzPts val="1100"/>
              <a:buNone/>
            </a:pPr>
            <a:r>
              <a:rPr lang="en-US" sz="1600">
                <a:latin typeface="Calibri"/>
                <a:ea typeface="Calibri"/>
                <a:cs typeface="Calibri"/>
                <a:sym typeface="Calibri"/>
              </a:rPr>
              <a:t>Kratika Agrawal, Vandana Anand, Xinlu He,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latin typeface="Calibri"/>
                <a:ea typeface="Calibri"/>
                <a:cs typeface="Calibri"/>
                <a:sym typeface="Calibri"/>
              </a:rPr>
              <a:t>Min Huang, Soumya Joshi, Jing Yu</a:t>
            </a:r>
            <a:endParaRPr sz="1200">
              <a:latin typeface="Verdana"/>
              <a:ea typeface="Verdana"/>
              <a:cs typeface="Verdana"/>
              <a:sym typeface="Verdana"/>
            </a:endParaRPr>
          </a:p>
          <a:p>
            <a:pPr indent="0" lvl="0" marL="0" marR="0" rtl="0" algn="l">
              <a:lnSpc>
                <a:spcPct val="100000"/>
              </a:lnSpc>
              <a:spcBef>
                <a:spcPts val="10"/>
              </a:spcBef>
              <a:spcAft>
                <a:spcPts val="0"/>
              </a:spcAft>
              <a:buNone/>
            </a:pPr>
            <a:r>
              <a:t/>
            </a:r>
            <a:endParaRPr b="0" i="0" sz="1300" u="none" cap="none" strike="noStrike">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lang="en-US" sz="1300">
                <a:solidFill>
                  <a:schemeClr val="dk1"/>
                </a:solidFill>
                <a:latin typeface="Verdana"/>
                <a:ea typeface="Verdana"/>
                <a:cs typeface="Verdana"/>
                <a:sym typeface="Verdana"/>
              </a:rPr>
              <a:t>Week 3 - </a:t>
            </a:r>
            <a:r>
              <a:rPr lang="en-US" sz="1300">
                <a:solidFill>
                  <a:schemeClr val="dk1"/>
                </a:solidFill>
                <a:latin typeface="Verdana"/>
                <a:ea typeface="Verdana"/>
                <a:cs typeface="Verdana"/>
                <a:sym typeface="Verdana"/>
              </a:rPr>
              <a:t>September 17th</a:t>
            </a:r>
            <a:endParaRPr b="0" i="0" sz="1300" u="none" cap="none" strike="noStrike">
              <a:solidFill>
                <a:schemeClr val="dk1"/>
              </a:solidFill>
              <a:latin typeface="Verdana"/>
              <a:ea typeface="Verdana"/>
              <a:cs typeface="Verdana"/>
              <a:sym typeface="Verdana"/>
            </a:endParaRPr>
          </a:p>
        </p:txBody>
      </p:sp>
      <p:sp>
        <p:nvSpPr>
          <p:cNvPr id="57" name="Google Shape;57;p9"/>
          <p:cNvSpPr/>
          <p:nvPr/>
        </p:nvSpPr>
        <p:spPr>
          <a:xfrm>
            <a:off x="7115974" y="4296975"/>
            <a:ext cx="1720824" cy="5618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9"/>
          <p:cNvSpPr/>
          <p:nvPr/>
        </p:nvSpPr>
        <p:spPr>
          <a:xfrm>
            <a:off x="0" y="599"/>
            <a:ext cx="1401299" cy="514230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18"/>
          <p:cNvSpPr txBox="1"/>
          <p:nvPr/>
        </p:nvSpPr>
        <p:spPr>
          <a:xfrm>
            <a:off x="492125" y="1096207"/>
            <a:ext cx="7104900" cy="3105300"/>
          </a:xfrm>
          <a:prstGeom prst="rect">
            <a:avLst/>
          </a:prstGeom>
          <a:noFill/>
          <a:ln>
            <a:noFill/>
          </a:ln>
        </p:spPr>
        <p:txBody>
          <a:bodyPr anchorCtr="0" anchor="t" bIns="0" lIns="0" spcFirstLastPara="1" rIns="0" wrap="square" tIns="12700">
            <a:noAutofit/>
          </a:bodyPr>
          <a:lstStyle/>
          <a:p>
            <a:pPr indent="0" lvl="0" marL="0" rtl="0" algn="l">
              <a:lnSpc>
                <a:spcPct val="115000"/>
              </a:lnSpc>
              <a:spcBef>
                <a:spcPts val="0"/>
              </a:spcBef>
              <a:spcAft>
                <a:spcPts val="0"/>
              </a:spcAft>
              <a:buClr>
                <a:schemeClr val="dk1"/>
              </a:buClr>
              <a:buSzPts val="1100"/>
              <a:buFont typeface="Arial"/>
              <a:buNone/>
            </a:pPr>
            <a:r>
              <a:rPr lang="en-US" sz="1300">
                <a:solidFill>
                  <a:srgbClr val="595959"/>
                </a:solidFill>
              </a:rPr>
              <a:t>Inside a word:</a:t>
            </a:r>
            <a:r>
              <a:rPr b="1" lang="en-US" sz="1300">
                <a:solidFill>
                  <a:srgbClr val="494949"/>
                </a:solidFill>
              </a:rPr>
              <a:t>(</a:t>
            </a:r>
            <a:r>
              <a:rPr b="1" lang="en-US" sz="1300">
                <a:solidFill>
                  <a:srgbClr val="494949"/>
                </a:solidFill>
                <a:highlight>
                  <a:srgbClr val="CCE0F1"/>
                </a:highlight>
              </a:rPr>
              <a:t>blue)</a:t>
            </a:r>
            <a:endParaRPr sz="1300">
              <a:solidFill>
                <a:srgbClr val="595959"/>
              </a:solidFill>
            </a:endParaRPr>
          </a:p>
          <a:p>
            <a:pPr indent="-311150" lvl="0" marL="457200" rtl="0" algn="l">
              <a:lnSpc>
                <a:spcPct val="115000"/>
              </a:lnSpc>
              <a:spcBef>
                <a:spcPts val="1600"/>
              </a:spcBef>
              <a:spcAft>
                <a:spcPts val="0"/>
              </a:spcAft>
              <a:buClr>
                <a:srgbClr val="595959"/>
              </a:buClr>
              <a:buSzPts val="1300"/>
              <a:buChar char="●"/>
            </a:pPr>
            <a:r>
              <a:rPr lang="en-US" sz="1300">
                <a:solidFill>
                  <a:srgbClr val="595959"/>
                </a:solidFill>
              </a:rPr>
              <a:t>Word Embeddings</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Character Embeddings: lexical information</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bidirectional LSTM                       </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Concatenate</a:t>
            </a:r>
            <a:endParaRPr sz="1300">
              <a:solidFill>
                <a:srgbClr val="595959"/>
              </a:solidFill>
            </a:endParaRPr>
          </a:p>
          <a:p>
            <a:pPr indent="0" lvl="0" marL="0" rtl="0" algn="l">
              <a:lnSpc>
                <a:spcPct val="115000"/>
              </a:lnSpc>
              <a:spcBef>
                <a:spcPts val="1600"/>
              </a:spcBef>
              <a:spcAft>
                <a:spcPts val="0"/>
              </a:spcAft>
              <a:buClr>
                <a:schemeClr val="dk1"/>
              </a:buClr>
              <a:buSzPts val="1100"/>
              <a:buFont typeface="Arial"/>
              <a:buNone/>
            </a:pPr>
            <a:r>
              <a:rPr lang="en-US" sz="1300">
                <a:solidFill>
                  <a:srgbClr val="595959"/>
                </a:solidFill>
              </a:rPr>
              <a:t>On a potential mention:</a:t>
            </a:r>
            <a:endParaRPr sz="1300">
              <a:solidFill>
                <a:srgbClr val="595959"/>
              </a:solidFill>
            </a:endParaRPr>
          </a:p>
          <a:p>
            <a:pPr indent="-311150" lvl="0" marL="457200" rtl="0" algn="l">
              <a:lnSpc>
                <a:spcPct val="115000"/>
              </a:lnSpc>
              <a:spcBef>
                <a:spcPts val="1600"/>
              </a:spcBef>
              <a:spcAft>
                <a:spcPts val="0"/>
              </a:spcAft>
              <a:buClr>
                <a:srgbClr val="595959"/>
              </a:buClr>
              <a:buSzPts val="1300"/>
              <a:buChar char="●"/>
            </a:pPr>
            <a:r>
              <a:rPr lang="en-US" sz="1300">
                <a:solidFill>
                  <a:srgbClr val="595959"/>
                </a:solidFill>
              </a:rPr>
              <a:t>context- aware (</a:t>
            </a:r>
            <a:r>
              <a:rPr b="1" lang="en-US" sz="1300">
                <a:solidFill>
                  <a:srgbClr val="494949"/>
                </a:solidFill>
                <a:highlight>
                  <a:srgbClr val="F9EDA6"/>
                </a:highlight>
              </a:rPr>
              <a:t>yellow)</a:t>
            </a:r>
            <a:r>
              <a:rPr lang="en-US" sz="1300">
                <a:solidFill>
                  <a:srgbClr val="595959"/>
                </a:solidFill>
              </a:rPr>
              <a:t>: biLSTM                               </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fixed size representation (</a:t>
            </a:r>
            <a:r>
              <a:rPr b="1" lang="en-US" sz="1300">
                <a:solidFill>
                  <a:srgbClr val="494949"/>
                </a:solidFill>
                <a:highlight>
                  <a:srgbClr val="DAD5E9"/>
                </a:highlight>
              </a:rPr>
              <a:t>purple)</a:t>
            </a:r>
            <a:r>
              <a:rPr lang="en-US" sz="1300">
                <a:solidFill>
                  <a:srgbClr val="595959"/>
                </a:solidFill>
              </a:rPr>
              <a:t>: </a:t>
            </a:r>
            <a:br>
              <a:rPr lang="en-US" sz="1300">
                <a:solidFill>
                  <a:srgbClr val="595959"/>
                </a:solidFill>
              </a:rPr>
            </a:br>
            <a:r>
              <a:rPr lang="en-US" sz="1300">
                <a:solidFill>
                  <a:srgbClr val="595959"/>
                </a:solidFill>
              </a:rPr>
              <a:t>concatenate the first(x1), last(xn),softhead </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FFNN (</a:t>
            </a:r>
            <a:r>
              <a:rPr b="1" lang="en-US" sz="1300">
                <a:solidFill>
                  <a:srgbClr val="494949"/>
                </a:solidFill>
                <a:highlight>
                  <a:srgbClr val="D4E9D6"/>
                </a:highlight>
              </a:rPr>
              <a:t>green)</a:t>
            </a:r>
            <a:r>
              <a:rPr lang="en-US" sz="1300">
                <a:solidFill>
                  <a:srgbClr val="595959"/>
                </a:solidFill>
              </a:rPr>
              <a:t>:  feed forward neural network</a:t>
            </a:r>
            <a:endParaRPr sz="1300">
              <a:solidFill>
                <a:srgbClr val="595959"/>
              </a:solidFill>
            </a:endParaRPr>
          </a:p>
          <a:p>
            <a:pPr indent="-495300" lvl="0" marL="508000" marR="5080" rtl="0" algn="l">
              <a:lnSpc>
                <a:spcPct val="115300"/>
              </a:lnSpc>
              <a:spcBef>
                <a:spcPts val="1600"/>
              </a:spcBef>
              <a:spcAft>
                <a:spcPts val="0"/>
              </a:spcAft>
              <a:buNone/>
            </a:pPr>
            <a:r>
              <a:t/>
            </a:r>
            <a:endParaRPr sz="2100">
              <a:solidFill>
                <a:schemeClr val="dk1"/>
              </a:solidFill>
              <a:latin typeface="Arial Black"/>
              <a:ea typeface="Arial Black"/>
              <a:cs typeface="Arial Black"/>
              <a:sym typeface="Arial Black"/>
            </a:endParaRPr>
          </a:p>
        </p:txBody>
      </p:sp>
      <p:sp>
        <p:nvSpPr>
          <p:cNvPr id="137" name="Google Shape;137;p1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8"/>
          <p:cNvSpPr txBox="1"/>
          <p:nvPr>
            <p:ph type="title"/>
          </p:nvPr>
        </p:nvSpPr>
        <p:spPr>
          <a:xfrm>
            <a:off x="301625" y="149925"/>
            <a:ext cx="84702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Methodology - Mention Detection </a:t>
            </a:r>
            <a:endParaRPr sz="2400"/>
          </a:p>
        </p:txBody>
      </p:sp>
      <p:sp>
        <p:nvSpPr>
          <p:cNvPr id="139" name="Google Shape;139;p1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141" name="Google Shape;141;p18"/>
          <p:cNvPicPr preferRelativeResize="0"/>
          <p:nvPr/>
        </p:nvPicPr>
        <p:blipFill>
          <a:blip r:embed="rId3">
            <a:alphaModFix/>
          </a:blip>
          <a:stretch>
            <a:fillRect/>
          </a:stretch>
        </p:blipFill>
        <p:spPr>
          <a:xfrm>
            <a:off x="4438341" y="712475"/>
            <a:ext cx="4333583" cy="391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19"/>
          <p:cNvSpPr txBox="1"/>
          <p:nvPr/>
        </p:nvSpPr>
        <p:spPr>
          <a:xfrm>
            <a:off x="492125" y="1096207"/>
            <a:ext cx="7104900" cy="3105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Font typeface="Arial"/>
              <a:buNone/>
            </a:pPr>
            <a:r>
              <a:rPr lang="en-US" sz="2100">
                <a:solidFill>
                  <a:srgbClr val="434343"/>
                </a:solidFill>
                <a:latin typeface="MS PGothic"/>
                <a:ea typeface="MS PGothic"/>
                <a:cs typeface="MS PGothic"/>
                <a:sym typeface="MS PGothic"/>
              </a:rPr>
              <a:t>➔	</a:t>
            </a:r>
            <a:r>
              <a:rPr lang="en-US" sz="1300">
                <a:solidFill>
                  <a:srgbClr val="595959"/>
                </a:solidFill>
              </a:rPr>
              <a:t>Candidate Selection and Entity Embeddings</a:t>
            </a:r>
            <a:br>
              <a:rPr lang="en-US" sz="1300">
                <a:solidFill>
                  <a:srgbClr val="595959"/>
                </a:solidFill>
              </a:rPr>
            </a:br>
            <a:r>
              <a:rPr lang="en-US" sz="1300">
                <a:solidFill>
                  <a:srgbClr val="595959"/>
                </a:solidFill>
              </a:rPr>
              <a:t>        </a:t>
            </a:r>
            <a:r>
              <a:rPr b="1" lang="en-US" sz="1300">
                <a:solidFill>
                  <a:srgbClr val="494949"/>
                </a:solidFill>
              </a:rPr>
              <a:t>  </a:t>
            </a:r>
            <a:r>
              <a:rPr b="1" lang="en-US" sz="1300">
                <a:solidFill>
                  <a:srgbClr val="494949"/>
                </a:solidFill>
                <a:highlight>
                  <a:srgbClr val="EE7976"/>
                </a:highlight>
              </a:rPr>
              <a:t>(red part)</a:t>
            </a:r>
            <a:endParaRPr b="1" sz="1300">
              <a:solidFill>
                <a:srgbClr val="494949"/>
              </a:solidFill>
              <a:highlight>
                <a:srgbClr val="EE7976"/>
              </a:highlight>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entity embeddings:  pre-trained</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candidate selection: </a:t>
            </a:r>
            <a:endParaRPr sz="1300">
              <a:solidFill>
                <a:srgbClr val="595959"/>
              </a:solidFill>
            </a:endParaRPr>
          </a:p>
          <a:p>
            <a:pPr indent="-285750" lvl="1" marL="914400" rtl="0" algn="l">
              <a:lnSpc>
                <a:spcPct val="115000"/>
              </a:lnSpc>
              <a:spcBef>
                <a:spcPts val="0"/>
              </a:spcBef>
              <a:spcAft>
                <a:spcPts val="0"/>
              </a:spcAft>
              <a:buClr>
                <a:srgbClr val="595959"/>
              </a:buClr>
              <a:buSzPts val="900"/>
              <a:buChar char="○"/>
            </a:pPr>
            <a:r>
              <a:rPr lang="en-US" sz="900">
                <a:solidFill>
                  <a:srgbClr val="595959"/>
                </a:solidFill>
              </a:rPr>
              <a:t>the empirical conditional word-entity distribution pˆ(w|e)</a:t>
            </a:r>
            <a:endParaRPr sz="900">
              <a:solidFill>
                <a:srgbClr val="595959"/>
              </a:solidFill>
            </a:endParaRPr>
          </a:p>
          <a:p>
            <a:pPr indent="0" lvl="0" marL="914400" rtl="0" algn="l">
              <a:lnSpc>
                <a:spcPct val="115000"/>
              </a:lnSpc>
              <a:spcBef>
                <a:spcPts val="1600"/>
              </a:spcBef>
              <a:spcAft>
                <a:spcPts val="0"/>
              </a:spcAft>
              <a:buNone/>
            </a:pPr>
            <a:r>
              <a:t/>
            </a:r>
            <a:endParaRPr sz="900">
              <a:solidFill>
                <a:srgbClr val="595959"/>
              </a:solidFill>
            </a:endParaRPr>
          </a:p>
          <a:p>
            <a:pPr indent="-285750" lvl="1" marL="914400" rtl="0" algn="l">
              <a:lnSpc>
                <a:spcPct val="115000"/>
              </a:lnSpc>
              <a:spcBef>
                <a:spcPts val="1600"/>
              </a:spcBef>
              <a:spcAft>
                <a:spcPts val="0"/>
              </a:spcAft>
              <a:buClr>
                <a:srgbClr val="595959"/>
              </a:buClr>
              <a:buSzPts val="900"/>
              <a:buChar char="○"/>
            </a:pPr>
            <a:r>
              <a:rPr lang="en-US" sz="900">
                <a:solidFill>
                  <a:srgbClr val="595959"/>
                </a:solidFill>
              </a:rPr>
              <a:t>conditional probability entity - map p(e|m) for each span </a:t>
            </a:r>
            <a:br>
              <a:rPr lang="en-US" sz="900">
                <a:solidFill>
                  <a:srgbClr val="595959"/>
                </a:solidFill>
              </a:rPr>
            </a:br>
            <a:r>
              <a:rPr lang="en-US" sz="900">
                <a:solidFill>
                  <a:srgbClr val="595959"/>
                </a:solidFill>
              </a:rPr>
              <a:t>we select up to s entity candidates</a:t>
            </a:r>
            <a:endParaRPr sz="900">
              <a:solidFill>
                <a:srgbClr val="595959"/>
              </a:solidFill>
            </a:endParaRPr>
          </a:p>
          <a:p>
            <a:pPr indent="0" lvl="0" marL="0" rtl="0" algn="l">
              <a:lnSpc>
                <a:spcPct val="115000"/>
              </a:lnSpc>
              <a:spcBef>
                <a:spcPts val="1600"/>
              </a:spcBef>
              <a:spcAft>
                <a:spcPts val="0"/>
              </a:spcAft>
              <a:buClr>
                <a:schemeClr val="dk1"/>
              </a:buClr>
              <a:buSzPts val="1100"/>
              <a:buFont typeface="Arial"/>
              <a:buNone/>
            </a:pPr>
            <a:r>
              <a:rPr lang="en-US" sz="2100">
                <a:solidFill>
                  <a:srgbClr val="434343"/>
                </a:solidFill>
                <a:latin typeface="MS PGothic"/>
                <a:ea typeface="MS PGothic"/>
                <a:cs typeface="MS PGothic"/>
                <a:sym typeface="MS PGothic"/>
              </a:rPr>
              <a:t>➔	</a:t>
            </a:r>
            <a:r>
              <a:rPr lang="en-US" sz="1300">
                <a:solidFill>
                  <a:srgbClr val="595959"/>
                </a:solidFill>
              </a:rPr>
              <a:t>Final Local Score (FFNN2)</a:t>
            </a:r>
            <a:endParaRPr sz="1300">
              <a:solidFill>
                <a:srgbClr val="595959"/>
              </a:solidFill>
            </a:endParaRPr>
          </a:p>
          <a:p>
            <a:pPr indent="-311150" lvl="0" marL="457200" rtl="0" algn="l">
              <a:lnSpc>
                <a:spcPct val="115000"/>
              </a:lnSpc>
              <a:spcBef>
                <a:spcPts val="1600"/>
              </a:spcBef>
              <a:spcAft>
                <a:spcPts val="0"/>
              </a:spcAft>
              <a:buClr>
                <a:srgbClr val="595959"/>
              </a:buClr>
              <a:buSzPts val="1300"/>
              <a:buChar char="●"/>
            </a:pPr>
            <a:r>
              <a:rPr lang="en-US" sz="1300">
                <a:solidFill>
                  <a:srgbClr val="595959"/>
                </a:solidFill>
              </a:rPr>
              <a:t>similarity score: lstm</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log prior probability:log p(ej |m)</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Long Range Context Attention: context</a:t>
            </a:r>
            <a:endParaRPr sz="1300">
              <a:solidFill>
                <a:srgbClr val="595959"/>
              </a:solidFill>
            </a:endParaRPr>
          </a:p>
          <a:p>
            <a:pPr indent="-311150" lvl="0" marL="457200" rtl="0" algn="l">
              <a:lnSpc>
                <a:spcPct val="115000"/>
              </a:lnSpc>
              <a:spcBef>
                <a:spcPts val="0"/>
              </a:spcBef>
              <a:spcAft>
                <a:spcPts val="0"/>
              </a:spcAft>
              <a:buClr>
                <a:srgbClr val="595959"/>
              </a:buClr>
              <a:buSzPts val="1300"/>
              <a:buChar char="●"/>
            </a:pPr>
            <a:r>
              <a:rPr lang="en-US" sz="1300">
                <a:solidFill>
                  <a:srgbClr val="595959"/>
                </a:solidFill>
              </a:rPr>
              <a:t>FFNN using (a)(b)(c)</a:t>
            </a:r>
            <a:endParaRPr sz="1300">
              <a:solidFill>
                <a:srgbClr val="595959"/>
              </a:solidFill>
            </a:endParaRPr>
          </a:p>
          <a:p>
            <a:pPr indent="0" lvl="0" marL="12700" marR="0" rtl="0" algn="l">
              <a:lnSpc>
                <a:spcPct val="100000"/>
              </a:lnSpc>
              <a:spcBef>
                <a:spcPts val="1600"/>
              </a:spcBef>
              <a:spcAft>
                <a:spcPts val="0"/>
              </a:spcAft>
              <a:buNone/>
            </a:pPr>
            <a:r>
              <a:t/>
            </a:r>
            <a:endParaRPr sz="2100">
              <a:solidFill>
                <a:schemeClr val="dk1"/>
              </a:solidFill>
              <a:latin typeface="Arial Black"/>
              <a:ea typeface="Arial Black"/>
              <a:cs typeface="Arial Black"/>
              <a:sym typeface="Arial Black"/>
            </a:endParaRPr>
          </a:p>
        </p:txBody>
      </p:sp>
      <p:sp>
        <p:nvSpPr>
          <p:cNvPr id="147" name="Google Shape;147;p1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9"/>
          <p:cNvSpPr txBox="1"/>
          <p:nvPr>
            <p:ph type="title"/>
          </p:nvPr>
        </p:nvSpPr>
        <p:spPr>
          <a:xfrm>
            <a:off x="301625" y="149925"/>
            <a:ext cx="8558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Methodology - Entity Disambiguation </a:t>
            </a:r>
            <a:endParaRPr sz="2400"/>
          </a:p>
        </p:txBody>
      </p:sp>
      <p:sp>
        <p:nvSpPr>
          <p:cNvPr id="149" name="Google Shape;149;p1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151" name="Google Shape;151;p19"/>
          <p:cNvPicPr preferRelativeResize="0"/>
          <p:nvPr/>
        </p:nvPicPr>
        <p:blipFill>
          <a:blip r:embed="rId3">
            <a:alphaModFix/>
          </a:blip>
          <a:stretch>
            <a:fillRect/>
          </a:stretch>
        </p:blipFill>
        <p:spPr>
          <a:xfrm>
            <a:off x="4581875" y="719088"/>
            <a:ext cx="4274072" cy="3859524"/>
          </a:xfrm>
          <a:prstGeom prst="rect">
            <a:avLst/>
          </a:prstGeom>
          <a:noFill/>
          <a:ln>
            <a:noFill/>
          </a:ln>
        </p:spPr>
      </p:pic>
      <p:pic>
        <p:nvPicPr>
          <p:cNvPr id="152" name="Google Shape;152;p19"/>
          <p:cNvPicPr preferRelativeResize="0"/>
          <p:nvPr/>
        </p:nvPicPr>
        <p:blipFill>
          <a:blip r:embed="rId4">
            <a:alphaModFix/>
          </a:blip>
          <a:stretch>
            <a:fillRect/>
          </a:stretch>
        </p:blipFill>
        <p:spPr>
          <a:xfrm>
            <a:off x="1858150" y="2277125"/>
            <a:ext cx="1746775" cy="45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20"/>
          <p:cNvSpPr txBox="1"/>
          <p:nvPr>
            <p:ph type="title"/>
          </p:nvPr>
        </p:nvSpPr>
        <p:spPr>
          <a:xfrm>
            <a:off x="301625" y="149925"/>
            <a:ext cx="8227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Methodology - Global Disambiguation</a:t>
            </a:r>
            <a:endParaRPr sz="2400"/>
          </a:p>
        </p:txBody>
      </p:sp>
      <p:sp>
        <p:nvSpPr>
          <p:cNvPr id="159" name="Google Shape;159;p2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161" name="Google Shape;161;p20"/>
          <p:cNvPicPr preferRelativeResize="0"/>
          <p:nvPr/>
        </p:nvPicPr>
        <p:blipFill>
          <a:blip r:embed="rId3">
            <a:alphaModFix/>
          </a:blip>
          <a:stretch>
            <a:fillRect/>
          </a:stretch>
        </p:blipFill>
        <p:spPr>
          <a:xfrm>
            <a:off x="4255125" y="712475"/>
            <a:ext cx="4274069" cy="3859524"/>
          </a:xfrm>
          <a:prstGeom prst="rect">
            <a:avLst/>
          </a:prstGeom>
          <a:noFill/>
          <a:ln>
            <a:noFill/>
          </a:ln>
        </p:spPr>
      </p:pic>
      <p:sp>
        <p:nvSpPr>
          <p:cNvPr id="162" name="Google Shape;162;p20"/>
          <p:cNvSpPr txBox="1"/>
          <p:nvPr/>
        </p:nvSpPr>
        <p:spPr>
          <a:xfrm>
            <a:off x="407250" y="1188928"/>
            <a:ext cx="2726700" cy="2854800"/>
          </a:xfrm>
          <a:prstGeom prst="rect">
            <a:avLst/>
          </a:prstGeom>
          <a:noFill/>
          <a:ln>
            <a:noFill/>
          </a:ln>
        </p:spPr>
        <p:txBody>
          <a:bodyPr anchorCtr="0" anchor="ctr" bIns="91425" lIns="91425" spcFirstLastPara="1" rIns="91425" wrap="square" tIns="91425">
            <a:noAutofit/>
          </a:bodyPr>
          <a:lstStyle/>
          <a:p>
            <a:pPr indent="-298450" lvl="0" marL="457200" rtl="0" algn="l">
              <a:lnSpc>
                <a:spcPct val="170000"/>
              </a:lnSpc>
              <a:spcBef>
                <a:spcPts val="0"/>
              </a:spcBef>
              <a:spcAft>
                <a:spcPts val="0"/>
              </a:spcAft>
              <a:buClr>
                <a:srgbClr val="494949"/>
              </a:buClr>
              <a:buSzPts val="1100"/>
              <a:buChar char="●"/>
            </a:pPr>
            <a:r>
              <a:rPr lang="en-US" sz="1100">
                <a:solidFill>
                  <a:srgbClr val="494949"/>
                </a:solidFill>
              </a:rPr>
              <a:t>cosine similarity between the entity embedding and the normalized average of all other voting entities’ embeddings </a:t>
            </a:r>
            <a:endParaRPr sz="1100">
              <a:solidFill>
                <a:srgbClr val="494949"/>
              </a:solidFill>
            </a:endParaRPr>
          </a:p>
          <a:p>
            <a:pPr indent="0" lvl="0" marL="254000" rtl="0" algn="l">
              <a:lnSpc>
                <a:spcPct val="170000"/>
              </a:lnSpc>
              <a:spcBef>
                <a:spcPts val="0"/>
              </a:spcBef>
              <a:spcAft>
                <a:spcPts val="0"/>
              </a:spcAft>
              <a:buNone/>
            </a:pPr>
            <a:r>
              <a:t/>
            </a:r>
            <a:endParaRPr sz="1100">
              <a:solidFill>
                <a:srgbClr val="494949"/>
              </a:solidFill>
            </a:endParaRPr>
          </a:p>
        </p:txBody>
      </p:sp>
      <p:pic>
        <p:nvPicPr>
          <p:cNvPr id="163" name="Google Shape;163;p20"/>
          <p:cNvPicPr preferRelativeResize="0"/>
          <p:nvPr/>
        </p:nvPicPr>
        <p:blipFill>
          <a:blip r:embed="rId4">
            <a:alphaModFix/>
          </a:blip>
          <a:stretch>
            <a:fillRect/>
          </a:stretch>
        </p:blipFill>
        <p:spPr>
          <a:xfrm>
            <a:off x="931325" y="3156863"/>
            <a:ext cx="1743075" cy="733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67" name="Shape 167"/>
        <p:cNvGrpSpPr/>
        <p:nvPr/>
      </p:nvGrpSpPr>
      <p:grpSpPr>
        <a:xfrm>
          <a:off x="0" y="0"/>
          <a:ext cx="0" cy="0"/>
          <a:chOff x="0" y="0"/>
          <a:chExt cx="0" cy="0"/>
        </a:xfrm>
      </p:grpSpPr>
      <p:sp>
        <p:nvSpPr>
          <p:cNvPr id="168" name="Google Shape;168;p2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1"/>
          <p:cNvSpPr txBox="1"/>
          <p:nvPr>
            <p:ph type="title"/>
          </p:nvPr>
        </p:nvSpPr>
        <p:spPr>
          <a:xfrm>
            <a:off x="301625" y="149925"/>
            <a:ext cx="8227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Methodology - </a:t>
            </a:r>
            <a:r>
              <a:rPr lang="en-US" sz="2400">
                <a:solidFill>
                  <a:srgbClr val="FFFFFF"/>
                </a:solidFill>
              </a:rPr>
              <a:t>Training</a:t>
            </a:r>
            <a:endParaRPr sz="2400">
              <a:solidFill>
                <a:srgbClr val="FFFFFF"/>
              </a:solidFill>
            </a:endParaRPr>
          </a:p>
          <a:p>
            <a:pPr indent="0" lvl="0" marL="12700" rtl="0" algn="l">
              <a:lnSpc>
                <a:spcPct val="100000"/>
              </a:lnSpc>
              <a:spcBef>
                <a:spcPts val="0"/>
              </a:spcBef>
              <a:spcAft>
                <a:spcPts val="0"/>
              </a:spcAft>
              <a:buNone/>
            </a:pPr>
            <a:r>
              <a:t/>
            </a:r>
            <a:endParaRPr sz="2400"/>
          </a:p>
        </p:txBody>
      </p:sp>
      <p:sp>
        <p:nvSpPr>
          <p:cNvPr id="170" name="Google Shape;170;p2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172" name="Google Shape;172;p21"/>
          <p:cNvSpPr txBox="1"/>
          <p:nvPr>
            <p:ph idx="1" type="body"/>
          </p:nvPr>
        </p:nvSpPr>
        <p:spPr>
          <a:xfrm>
            <a:off x="311700" y="1152475"/>
            <a:ext cx="3837900" cy="384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1300"/>
              <a:t>(a) Data:documents and gold entity - mention pairs </a:t>
            </a:r>
            <a:endParaRPr sz="1300"/>
          </a:p>
          <a:p>
            <a:pPr indent="0" lvl="0" marL="0" rtl="0" algn="l">
              <a:spcBef>
                <a:spcPts val="0"/>
              </a:spcBef>
              <a:spcAft>
                <a:spcPts val="0"/>
              </a:spcAft>
              <a:buNone/>
            </a:pPr>
            <a:r>
              <a:rPr lang="en-US" sz="1300"/>
              <a:t>(b) Loss Function:</a:t>
            </a:r>
            <a:endParaRPr sz="1300"/>
          </a:p>
          <a:p>
            <a:pPr indent="-228600" lvl="0" marL="457200" rtl="0" algn="l">
              <a:spcBef>
                <a:spcPts val="0"/>
              </a:spcBef>
              <a:spcAft>
                <a:spcPts val="0"/>
              </a:spcAft>
              <a:buSzPts val="1300"/>
              <a:buNone/>
            </a:pPr>
            <a:r>
              <a:rPr lang="en-US" sz="1300"/>
              <a:t>Violation Term:separate the scores gold pairs  from negative pairs</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228600" lvl="0" marL="457200" rtl="0" algn="l">
              <a:spcBef>
                <a:spcPts val="0"/>
              </a:spcBef>
              <a:spcAft>
                <a:spcPts val="0"/>
              </a:spcAft>
              <a:buSzPts val="1300"/>
              <a:buNone/>
            </a:pPr>
            <a:r>
              <a:rPr lang="en-US" sz="1300"/>
              <a:t>Loss function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73" name="Google Shape;173;p21"/>
          <p:cNvPicPr preferRelativeResize="0"/>
          <p:nvPr/>
        </p:nvPicPr>
        <p:blipFill>
          <a:blip r:embed="rId3">
            <a:alphaModFix/>
          </a:blip>
          <a:stretch>
            <a:fillRect/>
          </a:stretch>
        </p:blipFill>
        <p:spPr>
          <a:xfrm>
            <a:off x="432750" y="4133400"/>
            <a:ext cx="3595800" cy="517045"/>
          </a:xfrm>
          <a:prstGeom prst="rect">
            <a:avLst/>
          </a:prstGeom>
          <a:noFill/>
          <a:ln>
            <a:noFill/>
          </a:ln>
        </p:spPr>
      </p:pic>
      <p:pic>
        <p:nvPicPr>
          <p:cNvPr id="174" name="Google Shape;174;p21"/>
          <p:cNvPicPr preferRelativeResize="0"/>
          <p:nvPr/>
        </p:nvPicPr>
        <p:blipFill>
          <a:blip r:embed="rId4">
            <a:alphaModFix/>
          </a:blip>
          <a:stretch>
            <a:fillRect/>
          </a:stretch>
        </p:blipFill>
        <p:spPr>
          <a:xfrm>
            <a:off x="631675" y="2718175"/>
            <a:ext cx="3077500" cy="769375"/>
          </a:xfrm>
          <a:prstGeom prst="rect">
            <a:avLst/>
          </a:prstGeom>
          <a:noFill/>
          <a:ln>
            <a:noFill/>
          </a:ln>
        </p:spPr>
      </p:pic>
      <p:sp>
        <p:nvSpPr>
          <p:cNvPr id="175" name="Google Shape;175;p21"/>
          <p:cNvSpPr txBox="1"/>
          <p:nvPr/>
        </p:nvSpPr>
        <p:spPr>
          <a:xfrm>
            <a:off x="4656475" y="1114100"/>
            <a:ext cx="3595800" cy="352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t>(c) Gold span and all span</a:t>
            </a:r>
            <a:endParaRPr sz="1300"/>
          </a:p>
          <a:p>
            <a:pPr indent="-311150" lvl="0" marL="457200" rtl="0" algn="l">
              <a:lnSpc>
                <a:spcPct val="115000"/>
              </a:lnSpc>
              <a:spcBef>
                <a:spcPts val="1600"/>
              </a:spcBef>
              <a:spcAft>
                <a:spcPts val="0"/>
              </a:spcAft>
              <a:buSzPts val="1300"/>
              <a:buChar char="●"/>
            </a:pPr>
            <a:r>
              <a:rPr lang="en-US" sz="1300"/>
              <a:t>Gold span/ mention-entity pairs: Mention Detection is already been down</a:t>
            </a:r>
            <a:endParaRPr sz="1300"/>
          </a:p>
          <a:p>
            <a:pPr indent="-311150" lvl="0" marL="457200" rtl="0" algn="l">
              <a:lnSpc>
                <a:spcPct val="115000"/>
              </a:lnSpc>
              <a:spcBef>
                <a:spcPts val="0"/>
              </a:spcBef>
              <a:spcAft>
                <a:spcPts val="0"/>
              </a:spcAft>
              <a:buSzPts val="1300"/>
              <a:buChar char="●"/>
            </a:pPr>
            <a:r>
              <a:rPr lang="en-US" sz="1300"/>
              <a:t>All span：all pairs</a:t>
            </a:r>
            <a:endParaRPr sz="1300"/>
          </a:p>
          <a:p>
            <a:pPr indent="0" lvl="0" marL="0" rtl="0" algn="l">
              <a:lnSpc>
                <a:spcPct val="115000"/>
              </a:lnSpc>
              <a:spcBef>
                <a:spcPts val="1600"/>
              </a:spcBef>
              <a:spcAft>
                <a:spcPts val="0"/>
              </a:spcAft>
              <a:buNone/>
            </a:pPr>
            <a:r>
              <a:rPr lang="en-US" sz="1300"/>
              <a:t>(d) Inference: </a:t>
            </a:r>
            <a:endParaRPr sz="1300"/>
          </a:p>
          <a:p>
            <a:pPr indent="-311150" lvl="0" marL="457200" rtl="0" algn="l">
              <a:lnSpc>
                <a:spcPct val="115000"/>
              </a:lnSpc>
              <a:spcBef>
                <a:spcPts val="1600"/>
              </a:spcBef>
              <a:spcAft>
                <a:spcPts val="0"/>
              </a:spcAft>
              <a:buSzPts val="1300"/>
              <a:buChar char="●"/>
            </a:pPr>
            <a:r>
              <a:rPr lang="en-US" sz="1300"/>
              <a:t>ED—training with gold span data</a:t>
            </a:r>
            <a:endParaRPr sz="1300"/>
          </a:p>
          <a:p>
            <a:pPr indent="-311150" lvl="0" marL="457200" rtl="0" algn="l">
              <a:lnSpc>
                <a:spcPct val="115000"/>
              </a:lnSpc>
              <a:spcBef>
                <a:spcPts val="0"/>
              </a:spcBef>
              <a:spcAft>
                <a:spcPts val="0"/>
              </a:spcAft>
              <a:buSzPts val="1300"/>
              <a:buChar char="●"/>
            </a:pPr>
            <a:r>
              <a:rPr lang="en-US" sz="1300"/>
              <a:t> EL-training with all span data</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22"/>
          <p:cNvSpPr txBox="1"/>
          <p:nvPr/>
        </p:nvSpPr>
        <p:spPr>
          <a:xfrm>
            <a:off x="492125" y="1096200"/>
            <a:ext cx="8207700" cy="3105300"/>
          </a:xfrm>
          <a:prstGeom prst="rect">
            <a:avLst/>
          </a:prstGeom>
          <a:noFill/>
          <a:ln>
            <a:noFill/>
          </a:ln>
        </p:spPr>
        <p:txBody>
          <a:bodyPr anchorCtr="0" anchor="t" bIns="0" lIns="0" spcFirstLastPara="1" rIns="0" wrap="square" tIns="12700">
            <a:noAutofit/>
          </a:bodyPr>
          <a:lstStyle/>
          <a:p>
            <a:pPr indent="-342900" lvl="0" marL="457200" rtl="0" algn="l">
              <a:lnSpc>
                <a:spcPct val="115000"/>
              </a:lnSpc>
              <a:spcBef>
                <a:spcPts val="0"/>
              </a:spcBef>
              <a:spcAft>
                <a:spcPts val="0"/>
              </a:spcAft>
              <a:buClr>
                <a:srgbClr val="595959"/>
              </a:buClr>
              <a:buSzPts val="1800"/>
              <a:buChar char="➔"/>
            </a:pPr>
            <a:r>
              <a:rPr lang="en-US" sz="1800">
                <a:solidFill>
                  <a:srgbClr val="595959"/>
                </a:solidFill>
              </a:rPr>
              <a:t>KB(Knowledge Base): Wikipedia 2014</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US" sz="1800">
                <a:solidFill>
                  <a:srgbClr val="595959"/>
                </a:solidFill>
              </a:rPr>
              <a:t>Data: AIDA/CoNLL</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US" sz="1800">
                <a:solidFill>
                  <a:srgbClr val="595959"/>
                </a:solidFill>
              </a:rPr>
              <a:t>Training:    18,448 linked mentions in 946 documents</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US" sz="1800">
                <a:solidFill>
                  <a:srgbClr val="595959"/>
                </a:solidFill>
              </a:rPr>
              <a:t>Validation:  4,791 mentions in 216 documents</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US" sz="1800">
                <a:solidFill>
                  <a:srgbClr val="595959"/>
                </a:solidFill>
              </a:rPr>
              <a:t>Testing:      4,485 mentions in 231 documents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US" sz="1800">
                <a:solidFill>
                  <a:srgbClr val="595959"/>
                </a:solidFill>
              </a:rPr>
              <a:t>Performance</a:t>
            </a:r>
            <a:endParaRPr sz="1800">
              <a:solidFill>
                <a:srgbClr val="595959"/>
              </a:solidFill>
            </a:endParaRPr>
          </a:p>
          <a:p>
            <a:pPr indent="-495300" lvl="0" marL="508000" marR="5080" rtl="0" algn="l">
              <a:lnSpc>
                <a:spcPct val="115300"/>
              </a:lnSpc>
              <a:spcBef>
                <a:spcPts val="1600"/>
              </a:spcBef>
              <a:spcAft>
                <a:spcPts val="0"/>
              </a:spcAft>
              <a:buNone/>
            </a:pPr>
            <a:r>
              <a:rPr lang="en-US" sz="2100">
                <a:solidFill>
                  <a:srgbClr val="434343"/>
                </a:solidFill>
                <a:latin typeface="MS PGothic"/>
                <a:ea typeface="MS PGothic"/>
                <a:cs typeface="MS PGothic"/>
                <a:sym typeface="MS PGothic"/>
              </a:rPr>
              <a:t>	</a:t>
            </a:r>
            <a:endParaRPr sz="2100">
              <a:solidFill>
                <a:schemeClr val="dk1"/>
              </a:solidFill>
              <a:latin typeface="Arial Black"/>
              <a:ea typeface="Arial Black"/>
              <a:cs typeface="Arial Black"/>
              <a:sym typeface="Arial Black"/>
            </a:endParaRPr>
          </a:p>
        </p:txBody>
      </p:sp>
      <p:sp>
        <p:nvSpPr>
          <p:cNvPr id="181" name="Google Shape;181;p2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2"/>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Experimental Results</a:t>
            </a:r>
            <a:endParaRPr sz="2400"/>
          </a:p>
        </p:txBody>
      </p:sp>
      <p:sp>
        <p:nvSpPr>
          <p:cNvPr id="183" name="Google Shape;183;p2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185" name="Google Shape;185;p22"/>
          <p:cNvPicPr preferRelativeResize="0"/>
          <p:nvPr/>
        </p:nvPicPr>
        <p:blipFill>
          <a:blip r:embed="rId3">
            <a:alphaModFix/>
          </a:blip>
          <a:stretch>
            <a:fillRect/>
          </a:stretch>
        </p:blipFill>
        <p:spPr>
          <a:xfrm>
            <a:off x="1013750" y="3064450"/>
            <a:ext cx="5810250" cy="135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23"/>
          <p:cNvSpPr txBox="1"/>
          <p:nvPr/>
        </p:nvSpPr>
        <p:spPr>
          <a:xfrm>
            <a:off x="492125" y="1096207"/>
            <a:ext cx="7104900" cy="3105300"/>
          </a:xfrm>
          <a:prstGeom prst="rect">
            <a:avLst/>
          </a:prstGeom>
          <a:noFill/>
          <a:ln>
            <a:noFill/>
          </a:ln>
        </p:spPr>
        <p:txBody>
          <a:bodyPr anchorCtr="0" anchor="t" bIns="0" lIns="0" spcFirstLastPara="1" rIns="0" wrap="square" tIns="12700">
            <a:noAutofit/>
          </a:bodyPr>
          <a:lstStyle/>
          <a:p>
            <a:pPr indent="-342900" lvl="0" marL="457200" marR="0" rtl="0" algn="l">
              <a:lnSpc>
                <a:spcPct val="115000"/>
              </a:lnSpc>
              <a:spcBef>
                <a:spcPts val="0"/>
              </a:spcBef>
              <a:spcAft>
                <a:spcPts val="0"/>
              </a:spcAft>
              <a:buClr>
                <a:srgbClr val="595959"/>
              </a:buClr>
              <a:buSzPts val="1800"/>
              <a:buChar char="➔"/>
            </a:pPr>
            <a:r>
              <a:rPr lang="en-US" sz="1800">
                <a:solidFill>
                  <a:srgbClr val="595959"/>
                </a:solidFill>
              </a:rPr>
              <a:t>F</a:t>
            </a:r>
            <a:r>
              <a:rPr lang="en-US" sz="1800">
                <a:solidFill>
                  <a:srgbClr val="595959"/>
                </a:solidFill>
              </a:rPr>
              <a:t>easibility: how can we make use of ED module of this paper along with the existing implementation of Rosette for MD</a:t>
            </a:r>
            <a:endParaRPr sz="1800">
              <a:solidFill>
                <a:srgbClr val="595959"/>
              </a:solidFill>
            </a:endParaRPr>
          </a:p>
          <a:p>
            <a:pPr indent="-311150" lvl="0" marL="914400" rtl="0" algn="l">
              <a:lnSpc>
                <a:spcPct val="115000"/>
              </a:lnSpc>
              <a:spcBef>
                <a:spcPts val="0"/>
              </a:spcBef>
              <a:spcAft>
                <a:spcPts val="0"/>
              </a:spcAft>
              <a:buClr>
                <a:schemeClr val="dk1"/>
              </a:buClr>
              <a:buSzPts val="1300"/>
              <a:buChar char="➔"/>
            </a:pPr>
            <a:r>
              <a:rPr lang="en-US" sz="1300">
                <a:solidFill>
                  <a:schemeClr val="dk1"/>
                </a:solidFill>
              </a:rPr>
              <a:t>Gold span vs All span:</a:t>
            </a:r>
            <a:endParaRPr sz="1300">
              <a:solidFill>
                <a:schemeClr val="dk1"/>
              </a:solidFill>
            </a:endParaRPr>
          </a:p>
          <a:p>
            <a:pPr indent="-311150" lvl="0" marL="1371600" rtl="0" algn="l">
              <a:lnSpc>
                <a:spcPct val="115000"/>
              </a:lnSpc>
              <a:spcBef>
                <a:spcPts val="0"/>
              </a:spcBef>
              <a:spcAft>
                <a:spcPts val="0"/>
              </a:spcAft>
              <a:buClr>
                <a:schemeClr val="dk1"/>
              </a:buClr>
              <a:buSzPts val="1300"/>
              <a:buChar char="➔"/>
            </a:pPr>
            <a:r>
              <a:rPr lang="en-US" sz="1300">
                <a:solidFill>
                  <a:schemeClr val="dk1"/>
                </a:solidFill>
              </a:rPr>
              <a:t>Gold span: Mention Detection is already been down</a:t>
            </a:r>
            <a:endParaRPr sz="1300">
              <a:solidFill>
                <a:schemeClr val="dk1"/>
              </a:solidFill>
            </a:endParaRPr>
          </a:p>
          <a:p>
            <a:pPr indent="-311150" lvl="0" marL="1371600" rtl="0" algn="l">
              <a:lnSpc>
                <a:spcPct val="115000"/>
              </a:lnSpc>
              <a:spcBef>
                <a:spcPts val="0"/>
              </a:spcBef>
              <a:spcAft>
                <a:spcPts val="0"/>
              </a:spcAft>
              <a:buClr>
                <a:schemeClr val="dk1"/>
              </a:buClr>
              <a:buSzPts val="1300"/>
              <a:buChar char="➔"/>
            </a:pPr>
            <a:r>
              <a:rPr lang="en-US" sz="1300">
                <a:solidFill>
                  <a:schemeClr val="dk1"/>
                </a:solidFill>
              </a:rPr>
              <a:t>All span：all pairs</a:t>
            </a:r>
            <a:endParaRPr sz="1300">
              <a:solidFill>
                <a:schemeClr val="dk1"/>
              </a:solidFill>
            </a:endParaRPr>
          </a:p>
          <a:p>
            <a:pPr indent="-311150" lvl="0" marL="1371600" rtl="0" algn="l">
              <a:lnSpc>
                <a:spcPct val="115000"/>
              </a:lnSpc>
              <a:spcBef>
                <a:spcPts val="0"/>
              </a:spcBef>
              <a:spcAft>
                <a:spcPts val="0"/>
              </a:spcAft>
              <a:buClr>
                <a:schemeClr val="dk1"/>
              </a:buClr>
              <a:buSzPts val="1300"/>
              <a:buChar char="➔"/>
            </a:pPr>
            <a:r>
              <a:rPr lang="en-US" sz="1300">
                <a:solidFill>
                  <a:schemeClr val="dk1"/>
                </a:solidFill>
              </a:rPr>
              <a:t>ED - training with gold span data</a:t>
            </a:r>
            <a:endParaRPr sz="1300">
              <a:solidFill>
                <a:schemeClr val="dk1"/>
              </a:solidFill>
            </a:endParaRPr>
          </a:p>
          <a:p>
            <a:pPr indent="-311150" lvl="0" marL="1371600" rtl="0" algn="l">
              <a:lnSpc>
                <a:spcPct val="115000"/>
              </a:lnSpc>
              <a:spcBef>
                <a:spcPts val="0"/>
              </a:spcBef>
              <a:spcAft>
                <a:spcPts val="0"/>
              </a:spcAft>
              <a:buClr>
                <a:schemeClr val="dk1"/>
              </a:buClr>
              <a:buSzPts val="1300"/>
              <a:buChar char="➔"/>
            </a:pPr>
            <a:r>
              <a:rPr lang="en-US" sz="1300">
                <a:solidFill>
                  <a:schemeClr val="dk1"/>
                </a:solidFill>
              </a:rPr>
              <a:t>EL - training with all span data</a:t>
            </a:r>
            <a:endParaRPr sz="1300">
              <a:solidFill>
                <a:schemeClr val="dk1"/>
              </a:solidFill>
            </a:endParaRPr>
          </a:p>
          <a:p>
            <a:pPr indent="0" lvl="0" marL="914400" rtl="0" algn="l">
              <a:lnSpc>
                <a:spcPct val="115000"/>
              </a:lnSpc>
              <a:spcBef>
                <a:spcPts val="1600"/>
              </a:spcBef>
              <a:spcAft>
                <a:spcPts val="0"/>
              </a:spcAft>
              <a:buNone/>
            </a:pPr>
            <a:r>
              <a:t/>
            </a:r>
            <a:endParaRPr sz="1300">
              <a:solidFill>
                <a:schemeClr val="dk1"/>
              </a:solidFill>
            </a:endParaRPr>
          </a:p>
          <a:p>
            <a:pPr indent="-342900" lvl="0" marL="457200" rtl="0" algn="l">
              <a:lnSpc>
                <a:spcPct val="115000"/>
              </a:lnSpc>
              <a:spcBef>
                <a:spcPts val="1600"/>
              </a:spcBef>
              <a:spcAft>
                <a:spcPts val="0"/>
              </a:spcAft>
              <a:buClr>
                <a:srgbClr val="595959"/>
              </a:buClr>
              <a:buSzPts val="1800"/>
              <a:buChar char="➔"/>
            </a:pPr>
            <a:r>
              <a:rPr lang="en-US" sz="1800">
                <a:solidFill>
                  <a:srgbClr val="595959"/>
                </a:solidFill>
              </a:rPr>
              <a:t>Try to follow: https://github.com/dalab/end2end_neural_el</a:t>
            </a:r>
            <a:endParaRPr sz="1800">
              <a:solidFill>
                <a:srgbClr val="595959"/>
              </a:solidFill>
            </a:endParaRPr>
          </a:p>
          <a:p>
            <a:pPr indent="0" lvl="0" marL="0" marR="0" rtl="0" algn="l">
              <a:lnSpc>
                <a:spcPct val="115000"/>
              </a:lnSpc>
              <a:spcBef>
                <a:spcPts val="1600"/>
              </a:spcBef>
              <a:spcAft>
                <a:spcPts val="0"/>
              </a:spcAft>
              <a:buNone/>
            </a:pPr>
            <a:r>
              <a:t/>
            </a:r>
            <a:endParaRPr sz="1800">
              <a:solidFill>
                <a:srgbClr val="595959"/>
              </a:solidFill>
            </a:endParaRPr>
          </a:p>
          <a:p>
            <a:pPr indent="0" lvl="0" marL="457200" marR="0" rtl="0" algn="l">
              <a:lnSpc>
                <a:spcPct val="115000"/>
              </a:lnSpc>
              <a:spcBef>
                <a:spcPts val="1600"/>
              </a:spcBef>
              <a:spcAft>
                <a:spcPts val="0"/>
              </a:spcAft>
              <a:buNone/>
            </a:pPr>
            <a:r>
              <a:t/>
            </a:r>
            <a:endParaRPr sz="1800">
              <a:solidFill>
                <a:srgbClr val="595959"/>
              </a:solidFill>
            </a:endParaRPr>
          </a:p>
          <a:p>
            <a:pPr indent="0" lvl="0" marL="12700" marR="0" rtl="0" algn="l">
              <a:lnSpc>
                <a:spcPct val="100000"/>
              </a:lnSpc>
              <a:spcBef>
                <a:spcPts val="1600"/>
              </a:spcBef>
              <a:spcAft>
                <a:spcPts val="0"/>
              </a:spcAft>
              <a:buNone/>
            </a:pPr>
            <a:r>
              <a:t/>
            </a:r>
            <a:endParaRPr sz="1800">
              <a:solidFill>
                <a:srgbClr val="595959"/>
              </a:solidFill>
            </a:endParaRPr>
          </a:p>
          <a:p>
            <a:pPr indent="0" lvl="0" marL="12700" marR="0" rtl="0" algn="l">
              <a:lnSpc>
                <a:spcPct val="100000"/>
              </a:lnSpc>
              <a:spcBef>
                <a:spcPts val="0"/>
              </a:spcBef>
              <a:spcAft>
                <a:spcPts val="0"/>
              </a:spcAft>
              <a:buNone/>
            </a:pPr>
            <a:r>
              <a:t/>
            </a:r>
            <a:endParaRPr sz="1800">
              <a:solidFill>
                <a:srgbClr val="595959"/>
              </a:solidFill>
            </a:endParaRPr>
          </a:p>
          <a:p>
            <a:pPr indent="0" lvl="0" marL="12700" marR="0" rtl="0" algn="l">
              <a:lnSpc>
                <a:spcPct val="100000"/>
              </a:lnSpc>
              <a:spcBef>
                <a:spcPts val="0"/>
              </a:spcBef>
              <a:spcAft>
                <a:spcPts val="0"/>
              </a:spcAft>
              <a:buNone/>
            </a:pPr>
            <a:r>
              <a:t/>
            </a:r>
            <a:endParaRPr sz="1800">
              <a:solidFill>
                <a:srgbClr val="595959"/>
              </a:solidFill>
            </a:endParaRPr>
          </a:p>
          <a:p>
            <a:pPr indent="0" lvl="0" marL="0" rtl="0" algn="l">
              <a:spcBef>
                <a:spcPts val="0"/>
              </a:spcBef>
              <a:spcAft>
                <a:spcPts val="0"/>
              </a:spcAft>
              <a:buClr>
                <a:schemeClr val="dk1"/>
              </a:buClr>
              <a:buFont typeface="Arial"/>
              <a:buNone/>
            </a:pPr>
            <a:r>
              <a:t/>
            </a:r>
            <a:endParaRPr sz="1800">
              <a:solidFill>
                <a:srgbClr val="595959"/>
              </a:solidFill>
            </a:endParaRPr>
          </a:p>
          <a:p>
            <a:pPr indent="-495300" lvl="0" marL="508000" marR="5080" rtl="0" algn="l">
              <a:lnSpc>
                <a:spcPct val="115300"/>
              </a:lnSpc>
              <a:spcBef>
                <a:spcPts val="0"/>
              </a:spcBef>
              <a:spcAft>
                <a:spcPts val="0"/>
              </a:spcAft>
              <a:buNone/>
            </a:pPr>
            <a:r>
              <a:t/>
            </a:r>
            <a:endParaRPr sz="2100">
              <a:solidFill>
                <a:schemeClr val="dk1"/>
              </a:solidFill>
              <a:latin typeface="Arial Black"/>
              <a:ea typeface="Arial Black"/>
              <a:cs typeface="Arial Black"/>
              <a:sym typeface="Arial Black"/>
            </a:endParaRPr>
          </a:p>
        </p:txBody>
      </p:sp>
      <p:sp>
        <p:nvSpPr>
          <p:cNvPr id="191" name="Google Shape;191;p2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3"/>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en-US" sz="2400"/>
              <a:t>Implementation Plan</a:t>
            </a:r>
            <a:endParaRPr sz="2400"/>
          </a:p>
        </p:txBody>
      </p:sp>
      <p:sp>
        <p:nvSpPr>
          <p:cNvPr id="193" name="Google Shape;193;p2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2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195" name="Google Shape;195;p23"/>
          <p:cNvPicPr preferRelativeResize="0"/>
          <p:nvPr/>
        </p:nvPicPr>
        <p:blipFill>
          <a:blip r:embed="rId3">
            <a:alphaModFix/>
          </a:blip>
          <a:stretch>
            <a:fillRect/>
          </a:stretch>
        </p:blipFill>
        <p:spPr>
          <a:xfrm>
            <a:off x="5695475" y="1740325"/>
            <a:ext cx="3160475" cy="166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2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4"/>
          <p:cNvSpPr txBox="1"/>
          <p:nvPr>
            <p:ph type="title"/>
          </p:nvPr>
        </p:nvSpPr>
        <p:spPr>
          <a:xfrm>
            <a:off x="1527000" y="2758625"/>
            <a:ext cx="6610200" cy="1839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DeepType:</a:t>
            </a:r>
            <a:endParaRPr/>
          </a:p>
          <a:p>
            <a:pPr indent="0" lvl="0" marL="12700" rtl="0" algn="l">
              <a:lnSpc>
                <a:spcPct val="100000"/>
              </a:lnSpc>
              <a:spcBef>
                <a:spcPts val="0"/>
              </a:spcBef>
              <a:spcAft>
                <a:spcPts val="0"/>
              </a:spcAft>
              <a:buNone/>
            </a:pPr>
            <a:r>
              <a:rPr lang="en-US" sz="2200"/>
              <a:t>Multilingual Entity Linking by Neural Type System Evolution</a:t>
            </a:r>
            <a:endParaRPr sz="2200"/>
          </a:p>
          <a:p>
            <a:pPr indent="0" lvl="0" marL="12700" rtl="0" algn="l">
              <a:lnSpc>
                <a:spcPct val="100000"/>
              </a:lnSpc>
              <a:spcBef>
                <a:spcPts val="0"/>
              </a:spcBef>
              <a:spcAft>
                <a:spcPts val="0"/>
              </a:spcAft>
              <a:buNone/>
            </a:pPr>
            <a:r>
              <a:t/>
            </a:r>
            <a:endParaRPr/>
          </a:p>
          <a:p>
            <a:pPr indent="0" lvl="0" marL="12700" rtl="0" algn="l">
              <a:lnSpc>
                <a:spcPct val="100000"/>
              </a:lnSpc>
              <a:spcBef>
                <a:spcPts val="0"/>
              </a:spcBef>
              <a:spcAft>
                <a:spcPts val="0"/>
              </a:spcAft>
              <a:buNone/>
            </a:pPr>
            <a:r>
              <a:t/>
            </a:r>
            <a:endParaRPr/>
          </a:p>
        </p:txBody>
      </p:sp>
      <p:sp>
        <p:nvSpPr>
          <p:cNvPr id="202" name="Google Shape;202;p24"/>
          <p:cNvSpPr/>
          <p:nvPr/>
        </p:nvSpPr>
        <p:spPr>
          <a:xfrm>
            <a:off x="3971945" y="1345049"/>
            <a:ext cx="1200000" cy="114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4"/>
          <p:cNvSpPr txBox="1"/>
          <p:nvPr>
            <p:ph idx="11" type="ftr"/>
          </p:nvPr>
        </p:nvSpPr>
        <p:spPr>
          <a:xfrm>
            <a:off x="301625" y="4863092"/>
            <a:ext cx="2683500" cy="1545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04" name="Google Shape;204;p24"/>
          <p:cNvSpPr txBox="1"/>
          <p:nvPr/>
        </p:nvSpPr>
        <p:spPr>
          <a:xfrm>
            <a:off x="1476750" y="3938000"/>
            <a:ext cx="44502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Kratika Agrawal, Xinlu He, Jing Yu</a:t>
            </a:r>
            <a:endParaRPr>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2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5"/>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Motivation and Background</a:t>
            </a:r>
            <a:endParaRPr sz="2400"/>
          </a:p>
        </p:txBody>
      </p:sp>
      <p:sp>
        <p:nvSpPr>
          <p:cNvPr id="211" name="Google Shape;211;p2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13" name="Google Shape;213;p25"/>
          <p:cNvSpPr txBox="1"/>
          <p:nvPr>
            <p:ph idx="1" type="body"/>
          </p:nvPr>
        </p:nvSpPr>
        <p:spPr>
          <a:xfrm>
            <a:off x="221000" y="867088"/>
            <a:ext cx="8678400" cy="3701700"/>
          </a:xfrm>
          <a:prstGeom prst="rect">
            <a:avLst/>
          </a:prstGeom>
        </p:spPr>
        <p:txBody>
          <a:bodyPr anchorCtr="0" anchor="t" bIns="0" lIns="0" spcFirstLastPara="1" rIns="0" wrap="square" tIns="0">
            <a:noAutofit/>
          </a:bodyPr>
          <a:lstStyle/>
          <a:p>
            <a:pPr indent="-304800" lvl="0" marL="457200" rtl="0" algn="l">
              <a:lnSpc>
                <a:spcPct val="170000"/>
              </a:lnSpc>
              <a:spcBef>
                <a:spcPts val="0"/>
              </a:spcBef>
              <a:spcAft>
                <a:spcPts val="0"/>
              </a:spcAft>
              <a:buClr>
                <a:srgbClr val="494949"/>
              </a:buClr>
              <a:buSzPts val="1200"/>
              <a:buChar char="➔"/>
            </a:pPr>
            <a:r>
              <a:rPr b="1" lang="en-US" sz="1200">
                <a:solidFill>
                  <a:srgbClr val="494949"/>
                </a:solidFill>
                <a:latin typeface="Arial"/>
                <a:ea typeface="Arial"/>
                <a:cs typeface="Arial"/>
                <a:sym typeface="Arial"/>
              </a:rPr>
              <a:t>Symbolic Representations(SR): </a:t>
            </a:r>
            <a:r>
              <a:rPr lang="en-US" sz="1200">
                <a:solidFill>
                  <a:srgbClr val="494949"/>
                </a:solidFill>
                <a:latin typeface="Arial"/>
                <a:ea typeface="Arial"/>
                <a:cs typeface="Arial"/>
                <a:sym typeface="Arial"/>
              </a:rPr>
              <a:t>Something visible that by association or convention represents something else that is invisible</a:t>
            </a:r>
            <a:endParaRPr sz="1200">
              <a:solidFill>
                <a:srgbClr val="494949"/>
              </a:solidFill>
              <a:latin typeface="Arial"/>
              <a:ea typeface="Arial"/>
              <a:cs typeface="Arial"/>
              <a:sym typeface="Arial"/>
            </a:endParaRPr>
          </a:p>
          <a:p>
            <a:pPr indent="-304800" lvl="0" marL="457200" rtl="0" algn="l">
              <a:lnSpc>
                <a:spcPct val="170000"/>
              </a:lnSpc>
              <a:spcBef>
                <a:spcPts val="0"/>
              </a:spcBef>
              <a:spcAft>
                <a:spcPts val="0"/>
              </a:spcAft>
              <a:buClr>
                <a:srgbClr val="494949"/>
              </a:buClr>
              <a:buSzPts val="1200"/>
              <a:buChar char="➔"/>
            </a:pPr>
            <a:r>
              <a:rPr b="1" lang="en-US" sz="1200">
                <a:solidFill>
                  <a:srgbClr val="494949"/>
                </a:solidFill>
                <a:latin typeface="Arial"/>
                <a:ea typeface="Arial"/>
                <a:cs typeface="Arial"/>
                <a:sym typeface="Arial"/>
              </a:rPr>
              <a:t>Knowledge Base</a:t>
            </a:r>
            <a:r>
              <a:rPr lang="en-US" sz="1200">
                <a:solidFill>
                  <a:srgbClr val="494949"/>
                </a:solidFill>
                <a:latin typeface="Arial"/>
                <a:ea typeface="Arial"/>
                <a:cs typeface="Arial"/>
                <a:sym typeface="Arial"/>
              </a:rPr>
              <a:t> provides some Symbolic Representations:</a:t>
            </a:r>
            <a:endParaRPr sz="1200">
              <a:solidFill>
                <a:srgbClr val="494949"/>
              </a:solidFill>
              <a:latin typeface="Arial"/>
              <a:ea typeface="Arial"/>
              <a:cs typeface="Arial"/>
              <a:sym typeface="Arial"/>
            </a:endParaRPr>
          </a:p>
          <a:p>
            <a:pPr indent="0" lvl="0" marL="0" rtl="0" algn="l">
              <a:lnSpc>
                <a:spcPct val="170000"/>
              </a:lnSpc>
              <a:spcBef>
                <a:spcPts val="0"/>
              </a:spcBef>
              <a:spcAft>
                <a:spcPts val="0"/>
              </a:spcAft>
              <a:buNone/>
            </a:pPr>
            <a:r>
              <a:t/>
            </a:r>
            <a:endParaRPr sz="1200">
              <a:solidFill>
                <a:srgbClr val="494949"/>
              </a:solidFill>
              <a:latin typeface="Arial"/>
              <a:ea typeface="Arial"/>
              <a:cs typeface="Arial"/>
              <a:sym typeface="Arial"/>
            </a:endParaRPr>
          </a:p>
          <a:p>
            <a:pPr indent="0" lvl="0" marL="0" rtl="0" algn="l">
              <a:lnSpc>
                <a:spcPct val="170000"/>
              </a:lnSpc>
              <a:spcBef>
                <a:spcPts val="0"/>
              </a:spcBef>
              <a:spcAft>
                <a:spcPts val="0"/>
              </a:spcAft>
              <a:buNone/>
            </a:pPr>
            <a:r>
              <a:t/>
            </a:r>
            <a:endParaRPr sz="1200">
              <a:solidFill>
                <a:srgbClr val="494949"/>
              </a:solidFill>
              <a:latin typeface="Arial"/>
              <a:ea typeface="Arial"/>
              <a:cs typeface="Arial"/>
              <a:sym typeface="Arial"/>
            </a:endParaRPr>
          </a:p>
          <a:p>
            <a:pPr indent="0" lvl="0" marL="0" rtl="0" algn="l">
              <a:lnSpc>
                <a:spcPct val="170000"/>
              </a:lnSpc>
              <a:spcBef>
                <a:spcPts val="0"/>
              </a:spcBef>
              <a:spcAft>
                <a:spcPts val="0"/>
              </a:spcAft>
              <a:buNone/>
            </a:pPr>
            <a:r>
              <a:t/>
            </a:r>
            <a:endParaRPr sz="1200">
              <a:solidFill>
                <a:srgbClr val="494949"/>
              </a:solidFill>
              <a:latin typeface="Arial"/>
              <a:ea typeface="Arial"/>
              <a:cs typeface="Arial"/>
              <a:sym typeface="Arial"/>
            </a:endParaRPr>
          </a:p>
          <a:p>
            <a:pPr indent="0" lvl="0" marL="0" rtl="0" algn="l">
              <a:lnSpc>
                <a:spcPct val="170000"/>
              </a:lnSpc>
              <a:spcBef>
                <a:spcPts val="0"/>
              </a:spcBef>
              <a:spcAft>
                <a:spcPts val="0"/>
              </a:spcAft>
              <a:buNone/>
            </a:pPr>
            <a:r>
              <a:t/>
            </a:r>
            <a:endParaRPr sz="1200">
              <a:solidFill>
                <a:srgbClr val="494949"/>
              </a:solidFill>
              <a:latin typeface="Arial"/>
              <a:ea typeface="Arial"/>
              <a:cs typeface="Arial"/>
              <a:sym typeface="Arial"/>
            </a:endParaRPr>
          </a:p>
          <a:p>
            <a:pPr indent="0" lvl="0" marL="0" rtl="0" algn="l">
              <a:lnSpc>
                <a:spcPct val="170000"/>
              </a:lnSpc>
              <a:spcBef>
                <a:spcPts val="0"/>
              </a:spcBef>
              <a:spcAft>
                <a:spcPts val="0"/>
              </a:spcAft>
              <a:buNone/>
            </a:pPr>
            <a:r>
              <a:t/>
            </a:r>
            <a:endParaRPr sz="1200">
              <a:solidFill>
                <a:srgbClr val="494949"/>
              </a:solidFill>
              <a:latin typeface="Arial"/>
              <a:ea typeface="Arial"/>
              <a:cs typeface="Arial"/>
              <a:sym typeface="Arial"/>
            </a:endParaRPr>
          </a:p>
          <a:p>
            <a:pPr indent="-304800" lvl="0" marL="457200" rtl="0" algn="l">
              <a:lnSpc>
                <a:spcPct val="170000"/>
              </a:lnSpc>
              <a:spcBef>
                <a:spcPts val="0"/>
              </a:spcBef>
              <a:spcAft>
                <a:spcPts val="0"/>
              </a:spcAft>
              <a:buClr>
                <a:srgbClr val="494949"/>
              </a:buClr>
              <a:buSzPts val="1200"/>
              <a:buChar char="➔"/>
            </a:pPr>
            <a:r>
              <a:rPr b="1" lang="en-US" sz="1200">
                <a:solidFill>
                  <a:srgbClr val="494949"/>
                </a:solidFill>
                <a:latin typeface="Arial"/>
                <a:ea typeface="Arial"/>
                <a:cs typeface="Arial"/>
                <a:sym typeface="Arial"/>
              </a:rPr>
              <a:t>Difficulties of current SR approaches : </a:t>
            </a:r>
            <a:r>
              <a:rPr lang="en-US" sz="1200">
                <a:solidFill>
                  <a:srgbClr val="494949"/>
                </a:solidFill>
                <a:latin typeface="Arial"/>
                <a:ea typeface="Arial"/>
                <a:cs typeface="Arial"/>
                <a:sym typeface="Arial"/>
              </a:rPr>
              <a:t>• Symbolic information Selection. • Design of the representation. • Need Hand-labelling </a:t>
            </a:r>
            <a:endParaRPr sz="1200">
              <a:solidFill>
                <a:srgbClr val="494949"/>
              </a:solidFill>
              <a:latin typeface="Arial"/>
              <a:ea typeface="Arial"/>
              <a:cs typeface="Arial"/>
              <a:sym typeface="Arial"/>
            </a:endParaRPr>
          </a:p>
          <a:p>
            <a:pPr indent="-304800" lvl="0" marL="457200" rtl="0" algn="l">
              <a:lnSpc>
                <a:spcPct val="170000"/>
              </a:lnSpc>
              <a:spcBef>
                <a:spcPts val="0"/>
              </a:spcBef>
              <a:spcAft>
                <a:spcPts val="0"/>
              </a:spcAft>
              <a:buClr>
                <a:srgbClr val="494949"/>
              </a:buClr>
              <a:buSzPts val="1200"/>
              <a:buChar char="➔"/>
            </a:pPr>
            <a:r>
              <a:rPr b="1" lang="en-US" sz="1200">
                <a:solidFill>
                  <a:srgbClr val="494949"/>
                </a:solidFill>
                <a:latin typeface="Arial"/>
                <a:ea typeface="Arial"/>
                <a:cs typeface="Arial"/>
                <a:sym typeface="Arial"/>
              </a:rPr>
              <a:t>DeepType : </a:t>
            </a:r>
            <a:r>
              <a:rPr lang="en-US" sz="1200">
                <a:solidFill>
                  <a:srgbClr val="494949"/>
                </a:solidFill>
                <a:latin typeface="Arial"/>
                <a:ea typeface="Arial"/>
                <a:cs typeface="Arial"/>
                <a:sym typeface="Arial"/>
              </a:rPr>
              <a:t>• Select Type information. • Design DeepType method. • automatically without human effort for a target task.</a:t>
            </a:r>
            <a:endParaRPr sz="1200">
              <a:solidFill>
                <a:srgbClr val="494949"/>
              </a:solidFill>
              <a:latin typeface="Arial"/>
              <a:ea typeface="Arial"/>
              <a:cs typeface="Arial"/>
              <a:sym typeface="Arial"/>
            </a:endParaRPr>
          </a:p>
          <a:p>
            <a:pPr indent="-304800" lvl="0" marL="457200" rtl="0" algn="l">
              <a:lnSpc>
                <a:spcPct val="170000"/>
              </a:lnSpc>
              <a:spcBef>
                <a:spcPts val="0"/>
              </a:spcBef>
              <a:spcAft>
                <a:spcPts val="0"/>
              </a:spcAft>
              <a:buClr>
                <a:srgbClr val="494949"/>
              </a:buClr>
              <a:buSzPts val="1200"/>
              <a:buChar char="➔"/>
            </a:pPr>
            <a:r>
              <a:rPr b="1" lang="en-US" sz="1200">
                <a:solidFill>
                  <a:srgbClr val="494949"/>
                </a:solidFill>
                <a:latin typeface="Arial"/>
                <a:ea typeface="Arial"/>
                <a:cs typeface="Arial"/>
                <a:sym typeface="Arial"/>
              </a:rPr>
              <a:t>Used DeepType to solve the Disambiguation Problem in Entity Linking</a:t>
            </a:r>
            <a:endParaRPr b="1" sz="1200">
              <a:solidFill>
                <a:srgbClr val="494949"/>
              </a:solidFill>
              <a:latin typeface="Arial"/>
              <a:ea typeface="Arial"/>
              <a:cs typeface="Arial"/>
              <a:sym typeface="Arial"/>
            </a:endParaRPr>
          </a:p>
          <a:p>
            <a:pPr indent="0" lvl="0" marL="457200" rtl="0" algn="l">
              <a:lnSpc>
                <a:spcPct val="170000"/>
              </a:lnSpc>
              <a:spcBef>
                <a:spcPts val="5200"/>
              </a:spcBef>
              <a:spcAft>
                <a:spcPts val="5200"/>
              </a:spcAft>
              <a:buNone/>
            </a:pPr>
            <a:r>
              <a:t/>
            </a:r>
            <a:endParaRPr sz="1100">
              <a:solidFill>
                <a:srgbClr val="494949"/>
              </a:solidFill>
              <a:latin typeface="Arial"/>
              <a:ea typeface="Arial"/>
              <a:cs typeface="Arial"/>
              <a:sym typeface="Arial"/>
            </a:endParaRPr>
          </a:p>
        </p:txBody>
      </p:sp>
      <p:pic>
        <p:nvPicPr>
          <p:cNvPr id="214" name="Google Shape;214;p25"/>
          <p:cNvPicPr preferRelativeResize="0"/>
          <p:nvPr/>
        </p:nvPicPr>
        <p:blipFill>
          <a:blip r:embed="rId3">
            <a:alphaModFix/>
          </a:blip>
          <a:stretch>
            <a:fillRect/>
          </a:stretch>
        </p:blipFill>
        <p:spPr>
          <a:xfrm>
            <a:off x="1953225" y="1802937"/>
            <a:ext cx="3609899" cy="139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2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6"/>
          <p:cNvSpPr txBox="1"/>
          <p:nvPr>
            <p:ph type="title"/>
          </p:nvPr>
        </p:nvSpPr>
        <p:spPr>
          <a:xfrm>
            <a:off x="301625" y="149925"/>
            <a:ext cx="862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Research Problems Addressed </a:t>
            </a:r>
            <a:r>
              <a:rPr b="0" lang="en-US" sz="2400"/>
              <a:t>--Disambiguation</a:t>
            </a:r>
            <a:endParaRPr b="0" sz="2400"/>
          </a:p>
          <a:p>
            <a:pPr indent="0" lvl="0" marL="12700" rtl="0" algn="l">
              <a:lnSpc>
                <a:spcPct val="100000"/>
              </a:lnSpc>
              <a:spcBef>
                <a:spcPts val="0"/>
              </a:spcBef>
              <a:spcAft>
                <a:spcPts val="0"/>
              </a:spcAft>
              <a:buNone/>
            </a:pPr>
            <a:r>
              <a:t/>
            </a:r>
            <a:endParaRPr sz="2400"/>
          </a:p>
        </p:txBody>
      </p:sp>
      <p:sp>
        <p:nvSpPr>
          <p:cNvPr id="221" name="Google Shape;221;p2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23" name="Google Shape;223;p26"/>
          <p:cNvSpPr txBox="1"/>
          <p:nvPr/>
        </p:nvSpPr>
        <p:spPr>
          <a:xfrm>
            <a:off x="311700" y="1107725"/>
            <a:ext cx="8719500" cy="3461100"/>
          </a:xfrm>
          <a:prstGeom prst="rect">
            <a:avLst/>
          </a:prstGeom>
          <a:noFill/>
          <a:ln>
            <a:noFill/>
          </a:ln>
        </p:spPr>
        <p:txBody>
          <a:bodyPr anchorCtr="0" anchor="t" bIns="91425" lIns="91425" spcFirstLastPara="1" rIns="91425" wrap="square" tIns="72000">
            <a:noAutofit/>
          </a:bodyPr>
          <a:lstStyle/>
          <a:p>
            <a:pPr indent="0" lvl="0" marL="0" rtl="0" algn="l">
              <a:lnSpc>
                <a:spcPct val="170000"/>
              </a:lnSpc>
              <a:spcBef>
                <a:spcPts val="0"/>
              </a:spcBef>
              <a:spcAft>
                <a:spcPts val="0"/>
              </a:spcAft>
              <a:buNone/>
            </a:pPr>
            <a:r>
              <a:rPr b="1" lang="en-US" sz="1300">
                <a:solidFill>
                  <a:srgbClr val="494949"/>
                </a:solidFill>
              </a:rPr>
              <a:t>Disambiguation in Entity Linking:</a:t>
            </a:r>
            <a:endParaRPr b="1" sz="1300">
              <a:solidFill>
                <a:srgbClr val="494949"/>
              </a:solidFill>
            </a:endParaRPr>
          </a:p>
          <a:p>
            <a:pPr indent="-311150" lvl="0" marL="457200" rtl="0" algn="l">
              <a:lnSpc>
                <a:spcPct val="170000"/>
              </a:lnSpc>
              <a:spcBef>
                <a:spcPts val="0"/>
              </a:spcBef>
              <a:spcAft>
                <a:spcPts val="0"/>
              </a:spcAft>
              <a:buClr>
                <a:srgbClr val="494949"/>
              </a:buClr>
              <a:buSzPts val="1300"/>
              <a:buChar char="●"/>
            </a:pPr>
            <a:r>
              <a:rPr lang="en-US" sz="1300" u="sng">
                <a:solidFill>
                  <a:srgbClr val="494949"/>
                </a:solidFill>
              </a:rPr>
              <a:t>Example</a:t>
            </a:r>
            <a:r>
              <a:rPr lang="en-US" sz="1300">
                <a:solidFill>
                  <a:srgbClr val="494949"/>
                </a:solidFill>
              </a:rPr>
              <a:t>: “Washington”could mean Washington, D.C. or George Washington</a:t>
            </a:r>
            <a:endParaRPr sz="1300">
              <a:solidFill>
                <a:srgbClr val="494949"/>
              </a:solidFill>
            </a:endParaRPr>
          </a:p>
          <a:p>
            <a:pPr indent="-311150" lvl="0" marL="457200" rtl="0" algn="l">
              <a:spcBef>
                <a:spcPts val="0"/>
              </a:spcBef>
              <a:spcAft>
                <a:spcPts val="0"/>
              </a:spcAft>
              <a:buClr>
                <a:srgbClr val="494949"/>
              </a:buClr>
              <a:buSzPts val="1300"/>
              <a:buChar char="●"/>
            </a:pPr>
            <a:r>
              <a:rPr lang="en-US" sz="1300" u="sng">
                <a:solidFill>
                  <a:srgbClr val="494949"/>
                </a:solidFill>
              </a:rPr>
              <a:t>General criteria for disambugation:</a:t>
            </a:r>
            <a:endParaRPr sz="1300" u="sng">
              <a:solidFill>
                <a:srgbClr val="494949"/>
              </a:solidFill>
            </a:endParaRPr>
          </a:p>
          <a:p>
            <a:pPr indent="-311150" lvl="1" marL="914400" rtl="0" algn="l">
              <a:lnSpc>
                <a:spcPct val="170000"/>
              </a:lnSpc>
              <a:spcBef>
                <a:spcPts val="0"/>
              </a:spcBef>
              <a:spcAft>
                <a:spcPts val="0"/>
              </a:spcAft>
              <a:buClr>
                <a:srgbClr val="494949"/>
              </a:buClr>
              <a:buSzPts val="1300"/>
              <a:buChar char="○"/>
            </a:pPr>
            <a:r>
              <a:rPr lang="en-US" sz="1300">
                <a:solidFill>
                  <a:srgbClr val="494949"/>
                </a:solidFill>
              </a:rPr>
              <a:t>how often does a mention point to an entity, LinkCount(m, e).</a:t>
            </a:r>
            <a:r>
              <a:rPr lang="en-US" sz="1300">
                <a:solidFill>
                  <a:srgbClr val="E69138"/>
                </a:solidFill>
              </a:rPr>
              <a:t>-- This method take this.</a:t>
            </a:r>
            <a:endParaRPr sz="1300">
              <a:solidFill>
                <a:srgbClr val="E69138"/>
              </a:solidFill>
            </a:endParaRPr>
          </a:p>
          <a:p>
            <a:pPr indent="-311150" lvl="1" marL="914400" rtl="0" algn="l">
              <a:lnSpc>
                <a:spcPct val="115000"/>
              </a:lnSpc>
              <a:spcBef>
                <a:spcPts val="0"/>
              </a:spcBef>
              <a:spcAft>
                <a:spcPts val="0"/>
              </a:spcAft>
              <a:buClr>
                <a:srgbClr val="595959"/>
              </a:buClr>
              <a:buSzPts val="1300"/>
              <a:buChar char="○"/>
            </a:pPr>
            <a:r>
              <a:rPr lang="en-US" sz="1300">
                <a:solidFill>
                  <a:srgbClr val="595959"/>
                </a:solidFill>
              </a:rPr>
              <a:t>how often does entity e1 co-occur with entity e2, an O(N2) process, often named coherence.</a:t>
            </a:r>
            <a:r>
              <a:rPr lang="en-US" sz="1300">
                <a:solidFill>
                  <a:srgbClr val="E69138"/>
                </a:solidFill>
              </a:rPr>
              <a:t>-- Used in other methods: global score</a:t>
            </a:r>
            <a:endParaRPr sz="1300">
              <a:solidFill>
                <a:srgbClr val="E69138"/>
              </a:solidFill>
            </a:endParaRPr>
          </a:p>
          <a:p>
            <a:pPr indent="0" lvl="0" marL="0" rtl="0" algn="l">
              <a:lnSpc>
                <a:spcPct val="170000"/>
              </a:lnSpc>
              <a:spcBef>
                <a:spcPts val="1600"/>
              </a:spcBef>
              <a:spcAft>
                <a:spcPts val="0"/>
              </a:spcAft>
              <a:buNone/>
            </a:pPr>
            <a:r>
              <a:rPr b="1" lang="en-US" sz="1300">
                <a:solidFill>
                  <a:srgbClr val="595959"/>
                </a:solidFill>
              </a:rPr>
              <a:t>Disambiguation with DeepType</a:t>
            </a:r>
            <a:r>
              <a:rPr b="1" lang="en-US" sz="1300">
                <a:solidFill>
                  <a:srgbClr val="494949"/>
                </a:solidFill>
              </a:rPr>
              <a:t>:</a:t>
            </a:r>
            <a:endParaRPr sz="1300">
              <a:solidFill>
                <a:srgbClr val="494949"/>
              </a:solidFill>
            </a:endParaRPr>
          </a:p>
          <a:p>
            <a:pPr indent="-311150" lvl="0" marL="457200" rtl="0" algn="l">
              <a:lnSpc>
                <a:spcPct val="170000"/>
              </a:lnSpc>
              <a:spcBef>
                <a:spcPts val="0"/>
              </a:spcBef>
              <a:spcAft>
                <a:spcPts val="0"/>
              </a:spcAft>
              <a:buClr>
                <a:srgbClr val="494949"/>
              </a:buClr>
              <a:buSzPts val="1300"/>
              <a:buChar char="●"/>
            </a:pPr>
            <a:r>
              <a:rPr lang="en-US" sz="1300">
                <a:solidFill>
                  <a:srgbClr val="494949"/>
                </a:solidFill>
              </a:rPr>
              <a:t>Use Type information (get from DeepType model) to rule out invalid answers, produce a constrained set</a:t>
            </a:r>
            <a:endParaRPr sz="1300">
              <a:solidFill>
                <a:srgbClr val="494949"/>
              </a:solidFill>
            </a:endParaRPr>
          </a:p>
          <a:p>
            <a:pPr indent="0" lvl="0" marL="457200" rtl="0" algn="l">
              <a:lnSpc>
                <a:spcPct val="170000"/>
              </a:lnSpc>
              <a:spcBef>
                <a:spcPts val="0"/>
              </a:spcBef>
              <a:spcAft>
                <a:spcPts val="0"/>
              </a:spcAft>
              <a:buNone/>
            </a:pPr>
            <a:r>
              <a:rPr lang="en-US" sz="1100">
                <a:solidFill>
                  <a:srgbClr val="494949"/>
                </a:solidFill>
              </a:rPr>
              <a:t>eg. If the type is Washington: {Person, Politics}, rule out the Washington, D.C</a:t>
            </a:r>
            <a:endParaRPr sz="1100">
              <a:solidFill>
                <a:srgbClr val="494949"/>
              </a:solidFill>
            </a:endParaRPr>
          </a:p>
          <a:p>
            <a:pPr indent="-311150" lvl="0" marL="457200" rtl="0" algn="l">
              <a:lnSpc>
                <a:spcPct val="170000"/>
              </a:lnSpc>
              <a:spcBef>
                <a:spcPts val="0"/>
              </a:spcBef>
              <a:spcAft>
                <a:spcPts val="0"/>
              </a:spcAft>
              <a:buClr>
                <a:srgbClr val="494949"/>
              </a:buClr>
              <a:buSzPts val="1300"/>
              <a:buChar char="●"/>
            </a:pPr>
            <a:r>
              <a:rPr lang="en-US" sz="1300">
                <a:solidFill>
                  <a:srgbClr val="494949"/>
                </a:solidFill>
              </a:rPr>
              <a:t>In the constrained set, use LinkCount to choose the final entity (Entity Prediction Model)</a:t>
            </a:r>
            <a:endParaRPr sz="1300">
              <a:solidFill>
                <a:srgbClr val="494949"/>
              </a:solidFill>
            </a:endParaRPr>
          </a:p>
          <a:p>
            <a:pPr indent="0" lvl="0" marL="457200" marR="0" rtl="0" algn="l">
              <a:lnSpc>
                <a:spcPct val="170000"/>
              </a:lnSpc>
              <a:spcBef>
                <a:spcPts val="0"/>
              </a:spcBef>
              <a:spcAft>
                <a:spcPts val="0"/>
              </a:spcAft>
              <a:buNone/>
            </a:pPr>
            <a:r>
              <a:rPr lang="en-US" sz="1100">
                <a:solidFill>
                  <a:srgbClr val="494949"/>
                </a:solidFill>
              </a:rPr>
              <a:t>eg. “bass</a:t>
            </a:r>
            <a:r>
              <a:rPr lang="en-US" sz="1300">
                <a:solidFill>
                  <a:srgbClr val="494949"/>
                </a:solidFill>
              </a:rPr>
              <a:t>”:</a:t>
            </a:r>
            <a:r>
              <a:rPr lang="en-US" sz="1100">
                <a:solidFill>
                  <a:srgbClr val="494949"/>
                </a:solidFill>
              </a:rPr>
              <a:t>a type of fish</a:t>
            </a:r>
            <a:r>
              <a:rPr lang="en-US" sz="1300">
                <a:solidFill>
                  <a:srgbClr val="494949"/>
                </a:solidFill>
              </a:rPr>
              <a:t>, </a:t>
            </a:r>
            <a:r>
              <a:rPr lang="en-US" sz="1100">
                <a:solidFill>
                  <a:srgbClr val="494949"/>
                </a:solidFill>
              </a:rPr>
              <a:t>tones of low frequency</a:t>
            </a:r>
            <a:r>
              <a:rPr lang="en-US" sz="1300">
                <a:solidFill>
                  <a:srgbClr val="494949"/>
                </a:solidFill>
              </a:rPr>
              <a:t>, </a:t>
            </a:r>
            <a:r>
              <a:rPr lang="en-US" sz="1100">
                <a:solidFill>
                  <a:srgbClr val="494949"/>
                </a:solidFill>
              </a:rPr>
              <a:t>a type of instrument</a:t>
            </a:r>
            <a:endParaRPr sz="1300">
              <a:solidFill>
                <a:srgbClr val="494949"/>
              </a:solidFill>
            </a:endParaRPr>
          </a:p>
          <a:p>
            <a:pPr indent="0" lvl="0" marL="0" rtl="0" algn="l">
              <a:lnSpc>
                <a:spcPct val="170000"/>
              </a:lnSpc>
              <a:spcBef>
                <a:spcPts val="0"/>
              </a:spcBef>
              <a:spcAft>
                <a:spcPts val="0"/>
              </a:spcAft>
              <a:buNone/>
            </a:pPr>
            <a:r>
              <a:t/>
            </a:r>
            <a:endParaRPr sz="1000">
              <a:solidFill>
                <a:srgbClr val="49494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2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7"/>
          <p:cNvSpPr txBox="1"/>
          <p:nvPr>
            <p:ph type="title"/>
          </p:nvPr>
        </p:nvSpPr>
        <p:spPr>
          <a:xfrm>
            <a:off x="301625" y="149925"/>
            <a:ext cx="862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Research Problems Addressed </a:t>
            </a:r>
            <a:r>
              <a:rPr b="0" lang="en-US" sz="2400"/>
              <a:t>--</a:t>
            </a:r>
            <a:r>
              <a:rPr b="0" lang="en-US" sz="2400"/>
              <a:t>Type</a:t>
            </a:r>
            <a:endParaRPr b="0" sz="2400"/>
          </a:p>
          <a:p>
            <a:pPr indent="0" lvl="0" marL="12700" rtl="0" algn="l">
              <a:lnSpc>
                <a:spcPct val="100000"/>
              </a:lnSpc>
              <a:spcBef>
                <a:spcPts val="0"/>
              </a:spcBef>
              <a:spcAft>
                <a:spcPts val="0"/>
              </a:spcAft>
              <a:buNone/>
            </a:pPr>
            <a:r>
              <a:t/>
            </a:r>
            <a:endParaRPr b="0" sz="2400"/>
          </a:p>
          <a:p>
            <a:pPr indent="0" lvl="0" marL="12700" rtl="0" algn="l">
              <a:lnSpc>
                <a:spcPct val="100000"/>
              </a:lnSpc>
              <a:spcBef>
                <a:spcPts val="0"/>
              </a:spcBef>
              <a:spcAft>
                <a:spcPts val="0"/>
              </a:spcAft>
              <a:buNone/>
            </a:pPr>
            <a:r>
              <a:t/>
            </a:r>
            <a:endParaRPr sz="2400"/>
          </a:p>
        </p:txBody>
      </p:sp>
      <p:sp>
        <p:nvSpPr>
          <p:cNvPr id="230" name="Google Shape;230;p2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32" name="Google Shape;232;p27"/>
          <p:cNvSpPr txBox="1"/>
          <p:nvPr>
            <p:ph idx="1" type="body"/>
          </p:nvPr>
        </p:nvSpPr>
        <p:spPr>
          <a:xfrm>
            <a:off x="301625" y="1144500"/>
            <a:ext cx="8485500" cy="3612300"/>
          </a:xfrm>
          <a:prstGeom prst="rect">
            <a:avLst/>
          </a:prstGeom>
        </p:spPr>
        <p:txBody>
          <a:bodyPr anchorCtr="0" anchor="t" bIns="0" lIns="0" spcFirstLastPara="1" rIns="0" wrap="square" tIns="0">
            <a:noAutofit/>
          </a:bodyPr>
          <a:lstStyle/>
          <a:p>
            <a:pPr indent="-342900" lvl="0" marL="457200" marR="0" rtl="0" algn="l">
              <a:lnSpc>
                <a:spcPct val="100000"/>
              </a:lnSpc>
              <a:spcBef>
                <a:spcPts val="0"/>
              </a:spcBef>
              <a:spcAft>
                <a:spcPts val="0"/>
              </a:spcAft>
              <a:buClr>
                <a:srgbClr val="494949"/>
              </a:buClr>
              <a:buSzPts val="1800"/>
              <a:buChar char="➔"/>
            </a:pPr>
            <a:r>
              <a:rPr lang="en-US">
                <a:solidFill>
                  <a:srgbClr val="494949"/>
                </a:solidFill>
                <a:latin typeface="Arial"/>
                <a:ea typeface="Arial"/>
                <a:cs typeface="Arial"/>
                <a:sym typeface="Arial"/>
              </a:rPr>
              <a:t>Two steps before predicting the entity:</a:t>
            </a:r>
            <a:endParaRPr>
              <a:solidFill>
                <a:srgbClr val="494949"/>
              </a:solidFill>
              <a:latin typeface="Arial"/>
              <a:ea typeface="Arial"/>
              <a:cs typeface="Arial"/>
              <a:sym typeface="Arial"/>
            </a:endParaRPr>
          </a:p>
          <a:p>
            <a:pPr indent="-317500" lvl="1" marL="914400" marR="0" rtl="0" algn="l">
              <a:lnSpc>
                <a:spcPct val="115000"/>
              </a:lnSpc>
              <a:spcBef>
                <a:spcPts val="0"/>
              </a:spcBef>
              <a:spcAft>
                <a:spcPts val="0"/>
              </a:spcAft>
              <a:buClr>
                <a:srgbClr val="494949"/>
              </a:buClr>
              <a:buSzPts val="1400"/>
              <a:buChar char="◆"/>
            </a:pPr>
            <a:r>
              <a:rPr lang="en-US" sz="1400">
                <a:solidFill>
                  <a:srgbClr val="494949"/>
                </a:solidFill>
                <a:latin typeface="Arial"/>
                <a:ea typeface="Arial"/>
                <a:cs typeface="Arial"/>
                <a:sym typeface="Arial"/>
              </a:rPr>
              <a:t>Construct a Type System: define the type</a:t>
            </a:r>
            <a:endParaRPr sz="1400">
              <a:solidFill>
                <a:srgbClr val="494949"/>
              </a:solidFill>
              <a:latin typeface="Arial"/>
              <a:ea typeface="Arial"/>
              <a:cs typeface="Arial"/>
              <a:sym typeface="Arial"/>
            </a:endParaRPr>
          </a:p>
          <a:p>
            <a:pPr indent="-317500" lvl="1" marL="914400" marR="0" rtl="0" algn="l">
              <a:lnSpc>
                <a:spcPct val="115000"/>
              </a:lnSpc>
              <a:spcBef>
                <a:spcPts val="0"/>
              </a:spcBef>
              <a:spcAft>
                <a:spcPts val="0"/>
              </a:spcAft>
              <a:buClr>
                <a:srgbClr val="494949"/>
              </a:buClr>
              <a:buSzPts val="1400"/>
              <a:buChar char="◆"/>
            </a:pPr>
            <a:r>
              <a:rPr lang="en-US" sz="1400">
                <a:solidFill>
                  <a:srgbClr val="494949"/>
                </a:solidFill>
                <a:latin typeface="Arial"/>
                <a:ea typeface="Arial"/>
                <a:cs typeface="Arial"/>
                <a:sym typeface="Arial"/>
              </a:rPr>
              <a:t>Build a Type Classifier</a:t>
            </a:r>
            <a:endParaRPr sz="1400">
              <a:solidFill>
                <a:srgbClr val="494949"/>
              </a:solidFill>
              <a:latin typeface="Arial"/>
              <a:ea typeface="Arial"/>
              <a:cs typeface="Arial"/>
              <a:sym typeface="Arial"/>
            </a:endParaRPr>
          </a:p>
          <a:p>
            <a:pPr indent="-342900" lvl="0" marL="457200" marR="0" rtl="0" algn="l">
              <a:lnSpc>
                <a:spcPct val="115000"/>
              </a:lnSpc>
              <a:spcBef>
                <a:spcPts val="0"/>
              </a:spcBef>
              <a:spcAft>
                <a:spcPts val="0"/>
              </a:spcAft>
              <a:buClr>
                <a:srgbClr val="494949"/>
              </a:buClr>
              <a:buSzPts val="1800"/>
              <a:buFont typeface="Arial"/>
              <a:buChar char="➔"/>
            </a:pPr>
            <a:r>
              <a:rPr lang="en-US">
                <a:solidFill>
                  <a:srgbClr val="494949"/>
                </a:solidFill>
                <a:latin typeface="Arial"/>
                <a:ea typeface="Arial"/>
                <a:cs typeface="Arial"/>
                <a:sym typeface="Arial"/>
              </a:rPr>
              <a:t>Relationship between 2 steps:</a:t>
            </a:r>
            <a:endParaRPr>
              <a:solidFill>
                <a:srgbClr val="494949"/>
              </a:solidFill>
              <a:latin typeface="Arial"/>
              <a:ea typeface="Arial"/>
              <a:cs typeface="Arial"/>
              <a:sym typeface="Arial"/>
            </a:endParaRPr>
          </a:p>
          <a:p>
            <a:pPr indent="-317500" lvl="1" marL="914400" marR="0" rtl="0" algn="l">
              <a:lnSpc>
                <a:spcPct val="115000"/>
              </a:lnSpc>
              <a:spcBef>
                <a:spcPts val="0"/>
              </a:spcBef>
              <a:spcAft>
                <a:spcPts val="0"/>
              </a:spcAft>
              <a:buClr>
                <a:srgbClr val="494949"/>
              </a:buClr>
              <a:buSzPts val="1400"/>
              <a:buChar char="◆"/>
            </a:pPr>
            <a:r>
              <a:rPr lang="en-US" sz="1400">
                <a:solidFill>
                  <a:srgbClr val="494949"/>
                </a:solidFill>
                <a:latin typeface="Arial"/>
                <a:ea typeface="Arial"/>
                <a:cs typeface="Arial"/>
                <a:sym typeface="Arial"/>
              </a:rPr>
              <a:t>use the type system to constrain the output of the Type Classifier</a:t>
            </a:r>
            <a:endParaRPr sz="1400">
              <a:solidFill>
                <a:srgbClr val="494949"/>
              </a:solidFill>
              <a:latin typeface="Arial"/>
              <a:ea typeface="Arial"/>
              <a:cs typeface="Arial"/>
              <a:sym typeface="Arial"/>
            </a:endParaRPr>
          </a:p>
          <a:p>
            <a:pPr indent="-317500" lvl="1" marL="914400" marR="0" rtl="0" algn="l">
              <a:lnSpc>
                <a:spcPct val="115000"/>
              </a:lnSpc>
              <a:spcBef>
                <a:spcPts val="0"/>
              </a:spcBef>
              <a:spcAft>
                <a:spcPts val="0"/>
              </a:spcAft>
              <a:buClr>
                <a:srgbClr val="494949"/>
              </a:buClr>
              <a:buSzPts val="1400"/>
              <a:buFont typeface="Arial"/>
              <a:buChar char="◆"/>
            </a:pPr>
            <a:r>
              <a:rPr lang="en-US" sz="1400">
                <a:solidFill>
                  <a:srgbClr val="494949"/>
                </a:solidFill>
                <a:latin typeface="Arial"/>
                <a:ea typeface="Arial"/>
                <a:cs typeface="Arial"/>
                <a:sym typeface="Arial"/>
              </a:rPr>
              <a:t>It’s hard to build them separately</a:t>
            </a:r>
            <a:endParaRPr sz="1400">
              <a:solidFill>
                <a:srgbClr val="494949"/>
              </a:solidFill>
              <a:latin typeface="Arial"/>
              <a:ea typeface="Arial"/>
              <a:cs typeface="Arial"/>
              <a:sym typeface="Arial"/>
            </a:endParaRPr>
          </a:p>
          <a:p>
            <a:pPr indent="-342900" lvl="0" marL="457200" marR="0" rtl="0" algn="l">
              <a:lnSpc>
                <a:spcPct val="115000"/>
              </a:lnSpc>
              <a:spcBef>
                <a:spcPts val="0"/>
              </a:spcBef>
              <a:spcAft>
                <a:spcPts val="0"/>
              </a:spcAft>
              <a:buClr>
                <a:srgbClr val="494949"/>
              </a:buClr>
              <a:buSzPts val="1800"/>
              <a:buChar char="➔"/>
            </a:pPr>
            <a:r>
              <a:rPr lang="en-US">
                <a:solidFill>
                  <a:srgbClr val="494949"/>
                </a:solidFill>
                <a:latin typeface="Arial"/>
                <a:ea typeface="Arial"/>
                <a:cs typeface="Arial"/>
                <a:sym typeface="Arial"/>
              </a:rPr>
              <a:t>Build it together</a:t>
            </a:r>
            <a:endParaRPr>
              <a:solidFill>
                <a:srgbClr val="494949"/>
              </a:solidFill>
              <a:latin typeface="Arial"/>
              <a:ea typeface="Arial"/>
              <a:cs typeface="Arial"/>
              <a:sym typeface="Arial"/>
            </a:endParaRPr>
          </a:p>
          <a:p>
            <a:pPr indent="-317500" lvl="1" marL="914400" marR="0" rtl="0" algn="l">
              <a:lnSpc>
                <a:spcPct val="115000"/>
              </a:lnSpc>
              <a:spcBef>
                <a:spcPts val="0"/>
              </a:spcBef>
              <a:spcAft>
                <a:spcPts val="0"/>
              </a:spcAft>
              <a:buClr>
                <a:srgbClr val="494949"/>
              </a:buClr>
              <a:buSzPts val="1400"/>
              <a:buChar char="◆"/>
            </a:pPr>
            <a:r>
              <a:rPr lang="en-US" sz="1400">
                <a:solidFill>
                  <a:srgbClr val="494949"/>
                </a:solidFill>
                <a:latin typeface="Arial"/>
                <a:ea typeface="Arial"/>
                <a:cs typeface="Arial"/>
                <a:sym typeface="Arial"/>
              </a:rPr>
              <a:t>regard as mixed integer problem:  </a:t>
            </a:r>
            <a:r>
              <a:rPr lang="en-US" sz="1200">
                <a:solidFill>
                  <a:srgbClr val="595959"/>
                </a:solidFill>
                <a:latin typeface="Arial"/>
                <a:ea typeface="Arial"/>
                <a:cs typeface="Arial"/>
                <a:sym typeface="Arial"/>
              </a:rPr>
              <a:t>discrete variables are in Type System Construction, and</a:t>
            </a:r>
            <a:r>
              <a:rPr lang="en-US">
                <a:solidFill>
                  <a:srgbClr val="494949"/>
                </a:solidFill>
                <a:latin typeface="Arial"/>
                <a:ea typeface="Arial"/>
                <a:cs typeface="Arial"/>
                <a:sym typeface="Arial"/>
              </a:rPr>
              <a:t> </a:t>
            </a:r>
            <a:r>
              <a:rPr lang="en-US" sz="1200">
                <a:solidFill>
                  <a:srgbClr val="595959"/>
                </a:solidFill>
                <a:latin typeface="Arial"/>
                <a:ea typeface="Arial"/>
                <a:cs typeface="Arial"/>
                <a:sym typeface="Arial"/>
              </a:rPr>
              <a:t>continuous variables control a classifier fit to the type system</a:t>
            </a:r>
            <a:endParaRPr sz="1200">
              <a:solidFill>
                <a:srgbClr val="595959"/>
              </a:solidFill>
              <a:latin typeface="Arial"/>
              <a:ea typeface="Arial"/>
              <a:cs typeface="Arial"/>
              <a:sym typeface="Arial"/>
            </a:endParaRPr>
          </a:p>
          <a:p>
            <a:pPr indent="-317500" lvl="1" marL="914400" marR="0" rtl="0" algn="l">
              <a:lnSpc>
                <a:spcPct val="115000"/>
              </a:lnSpc>
              <a:spcBef>
                <a:spcPts val="0"/>
              </a:spcBef>
              <a:spcAft>
                <a:spcPts val="0"/>
              </a:spcAft>
              <a:buClr>
                <a:srgbClr val="494949"/>
              </a:buClr>
              <a:buSzPts val="1400"/>
              <a:buChar char="◆"/>
            </a:pPr>
            <a:r>
              <a:rPr lang="en-US" sz="1400">
                <a:solidFill>
                  <a:srgbClr val="494949"/>
                </a:solidFill>
                <a:latin typeface="Arial"/>
                <a:ea typeface="Arial"/>
                <a:cs typeface="Arial"/>
                <a:sym typeface="Arial"/>
              </a:rPr>
              <a:t>Firstly fix the Type Classifier(2 classifier) to construct the Type Sysment. Then use SoftMax to build the real Type Classifier</a:t>
            </a:r>
            <a:endParaRPr sz="1400">
              <a:solidFill>
                <a:srgbClr val="494949"/>
              </a:solidFill>
              <a:latin typeface="Arial"/>
              <a:ea typeface="Arial"/>
              <a:cs typeface="Arial"/>
              <a:sym typeface="Arial"/>
            </a:endParaRPr>
          </a:p>
          <a:p>
            <a:pPr indent="0" lvl="0" marL="0" marR="0" rtl="0" algn="l">
              <a:lnSpc>
                <a:spcPct val="115000"/>
              </a:lnSpc>
              <a:spcBef>
                <a:spcPts val="1600"/>
              </a:spcBef>
              <a:spcAft>
                <a:spcPts val="1600"/>
              </a:spcAft>
              <a:buNone/>
            </a:pPr>
            <a:r>
              <a:t/>
            </a:r>
            <a:endParaRPr sz="1200">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10"/>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0"/>
          <p:cNvSpPr txBox="1"/>
          <p:nvPr>
            <p:ph type="title"/>
          </p:nvPr>
        </p:nvSpPr>
        <p:spPr>
          <a:xfrm>
            <a:off x="3383850" y="2734325"/>
            <a:ext cx="2376300" cy="7434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Datasets</a:t>
            </a:r>
            <a:endParaRPr/>
          </a:p>
          <a:p>
            <a:pPr indent="0" lvl="0" marL="12700" rtl="0" algn="l">
              <a:lnSpc>
                <a:spcPct val="100000"/>
              </a:lnSpc>
              <a:spcBef>
                <a:spcPts val="0"/>
              </a:spcBef>
              <a:spcAft>
                <a:spcPts val="0"/>
              </a:spcAft>
              <a:buNone/>
            </a:pPr>
            <a:r>
              <a:t/>
            </a:r>
            <a:endParaRPr/>
          </a:p>
        </p:txBody>
      </p:sp>
      <p:sp>
        <p:nvSpPr>
          <p:cNvPr id="65" name="Google Shape;65;p10"/>
          <p:cNvSpPr/>
          <p:nvPr/>
        </p:nvSpPr>
        <p:spPr>
          <a:xfrm>
            <a:off x="3971945" y="1345049"/>
            <a:ext cx="1200102" cy="11480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0"/>
          <p:cNvSpPr txBox="1"/>
          <p:nvPr>
            <p:ph idx="11" type="ftr"/>
          </p:nvPr>
        </p:nvSpPr>
        <p:spPr>
          <a:xfrm>
            <a:off x="301625" y="4863092"/>
            <a:ext cx="2683510" cy="154529"/>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2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8"/>
          <p:cNvSpPr txBox="1"/>
          <p:nvPr>
            <p:ph type="title"/>
          </p:nvPr>
        </p:nvSpPr>
        <p:spPr>
          <a:xfrm>
            <a:off x="301625" y="149925"/>
            <a:ext cx="3953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Terminology</a:t>
            </a:r>
            <a:endParaRPr sz="2400"/>
          </a:p>
        </p:txBody>
      </p:sp>
      <p:sp>
        <p:nvSpPr>
          <p:cNvPr id="239" name="Google Shape;239;p2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41" name="Google Shape;241;p28"/>
          <p:cNvSpPr txBox="1"/>
          <p:nvPr/>
        </p:nvSpPr>
        <p:spPr>
          <a:xfrm>
            <a:off x="311700" y="1152475"/>
            <a:ext cx="8447100" cy="372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94949"/>
              </a:buClr>
              <a:buSzPts val="1300"/>
              <a:buChar char="●"/>
            </a:pPr>
            <a:r>
              <a:rPr b="1" lang="en-US" sz="1300">
                <a:solidFill>
                  <a:srgbClr val="494949"/>
                </a:solidFill>
              </a:rPr>
              <a:t>Relation：</a:t>
            </a:r>
            <a:r>
              <a:rPr lang="en-US" sz="1300">
                <a:solidFill>
                  <a:srgbClr val="494949"/>
                </a:solidFill>
              </a:rPr>
              <a:t>A</a:t>
            </a:r>
            <a:r>
              <a:rPr lang="en-US" sz="1300">
                <a:solidFill>
                  <a:srgbClr val="494949"/>
                </a:solidFill>
              </a:rPr>
              <a:t> set of rule that is inherited by entire group belonging to a particular member or entity. </a:t>
            </a:r>
            <a:br>
              <a:rPr lang="en-US" sz="1300">
                <a:solidFill>
                  <a:srgbClr val="494949"/>
                </a:solidFill>
              </a:rPr>
            </a:b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b="1" lang="en-US" sz="1300">
                <a:solidFill>
                  <a:srgbClr val="494949"/>
                </a:solidFill>
              </a:rPr>
              <a:t>Type：</a:t>
            </a:r>
            <a:r>
              <a:rPr lang="en-US" sz="1300">
                <a:solidFill>
                  <a:srgbClr val="494949"/>
                </a:solidFill>
              </a:rPr>
              <a:t>A label for a relation. e.g. </a:t>
            </a:r>
            <a:r>
              <a:rPr i="1" lang="en-US" sz="1300">
                <a:solidFill>
                  <a:srgbClr val="494949"/>
                </a:solidFill>
              </a:rPr>
              <a:t>IsHuman</a:t>
            </a:r>
            <a:r>
              <a:rPr lang="en-US" sz="1300">
                <a:solidFill>
                  <a:srgbClr val="494949"/>
                </a:solidFill>
              </a:rPr>
              <a:t> is the type applied to all children of </a:t>
            </a:r>
            <a:r>
              <a:rPr i="1" lang="en-US" sz="1300">
                <a:solidFill>
                  <a:srgbClr val="494949"/>
                </a:solidFill>
              </a:rPr>
              <a:t>Human</a:t>
            </a:r>
            <a:r>
              <a:rPr lang="en-US" sz="1300">
                <a:solidFill>
                  <a:srgbClr val="494949"/>
                </a:solidFill>
              </a:rPr>
              <a:t> connected by </a:t>
            </a:r>
            <a:r>
              <a:rPr i="1" lang="en-US" sz="1300">
                <a:solidFill>
                  <a:srgbClr val="494949"/>
                </a:solidFill>
              </a:rPr>
              <a:t>instance of</a:t>
            </a:r>
            <a:br>
              <a:rPr i="1" lang="en-US" sz="1300">
                <a:solidFill>
                  <a:srgbClr val="494949"/>
                </a:solidFill>
              </a:rPr>
            </a:b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b="1" lang="en-US" sz="1300">
                <a:solidFill>
                  <a:srgbClr val="494949"/>
                </a:solidFill>
              </a:rPr>
              <a:t>Type Axis:</a:t>
            </a:r>
            <a:r>
              <a:rPr lang="en-US" sz="1300">
                <a:solidFill>
                  <a:srgbClr val="494949"/>
                </a:solidFill>
              </a:rPr>
              <a:t> A branch for a unique type with a root node and edge type. e.g. IsHuman</a:t>
            </a:r>
            <a:br>
              <a:rPr lang="en-US" sz="1300">
                <a:solidFill>
                  <a:srgbClr val="494949"/>
                </a:solidFill>
              </a:rPr>
            </a:b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b="1" lang="en-US" sz="1300">
                <a:solidFill>
                  <a:srgbClr val="494949"/>
                </a:solidFill>
              </a:rPr>
              <a:t>Type System:</a:t>
            </a:r>
            <a:r>
              <a:rPr lang="en-US" sz="1300">
                <a:solidFill>
                  <a:srgbClr val="494949"/>
                </a:solidFill>
              </a:rPr>
              <a:t> A group of Type Axes for any entity. e.g. George Washington: {Person, Politics}</a:t>
            </a:r>
            <a:endParaRPr sz="1300">
              <a:solidFill>
                <a:srgbClr val="494949"/>
              </a:solidFill>
            </a:endParaRPr>
          </a:p>
          <a:p>
            <a:pPr indent="0" lvl="0" marL="0" rtl="0" algn="l">
              <a:lnSpc>
                <a:spcPct val="115000"/>
              </a:lnSpc>
              <a:spcBef>
                <a:spcPts val="1600"/>
              </a:spcBef>
              <a:spcAft>
                <a:spcPts val="1600"/>
              </a:spcAft>
              <a:buNone/>
            </a:pPr>
            <a:r>
              <a:t/>
            </a:r>
            <a:endParaRPr sz="1800">
              <a:solidFill>
                <a:srgbClr val="59595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2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9"/>
          <p:cNvSpPr txBox="1"/>
          <p:nvPr>
            <p:ph type="title"/>
          </p:nvPr>
        </p:nvSpPr>
        <p:spPr>
          <a:xfrm>
            <a:off x="301625" y="149925"/>
            <a:ext cx="3953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Methodology</a:t>
            </a:r>
            <a:endParaRPr sz="2400"/>
          </a:p>
        </p:txBody>
      </p:sp>
      <p:sp>
        <p:nvSpPr>
          <p:cNvPr id="248" name="Google Shape;248;p2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50" name="Google Shape;250;p29"/>
          <p:cNvSpPr txBox="1"/>
          <p:nvPr/>
        </p:nvSpPr>
        <p:spPr>
          <a:xfrm>
            <a:off x="311700" y="1152475"/>
            <a:ext cx="8447100" cy="372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94949"/>
              </a:buClr>
              <a:buSzPts val="1300"/>
              <a:buAutoNum type="arabicPeriod"/>
            </a:pPr>
            <a:r>
              <a:rPr lang="en-US" sz="1300">
                <a:solidFill>
                  <a:srgbClr val="494949"/>
                </a:solidFill>
              </a:rPr>
              <a:t>Create a </a:t>
            </a:r>
            <a:r>
              <a:rPr b="1" lang="en-US" sz="1300">
                <a:solidFill>
                  <a:srgbClr val="494949"/>
                </a:solidFill>
              </a:rPr>
              <a:t>type system</a:t>
            </a:r>
            <a:r>
              <a:rPr lang="en-US" sz="1300">
                <a:solidFill>
                  <a:srgbClr val="494949"/>
                </a:solidFill>
              </a:rPr>
              <a:t> and its </a:t>
            </a:r>
            <a:r>
              <a:rPr b="1" lang="en-US" sz="1300">
                <a:solidFill>
                  <a:srgbClr val="494949"/>
                </a:solidFill>
              </a:rPr>
              <a:t>classifier </a:t>
            </a:r>
            <a:r>
              <a:rPr lang="en-US" sz="1300">
                <a:solidFill>
                  <a:srgbClr val="494949"/>
                </a:solidFill>
              </a:rPr>
              <a:t>using entity prediction model and Wikipedia/Wikidata text snippets containing entity mention.</a:t>
            </a:r>
            <a:endParaRPr sz="1300">
              <a:solidFill>
                <a:srgbClr val="494949"/>
              </a:solidFill>
            </a:endParaRPr>
          </a:p>
          <a:p>
            <a:pPr indent="-311150" lvl="0" marL="457200" rtl="0" algn="l">
              <a:lnSpc>
                <a:spcPct val="115000"/>
              </a:lnSpc>
              <a:spcBef>
                <a:spcPts val="0"/>
              </a:spcBef>
              <a:spcAft>
                <a:spcPts val="0"/>
              </a:spcAft>
              <a:buClr>
                <a:srgbClr val="494949"/>
              </a:buClr>
              <a:buSzPts val="1300"/>
              <a:buAutoNum type="arabicPeriod"/>
            </a:pPr>
            <a:r>
              <a:rPr lang="en-US" sz="1300">
                <a:solidFill>
                  <a:srgbClr val="494949"/>
                </a:solidFill>
              </a:rPr>
              <a:t>Use </a:t>
            </a:r>
            <a:r>
              <a:rPr b="1" lang="en-US" sz="1300">
                <a:solidFill>
                  <a:srgbClr val="494949"/>
                </a:solidFill>
              </a:rPr>
              <a:t>LinkCount(e,m)</a:t>
            </a:r>
            <a:r>
              <a:rPr lang="en-US" sz="1300">
                <a:solidFill>
                  <a:srgbClr val="494949"/>
                </a:solidFill>
              </a:rPr>
              <a:t> as an </a:t>
            </a:r>
            <a:r>
              <a:rPr b="1" lang="en-US" sz="1300">
                <a:solidFill>
                  <a:srgbClr val="494949"/>
                </a:solidFill>
              </a:rPr>
              <a:t>entity prediction model</a:t>
            </a:r>
            <a:r>
              <a:rPr lang="en-US" sz="1300">
                <a:solidFill>
                  <a:srgbClr val="494949"/>
                </a:solidFill>
              </a:rPr>
              <a:t>.</a:t>
            </a:r>
            <a:endParaRPr sz="1300">
              <a:solidFill>
                <a:srgbClr val="494949"/>
              </a:solidFill>
            </a:endParaRPr>
          </a:p>
          <a:p>
            <a:pPr indent="-311150" lvl="0" marL="457200" rtl="0" algn="l">
              <a:lnSpc>
                <a:spcPct val="115000"/>
              </a:lnSpc>
              <a:spcBef>
                <a:spcPts val="0"/>
              </a:spcBef>
              <a:spcAft>
                <a:spcPts val="0"/>
              </a:spcAft>
              <a:buClr>
                <a:srgbClr val="494949"/>
              </a:buClr>
              <a:buSzPts val="1300"/>
              <a:buAutoNum type="arabicPeriod"/>
            </a:pPr>
            <a:r>
              <a:rPr b="1" lang="en-US" sz="1300">
                <a:solidFill>
                  <a:srgbClr val="494949"/>
                </a:solidFill>
              </a:rPr>
              <a:t>Mixed Integer Problem:</a:t>
            </a:r>
            <a:r>
              <a:rPr lang="en-US" sz="1300">
                <a:solidFill>
                  <a:srgbClr val="494949"/>
                </a:solidFill>
              </a:rPr>
              <a:t> </a:t>
            </a:r>
            <a:br>
              <a:rPr lang="en-US" sz="1300">
                <a:solidFill>
                  <a:srgbClr val="494949"/>
                </a:solidFill>
              </a:rPr>
            </a:br>
            <a:r>
              <a:rPr lang="en-US" sz="1300">
                <a:solidFill>
                  <a:srgbClr val="494949"/>
                </a:solidFill>
              </a:rPr>
              <a:t>discrete variables control </a:t>
            </a:r>
            <a:r>
              <a:rPr b="1" lang="en-US" sz="1300">
                <a:solidFill>
                  <a:srgbClr val="494949"/>
                </a:solidFill>
                <a:latin typeface="Dancing Script"/>
                <a:ea typeface="Dancing Script"/>
                <a:cs typeface="Dancing Script"/>
                <a:sym typeface="Dancing Script"/>
              </a:rPr>
              <a:t>A</a:t>
            </a:r>
            <a:r>
              <a:rPr lang="en-US" sz="1300">
                <a:solidFill>
                  <a:srgbClr val="494949"/>
                </a:solidFill>
              </a:rPr>
              <a:t> which roots r</a:t>
            </a:r>
            <a:r>
              <a:rPr baseline="-25000" lang="en-US" sz="1300">
                <a:solidFill>
                  <a:srgbClr val="494949"/>
                </a:solidFill>
              </a:rPr>
              <a:t>1</a:t>
            </a:r>
            <a:r>
              <a:rPr lang="en-US" sz="1300">
                <a:solidFill>
                  <a:srgbClr val="494949"/>
                </a:solidFill>
              </a:rPr>
              <a:t>,.....,r</a:t>
            </a:r>
            <a:r>
              <a:rPr baseline="-25000" lang="en-US" sz="1300">
                <a:solidFill>
                  <a:srgbClr val="494949"/>
                </a:solidFill>
              </a:rPr>
              <a:t>k</a:t>
            </a:r>
            <a:r>
              <a:rPr lang="en-US" sz="1300">
                <a:solidFill>
                  <a:srgbClr val="494949"/>
                </a:solidFill>
              </a:rPr>
              <a:t> and edge types g</a:t>
            </a:r>
            <a:r>
              <a:rPr baseline="-25000" lang="en-US" sz="1300">
                <a:solidFill>
                  <a:srgbClr val="494949"/>
                </a:solidFill>
              </a:rPr>
              <a:t>1</a:t>
            </a:r>
            <a:r>
              <a:rPr lang="en-US" sz="1300">
                <a:solidFill>
                  <a:srgbClr val="494949"/>
                </a:solidFill>
              </a:rPr>
              <a:t>,.....,g</a:t>
            </a:r>
            <a:r>
              <a:rPr baseline="-25000" lang="en-US" sz="1300">
                <a:solidFill>
                  <a:srgbClr val="494949"/>
                </a:solidFill>
              </a:rPr>
              <a:t>k</a:t>
            </a:r>
            <a:r>
              <a:rPr lang="en-US" sz="1300">
                <a:solidFill>
                  <a:srgbClr val="494949"/>
                </a:solidFill>
              </a:rPr>
              <a:t> among all roots R and edge types G will define type axes. And continuous variables ϴ parametrize a classifier fit to the type system.</a:t>
            </a:r>
            <a:br>
              <a:rPr lang="en-US" sz="1300">
                <a:solidFill>
                  <a:srgbClr val="494949"/>
                </a:solidFill>
              </a:rPr>
            </a:br>
            <a:r>
              <a:rPr lang="en-US" sz="1300">
                <a:solidFill>
                  <a:srgbClr val="494949"/>
                </a:solidFill>
              </a:rPr>
              <a:t>S</a:t>
            </a:r>
            <a:r>
              <a:rPr baseline="-25000" lang="en-US" sz="1300">
                <a:solidFill>
                  <a:srgbClr val="494949"/>
                </a:solidFill>
              </a:rPr>
              <a:t>model</a:t>
            </a:r>
            <a:r>
              <a:rPr lang="en-US" sz="1300">
                <a:solidFill>
                  <a:srgbClr val="494949"/>
                </a:solidFill>
              </a:rPr>
              <a:t>(</a:t>
            </a:r>
            <a:r>
              <a:rPr b="1" lang="en-US" sz="1300">
                <a:solidFill>
                  <a:srgbClr val="494949"/>
                </a:solidFill>
                <a:latin typeface="Dancing Script"/>
                <a:ea typeface="Dancing Script"/>
                <a:cs typeface="Dancing Script"/>
                <a:sym typeface="Dancing Script"/>
              </a:rPr>
              <a:t>A</a:t>
            </a:r>
            <a:r>
              <a:rPr lang="en-US" sz="1300">
                <a:solidFill>
                  <a:srgbClr val="494949"/>
                </a:solidFill>
              </a:rPr>
              <a:t>, ϴ) as the disambiguation accuracy given a test corpus containing mentions </a:t>
            </a:r>
            <a:br>
              <a:rPr lang="en-US" sz="1300">
                <a:solidFill>
                  <a:srgbClr val="494949"/>
                </a:solidFill>
              </a:rPr>
            </a:br>
            <a:r>
              <a:rPr lang="en-US" sz="1300">
                <a:solidFill>
                  <a:srgbClr val="494949"/>
                </a:solidFill>
              </a:rPr>
              <a:t>M = {(m</a:t>
            </a:r>
            <a:r>
              <a:rPr baseline="-25000" lang="en-US" sz="1300">
                <a:solidFill>
                  <a:srgbClr val="494949"/>
                </a:solidFill>
              </a:rPr>
              <a:t>0</a:t>
            </a:r>
            <a:r>
              <a:rPr lang="en-US" sz="1300">
                <a:solidFill>
                  <a:srgbClr val="494949"/>
                </a:solidFill>
              </a:rPr>
              <a:t>, e</a:t>
            </a:r>
            <a:r>
              <a:rPr baseline="-25000" lang="en-US" sz="1300">
                <a:solidFill>
                  <a:srgbClr val="494949"/>
                </a:solidFill>
              </a:rPr>
              <a:t>0</a:t>
            </a:r>
            <a:r>
              <a:rPr baseline="30000" lang="en-US" sz="1300">
                <a:solidFill>
                  <a:srgbClr val="494949"/>
                </a:solidFill>
              </a:rPr>
              <a:t>GT</a:t>
            </a:r>
            <a:r>
              <a:rPr lang="en-US" sz="1300">
                <a:solidFill>
                  <a:srgbClr val="494949"/>
                </a:solidFill>
              </a:rPr>
              <a:t>, E</a:t>
            </a:r>
            <a:r>
              <a:rPr baseline="-25000" lang="en-US" sz="1300">
                <a:solidFill>
                  <a:srgbClr val="494949"/>
                </a:solidFill>
              </a:rPr>
              <a:t>m0</a:t>
            </a:r>
            <a:r>
              <a:rPr lang="en-US" sz="1300">
                <a:solidFill>
                  <a:srgbClr val="494949"/>
                </a:solidFill>
              </a:rPr>
              <a:t> ),.....,(m</a:t>
            </a:r>
            <a:r>
              <a:rPr baseline="-25000" lang="en-US" sz="1300">
                <a:solidFill>
                  <a:srgbClr val="494949"/>
                </a:solidFill>
              </a:rPr>
              <a:t>n</a:t>
            </a:r>
            <a:r>
              <a:rPr lang="en-US" sz="1300">
                <a:solidFill>
                  <a:srgbClr val="494949"/>
                </a:solidFill>
              </a:rPr>
              <a:t>, e</a:t>
            </a:r>
            <a:r>
              <a:rPr baseline="-25000" lang="en-US" sz="1300">
                <a:solidFill>
                  <a:srgbClr val="494949"/>
                </a:solidFill>
              </a:rPr>
              <a:t>n</a:t>
            </a:r>
            <a:r>
              <a:rPr baseline="30000" lang="en-US" sz="1300">
                <a:solidFill>
                  <a:srgbClr val="494949"/>
                </a:solidFill>
              </a:rPr>
              <a:t>GT</a:t>
            </a:r>
            <a:r>
              <a:rPr lang="en-US" sz="1300">
                <a:solidFill>
                  <a:srgbClr val="494949"/>
                </a:solidFill>
              </a:rPr>
              <a:t> ; E</a:t>
            </a:r>
            <a:r>
              <a:rPr baseline="-25000" lang="en-US" sz="1300">
                <a:solidFill>
                  <a:srgbClr val="494949"/>
                </a:solidFill>
              </a:rPr>
              <a:t>mn</a:t>
            </a:r>
            <a:r>
              <a:rPr lang="en-US" sz="1300">
                <a:solidFill>
                  <a:srgbClr val="494949"/>
                </a:solidFill>
              </a:rPr>
              <a:t>)}</a:t>
            </a:r>
            <a:endParaRPr sz="1300">
              <a:solidFill>
                <a:srgbClr val="494949"/>
              </a:solidFill>
            </a:endParaRPr>
          </a:p>
          <a:p>
            <a:pPr indent="-311150" lvl="0" marL="457200" rtl="0" algn="l">
              <a:lnSpc>
                <a:spcPct val="115000"/>
              </a:lnSpc>
              <a:spcBef>
                <a:spcPts val="0"/>
              </a:spcBef>
              <a:spcAft>
                <a:spcPts val="0"/>
              </a:spcAft>
              <a:buClr>
                <a:srgbClr val="494949"/>
              </a:buClr>
              <a:buSzPts val="1300"/>
              <a:buAutoNum type="arabicPeriod"/>
            </a:pPr>
            <a:r>
              <a:rPr b="1" lang="en-US" sz="1300">
                <a:solidFill>
                  <a:srgbClr val="494949"/>
                </a:solidFill>
              </a:rPr>
              <a:t>EntityScore(e,m,D,</a:t>
            </a:r>
            <a:r>
              <a:rPr b="1" lang="en-US" sz="1300">
                <a:solidFill>
                  <a:srgbClr val="494949"/>
                </a:solidFill>
                <a:latin typeface="Dancing Script"/>
                <a:ea typeface="Dancing Script"/>
                <a:cs typeface="Dancing Script"/>
                <a:sym typeface="Dancing Script"/>
              </a:rPr>
              <a:t>A</a:t>
            </a:r>
            <a:r>
              <a:rPr b="1" lang="en-US" sz="1300">
                <a:solidFill>
                  <a:srgbClr val="494949"/>
                </a:solidFill>
              </a:rPr>
              <a:t>, ϴ): </a:t>
            </a:r>
            <a:r>
              <a:rPr lang="en-US" sz="1300">
                <a:solidFill>
                  <a:srgbClr val="494949"/>
                </a:solidFill>
              </a:rPr>
              <a:t>This model produces score for each proposed entity e given a mention m in the document D. </a:t>
            </a:r>
            <a:endParaRPr b="1" sz="1300">
              <a:solidFill>
                <a:srgbClr val="494949"/>
              </a:solidFill>
            </a:endParaRPr>
          </a:p>
          <a:p>
            <a:pPr indent="-311150" lvl="0" marL="457200" rtl="0" algn="l">
              <a:lnSpc>
                <a:spcPct val="115000"/>
              </a:lnSpc>
              <a:spcBef>
                <a:spcPts val="0"/>
              </a:spcBef>
              <a:spcAft>
                <a:spcPts val="0"/>
              </a:spcAft>
              <a:buClr>
                <a:srgbClr val="494949"/>
              </a:buClr>
              <a:buSzPts val="1300"/>
              <a:buAutoNum type="arabicPeriod"/>
            </a:pPr>
            <a:r>
              <a:rPr lang="en-US" sz="1300">
                <a:solidFill>
                  <a:srgbClr val="494949"/>
                </a:solidFill>
              </a:rPr>
              <a:t>Predicted entity for a given mention =&gt; e* = argmax</a:t>
            </a:r>
            <a:r>
              <a:rPr baseline="-25000" lang="en-US" sz="1300">
                <a:solidFill>
                  <a:srgbClr val="494949"/>
                </a:solidFill>
              </a:rPr>
              <a:t>eϵEm</a:t>
            </a:r>
            <a:r>
              <a:rPr lang="en-US" sz="1300">
                <a:solidFill>
                  <a:srgbClr val="494949"/>
                </a:solidFill>
              </a:rPr>
              <a:t> EntityScore(e,m,D,</a:t>
            </a:r>
            <a:r>
              <a:rPr lang="en-US" sz="1300">
                <a:solidFill>
                  <a:srgbClr val="494949"/>
                </a:solidFill>
                <a:latin typeface="Dancing Script"/>
                <a:ea typeface="Dancing Script"/>
                <a:cs typeface="Dancing Script"/>
                <a:sym typeface="Dancing Script"/>
              </a:rPr>
              <a:t>A</a:t>
            </a:r>
            <a:r>
              <a:rPr lang="en-US" sz="1300">
                <a:solidFill>
                  <a:srgbClr val="494949"/>
                </a:solidFill>
              </a:rPr>
              <a:t>, ϴ)</a:t>
            </a:r>
            <a:endParaRPr sz="1300">
              <a:solidFill>
                <a:srgbClr val="494949"/>
              </a:solidFill>
            </a:endParaRPr>
          </a:p>
          <a:p>
            <a:pPr indent="-311150" lvl="0" marL="457200" rtl="0" algn="l">
              <a:lnSpc>
                <a:spcPct val="115000"/>
              </a:lnSpc>
              <a:spcBef>
                <a:spcPts val="0"/>
              </a:spcBef>
              <a:spcAft>
                <a:spcPts val="0"/>
              </a:spcAft>
              <a:buClr>
                <a:srgbClr val="494949"/>
              </a:buClr>
              <a:buSzPts val="1300"/>
              <a:buAutoNum type="arabicPeriod"/>
            </a:pPr>
            <a:r>
              <a:rPr lang="en-US" sz="1300">
                <a:solidFill>
                  <a:srgbClr val="494949"/>
                </a:solidFill>
              </a:rPr>
              <a:t>e* = e</a:t>
            </a:r>
            <a:r>
              <a:rPr baseline="30000" lang="en-US" sz="1300">
                <a:solidFill>
                  <a:srgbClr val="494949"/>
                </a:solidFill>
              </a:rPr>
              <a:t>GT</a:t>
            </a:r>
            <a:r>
              <a:rPr lang="en-US" sz="1300">
                <a:solidFill>
                  <a:srgbClr val="494949"/>
                </a:solidFill>
              </a:rPr>
              <a:t> shows that the mention is disambiguated; e</a:t>
            </a:r>
            <a:r>
              <a:rPr baseline="30000" lang="en-US" sz="1300">
                <a:solidFill>
                  <a:srgbClr val="494949"/>
                </a:solidFill>
              </a:rPr>
              <a:t>GT</a:t>
            </a:r>
            <a:r>
              <a:rPr lang="en-US" sz="1300">
                <a:solidFill>
                  <a:srgbClr val="494949"/>
                </a:solidFill>
              </a:rPr>
              <a:t> =&gt; Ground Truth entity</a:t>
            </a:r>
            <a:endParaRPr sz="2800">
              <a:solidFill>
                <a:srgbClr val="000000"/>
              </a:solidFill>
            </a:endParaRPr>
          </a:p>
          <a:p>
            <a:pPr indent="0" lvl="0" marL="457200" rtl="0" algn="l">
              <a:lnSpc>
                <a:spcPct val="115000"/>
              </a:lnSpc>
              <a:spcBef>
                <a:spcPts val="1600"/>
              </a:spcBef>
              <a:spcAft>
                <a:spcPts val="1600"/>
              </a:spcAft>
              <a:buNone/>
            </a:pPr>
            <a:r>
              <a:t/>
            </a:r>
            <a:endParaRPr sz="2800">
              <a:solidFill>
                <a:srgbClr val="000000"/>
              </a:solidFill>
            </a:endParaRPr>
          </a:p>
        </p:txBody>
      </p:sp>
      <p:pic>
        <p:nvPicPr>
          <p:cNvPr id="251" name="Google Shape;251;p29"/>
          <p:cNvPicPr preferRelativeResize="0"/>
          <p:nvPr/>
        </p:nvPicPr>
        <p:blipFill rotWithShape="1">
          <a:blip r:embed="rId3">
            <a:alphaModFix/>
          </a:blip>
          <a:srcRect b="0" l="0" r="0" t="6059"/>
          <a:stretch/>
        </p:blipFill>
        <p:spPr>
          <a:xfrm>
            <a:off x="2543888" y="4044300"/>
            <a:ext cx="3982715" cy="71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3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30"/>
          <p:cNvSpPr txBox="1"/>
          <p:nvPr>
            <p:ph type="title"/>
          </p:nvPr>
        </p:nvSpPr>
        <p:spPr>
          <a:xfrm>
            <a:off x="301625" y="149925"/>
            <a:ext cx="8447100" cy="352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100"/>
              <a:t>Algorithm Step 1: Discrete Optimization of Type System</a:t>
            </a:r>
            <a:endParaRPr sz="2100"/>
          </a:p>
        </p:txBody>
      </p:sp>
      <p:sp>
        <p:nvSpPr>
          <p:cNvPr id="258" name="Google Shape;258;p3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3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60" name="Google Shape;260;p30"/>
          <p:cNvSpPr txBox="1"/>
          <p:nvPr/>
        </p:nvSpPr>
        <p:spPr>
          <a:xfrm>
            <a:off x="311700" y="905825"/>
            <a:ext cx="8520600" cy="4013100"/>
          </a:xfrm>
          <a:prstGeom prst="rect">
            <a:avLst/>
          </a:prstGeom>
          <a:noFill/>
          <a:ln>
            <a:noFill/>
          </a:ln>
        </p:spPr>
        <p:txBody>
          <a:bodyPr anchorCtr="0" anchor="t" bIns="91425" lIns="91425" spcFirstLastPara="1" rIns="91425" wrap="square" tIns="91425">
            <a:noAutofit/>
          </a:bodyPr>
          <a:lstStyle/>
          <a:p>
            <a:pPr indent="-311150" lvl="0" marL="457200" rtl="0" algn="l">
              <a:lnSpc>
                <a:spcPct val="170000"/>
              </a:lnSpc>
              <a:spcBef>
                <a:spcPts val="0"/>
              </a:spcBef>
              <a:spcAft>
                <a:spcPts val="0"/>
              </a:spcAft>
              <a:buClr>
                <a:srgbClr val="494949"/>
              </a:buClr>
              <a:buSzPts val="1300"/>
              <a:buChar char="●"/>
            </a:pPr>
            <a:r>
              <a:rPr lang="en-US" sz="1300">
                <a:solidFill>
                  <a:srgbClr val="494949"/>
                </a:solidFill>
              </a:rPr>
              <a:t>Extend the EL task to associate with each entity a series of types (e.g. Person, Place, etc.)</a:t>
            </a:r>
            <a:endParaRPr sz="1300">
              <a:solidFill>
                <a:srgbClr val="494949"/>
              </a:solidFill>
            </a:endParaRPr>
          </a:p>
          <a:p>
            <a:pPr indent="-311150" lvl="0" marL="457200" rtl="0" algn="l">
              <a:lnSpc>
                <a:spcPct val="170000"/>
              </a:lnSpc>
              <a:spcBef>
                <a:spcPts val="0"/>
              </a:spcBef>
              <a:spcAft>
                <a:spcPts val="0"/>
              </a:spcAft>
              <a:buClr>
                <a:srgbClr val="494949"/>
              </a:buClr>
              <a:buSzPts val="1300"/>
              <a:buChar char="●"/>
            </a:pPr>
            <a:r>
              <a:rPr lang="en-US" sz="1300">
                <a:solidFill>
                  <a:srgbClr val="494949"/>
                </a:solidFill>
              </a:rPr>
              <a:t>Heuristic search or stochastic optimization to find </a:t>
            </a:r>
            <a:r>
              <a:rPr b="1" lang="en-US" sz="1300">
                <a:solidFill>
                  <a:srgbClr val="494949"/>
                </a:solidFill>
                <a:latin typeface="Dancing Script"/>
                <a:ea typeface="Dancing Script"/>
                <a:cs typeface="Dancing Script"/>
                <a:sym typeface="Dancing Script"/>
              </a:rPr>
              <a:t>A</a:t>
            </a:r>
            <a:r>
              <a:rPr lang="en-US" sz="1300">
                <a:solidFill>
                  <a:srgbClr val="494949"/>
                </a:solidFill>
              </a:rPr>
              <a:t>.</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Use proxy objective </a:t>
            </a:r>
            <a:r>
              <a:rPr b="1" i="1" lang="en-US" sz="1300">
                <a:solidFill>
                  <a:srgbClr val="494949"/>
                </a:solidFill>
              </a:rPr>
              <a:t>J</a:t>
            </a:r>
            <a:r>
              <a:rPr i="1" lang="en-US" sz="1300">
                <a:solidFill>
                  <a:srgbClr val="494949"/>
                </a:solidFill>
              </a:rPr>
              <a:t> </a:t>
            </a:r>
            <a:r>
              <a:rPr lang="en-US" sz="1300">
                <a:solidFill>
                  <a:srgbClr val="494949"/>
                </a:solidFill>
              </a:rPr>
              <a:t>for the discrete optimization</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i="1" lang="en-US" sz="1300">
                <a:solidFill>
                  <a:srgbClr val="494949"/>
                </a:solidFill>
              </a:rPr>
              <a:t>J</a:t>
            </a:r>
            <a:r>
              <a:rPr lang="en-US" sz="1300">
                <a:solidFill>
                  <a:srgbClr val="494949"/>
                </a:solidFill>
              </a:rPr>
              <a:t>(</a:t>
            </a:r>
            <a:r>
              <a:rPr b="1" lang="en-US" sz="1300">
                <a:solidFill>
                  <a:srgbClr val="494949"/>
                </a:solidFill>
                <a:latin typeface="Dancing Script"/>
                <a:ea typeface="Dancing Script"/>
                <a:cs typeface="Dancing Script"/>
                <a:sym typeface="Dancing Script"/>
              </a:rPr>
              <a:t>A</a:t>
            </a:r>
            <a:r>
              <a:rPr lang="en-US" sz="1300">
                <a:solidFill>
                  <a:srgbClr val="494949"/>
                </a:solidFill>
              </a:rPr>
              <a:t>) =(S</a:t>
            </a:r>
            <a:r>
              <a:rPr baseline="-25000" lang="en-US" sz="1300">
                <a:solidFill>
                  <a:srgbClr val="494949"/>
                </a:solidFill>
              </a:rPr>
              <a:t>oracle</a:t>
            </a:r>
            <a:r>
              <a:rPr lang="en-US" sz="1300">
                <a:solidFill>
                  <a:srgbClr val="494949"/>
                </a:solidFill>
              </a:rPr>
              <a:t> - S</a:t>
            </a:r>
            <a:r>
              <a:rPr baseline="-25000" lang="en-US" sz="1300">
                <a:solidFill>
                  <a:srgbClr val="494949"/>
                </a:solidFill>
              </a:rPr>
              <a:t>greedy</a:t>
            </a:r>
            <a:r>
              <a:rPr lang="en-US" sz="1300">
                <a:solidFill>
                  <a:srgbClr val="494949"/>
                </a:solidFill>
              </a:rPr>
              <a:t>) </a:t>
            </a:r>
            <a:r>
              <a:rPr b="1" lang="en-US" sz="1300">
                <a:solidFill>
                  <a:srgbClr val="494949"/>
                </a:solidFill>
              </a:rPr>
              <a:t>.</a:t>
            </a:r>
            <a:r>
              <a:rPr lang="en-US" sz="1300">
                <a:solidFill>
                  <a:srgbClr val="494949"/>
                </a:solidFill>
              </a:rPr>
              <a:t> Learnability(</a:t>
            </a:r>
            <a:r>
              <a:rPr b="1" lang="en-US" sz="1300">
                <a:solidFill>
                  <a:srgbClr val="494949"/>
                </a:solidFill>
                <a:latin typeface="Dancing Script"/>
                <a:ea typeface="Dancing Script"/>
                <a:cs typeface="Dancing Script"/>
                <a:sym typeface="Dancing Script"/>
              </a:rPr>
              <a:t>A</a:t>
            </a:r>
            <a:r>
              <a:rPr lang="en-US" sz="1300">
                <a:solidFill>
                  <a:srgbClr val="494949"/>
                </a:solidFill>
              </a:rPr>
              <a:t>) + S</a:t>
            </a:r>
            <a:r>
              <a:rPr baseline="-25000" lang="en-US" sz="1300">
                <a:solidFill>
                  <a:srgbClr val="494949"/>
                </a:solidFill>
              </a:rPr>
              <a:t>greedy</a:t>
            </a:r>
            <a:r>
              <a:rPr lang="en-US" sz="1300">
                <a:solidFill>
                  <a:srgbClr val="494949"/>
                </a:solidFill>
              </a:rPr>
              <a:t> - |</a:t>
            </a:r>
            <a:r>
              <a:rPr b="1" lang="en-US" sz="1300">
                <a:solidFill>
                  <a:srgbClr val="494949"/>
                </a:solidFill>
                <a:latin typeface="Dancing Script"/>
                <a:ea typeface="Dancing Script"/>
                <a:cs typeface="Dancing Script"/>
                <a:sym typeface="Dancing Script"/>
              </a:rPr>
              <a:t>A|</a:t>
            </a:r>
            <a:r>
              <a:rPr lang="en-US" sz="1300">
                <a:solidFill>
                  <a:srgbClr val="494949"/>
                </a:solidFill>
                <a:latin typeface="Dancing Script"/>
                <a:ea typeface="Dancing Script"/>
                <a:cs typeface="Dancing Script"/>
                <a:sym typeface="Dancing Script"/>
              </a:rPr>
              <a:t> </a:t>
            </a:r>
            <a:r>
              <a:rPr b="1" lang="en-US" sz="1300">
                <a:solidFill>
                  <a:srgbClr val="494949"/>
                </a:solidFill>
              </a:rPr>
              <a:t>.</a:t>
            </a:r>
            <a:r>
              <a:rPr b="1" lang="en-US" sz="1300">
                <a:solidFill>
                  <a:srgbClr val="494949"/>
                </a:solidFill>
                <a:latin typeface="Dancing Script"/>
                <a:ea typeface="Dancing Script"/>
                <a:cs typeface="Dancing Script"/>
                <a:sym typeface="Dancing Script"/>
              </a:rPr>
              <a:t> </a:t>
            </a:r>
            <a:r>
              <a:rPr lang="en-US" sz="1300">
                <a:solidFill>
                  <a:srgbClr val="494949"/>
                </a:solidFill>
                <a:latin typeface="Dancing Script"/>
                <a:ea typeface="Dancing Script"/>
                <a:cs typeface="Dancing Script"/>
                <a:sym typeface="Dancing Script"/>
              </a:rPr>
              <a:t>𝞴</a:t>
            </a:r>
            <a:r>
              <a:rPr lang="en-US" sz="1300">
                <a:solidFill>
                  <a:srgbClr val="494949"/>
                </a:solidFill>
              </a:rPr>
              <a:t> </a:t>
            </a:r>
            <a:endParaRPr sz="1300">
              <a:solidFill>
                <a:srgbClr val="494949"/>
              </a:solidFill>
            </a:endParaRPr>
          </a:p>
          <a:p>
            <a:pPr indent="0" lvl="0" marL="457200" rtl="0" algn="l">
              <a:lnSpc>
                <a:spcPct val="115000"/>
              </a:lnSpc>
              <a:spcBef>
                <a:spcPts val="1600"/>
              </a:spcBef>
              <a:spcAft>
                <a:spcPts val="0"/>
              </a:spcAft>
              <a:buNone/>
            </a:pPr>
            <a:r>
              <a:rPr lang="en-US" sz="1300">
                <a:solidFill>
                  <a:srgbClr val="494949"/>
                </a:solidFill>
              </a:rPr>
              <a:t>S</a:t>
            </a:r>
            <a:r>
              <a:rPr baseline="-25000" lang="en-US" sz="1300">
                <a:solidFill>
                  <a:srgbClr val="494949"/>
                </a:solidFill>
              </a:rPr>
              <a:t>oracle</a:t>
            </a:r>
            <a:r>
              <a:rPr lang="en-US" sz="1300">
                <a:solidFill>
                  <a:srgbClr val="494949"/>
                </a:solidFill>
              </a:rPr>
              <a:t>: disambiguation accuracy</a:t>
            </a:r>
            <a:br>
              <a:rPr lang="en-US" sz="1300">
                <a:solidFill>
                  <a:srgbClr val="494949"/>
                </a:solidFill>
              </a:rPr>
            </a:br>
            <a:r>
              <a:rPr lang="en-US" sz="1300">
                <a:solidFill>
                  <a:srgbClr val="494949"/>
                </a:solidFill>
              </a:rPr>
              <a:t>S</a:t>
            </a:r>
            <a:r>
              <a:rPr baseline="-25000" lang="en-US" sz="1300">
                <a:solidFill>
                  <a:srgbClr val="494949"/>
                </a:solidFill>
              </a:rPr>
              <a:t>greedy</a:t>
            </a:r>
            <a:r>
              <a:rPr lang="en-US" sz="1300">
                <a:solidFill>
                  <a:srgbClr val="494949"/>
                </a:solidFill>
              </a:rPr>
              <a:t>: the accuracy of a system that predicts only according to the entity prediction model</a:t>
            </a:r>
            <a:br>
              <a:rPr lang="en-US" sz="1300">
                <a:solidFill>
                  <a:srgbClr val="494949"/>
                </a:solidFill>
              </a:rPr>
            </a:br>
            <a:r>
              <a:rPr lang="en-US" sz="1300">
                <a:solidFill>
                  <a:srgbClr val="494949"/>
                </a:solidFill>
                <a:latin typeface="Dancing Script"/>
                <a:ea typeface="Dancing Script"/>
                <a:cs typeface="Dancing Script"/>
                <a:sym typeface="Dancing Script"/>
              </a:rPr>
              <a:t>𝞴 </a:t>
            </a:r>
            <a:r>
              <a:rPr lang="en-US" sz="1300">
                <a:solidFill>
                  <a:srgbClr val="494949"/>
                </a:solidFill>
              </a:rPr>
              <a:t>: per type axis penalty to avoid degenerate solutions.</a:t>
            </a:r>
            <a:endParaRPr sz="1300">
              <a:solidFill>
                <a:srgbClr val="494949"/>
              </a:solidFill>
            </a:endParaRPr>
          </a:p>
          <a:p>
            <a:pPr indent="-311150" lvl="0" marL="457200" rtl="0" algn="l">
              <a:lnSpc>
                <a:spcPct val="115000"/>
              </a:lnSpc>
              <a:spcBef>
                <a:spcPts val="1600"/>
              </a:spcBef>
              <a:spcAft>
                <a:spcPts val="0"/>
              </a:spcAft>
              <a:buClr>
                <a:srgbClr val="494949"/>
              </a:buClr>
              <a:buSzPts val="1300"/>
              <a:buChar char="●"/>
            </a:pPr>
            <a:r>
              <a:rPr lang="en-US" sz="1300">
                <a:solidFill>
                  <a:srgbClr val="494949"/>
                </a:solidFill>
              </a:rPr>
              <a:t>Oracle operates on a test corpus with a set of mentions, entities, and proposal sets: m</a:t>
            </a:r>
            <a:r>
              <a:rPr baseline="-25000" lang="en-US" sz="1300">
                <a:solidFill>
                  <a:srgbClr val="494949"/>
                </a:solidFill>
              </a:rPr>
              <a:t>i</a:t>
            </a:r>
            <a:r>
              <a:rPr lang="en-US" sz="1300">
                <a:solidFill>
                  <a:srgbClr val="494949"/>
                </a:solidFill>
              </a:rPr>
              <a:t>, e</a:t>
            </a:r>
            <a:r>
              <a:rPr baseline="-25000" lang="en-US" sz="1300">
                <a:solidFill>
                  <a:srgbClr val="494949"/>
                </a:solidFill>
              </a:rPr>
              <a:t>i</a:t>
            </a:r>
            <a:r>
              <a:rPr baseline="30000" lang="en-US" sz="1300">
                <a:solidFill>
                  <a:srgbClr val="494949"/>
                </a:solidFill>
              </a:rPr>
              <a:t>GT</a:t>
            </a:r>
            <a:r>
              <a:rPr lang="en-US" sz="1300">
                <a:solidFill>
                  <a:srgbClr val="494949"/>
                </a:solidFill>
              </a:rPr>
              <a:t>, E</a:t>
            </a:r>
            <a:r>
              <a:rPr baseline="-25000" lang="en-US" sz="1300">
                <a:solidFill>
                  <a:srgbClr val="494949"/>
                </a:solidFill>
              </a:rPr>
              <a:t>mi</a:t>
            </a:r>
            <a:endParaRPr baseline="-25000" sz="1300">
              <a:solidFill>
                <a:srgbClr val="494949"/>
              </a:solidFill>
            </a:endParaRPr>
          </a:p>
          <a:p>
            <a:pPr indent="457200" lvl="0" marL="0" rtl="0" algn="l">
              <a:lnSpc>
                <a:spcPct val="115000"/>
              </a:lnSpc>
              <a:spcBef>
                <a:spcPts val="1600"/>
              </a:spcBef>
              <a:spcAft>
                <a:spcPts val="0"/>
              </a:spcAft>
              <a:buNone/>
            </a:pPr>
            <a:r>
              <a:rPr lang="en-US" sz="1300">
                <a:solidFill>
                  <a:srgbClr val="494949"/>
                </a:solidFill>
              </a:rPr>
              <a:t>If Oracle(m) = e</a:t>
            </a:r>
            <a:r>
              <a:rPr baseline="30000" lang="en-US" sz="1300">
                <a:solidFill>
                  <a:srgbClr val="494949"/>
                </a:solidFill>
              </a:rPr>
              <a:t>GT</a:t>
            </a:r>
            <a:r>
              <a:rPr lang="en-US" sz="1300">
                <a:solidFill>
                  <a:srgbClr val="494949"/>
                </a:solidFill>
              </a:rPr>
              <a:t>, the mention is disambiguated</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1600"/>
              </a:spcAft>
              <a:buNone/>
            </a:pPr>
            <a:r>
              <a:t/>
            </a:r>
            <a:endParaRPr b="1" sz="1300">
              <a:solidFill>
                <a:srgbClr val="494949"/>
              </a:solidFill>
            </a:endParaRPr>
          </a:p>
        </p:txBody>
      </p:sp>
      <p:pic>
        <p:nvPicPr>
          <p:cNvPr id="261" name="Google Shape;261;p30"/>
          <p:cNvPicPr preferRelativeResize="0"/>
          <p:nvPr/>
        </p:nvPicPr>
        <p:blipFill>
          <a:blip r:embed="rId3">
            <a:alphaModFix/>
          </a:blip>
          <a:stretch>
            <a:fillRect/>
          </a:stretch>
        </p:blipFill>
        <p:spPr>
          <a:xfrm>
            <a:off x="696875" y="4041088"/>
            <a:ext cx="3512000" cy="433300"/>
          </a:xfrm>
          <a:prstGeom prst="rect">
            <a:avLst/>
          </a:prstGeom>
          <a:noFill/>
          <a:ln>
            <a:noFill/>
          </a:ln>
        </p:spPr>
      </p:pic>
      <p:pic>
        <p:nvPicPr>
          <p:cNvPr id="262" name="Google Shape;262;p30"/>
          <p:cNvPicPr preferRelativeResize="0"/>
          <p:nvPr/>
        </p:nvPicPr>
        <p:blipFill>
          <a:blip r:embed="rId4">
            <a:alphaModFix/>
          </a:blip>
          <a:stretch>
            <a:fillRect/>
          </a:stretch>
        </p:blipFill>
        <p:spPr>
          <a:xfrm>
            <a:off x="4603200" y="4041088"/>
            <a:ext cx="4229100" cy="69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3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31"/>
          <p:cNvSpPr txBox="1"/>
          <p:nvPr>
            <p:ph type="title"/>
          </p:nvPr>
        </p:nvSpPr>
        <p:spPr>
          <a:xfrm>
            <a:off x="301625" y="149925"/>
            <a:ext cx="8447100" cy="352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100"/>
              <a:t>Learnability</a:t>
            </a:r>
            <a:endParaRPr sz="2100"/>
          </a:p>
        </p:txBody>
      </p:sp>
      <p:sp>
        <p:nvSpPr>
          <p:cNvPr id="269" name="Google Shape;269;p3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3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71" name="Google Shape;271;p31"/>
          <p:cNvSpPr txBox="1"/>
          <p:nvPr/>
        </p:nvSpPr>
        <p:spPr>
          <a:xfrm>
            <a:off x="316388" y="650750"/>
            <a:ext cx="8520600" cy="4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solidFill>
                <a:srgbClr val="494949"/>
              </a:solidFill>
            </a:endParaRPr>
          </a:p>
          <a:p>
            <a:pPr indent="-311150" lvl="0" marL="457200" rtl="0" algn="l">
              <a:lnSpc>
                <a:spcPct val="115000"/>
              </a:lnSpc>
              <a:spcBef>
                <a:spcPts val="1600"/>
              </a:spcBef>
              <a:spcAft>
                <a:spcPts val="0"/>
              </a:spcAft>
              <a:buClr>
                <a:srgbClr val="494949"/>
              </a:buClr>
              <a:buSzPts val="1300"/>
              <a:buChar char="➔"/>
            </a:pPr>
            <a:r>
              <a:rPr lang="en-US" sz="1300">
                <a:solidFill>
                  <a:srgbClr val="494949"/>
                </a:solidFill>
              </a:rPr>
              <a:t>To ensure that the types selected are easy to predict.</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Measures the average performance of classifiers in predicting type.</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Parallelize the training of simpler classifiers for each type axis</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Measure (AUC) for each classifier:</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1600"/>
              </a:spcAft>
              <a:buNone/>
            </a:pPr>
            <a:r>
              <a:t/>
            </a:r>
            <a:endParaRPr b="1" sz="1300">
              <a:solidFill>
                <a:srgbClr val="494949"/>
              </a:solidFill>
            </a:endParaRPr>
          </a:p>
        </p:txBody>
      </p:sp>
      <p:pic>
        <p:nvPicPr>
          <p:cNvPr id="272" name="Google Shape;272;p31"/>
          <p:cNvPicPr preferRelativeResize="0"/>
          <p:nvPr/>
        </p:nvPicPr>
        <p:blipFill>
          <a:blip r:embed="rId3">
            <a:alphaModFix/>
          </a:blip>
          <a:stretch>
            <a:fillRect/>
          </a:stretch>
        </p:blipFill>
        <p:spPr>
          <a:xfrm>
            <a:off x="2771488" y="2362650"/>
            <a:ext cx="3386029" cy="433300"/>
          </a:xfrm>
          <a:prstGeom prst="rect">
            <a:avLst/>
          </a:prstGeom>
          <a:noFill/>
          <a:ln>
            <a:noFill/>
          </a:ln>
        </p:spPr>
      </p:pic>
      <p:pic>
        <p:nvPicPr>
          <p:cNvPr id="273" name="Google Shape;273;p31"/>
          <p:cNvPicPr preferRelativeResize="0"/>
          <p:nvPr/>
        </p:nvPicPr>
        <p:blipFill>
          <a:blip r:embed="rId4">
            <a:alphaModFix/>
          </a:blip>
          <a:stretch>
            <a:fillRect/>
          </a:stretch>
        </p:blipFill>
        <p:spPr>
          <a:xfrm>
            <a:off x="3333663" y="2990738"/>
            <a:ext cx="2486025" cy="1724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3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32"/>
          <p:cNvSpPr txBox="1"/>
          <p:nvPr>
            <p:ph type="title"/>
          </p:nvPr>
        </p:nvSpPr>
        <p:spPr>
          <a:xfrm>
            <a:off x="301625" y="149925"/>
            <a:ext cx="8447100" cy="352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chemeClr val="dk1"/>
              </a:buClr>
              <a:buSzPts val="1100"/>
              <a:buFont typeface="Arial"/>
              <a:buNone/>
            </a:pPr>
            <a:r>
              <a:rPr lang="en-US" sz="2100"/>
              <a:t>Algorithm Step 2: Type Classifier</a:t>
            </a:r>
            <a:endParaRPr sz="2100"/>
          </a:p>
          <a:p>
            <a:pPr indent="0" lvl="0" marL="12700" rtl="0" algn="l">
              <a:lnSpc>
                <a:spcPct val="100000"/>
              </a:lnSpc>
              <a:spcBef>
                <a:spcPts val="0"/>
              </a:spcBef>
              <a:spcAft>
                <a:spcPts val="0"/>
              </a:spcAft>
              <a:buClr>
                <a:schemeClr val="dk1"/>
              </a:buClr>
              <a:buSzPts val="1100"/>
              <a:buFont typeface="Arial"/>
              <a:buNone/>
            </a:pPr>
            <a:r>
              <a:t/>
            </a:r>
            <a:endParaRPr sz="2100"/>
          </a:p>
          <a:p>
            <a:pPr indent="0" lvl="0" marL="12700" rtl="0" algn="l">
              <a:lnSpc>
                <a:spcPct val="100000"/>
              </a:lnSpc>
              <a:spcBef>
                <a:spcPts val="0"/>
              </a:spcBef>
              <a:spcAft>
                <a:spcPts val="0"/>
              </a:spcAft>
              <a:buNone/>
            </a:pPr>
            <a:r>
              <a:t/>
            </a:r>
            <a:endParaRPr sz="2100"/>
          </a:p>
        </p:txBody>
      </p:sp>
      <p:sp>
        <p:nvSpPr>
          <p:cNvPr id="280" name="Google Shape;280;p3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3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82" name="Google Shape;282;p32"/>
          <p:cNvSpPr txBox="1"/>
          <p:nvPr/>
        </p:nvSpPr>
        <p:spPr>
          <a:xfrm>
            <a:off x="311700" y="986200"/>
            <a:ext cx="8520600" cy="4013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94949"/>
              </a:buClr>
              <a:buSzPts val="1300"/>
              <a:buChar char="●"/>
            </a:pPr>
            <a:r>
              <a:rPr lang="en-US" sz="1300">
                <a:solidFill>
                  <a:srgbClr val="494949"/>
                </a:solidFill>
              </a:rPr>
              <a:t>Discover long-term dependencies in the input data</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Bidirectional-LSTM (Lample et al. 2016) with word, prefix, and suffix embeddings</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Train to minimize the negative log likelihood of the per-token types for each type axis in the document D with L tokens: </a:t>
            </a:r>
            <a:endParaRPr sz="1300">
              <a:solidFill>
                <a:srgbClr val="494949"/>
              </a:solidFill>
            </a:endParaRPr>
          </a:p>
          <a:p>
            <a:pPr indent="0" lvl="0" marL="914400" rtl="0" algn="l">
              <a:lnSpc>
                <a:spcPct val="115000"/>
              </a:lnSpc>
              <a:spcBef>
                <a:spcPts val="1600"/>
              </a:spcBef>
              <a:spcAft>
                <a:spcPts val="0"/>
              </a:spcAft>
              <a:buNone/>
            </a:pPr>
            <a:r>
              <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1600"/>
              </a:spcAft>
              <a:buNone/>
            </a:pPr>
            <a:r>
              <a:t/>
            </a:r>
            <a:endParaRPr b="1" sz="1300">
              <a:solidFill>
                <a:srgbClr val="494949"/>
              </a:solidFill>
            </a:endParaRPr>
          </a:p>
        </p:txBody>
      </p:sp>
      <p:pic>
        <p:nvPicPr>
          <p:cNvPr id="283" name="Google Shape;283;p32"/>
          <p:cNvPicPr preferRelativeResize="0"/>
          <p:nvPr/>
        </p:nvPicPr>
        <p:blipFill>
          <a:blip r:embed="rId3">
            <a:alphaModFix/>
          </a:blip>
          <a:stretch>
            <a:fillRect/>
          </a:stretch>
        </p:blipFill>
        <p:spPr>
          <a:xfrm>
            <a:off x="3244763" y="2282975"/>
            <a:ext cx="2162175" cy="2000250"/>
          </a:xfrm>
          <a:prstGeom prst="rect">
            <a:avLst/>
          </a:prstGeom>
          <a:noFill/>
          <a:ln>
            <a:noFill/>
          </a:ln>
        </p:spPr>
      </p:pic>
      <p:pic>
        <p:nvPicPr>
          <p:cNvPr id="284" name="Google Shape;284;p32"/>
          <p:cNvPicPr preferRelativeResize="0"/>
          <p:nvPr/>
        </p:nvPicPr>
        <p:blipFill>
          <a:blip r:embed="rId4">
            <a:alphaModFix/>
          </a:blip>
          <a:stretch>
            <a:fillRect/>
          </a:stretch>
        </p:blipFill>
        <p:spPr>
          <a:xfrm>
            <a:off x="2084150" y="1765063"/>
            <a:ext cx="2743200" cy="409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3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33"/>
          <p:cNvSpPr txBox="1"/>
          <p:nvPr>
            <p:ph type="title"/>
          </p:nvPr>
        </p:nvSpPr>
        <p:spPr>
          <a:xfrm>
            <a:off x="301625" y="149925"/>
            <a:ext cx="8447100" cy="352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chemeClr val="dk1"/>
              </a:buClr>
              <a:buSzPts val="1100"/>
              <a:buFont typeface="Arial"/>
              <a:buNone/>
            </a:pPr>
            <a:r>
              <a:rPr lang="en-US" sz="2100"/>
              <a:t>Inference</a:t>
            </a:r>
            <a:endParaRPr sz="2100"/>
          </a:p>
          <a:p>
            <a:pPr indent="0" lvl="0" marL="12700" rtl="0" algn="l">
              <a:lnSpc>
                <a:spcPct val="100000"/>
              </a:lnSpc>
              <a:spcBef>
                <a:spcPts val="0"/>
              </a:spcBef>
              <a:spcAft>
                <a:spcPts val="0"/>
              </a:spcAft>
              <a:buClr>
                <a:schemeClr val="dk1"/>
              </a:buClr>
              <a:buSzPts val="1100"/>
              <a:buFont typeface="Arial"/>
              <a:buNone/>
            </a:pPr>
            <a:r>
              <a:t/>
            </a:r>
            <a:endParaRPr sz="2100"/>
          </a:p>
          <a:p>
            <a:pPr indent="0" lvl="0" marL="12700" rtl="0" algn="l">
              <a:lnSpc>
                <a:spcPct val="100000"/>
              </a:lnSpc>
              <a:spcBef>
                <a:spcPts val="0"/>
              </a:spcBef>
              <a:spcAft>
                <a:spcPts val="0"/>
              </a:spcAft>
              <a:buNone/>
            </a:pPr>
            <a:r>
              <a:t/>
            </a:r>
            <a:endParaRPr sz="2100"/>
          </a:p>
        </p:txBody>
      </p:sp>
      <p:sp>
        <p:nvSpPr>
          <p:cNvPr id="291" name="Google Shape;291;p3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3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293" name="Google Shape;293;p33"/>
          <p:cNvSpPr txBox="1"/>
          <p:nvPr/>
        </p:nvSpPr>
        <p:spPr>
          <a:xfrm>
            <a:off x="311700" y="986200"/>
            <a:ext cx="8520600" cy="4013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94949"/>
              </a:buClr>
              <a:buSzPts val="1300"/>
              <a:buChar char="●"/>
            </a:pPr>
            <a:r>
              <a:rPr lang="en-US" sz="1300">
                <a:solidFill>
                  <a:srgbClr val="494949"/>
                </a:solidFill>
              </a:rPr>
              <a:t>Obtain confidence over each type axis for each word by running classifier over full context.</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For each mention, obtain the type conditional probability for all type axes, i: </a:t>
            </a:r>
            <a:endParaRPr sz="1300">
              <a:solidFill>
                <a:srgbClr val="494949"/>
              </a:solidFill>
            </a:endParaRPr>
          </a:p>
          <a:p>
            <a:pPr indent="0" lvl="0" marL="0" rtl="0" algn="l">
              <a:lnSpc>
                <a:spcPct val="115000"/>
              </a:lnSpc>
              <a:spcBef>
                <a:spcPts val="1600"/>
              </a:spcBef>
              <a:spcAft>
                <a:spcPts val="0"/>
              </a:spcAft>
              <a:buNone/>
            </a:pPr>
            <a:r>
              <a:rPr lang="en-US" sz="1300">
                <a:solidFill>
                  <a:srgbClr val="494949"/>
                </a:solidFill>
              </a:rPr>
              <a:t> </a:t>
            </a:r>
            <a:endParaRPr sz="1300">
              <a:solidFill>
                <a:srgbClr val="494949"/>
              </a:solidFill>
            </a:endParaRPr>
          </a:p>
          <a:p>
            <a:pPr indent="-311150" lvl="0" marL="457200" rtl="0" algn="l">
              <a:lnSpc>
                <a:spcPct val="115000"/>
              </a:lnSpc>
              <a:spcBef>
                <a:spcPts val="1600"/>
              </a:spcBef>
              <a:spcAft>
                <a:spcPts val="0"/>
              </a:spcAft>
              <a:buClr>
                <a:srgbClr val="494949"/>
              </a:buClr>
              <a:buSzPts val="1300"/>
              <a:buChar char="●"/>
            </a:pPr>
            <a:r>
              <a:rPr lang="en-US" sz="1300">
                <a:solidFill>
                  <a:srgbClr val="494949"/>
                </a:solidFill>
              </a:rPr>
              <a:t>Max-over time for i-th type axes: P</a:t>
            </a:r>
            <a:r>
              <a:rPr baseline="-25000" lang="en-US" sz="1300">
                <a:solidFill>
                  <a:srgbClr val="494949"/>
                </a:solidFill>
              </a:rPr>
              <a:t>i,*</a:t>
            </a:r>
            <a:r>
              <a:rPr lang="en-US" sz="1300">
                <a:solidFill>
                  <a:srgbClr val="494949"/>
                </a:solidFill>
              </a:rPr>
              <a:t>(.|m, D)</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EntityScore of an entity for given conditional probabilities and type axis</a:t>
            </a:r>
            <a:r>
              <a:rPr lang="en-US" sz="1300">
                <a:solidFill>
                  <a:srgbClr val="494949"/>
                </a:solidFill>
              </a:rPr>
              <a:t>, can be combined to rank entities, according to how predicted they were by both the entity prediction model and the type system.</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P</a:t>
            </a:r>
            <a:r>
              <a:rPr baseline="-25000" lang="en-US" sz="1300">
                <a:solidFill>
                  <a:srgbClr val="494949"/>
                </a:solidFill>
              </a:rPr>
              <a:t>Link</a:t>
            </a:r>
            <a:r>
              <a:rPr lang="en-US" sz="1300">
                <a:solidFill>
                  <a:srgbClr val="494949"/>
                </a:solidFill>
              </a:rPr>
              <a:t>(e|m) = </a:t>
            </a:r>
            <a:br>
              <a:rPr lang="en-US" sz="1300">
                <a:solidFill>
                  <a:srgbClr val="494949"/>
                </a:solidFill>
              </a:rPr>
            </a:b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𝛼</a:t>
            </a:r>
            <a:r>
              <a:rPr baseline="-25000" lang="en-US" sz="1300">
                <a:solidFill>
                  <a:srgbClr val="494949"/>
                </a:solidFill>
              </a:rPr>
              <a:t>i</a:t>
            </a:r>
            <a:r>
              <a:rPr lang="en-US" sz="1300">
                <a:solidFill>
                  <a:srgbClr val="494949"/>
                </a:solidFill>
              </a:rPr>
              <a:t> : per type axis smoothing parameter,</a:t>
            </a:r>
            <a:endParaRPr sz="1300">
              <a:solidFill>
                <a:srgbClr val="494949"/>
              </a:solidFill>
            </a:endParaRPr>
          </a:p>
          <a:p>
            <a:pPr indent="-311150" lvl="0" marL="457200" rtl="0" algn="l">
              <a:lnSpc>
                <a:spcPct val="115000"/>
              </a:lnSpc>
              <a:spcBef>
                <a:spcPts val="0"/>
              </a:spcBef>
              <a:spcAft>
                <a:spcPts val="0"/>
              </a:spcAft>
              <a:buClr>
                <a:srgbClr val="494949"/>
              </a:buClr>
              <a:buSzPts val="1300"/>
              <a:buChar char="●"/>
            </a:pPr>
            <a:r>
              <a:rPr lang="en-US" sz="1300">
                <a:solidFill>
                  <a:srgbClr val="494949"/>
                </a:solidFill>
              </a:rPr>
              <a:t>𝛽 : smoothing parameter over all types</a:t>
            </a:r>
            <a:endParaRPr sz="1300">
              <a:solidFill>
                <a:srgbClr val="494949"/>
              </a:solidFill>
            </a:endParaRPr>
          </a:p>
          <a:p>
            <a:pPr indent="0" lvl="0" marL="91440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0"/>
              </a:spcAft>
              <a:buNone/>
            </a:pPr>
            <a:r>
              <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45720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0"/>
              </a:spcAft>
              <a:buNone/>
            </a:pPr>
            <a:r>
              <a:t/>
            </a:r>
            <a:endParaRPr sz="1300">
              <a:solidFill>
                <a:srgbClr val="494949"/>
              </a:solidFill>
            </a:endParaRPr>
          </a:p>
          <a:p>
            <a:pPr indent="0" lvl="0" marL="0" rtl="0" algn="l">
              <a:lnSpc>
                <a:spcPct val="115000"/>
              </a:lnSpc>
              <a:spcBef>
                <a:spcPts val="1600"/>
              </a:spcBef>
              <a:spcAft>
                <a:spcPts val="1600"/>
              </a:spcAft>
              <a:buNone/>
            </a:pPr>
            <a:r>
              <a:t/>
            </a:r>
            <a:endParaRPr b="1" sz="1300">
              <a:solidFill>
                <a:srgbClr val="494949"/>
              </a:solidFill>
            </a:endParaRPr>
          </a:p>
        </p:txBody>
      </p:sp>
      <p:pic>
        <p:nvPicPr>
          <p:cNvPr id="294" name="Google Shape;294;p33"/>
          <p:cNvPicPr preferRelativeResize="0"/>
          <p:nvPr/>
        </p:nvPicPr>
        <p:blipFill>
          <a:blip r:embed="rId3">
            <a:alphaModFix/>
          </a:blip>
          <a:stretch>
            <a:fillRect/>
          </a:stretch>
        </p:blipFill>
        <p:spPr>
          <a:xfrm>
            <a:off x="2697513" y="1585000"/>
            <a:ext cx="2905125" cy="285750"/>
          </a:xfrm>
          <a:prstGeom prst="rect">
            <a:avLst/>
          </a:prstGeom>
          <a:noFill/>
          <a:ln>
            <a:noFill/>
          </a:ln>
        </p:spPr>
      </p:pic>
      <p:pic>
        <p:nvPicPr>
          <p:cNvPr id="295" name="Google Shape;295;p33"/>
          <p:cNvPicPr preferRelativeResize="0"/>
          <p:nvPr/>
        </p:nvPicPr>
        <p:blipFill>
          <a:blip r:embed="rId4">
            <a:alphaModFix/>
          </a:blip>
          <a:stretch>
            <a:fillRect/>
          </a:stretch>
        </p:blipFill>
        <p:spPr>
          <a:xfrm>
            <a:off x="3900488" y="3079350"/>
            <a:ext cx="4924425" cy="1276350"/>
          </a:xfrm>
          <a:prstGeom prst="rect">
            <a:avLst/>
          </a:prstGeom>
          <a:noFill/>
          <a:ln>
            <a:noFill/>
          </a:ln>
        </p:spPr>
      </p:pic>
      <p:pic>
        <p:nvPicPr>
          <p:cNvPr id="296" name="Google Shape;296;p33"/>
          <p:cNvPicPr preferRelativeResize="0"/>
          <p:nvPr/>
        </p:nvPicPr>
        <p:blipFill>
          <a:blip r:embed="rId5">
            <a:alphaModFix/>
          </a:blip>
          <a:stretch>
            <a:fillRect/>
          </a:stretch>
        </p:blipFill>
        <p:spPr>
          <a:xfrm>
            <a:off x="1683400" y="2833675"/>
            <a:ext cx="2000250" cy="419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34"/>
          <p:cNvSpPr txBox="1"/>
          <p:nvPr/>
        </p:nvSpPr>
        <p:spPr>
          <a:xfrm>
            <a:off x="492125" y="1096200"/>
            <a:ext cx="8207700" cy="3105300"/>
          </a:xfrm>
          <a:prstGeom prst="rect">
            <a:avLst/>
          </a:prstGeom>
          <a:noFill/>
          <a:ln>
            <a:noFill/>
          </a:ln>
        </p:spPr>
        <p:txBody>
          <a:bodyPr anchorCtr="0" anchor="t" bIns="0" lIns="0" spcFirstLastPara="1" rIns="0" wrap="square" tIns="12700">
            <a:noAutofit/>
          </a:bodyPr>
          <a:lstStyle/>
          <a:p>
            <a:pPr indent="-495300" lvl="0" marL="508000" marR="5080" rtl="0" algn="l">
              <a:lnSpc>
                <a:spcPct val="115300"/>
              </a:lnSpc>
              <a:spcBef>
                <a:spcPts val="0"/>
              </a:spcBef>
              <a:spcAft>
                <a:spcPts val="0"/>
              </a:spcAft>
              <a:buNone/>
            </a:pPr>
            <a:r>
              <a:rPr lang="en-US" sz="2100">
                <a:solidFill>
                  <a:srgbClr val="434343"/>
                </a:solidFill>
                <a:latin typeface="MS PGothic"/>
                <a:ea typeface="MS PGothic"/>
                <a:cs typeface="MS PGothic"/>
                <a:sym typeface="MS PGothic"/>
              </a:rPr>
              <a:t>	</a:t>
            </a:r>
            <a:endParaRPr sz="2100">
              <a:solidFill>
                <a:schemeClr val="dk1"/>
              </a:solidFill>
              <a:latin typeface="Arial Black"/>
              <a:ea typeface="Arial Black"/>
              <a:cs typeface="Arial Black"/>
              <a:sym typeface="Arial Black"/>
            </a:endParaRPr>
          </a:p>
        </p:txBody>
      </p:sp>
      <p:sp>
        <p:nvSpPr>
          <p:cNvPr id="302" name="Google Shape;302;p3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34"/>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Experimental Results</a:t>
            </a:r>
            <a:endParaRPr sz="2400"/>
          </a:p>
        </p:txBody>
      </p:sp>
      <p:sp>
        <p:nvSpPr>
          <p:cNvPr id="304" name="Google Shape;304;p3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34"/>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306" name="Google Shape;306;p34"/>
          <p:cNvPicPr preferRelativeResize="0"/>
          <p:nvPr/>
        </p:nvPicPr>
        <p:blipFill rotWithShape="1">
          <a:blip r:embed="rId3">
            <a:alphaModFix/>
          </a:blip>
          <a:srcRect b="0" l="0" r="0" t="6646"/>
          <a:stretch/>
        </p:blipFill>
        <p:spPr>
          <a:xfrm>
            <a:off x="1425137" y="746325"/>
            <a:ext cx="5955537" cy="39837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0" name="Shape 310"/>
        <p:cNvGrpSpPr/>
        <p:nvPr/>
      </p:nvGrpSpPr>
      <p:grpSpPr>
        <a:xfrm>
          <a:off x="0" y="0"/>
          <a:ext cx="0" cy="0"/>
          <a:chOff x="0" y="0"/>
          <a:chExt cx="0" cy="0"/>
        </a:xfrm>
      </p:grpSpPr>
      <p:sp>
        <p:nvSpPr>
          <p:cNvPr id="311" name="Google Shape;311;p35"/>
          <p:cNvSpPr txBox="1"/>
          <p:nvPr/>
        </p:nvSpPr>
        <p:spPr>
          <a:xfrm>
            <a:off x="492125" y="1096207"/>
            <a:ext cx="7104900" cy="3105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100">
                <a:solidFill>
                  <a:srgbClr val="434343"/>
                </a:solidFill>
                <a:latin typeface="MS PGothic"/>
                <a:ea typeface="MS PGothic"/>
                <a:cs typeface="MS PGothic"/>
                <a:sym typeface="MS PGothic"/>
              </a:rPr>
              <a:t>➔	Look for the feasibility of implementation along with the current Rosette MD implementation.</a:t>
            </a:r>
            <a:endParaRPr sz="2100">
              <a:solidFill>
                <a:srgbClr val="434343"/>
              </a:solidFill>
              <a:latin typeface="MS PGothic"/>
              <a:ea typeface="MS PGothic"/>
              <a:cs typeface="MS PGothic"/>
              <a:sym typeface="MS PGothic"/>
            </a:endParaRPr>
          </a:p>
          <a:p>
            <a:pPr indent="0" lvl="0" marL="12700" marR="0" rtl="0" algn="l">
              <a:lnSpc>
                <a:spcPct val="100000"/>
              </a:lnSpc>
              <a:spcBef>
                <a:spcPts val="0"/>
              </a:spcBef>
              <a:spcAft>
                <a:spcPts val="0"/>
              </a:spcAft>
              <a:buNone/>
            </a:pPr>
            <a:r>
              <a:rPr lang="en-US" sz="2100">
                <a:solidFill>
                  <a:srgbClr val="434343"/>
                </a:solidFill>
                <a:latin typeface="MS PGothic"/>
                <a:ea typeface="MS PGothic"/>
                <a:cs typeface="MS PGothic"/>
                <a:sym typeface="MS PGothic"/>
              </a:rPr>
              <a:t>➔	</a:t>
            </a:r>
            <a:r>
              <a:rPr lang="en-US" sz="2100">
                <a:solidFill>
                  <a:srgbClr val="434343"/>
                </a:solidFill>
                <a:latin typeface="MS PGothic"/>
                <a:ea typeface="MS PGothic"/>
                <a:cs typeface="MS PGothic"/>
                <a:sym typeface="MS PGothic"/>
              </a:rPr>
              <a:t>Try to go through: https://github.com/openai/deeptype</a:t>
            </a:r>
            <a:endParaRPr sz="2100">
              <a:solidFill>
                <a:schemeClr val="dk1"/>
              </a:solidFill>
              <a:latin typeface="Arial Black"/>
              <a:ea typeface="Arial Black"/>
              <a:cs typeface="Arial Black"/>
              <a:sym typeface="Arial Black"/>
            </a:endParaRPr>
          </a:p>
          <a:p>
            <a:pPr indent="0" lvl="0" marL="0" marR="5080" rtl="0" algn="l">
              <a:lnSpc>
                <a:spcPct val="115300"/>
              </a:lnSpc>
              <a:spcBef>
                <a:spcPts val="0"/>
              </a:spcBef>
              <a:spcAft>
                <a:spcPts val="0"/>
              </a:spcAft>
              <a:buNone/>
            </a:pPr>
            <a:r>
              <a:t/>
            </a:r>
            <a:endParaRPr sz="2100">
              <a:solidFill>
                <a:schemeClr val="dk1"/>
              </a:solidFill>
              <a:latin typeface="Arial Black"/>
              <a:ea typeface="Arial Black"/>
              <a:cs typeface="Arial Black"/>
              <a:sym typeface="Arial Black"/>
            </a:endParaRPr>
          </a:p>
        </p:txBody>
      </p:sp>
      <p:sp>
        <p:nvSpPr>
          <p:cNvPr id="312" name="Google Shape;312;p3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5"/>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en-US" sz="2400"/>
              <a:t>Implementation Plan</a:t>
            </a:r>
            <a:endParaRPr sz="2400"/>
          </a:p>
        </p:txBody>
      </p:sp>
      <p:sp>
        <p:nvSpPr>
          <p:cNvPr id="314" name="Google Shape;314;p3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3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9" name="Shape 319"/>
        <p:cNvGrpSpPr/>
        <p:nvPr/>
      </p:nvGrpSpPr>
      <p:grpSpPr>
        <a:xfrm>
          <a:off x="0" y="0"/>
          <a:ext cx="0" cy="0"/>
          <a:chOff x="0" y="0"/>
          <a:chExt cx="0" cy="0"/>
        </a:xfrm>
      </p:grpSpPr>
      <p:sp>
        <p:nvSpPr>
          <p:cNvPr id="320" name="Google Shape;320;p3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36"/>
          <p:cNvSpPr txBox="1"/>
          <p:nvPr>
            <p:ph type="title"/>
          </p:nvPr>
        </p:nvSpPr>
        <p:spPr>
          <a:xfrm>
            <a:off x="1199650" y="2848125"/>
            <a:ext cx="7027800" cy="13773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600"/>
              <a:t>Improving Entity Linking by Modeling Latent Relations between Mentions</a:t>
            </a:r>
            <a:endParaRPr sz="2600"/>
          </a:p>
          <a:p>
            <a:pPr indent="0" lvl="0" marL="12700" rtl="0" algn="l">
              <a:lnSpc>
                <a:spcPct val="100000"/>
              </a:lnSpc>
              <a:spcBef>
                <a:spcPts val="0"/>
              </a:spcBef>
              <a:spcAft>
                <a:spcPts val="0"/>
              </a:spcAft>
              <a:buNone/>
            </a:pPr>
            <a:r>
              <a:t/>
            </a:r>
            <a:endParaRPr sz="2600"/>
          </a:p>
        </p:txBody>
      </p:sp>
      <p:sp>
        <p:nvSpPr>
          <p:cNvPr id="322" name="Google Shape;322;p36"/>
          <p:cNvSpPr/>
          <p:nvPr/>
        </p:nvSpPr>
        <p:spPr>
          <a:xfrm>
            <a:off x="3971945" y="1345049"/>
            <a:ext cx="1200000" cy="114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36"/>
          <p:cNvSpPr txBox="1"/>
          <p:nvPr>
            <p:ph idx="11" type="ftr"/>
          </p:nvPr>
        </p:nvSpPr>
        <p:spPr>
          <a:xfrm>
            <a:off x="301625" y="4863092"/>
            <a:ext cx="2683500" cy="1545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324" name="Google Shape;324;p36"/>
          <p:cNvSpPr txBox="1"/>
          <p:nvPr/>
        </p:nvSpPr>
        <p:spPr>
          <a:xfrm>
            <a:off x="1115875" y="3781125"/>
            <a:ext cx="35613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FFFF"/>
                </a:solidFill>
                <a:latin typeface="Calibri"/>
                <a:ea typeface="Calibri"/>
                <a:cs typeface="Calibri"/>
                <a:sym typeface="Calibri"/>
              </a:rPr>
              <a:t>Vandana Anand, Min Huang, Soumya Joshi</a:t>
            </a:r>
            <a:endParaRPr sz="1200">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p3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37"/>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Motivation and Background</a:t>
            </a:r>
            <a:endParaRPr sz="2400"/>
          </a:p>
        </p:txBody>
      </p:sp>
      <p:sp>
        <p:nvSpPr>
          <p:cNvPr id="331" name="Google Shape;331;p3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333" name="Google Shape;333;p37"/>
          <p:cNvSpPr txBox="1"/>
          <p:nvPr/>
        </p:nvSpPr>
        <p:spPr>
          <a:xfrm>
            <a:off x="311700" y="922175"/>
            <a:ext cx="8520600" cy="3834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1600">
                <a:solidFill>
                  <a:srgbClr val="595959"/>
                </a:solidFill>
              </a:rPr>
              <a:t>Entity linking systems often exploit relations between mentions in a document to decide if the linking decisions are compatible.</a:t>
            </a:r>
            <a:endParaRPr sz="1600">
              <a:solidFill>
                <a:srgbClr val="595959"/>
              </a:solidFill>
            </a:endParaRPr>
          </a:p>
          <a:p>
            <a:pPr indent="-330200" lvl="0" marL="457200" rtl="0" algn="l">
              <a:spcBef>
                <a:spcPts val="0"/>
              </a:spcBef>
              <a:spcAft>
                <a:spcPts val="0"/>
              </a:spcAft>
              <a:buClr>
                <a:srgbClr val="595959"/>
              </a:buClr>
              <a:buSzPts val="1600"/>
              <a:buChar char="●"/>
            </a:pPr>
            <a:r>
              <a:rPr lang="en-US" sz="1600">
                <a:solidFill>
                  <a:srgbClr val="595959"/>
                </a:solidFill>
              </a:rPr>
              <a:t>Previous Research </a:t>
            </a:r>
            <a:endParaRPr sz="1600">
              <a:solidFill>
                <a:srgbClr val="000000"/>
              </a:solidFill>
            </a:endParaRPr>
          </a:p>
          <a:p>
            <a:pPr indent="-330200" lvl="1" marL="914400" rtl="0" algn="l">
              <a:spcBef>
                <a:spcPts val="0"/>
              </a:spcBef>
              <a:spcAft>
                <a:spcPts val="0"/>
              </a:spcAft>
              <a:buClr>
                <a:srgbClr val="595959"/>
              </a:buClr>
              <a:buSzPts val="1600"/>
              <a:buFont typeface="Calibri"/>
              <a:buChar char="○"/>
            </a:pPr>
            <a:r>
              <a:rPr lang="en-US" sz="1600">
                <a:solidFill>
                  <a:srgbClr val="595959"/>
                </a:solidFill>
              </a:rPr>
              <a:t>Rely either on supervised systems or heuristics to predict the relations between mentions, considering only coreference</a:t>
            </a:r>
            <a:r>
              <a:rPr lang="en-US" sz="1600">
                <a:solidFill>
                  <a:srgbClr val="000000"/>
                </a:solidFill>
              </a:rPr>
              <a:t>(</a:t>
            </a:r>
            <a:r>
              <a:rPr lang="en-US" sz="1600">
                <a:solidFill>
                  <a:srgbClr val="000080"/>
                </a:solidFill>
              </a:rPr>
              <a:t>Lazic et al.</a:t>
            </a:r>
            <a:r>
              <a:rPr lang="en-US" sz="1600">
                <a:solidFill>
                  <a:srgbClr val="000000"/>
                </a:solidFill>
              </a:rPr>
              <a:t>, </a:t>
            </a:r>
            <a:r>
              <a:rPr lang="en-US" sz="1600">
                <a:solidFill>
                  <a:srgbClr val="000080"/>
                </a:solidFill>
              </a:rPr>
              <a:t>2015</a:t>
            </a:r>
            <a:r>
              <a:rPr lang="en-US" sz="1600">
                <a:solidFill>
                  <a:srgbClr val="000000"/>
                </a:solidFill>
              </a:rPr>
              <a:t>; </a:t>
            </a:r>
            <a:r>
              <a:rPr lang="en-US" sz="1600">
                <a:solidFill>
                  <a:srgbClr val="000080"/>
                </a:solidFill>
              </a:rPr>
              <a:t>Cheng and Roth </a:t>
            </a:r>
            <a:r>
              <a:rPr lang="en-US" sz="1600">
                <a:solidFill>
                  <a:srgbClr val="000000"/>
                </a:solidFill>
              </a:rPr>
              <a:t>(</a:t>
            </a:r>
            <a:r>
              <a:rPr lang="en-US" sz="1600">
                <a:solidFill>
                  <a:srgbClr val="000080"/>
                </a:solidFill>
              </a:rPr>
              <a:t>2013</a:t>
            </a:r>
            <a:r>
              <a:rPr lang="en-US" sz="1600">
                <a:solidFill>
                  <a:srgbClr val="000000"/>
                </a:solidFill>
              </a:rPr>
              <a:t>); </a:t>
            </a:r>
            <a:r>
              <a:rPr lang="en-US" sz="1600">
                <a:solidFill>
                  <a:srgbClr val="000080"/>
                </a:solidFill>
              </a:rPr>
              <a:t>Ren et al. </a:t>
            </a:r>
            <a:r>
              <a:rPr lang="en-US" sz="1600">
                <a:solidFill>
                  <a:srgbClr val="000000"/>
                </a:solidFill>
              </a:rPr>
              <a:t>(</a:t>
            </a:r>
            <a:r>
              <a:rPr lang="en-US" sz="1600">
                <a:solidFill>
                  <a:srgbClr val="000080"/>
                </a:solidFill>
              </a:rPr>
              <a:t>2017</a:t>
            </a:r>
            <a:r>
              <a:rPr lang="en-US"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Char char="○"/>
            </a:pPr>
            <a:r>
              <a:rPr lang="en-US" sz="1600">
                <a:solidFill>
                  <a:srgbClr val="595959"/>
                </a:solidFill>
              </a:rPr>
              <a:t>Use representation learning which rely on pretrained embeddings of words and entities instead of feature engineering </a:t>
            </a:r>
            <a:r>
              <a:rPr lang="en-US" sz="1600">
                <a:solidFill>
                  <a:srgbClr val="000000"/>
                </a:solidFill>
              </a:rPr>
              <a:t>(</a:t>
            </a:r>
            <a:r>
              <a:rPr lang="en-US" sz="1600">
                <a:solidFill>
                  <a:srgbClr val="000080"/>
                </a:solidFill>
              </a:rPr>
              <a:t>Ganea and Hofmann </a:t>
            </a:r>
            <a:r>
              <a:rPr lang="en-US" sz="1600">
                <a:solidFill>
                  <a:srgbClr val="000000"/>
                </a:solidFill>
              </a:rPr>
              <a:t>(</a:t>
            </a:r>
            <a:r>
              <a:rPr lang="en-US" sz="1600">
                <a:solidFill>
                  <a:srgbClr val="000080"/>
                </a:solidFill>
              </a:rPr>
              <a:t>2017</a:t>
            </a:r>
            <a:r>
              <a:rPr lang="en-US" sz="1600">
                <a:solidFill>
                  <a:srgbClr val="000000"/>
                </a:solidFill>
              </a:rPr>
              <a:t>) </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Char char="●"/>
            </a:pPr>
            <a:r>
              <a:rPr lang="en-US" sz="1600">
                <a:solidFill>
                  <a:srgbClr val="595959"/>
                </a:solidFill>
              </a:rPr>
              <a:t>This research</a:t>
            </a:r>
            <a:endParaRPr sz="1600">
              <a:solidFill>
                <a:srgbClr val="000000"/>
              </a:solidFill>
            </a:endParaRPr>
          </a:p>
          <a:p>
            <a:pPr indent="-330200" lvl="1" marL="914400" rtl="0" algn="l">
              <a:spcBef>
                <a:spcPts val="0"/>
              </a:spcBef>
              <a:spcAft>
                <a:spcPts val="0"/>
              </a:spcAft>
              <a:buClr>
                <a:srgbClr val="000000"/>
              </a:buClr>
              <a:buSzPts val="1600"/>
              <a:buChar char="○"/>
            </a:pPr>
            <a:r>
              <a:rPr lang="en-US" sz="1600">
                <a:solidFill>
                  <a:srgbClr val="595959"/>
                </a:solidFill>
              </a:rPr>
              <a:t>Many other relations besides coreference should take into account</a:t>
            </a:r>
            <a:endParaRPr sz="1600">
              <a:solidFill>
                <a:srgbClr val="595959"/>
              </a:solidFill>
            </a:endParaRPr>
          </a:p>
          <a:p>
            <a:pPr indent="-330200" lvl="1" marL="914400" rtl="0" algn="l">
              <a:spcBef>
                <a:spcPts val="0"/>
              </a:spcBef>
              <a:spcAft>
                <a:spcPts val="0"/>
              </a:spcAft>
              <a:buClr>
                <a:srgbClr val="595959"/>
              </a:buClr>
              <a:buSzPts val="1600"/>
              <a:buChar char="○"/>
            </a:pPr>
            <a:r>
              <a:rPr lang="en-US" sz="1600">
                <a:solidFill>
                  <a:srgbClr val="595959"/>
                </a:solidFill>
              </a:rPr>
              <a:t>Treat relations as latent variables in their neural entity-linking model instead of supervised systems</a:t>
            </a:r>
            <a:endParaRPr sz="1600">
              <a:solidFill>
                <a:srgbClr val="595959"/>
              </a:solidFill>
            </a:endParaRPr>
          </a:p>
          <a:p>
            <a:pPr indent="-330200" lvl="1" marL="914400" rtl="0" algn="l">
              <a:spcBef>
                <a:spcPts val="0"/>
              </a:spcBef>
              <a:spcAft>
                <a:spcPts val="0"/>
              </a:spcAft>
              <a:buClr>
                <a:srgbClr val="595959"/>
              </a:buClr>
              <a:buSzPts val="1600"/>
              <a:buChar char="○"/>
            </a:pPr>
            <a:r>
              <a:rPr lang="en-US" sz="1600">
                <a:solidFill>
                  <a:srgbClr val="595959"/>
                </a:solidFill>
              </a:rPr>
              <a:t>Apply representation learning but considering relation embeddings</a:t>
            </a:r>
            <a:endParaRPr sz="1600">
              <a:solidFill>
                <a:srgbClr val="595959"/>
              </a:solidFill>
            </a:endParaRPr>
          </a:p>
          <a:p>
            <a:pPr indent="0" lvl="0" marL="457200" rtl="0" algn="l">
              <a:lnSpc>
                <a:spcPct val="115000"/>
              </a:lnSpc>
              <a:spcBef>
                <a:spcPts val="0"/>
              </a:spcBef>
              <a:spcAft>
                <a:spcPts val="1600"/>
              </a:spcAft>
              <a:buNone/>
            </a:pPr>
            <a:r>
              <a:t/>
            </a:r>
            <a:endParaRPr sz="1600">
              <a:solidFill>
                <a:srgbClr val="59595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11"/>
          <p:cNvSpPr txBox="1"/>
          <p:nvPr/>
        </p:nvSpPr>
        <p:spPr>
          <a:xfrm>
            <a:off x="492125" y="1096200"/>
            <a:ext cx="8137200" cy="3475800"/>
          </a:xfrm>
          <a:prstGeom prst="rect">
            <a:avLst/>
          </a:prstGeom>
          <a:noFill/>
          <a:ln>
            <a:noFill/>
          </a:ln>
        </p:spPr>
        <p:txBody>
          <a:bodyPr anchorCtr="0" anchor="t" bIns="0" lIns="0" spcFirstLastPara="1" rIns="0" wrap="square" tIns="12700">
            <a:noAutofit/>
          </a:bodyPr>
          <a:lstStyle/>
          <a:p>
            <a:pPr indent="-361950" lvl="0" marL="457200" rtl="0" algn="l">
              <a:lnSpc>
                <a:spcPct val="115000"/>
              </a:lnSpc>
              <a:spcBef>
                <a:spcPts val="0"/>
              </a:spcBef>
              <a:spcAft>
                <a:spcPts val="0"/>
              </a:spcAft>
              <a:buSzPts val="2100"/>
              <a:buFont typeface="MS PGothic"/>
              <a:buChar char="➔"/>
            </a:pPr>
            <a:r>
              <a:rPr lang="en-US" sz="2100">
                <a:latin typeface="MS PGothic"/>
                <a:ea typeface="MS PGothic"/>
                <a:cs typeface="MS PGothic"/>
                <a:sym typeface="MS PGothic"/>
              </a:rPr>
              <a:t>Size(Estimated):</a:t>
            </a:r>
            <a:endParaRPr sz="2100">
              <a:latin typeface="MS PGothic"/>
              <a:ea typeface="MS PGothic"/>
              <a:cs typeface="MS PGothic"/>
              <a:sym typeface="MS PGothic"/>
            </a:endParaRPr>
          </a:p>
          <a:p>
            <a:pPr indent="-317500" lvl="1" marL="914400" marR="0" rtl="0" algn="l">
              <a:lnSpc>
                <a:spcPct val="115000"/>
              </a:lnSpc>
              <a:spcBef>
                <a:spcPts val="0"/>
              </a:spcBef>
              <a:spcAft>
                <a:spcPts val="0"/>
              </a:spcAft>
              <a:buClr>
                <a:srgbClr val="000000"/>
              </a:buClr>
              <a:buSzPts val="1400"/>
              <a:buChar char="◆"/>
            </a:pPr>
            <a:r>
              <a:rPr lang="en-US"/>
              <a:t>A training set of 18,448 linked mentions in 946 documents.</a:t>
            </a:r>
            <a:endParaRPr/>
          </a:p>
          <a:p>
            <a:pPr indent="-317500" lvl="1" marL="914400" marR="0" rtl="0" algn="l">
              <a:lnSpc>
                <a:spcPct val="115000"/>
              </a:lnSpc>
              <a:spcBef>
                <a:spcPts val="0"/>
              </a:spcBef>
              <a:spcAft>
                <a:spcPts val="0"/>
              </a:spcAft>
              <a:buClr>
                <a:srgbClr val="000000"/>
              </a:buClr>
              <a:buSzPts val="1400"/>
              <a:buChar char="◆"/>
            </a:pPr>
            <a:r>
              <a:rPr lang="en-US"/>
              <a:t>A validation set of 4,791 mentions in 216 documents.</a:t>
            </a:r>
            <a:endParaRPr/>
          </a:p>
          <a:p>
            <a:pPr indent="-317500" lvl="1" marL="914400" marR="0" rtl="0" algn="l">
              <a:lnSpc>
                <a:spcPct val="115000"/>
              </a:lnSpc>
              <a:spcBef>
                <a:spcPts val="0"/>
              </a:spcBef>
              <a:spcAft>
                <a:spcPts val="0"/>
              </a:spcAft>
              <a:buClr>
                <a:srgbClr val="000000"/>
              </a:buClr>
              <a:buSzPts val="1400"/>
              <a:buChar char="◆"/>
            </a:pPr>
            <a:r>
              <a:rPr lang="en-US"/>
              <a:t>A test set of 4,485 mentions in 231 documents.</a:t>
            </a:r>
            <a:endParaRPr/>
          </a:p>
          <a:p>
            <a:pPr indent="0" lvl="0" marL="914400" marR="0" rtl="0" algn="l">
              <a:lnSpc>
                <a:spcPct val="115000"/>
              </a:lnSpc>
              <a:spcBef>
                <a:spcPts val="1600"/>
              </a:spcBef>
              <a:spcAft>
                <a:spcPts val="0"/>
              </a:spcAft>
              <a:buNone/>
            </a:pPr>
            <a:r>
              <a:t/>
            </a:r>
            <a:endParaRPr/>
          </a:p>
          <a:p>
            <a:pPr indent="-361950" lvl="0" marL="457200" marR="0" rtl="0" algn="l">
              <a:lnSpc>
                <a:spcPct val="115000"/>
              </a:lnSpc>
              <a:spcBef>
                <a:spcPts val="1600"/>
              </a:spcBef>
              <a:spcAft>
                <a:spcPts val="0"/>
              </a:spcAft>
              <a:buSzPts val="2100"/>
              <a:buFont typeface="MS PGothic"/>
              <a:buChar char="➔"/>
            </a:pPr>
            <a:r>
              <a:rPr lang="en-US" sz="2100">
                <a:latin typeface="MS PGothic"/>
                <a:ea typeface="MS PGothic"/>
                <a:cs typeface="MS PGothic"/>
                <a:sym typeface="MS PGothic"/>
              </a:rPr>
              <a:t>Website:</a:t>
            </a:r>
            <a:endParaRPr sz="2100">
              <a:latin typeface="MS PGothic"/>
              <a:ea typeface="MS PGothic"/>
              <a:cs typeface="MS PGothic"/>
              <a:sym typeface="MS PGothic"/>
            </a:endParaRPr>
          </a:p>
          <a:p>
            <a:pPr indent="-317500" lvl="1" marL="914400" marR="0" rtl="0" algn="l">
              <a:lnSpc>
                <a:spcPct val="115000"/>
              </a:lnSpc>
              <a:spcBef>
                <a:spcPts val="0"/>
              </a:spcBef>
              <a:spcAft>
                <a:spcPts val="0"/>
              </a:spcAft>
              <a:buClr>
                <a:srgbClr val="000000"/>
              </a:buClr>
              <a:buSzPts val="1400"/>
              <a:buChar char="◆"/>
            </a:pPr>
            <a:r>
              <a:rPr lang="en-US" u="sng">
                <a:solidFill>
                  <a:schemeClr val="hlink"/>
                </a:solidFill>
                <a:latin typeface="MS PGothic"/>
                <a:ea typeface="MS PGothic"/>
                <a:cs typeface="MS PGothic"/>
                <a:sym typeface="MS PGothic"/>
                <a:hlinkClick r:id="rId3"/>
              </a:rPr>
              <a:t>https://</a:t>
            </a:r>
            <a:r>
              <a:rPr lang="en-US" u="sng">
                <a:solidFill>
                  <a:schemeClr val="hlink"/>
                </a:solidFill>
                <a:hlinkClick r:id="rId4"/>
              </a:rPr>
              <a:t>www</a:t>
            </a:r>
            <a:r>
              <a:rPr lang="en-US" u="sng">
                <a:solidFill>
                  <a:schemeClr val="hlink"/>
                </a:solidFill>
                <a:latin typeface="MS PGothic"/>
                <a:ea typeface="MS PGothic"/>
                <a:cs typeface="MS PGothic"/>
                <a:sym typeface="MS PGothic"/>
                <a:hlinkClick r:id="rId5"/>
              </a:rPr>
              <a:t>.mpi-inf.mpg.de/departments/databases-and-information-systems/research/ambiverse-nlu/aida/downloads</a:t>
            </a:r>
            <a:endParaRPr>
              <a:latin typeface="MS PGothic"/>
              <a:ea typeface="MS PGothic"/>
              <a:cs typeface="MS PGothic"/>
              <a:sym typeface="MS PGothic"/>
            </a:endParaRPr>
          </a:p>
          <a:p>
            <a:pPr indent="-317500" lvl="1" marL="914400" marR="0" rtl="0" algn="l">
              <a:lnSpc>
                <a:spcPct val="115000"/>
              </a:lnSpc>
              <a:spcBef>
                <a:spcPts val="0"/>
              </a:spcBef>
              <a:spcAft>
                <a:spcPts val="0"/>
              </a:spcAft>
              <a:buClr>
                <a:srgbClr val="595959"/>
              </a:buClr>
              <a:buSzPts val="1400"/>
              <a:buFont typeface="MS PGothic"/>
              <a:buChar char="◆"/>
            </a:pPr>
            <a:r>
              <a:rPr lang="en-US">
                <a:latin typeface="MS PGothic"/>
                <a:ea typeface="MS PGothic"/>
                <a:cs typeface="MS PGothic"/>
                <a:sym typeface="MS PGothic"/>
              </a:rPr>
              <a:t>use READ_ME to create the final data file</a:t>
            </a:r>
            <a:endParaRPr>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21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t/>
            </a:r>
            <a:endParaRPr sz="1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t/>
            </a:r>
            <a:endParaRPr sz="1300">
              <a:latin typeface="MS PGothic"/>
              <a:ea typeface="MS PGothic"/>
              <a:cs typeface="MS PGothic"/>
              <a:sym typeface="MS PGothic"/>
            </a:endParaRPr>
          </a:p>
          <a:p>
            <a:pPr indent="0" lvl="0" marL="0" rtl="0" algn="l">
              <a:lnSpc>
                <a:spcPct val="115000"/>
              </a:lnSpc>
              <a:spcBef>
                <a:spcPts val="1600"/>
              </a:spcBef>
              <a:spcAft>
                <a:spcPts val="1600"/>
              </a:spcAft>
              <a:buSzPts val="1100"/>
              <a:buNone/>
            </a:pPr>
            <a:r>
              <a:t/>
            </a:r>
            <a:endParaRPr sz="2100">
              <a:latin typeface="MS PGothic"/>
              <a:ea typeface="MS PGothic"/>
              <a:cs typeface="MS PGothic"/>
              <a:sym typeface="MS PGothic"/>
            </a:endParaRPr>
          </a:p>
        </p:txBody>
      </p:sp>
      <p:sp>
        <p:nvSpPr>
          <p:cNvPr id="72" name="Google Shape;72;p1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11"/>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Aida </a:t>
            </a:r>
            <a:r>
              <a:rPr lang="en-US" sz="2400"/>
              <a:t>CoNLL</a:t>
            </a:r>
            <a:endParaRPr sz="2400"/>
          </a:p>
        </p:txBody>
      </p:sp>
      <p:sp>
        <p:nvSpPr>
          <p:cNvPr id="74" name="Google Shape;74;p1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7" name="Shape 337"/>
        <p:cNvGrpSpPr/>
        <p:nvPr/>
      </p:nvGrpSpPr>
      <p:grpSpPr>
        <a:xfrm>
          <a:off x="0" y="0"/>
          <a:ext cx="0" cy="0"/>
          <a:chOff x="0" y="0"/>
          <a:chExt cx="0" cy="0"/>
        </a:xfrm>
      </p:grpSpPr>
      <p:sp>
        <p:nvSpPr>
          <p:cNvPr id="338" name="Google Shape;338;p3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8"/>
          <p:cNvSpPr txBox="1"/>
          <p:nvPr>
            <p:ph type="title"/>
          </p:nvPr>
        </p:nvSpPr>
        <p:spPr>
          <a:xfrm>
            <a:off x="301625" y="149925"/>
            <a:ext cx="598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Research Problems Addressed</a:t>
            </a:r>
            <a:endParaRPr sz="2400"/>
          </a:p>
        </p:txBody>
      </p:sp>
      <p:sp>
        <p:nvSpPr>
          <p:cNvPr id="340" name="Google Shape;340;p3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342" name="Google Shape;342;p38"/>
          <p:cNvSpPr txBox="1"/>
          <p:nvPr/>
        </p:nvSpPr>
        <p:spPr>
          <a:xfrm>
            <a:off x="391650" y="1155600"/>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rgbClr val="000000"/>
              </a:solidFill>
            </a:endParaRPr>
          </a:p>
          <a:p>
            <a:pPr indent="-317500" lvl="0" marL="457200" rtl="0" algn="l">
              <a:lnSpc>
                <a:spcPct val="150000"/>
              </a:lnSpc>
              <a:spcBef>
                <a:spcPts val="0"/>
              </a:spcBef>
              <a:spcAft>
                <a:spcPts val="0"/>
              </a:spcAft>
              <a:buClr>
                <a:srgbClr val="000000"/>
              </a:buClr>
              <a:buSzPts val="1400"/>
              <a:buChar char="●"/>
            </a:pPr>
            <a:r>
              <a:rPr lang="en-US">
                <a:solidFill>
                  <a:srgbClr val="000000"/>
                </a:solidFill>
              </a:rPr>
              <a:t>Tackled candidate selection problem which </a:t>
            </a:r>
            <a:r>
              <a:rPr lang="en-US"/>
              <a:t>is to choose best entity from a list of candidates by</a:t>
            </a:r>
            <a:endParaRPr/>
          </a:p>
          <a:p>
            <a:pPr indent="-317500" lvl="1" marL="914400" rtl="0" algn="l">
              <a:lnSpc>
                <a:spcPct val="150000"/>
              </a:lnSpc>
              <a:spcBef>
                <a:spcPts val="0"/>
              </a:spcBef>
              <a:spcAft>
                <a:spcPts val="0"/>
              </a:spcAft>
              <a:buClr>
                <a:srgbClr val="000000"/>
              </a:buClr>
              <a:buSzPts val="1400"/>
              <a:buChar char="○"/>
            </a:pPr>
            <a:r>
              <a:rPr lang="en-US">
                <a:solidFill>
                  <a:srgbClr val="000000"/>
                </a:solidFill>
              </a:rPr>
              <a:t>local and global modeling </a:t>
            </a:r>
            <a:r>
              <a:rPr lang="en-US" sz="1100">
                <a:solidFill>
                  <a:srgbClr val="000080"/>
                </a:solidFill>
              </a:rPr>
              <a:t>(Ganea and Hofmann, 2017 )</a:t>
            </a:r>
            <a:endParaRPr sz="1100">
              <a:solidFill>
                <a:srgbClr val="000080"/>
              </a:solidFill>
            </a:endParaRPr>
          </a:p>
          <a:p>
            <a:pPr indent="-330200" lvl="1" marL="914400" rtl="0" algn="l">
              <a:lnSpc>
                <a:spcPct val="150000"/>
              </a:lnSpc>
              <a:spcBef>
                <a:spcPts val="0"/>
              </a:spcBef>
              <a:spcAft>
                <a:spcPts val="0"/>
              </a:spcAft>
              <a:buClr>
                <a:srgbClr val="595959"/>
              </a:buClr>
              <a:buSzPts val="1600"/>
              <a:buChar char="○"/>
            </a:pPr>
            <a:r>
              <a:rPr lang="en-US"/>
              <a:t>including latent relations into global models</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1200"/>
              </a:spcBef>
              <a:spcAft>
                <a:spcPts val="0"/>
              </a:spcAft>
              <a:buClr>
                <a:srgbClr val="000000"/>
              </a:buClr>
              <a:buSzPts val="1400"/>
              <a:buChar char="●"/>
            </a:pPr>
            <a:r>
              <a:rPr lang="en-US">
                <a:solidFill>
                  <a:srgbClr val="000000"/>
                </a:solidFill>
              </a:rPr>
              <a:t>Eliminated the need for extensive feature engineering by using representation learning </a:t>
            </a:r>
            <a:r>
              <a:rPr lang="en-US"/>
              <a:t>to learn relation embeddings</a:t>
            </a:r>
            <a:endParaRPr>
              <a:solidFill>
                <a:srgbClr val="000000"/>
              </a:solidFill>
            </a:endParaRPr>
          </a:p>
          <a:p>
            <a:pPr indent="0" lvl="0" marL="0" rtl="0" algn="l">
              <a:lnSpc>
                <a:spcPct val="115000"/>
              </a:lnSpc>
              <a:spcBef>
                <a:spcPts val="1200"/>
              </a:spcBef>
              <a:spcAft>
                <a:spcPts val="0"/>
              </a:spcAft>
              <a:buNone/>
            </a:pPr>
            <a:r>
              <a:t/>
            </a:r>
            <a:endParaRPr>
              <a:solidFill>
                <a:srgbClr val="000000"/>
              </a:solidFill>
            </a:endParaRPr>
          </a:p>
          <a:p>
            <a:pPr indent="0" lvl="0" marL="0" rtl="0" algn="l">
              <a:lnSpc>
                <a:spcPct val="115000"/>
              </a:lnSpc>
              <a:spcBef>
                <a:spcPts val="1200"/>
              </a:spcBef>
              <a:spcAft>
                <a:spcPts val="1600"/>
              </a:spcAft>
              <a:buNone/>
            </a:pPr>
            <a:r>
              <a:t/>
            </a:r>
            <a:endParaRPr sz="125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3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39"/>
          <p:cNvSpPr txBox="1"/>
          <p:nvPr>
            <p:ph type="title"/>
          </p:nvPr>
        </p:nvSpPr>
        <p:spPr>
          <a:xfrm>
            <a:off x="301625" y="149925"/>
            <a:ext cx="4808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Methodology - Local Model</a:t>
            </a:r>
            <a:endParaRPr sz="2400"/>
          </a:p>
        </p:txBody>
      </p:sp>
      <p:sp>
        <p:nvSpPr>
          <p:cNvPr id="349" name="Google Shape;349;p3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351" name="Google Shape;351;p39"/>
          <p:cNvSpPr txBox="1"/>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To select best candidate from Ci = (ei1, … , eili):</a:t>
            </a:r>
            <a:endParaRPr/>
          </a:p>
          <a:p>
            <a:pPr indent="0" lvl="0" marL="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Clr>
                <a:srgbClr val="000000"/>
              </a:buClr>
              <a:buSzPts val="1800"/>
              <a:buChar char="●"/>
            </a:pPr>
            <a:r>
              <a:rPr lang="en-US" sz="1800">
                <a:solidFill>
                  <a:srgbClr val="000000"/>
                </a:solidFill>
              </a:rPr>
              <a:t>Local model</a:t>
            </a:r>
            <a:endParaRPr sz="1800">
              <a:solidFill>
                <a:srgbClr val="000000"/>
              </a:solidFill>
            </a:endParaRPr>
          </a:p>
          <a:p>
            <a:pPr indent="0" lvl="0" marL="457200" rtl="0" algn="l">
              <a:lnSpc>
                <a:spcPct val="115000"/>
              </a:lnSpc>
              <a:spcBef>
                <a:spcPts val="0"/>
              </a:spcBef>
              <a:spcAft>
                <a:spcPts val="0"/>
              </a:spcAft>
              <a:buNone/>
            </a:pPr>
            <a:r>
              <a:rPr lang="en-US" sz="1500"/>
              <a:t>ci is the local context of mention mi</a:t>
            </a:r>
            <a:endParaRPr sz="1500"/>
          </a:p>
          <a:p>
            <a:pPr indent="0" lvl="0" marL="9144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1000"/>
              </a:spcBef>
              <a:spcAft>
                <a:spcPts val="0"/>
              </a:spcAft>
              <a:buNone/>
            </a:pPr>
            <a:r>
              <a:t/>
            </a:r>
            <a:endParaRPr sz="1600">
              <a:solidFill>
                <a:srgbClr val="595959"/>
              </a:solidFill>
              <a:latin typeface="Calibri"/>
              <a:ea typeface="Calibri"/>
              <a:cs typeface="Calibri"/>
              <a:sym typeface="Calibri"/>
            </a:endParaRPr>
          </a:p>
          <a:p>
            <a:pPr indent="0" lvl="0" marL="0" rtl="0" algn="l">
              <a:lnSpc>
                <a:spcPct val="115000"/>
              </a:lnSpc>
              <a:spcBef>
                <a:spcPts val="1000"/>
              </a:spcBef>
              <a:spcAft>
                <a:spcPts val="1600"/>
              </a:spcAft>
              <a:buNone/>
            </a:pPr>
            <a:r>
              <a:t/>
            </a:r>
            <a:endParaRPr sz="1250">
              <a:solidFill>
                <a:srgbClr val="000000"/>
              </a:solidFill>
            </a:endParaRPr>
          </a:p>
        </p:txBody>
      </p:sp>
      <p:pic>
        <p:nvPicPr>
          <p:cNvPr id="352" name="Google Shape;352;p39"/>
          <p:cNvPicPr preferRelativeResize="0"/>
          <p:nvPr/>
        </p:nvPicPr>
        <p:blipFill>
          <a:blip r:embed="rId3">
            <a:alphaModFix/>
          </a:blip>
          <a:stretch>
            <a:fillRect/>
          </a:stretch>
        </p:blipFill>
        <p:spPr>
          <a:xfrm>
            <a:off x="827300" y="2461700"/>
            <a:ext cx="4603005" cy="783150"/>
          </a:xfrm>
          <a:prstGeom prst="rect">
            <a:avLst/>
          </a:prstGeom>
          <a:noFill/>
          <a:ln>
            <a:noFill/>
          </a:ln>
        </p:spPr>
      </p:pic>
      <p:sp>
        <p:nvSpPr>
          <p:cNvPr id="353" name="Google Shape;353;p39"/>
          <p:cNvSpPr/>
          <p:nvPr/>
        </p:nvSpPr>
        <p:spPr>
          <a:xfrm>
            <a:off x="2985125" y="2655425"/>
            <a:ext cx="957900" cy="395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txBox="1"/>
          <p:nvPr/>
        </p:nvSpPr>
        <p:spPr>
          <a:xfrm>
            <a:off x="2338200" y="3472200"/>
            <a:ext cx="2181600" cy="47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Local score function</a:t>
            </a:r>
            <a:endParaRPr>
              <a:latin typeface="Calibri"/>
              <a:ea typeface="Calibri"/>
              <a:cs typeface="Calibri"/>
              <a:sym typeface="Calibri"/>
            </a:endParaRPr>
          </a:p>
        </p:txBody>
      </p:sp>
      <p:sp>
        <p:nvSpPr>
          <p:cNvPr id="355" name="Google Shape;355;p39"/>
          <p:cNvSpPr txBox="1"/>
          <p:nvPr/>
        </p:nvSpPr>
        <p:spPr>
          <a:xfrm>
            <a:off x="5571150" y="1467925"/>
            <a:ext cx="3109200" cy="167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rely only on local contexts of mentions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ignore interdependencies between linking decisions in the document</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4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40"/>
          <p:cNvSpPr txBox="1"/>
          <p:nvPr>
            <p:ph type="title"/>
          </p:nvPr>
        </p:nvSpPr>
        <p:spPr>
          <a:xfrm>
            <a:off x="301625" y="149925"/>
            <a:ext cx="3535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Methodology</a:t>
            </a:r>
            <a:endParaRPr sz="2400"/>
          </a:p>
        </p:txBody>
      </p:sp>
      <p:sp>
        <p:nvSpPr>
          <p:cNvPr id="362" name="Google Shape;362;p4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4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364" name="Google Shape;364;p40"/>
          <p:cNvPicPr preferRelativeResize="0"/>
          <p:nvPr/>
        </p:nvPicPr>
        <p:blipFill>
          <a:blip r:embed="rId3">
            <a:alphaModFix/>
          </a:blip>
          <a:stretch>
            <a:fillRect/>
          </a:stretch>
        </p:blipFill>
        <p:spPr>
          <a:xfrm>
            <a:off x="250100" y="811708"/>
            <a:ext cx="5929723" cy="3845823"/>
          </a:xfrm>
          <a:prstGeom prst="rect">
            <a:avLst/>
          </a:prstGeom>
          <a:noFill/>
          <a:ln>
            <a:noFill/>
          </a:ln>
        </p:spPr>
      </p:pic>
      <p:sp>
        <p:nvSpPr>
          <p:cNvPr id="365" name="Google Shape;365;p40"/>
          <p:cNvSpPr txBox="1"/>
          <p:nvPr/>
        </p:nvSpPr>
        <p:spPr>
          <a:xfrm>
            <a:off x="6227275" y="1385825"/>
            <a:ext cx="2531700" cy="21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66" name="Google Shape;366;p40"/>
          <p:cNvSpPr txBox="1"/>
          <p:nvPr/>
        </p:nvSpPr>
        <p:spPr>
          <a:xfrm>
            <a:off x="5915350" y="1251013"/>
            <a:ext cx="2940600" cy="336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solidFill>
                  <a:schemeClr val="dk1"/>
                </a:solidFill>
                <a:latin typeface="Calibri"/>
                <a:ea typeface="Calibri"/>
                <a:cs typeface="Calibri"/>
                <a:sym typeface="Calibri"/>
              </a:rPr>
              <a:t>Apply a neural attention mechanism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Assume we have computed a mention-entity prior p(e|m)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Compute a score for each e based on local context surrounding m as well as on the prior</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4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41"/>
          <p:cNvSpPr txBox="1"/>
          <p:nvPr>
            <p:ph type="title"/>
          </p:nvPr>
        </p:nvSpPr>
        <p:spPr>
          <a:xfrm>
            <a:off x="301625" y="149925"/>
            <a:ext cx="3535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Methodology</a:t>
            </a:r>
            <a:endParaRPr sz="2400"/>
          </a:p>
        </p:txBody>
      </p:sp>
      <p:sp>
        <p:nvSpPr>
          <p:cNvPr id="373" name="Google Shape;373;p4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4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375" name="Google Shape;375;p41"/>
          <p:cNvPicPr preferRelativeResize="0"/>
          <p:nvPr/>
        </p:nvPicPr>
        <p:blipFill>
          <a:blip r:embed="rId3">
            <a:alphaModFix/>
          </a:blip>
          <a:stretch>
            <a:fillRect/>
          </a:stretch>
        </p:blipFill>
        <p:spPr>
          <a:xfrm>
            <a:off x="250100" y="811708"/>
            <a:ext cx="5929723" cy="3845823"/>
          </a:xfrm>
          <a:prstGeom prst="rect">
            <a:avLst/>
          </a:prstGeom>
          <a:noFill/>
          <a:ln>
            <a:noFill/>
          </a:ln>
        </p:spPr>
      </p:pic>
      <p:sp>
        <p:nvSpPr>
          <p:cNvPr id="376" name="Google Shape;376;p41"/>
          <p:cNvSpPr txBox="1"/>
          <p:nvPr/>
        </p:nvSpPr>
        <p:spPr>
          <a:xfrm>
            <a:off x="6227275" y="1385825"/>
            <a:ext cx="2531700" cy="21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7" name="Google Shape;377;p41"/>
          <p:cNvSpPr txBox="1"/>
          <p:nvPr/>
        </p:nvSpPr>
        <p:spPr>
          <a:xfrm>
            <a:off x="5915350" y="1251013"/>
            <a:ext cx="2940600" cy="336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Input pre-trained embeddings of context and candidate entities</a:t>
            </a:r>
            <a:endParaRPr b="1">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lang="en-US" sz="1300">
                <a:latin typeface="Calibri"/>
                <a:ea typeface="Calibri"/>
                <a:cs typeface="Calibri"/>
                <a:sym typeface="Calibri"/>
              </a:rPr>
              <a:t>Key: embeddings of entities</a:t>
            </a:r>
            <a:endParaRPr sz="1300">
              <a:latin typeface="Calibri"/>
              <a:ea typeface="Calibri"/>
              <a:cs typeface="Calibri"/>
              <a:sym typeface="Calibri"/>
            </a:endParaRPr>
          </a:p>
          <a:p>
            <a:pPr indent="0" lvl="0" marL="457200" rtl="0" algn="l">
              <a:spcBef>
                <a:spcPts val="0"/>
              </a:spcBef>
              <a:spcAft>
                <a:spcPts val="0"/>
              </a:spcAft>
              <a:buNone/>
            </a:pPr>
            <a:r>
              <a:rPr lang="en-US" sz="1300">
                <a:latin typeface="Calibri"/>
                <a:ea typeface="Calibri"/>
                <a:cs typeface="Calibri"/>
                <a:sym typeface="Calibri"/>
              </a:rPr>
              <a:t>Value: embeddings of context</a:t>
            </a:r>
            <a:endParaRPr sz="1300">
              <a:latin typeface="Calibri"/>
              <a:ea typeface="Calibri"/>
              <a:cs typeface="Calibri"/>
              <a:sym typeface="Calibri"/>
            </a:endParaRPr>
          </a:p>
          <a:p>
            <a:pPr indent="0" lvl="0" marL="457200" rtl="0" algn="l">
              <a:spcBef>
                <a:spcPts val="0"/>
              </a:spcBef>
              <a:spcAft>
                <a:spcPts val="0"/>
              </a:spcAft>
              <a:buNone/>
            </a:pPr>
            <a:r>
              <a:rPr b="1" lang="en-US">
                <a:latin typeface="Calibri"/>
                <a:ea typeface="Calibri"/>
                <a:cs typeface="Calibri"/>
                <a:sym typeface="Calibri"/>
              </a:rPr>
              <a:t>Get the score matrix</a:t>
            </a:r>
            <a:endParaRPr b="1">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Get max(column)</a:t>
            </a:r>
            <a:r>
              <a:rPr lang="en-US">
                <a:latin typeface="Calibri"/>
                <a:ea typeface="Calibri"/>
                <a:cs typeface="Calibri"/>
                <a:sym typeface="Calibri"/>
              </a:rPr>
              <a:t> : </a:t>
            </a:r>
            <a:r>
              <a:rPr lang="en-US" sz="1300">
                <a:latin typeface="Calibri"/>
                <a:ea typeface="Calibri"/>
                <a:cs typeface="Calibri"/>
                <a:sym typeface="Calibri"/>
              </a:rPr>
              <a:t>words have high relativity with entities</a:t>
            </a:r>
            <a:endParaRPr sz="1300">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Keep top R words:</a:t>
            </a:r>
            <a:r>
              <a:rPr b="1" lang="en-US" sz="1300">
                <a:latin typeface="Calibri"/>
                <a:ea typeface="Calibri"/>
                <a:cs typeface="Calibri"/>
                <a:sym typeface="Calibri"/>
              </a:rPr>
              <a:t> </a:t>
            </a:r>
            <a:r>
              <a:rPr lang="en-US" sz="1300">
                <a:latin typeface="Calibri"/>
                <a:ea typeface="Calibri"/>
                <a:cs typeface="Calibri"/>
                <a:sym typeface="Calibri"/>
              </a:rPr>
              <a:t>remove uninformative words</a:t>
            </a:r>
            <a:endParaRPr sz="1300">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lang="en-US">
                <a:latin typeface="Calibri"/>
                <a:ea typeface="Calibri"/>
                <a:cs typeface="Calibri"/>
                <a:sym typeface="Calibri"/>
              </a:rPr>
              <a:t>Apply Softmax function: </a:t>
            </a:r>
            <a:r>
              <a:rPr lang="en-US" sz="1300">
                <a:latin typeface="Calibri"/>
                <a:ea typeface="Calibri"/>
                <a:cs typeface="Calibri"/>
                <a:sym typeface="Calibri"/>
              </a:rPr>
              <a:t>to calculate the weighted sum of entity- context score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US" sz="1300">
                <a:latin typeface="Calibri"/>
                <a:ea typeface="Calibri"/>
                <a:cs typeface="Calibri"/>
                <a:sym typeface="Calibri"/>
              </a:rPr>
              <a:t>Integrate the score with entity priors: </a:t>
            </a:r>
            <a:r>
              <a:rPr lang="en-US" sz="1300">
                <a:latin typeface="Calibri"/>
                <a:ea typeface="Calibri"/>
                <a:cs typeface="Calibri"/>
                <a:sym typeface="Calibri"/>
              </a:rPr>
              <a:t>to get the final local score</a:t>
            </a:r>
            <a:endParaRPr sz="1300">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p:txBody>
      </p:sp>
      <p:sp>
        <p:nvSpPr>
          <p:cNvPr id="378" name="Google Shape;378;p41"/>
          <p:cNvSpPr/>
          <p:nvPr/>
        </p:nvSpPr>
        <p:spPr>
          <a:xfrm>
            <a:off x="2167550" y="4166350"/>
            <a:ext cx="737400" cy="254700"/>
          </a:xfrm>
          <a:prstGeom prst="star7">
            <a:avLst>
              <a:gd fmla="val 34601" name="adj"/>
              <a:gd fmla="val 102572" name="hf"/>
              <a:gd fmla="val 105210" name="vf"/>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900"/>
              <a:t>1</a:t>
            </a:r>
            <a:r>
              <a:rPr b="1" lang="en-US" sz="800"/>
              <a:t>、2</a:t>
            </a:r>
            <a:endParaRPr b="1" sz="800"/>
          </a:p>
        </p:txBody>
      </p:sp>
      <p:sp>
        <p:nvSpPr>
          <p:cNvPr id="379" name="Google Shape;379;p41"/>
          <p:cNvSpPr/>
          <p:nvPr/>
        </p:nvSpPr>
        <p:spPr>
          <a:xfrm>
            <a:off x="1510125" y="3012900"/>
            <a:ext cx="568500" cy="291600"/>
          </a:xfrm>
          <a:prstGeom prst="star7">
            <a:avLst>
              <a:gd fmla="val 34601" name="adj"/>
              <a:gd fmla="val 102572" name="hf"/>
              <a:gd fmla="val 105210" name="vf"/>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t> </a:t>
            </a:r>
            <a:r>
              <a:rPr b="1" lang="en-US" sz="900"/>
              <a:t>3</a:t>
            </a:r>
            <a:endParaRPr b="1" sz="800"/>
          </a:p>
        </p:txBody>
      </p:sp>
      <p:sp>
        <p:nvSpPr>
          <p:cNvPr id="380" name="Google Shape;380;p41"/>
          <p:cNvSpPr/>
          <p:nvPr/>
        </p:nvSpPr>
        <p:spPr>
          <a:xfrm>
            <a:off x="3197975" y="2588813"/>
            <a:ext cx="568500" cy="291600"/>
          </a:xfrm>
          <a:prstGeom prst="star7">
            <a:avLst>
              <a:gd fmla="val 34601" name="adj"/>
              <a:gd fmla="val 102572" name="hf"/>
              <a:gd fmla="val 105210" name="vf"/>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t> </a:t>
            </a:r>
            <a:r>
              <a:rPr b="1" lang="en-US" sz="900"/>
              <a:t>4</a:t>
            </a:r>
            <a:endParaRPr b="1" sz="800"/>
          </a:p>
        </p:txBody>
      </p:sp>
      <p:sp>
        <p:nvSpPr>
          <p:cNvPr id="381" name="Google Shape;381;p41"/>
          <p:cNvSpPr/>
          <p:nvPr/>
        </p:nvSpPr>
        <p:spPr>
          <a:xfrm>
            <a:off x="2570025" y="1205513"/>
            <a:ext cx="568500" cy="291600"/>
          </a:xfrm>
          <a:prstGeom prst="star7">
            <a:avLst>
              <a:gd fmla="val 34601" name="adj"/>
              <a:gd fmla="val 102572" name="hf"/>
              <a:gd fmla="val 105210" name="vf"/>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t> 5</a:t>
            </a:r>
            <a:endParaRPr b="1" sz="800"/>
          </a:p>
        </p:txBody>
      </p:sp>
      <p:sp>
        <p:nvSpPr>
          <p:cNvPr id="382" name="Google Shape;382;p41"/>
          <p:cNvSpPr/>
          <p:nvPr/>
        </p:nvSpPr>
        <p:spPr>
          <a:xfrm>
            <a:off x="4605700" y="1916338"/>
            <a:ext cx="568500" cy="291600"/>
          </a:xfrm>
          <a:prstGeom prst="star7">
            <a:avLst>
              <a:gd fmla="val 34601" name="adj"/>
              <a:gd fmla="val 102572" name="hf"/>
              <a:gd fmla="val 105210" name="vf"/>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t> 6</a:t>
            </a:r>
            <a:endParaRPr b="1"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4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42"/>
          <p:cNvSpPr txBox="1"/>
          <p:nvPr>
            <p:ph type="title"/>
          </p:nvPr>
        </p:nvSpPr>
        <p:spPr>
          <a:xfrm>
            <a:off x="301625" y="149925"/>
            <a:ext cx="3535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Methodology</a:t>
            </a:r>
            <a:endParaRPr sz="2400"/>
          </a:p>
        </p:txBody>
      </p:sp>
      <p:sp>
        <p:nvSpPr>
          <p:cNvPr id="389" name="Google Shape;389;p4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4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391" name="Google Shape;391;p42"/>
          <p:cNvSpPr txBox="1"/>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t>To select best candidate from Ci = (ei1, … , eili):</a:t>
            </a:r>
            <a:endParaRPr>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US" sz="1800">
                <a:solidFill>
                  <a:srgbClr val="000000"/>
                </a:solidFill>
              </a:rPr>
              <a:t>Global model</a:t>
            </a:r>
            <a:endParaRPr sz="1800">
              <a:solidFill>
                <a:srgbClr val="000000"/>
              </a:solidFill>
            </a:endParaRPr>
          </a:p>
          <a:p>
            <a:pPr indent="-317500" lvl="1" marL="914400" rtl="0" algn="l">
              <a:lnSpc>
                <a:spcPct val="115000"/>
              </a:lnSpc>
              <a:spcBef>
                <a:spcPts val="0"/>
              </a:spcBef>
              <a:spcAft>
                <a:spcPts val="0"/>
              </a:spcAft>
              <a:buClr>
                <a:srgbClr val="000000"/>
              </a:buClr>
              <a:buSzPts val="1400"/>
              <a:buChar char="○"/>
            </a:pPr>
            <a:r>
              <a:rPr lang="en-US">
                <a:solidFill>
                  <a:srgbClr val="000000"/>
                </a:solidFill>
              </a:rPr>
              <a:t>Take into account entity coherency</a:t>
            </a:r>
            <a:endParaRPr>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1000"/>
              </a:spcBef>
              <a:spcAft>
                <a:spcPts val="0"/>
              </a:spcAft>
              <a:buNone/>
            </a:pPr>
            <a:r>
              <a:t/>
            </a:r>
            <a:endParaRPr sz="1600">
              <a:solidFill>
                <a:srgbClr val="595959"/>
              </a:solidFill>
              <a:latin typeface="Calibri"/>
              <a:ea typeface="Calibri"/>
              <a:cs typeface="Calibri"/>
              <a:sym typeface="Calibri"/>
            </a:endParaRPr>
          </a:p>
          <a:p>
            <a:pPr indent="0" lvl="0" marL="0" rtl="0" algn="l">
              <a:lnSpc>
                <a:spcPct val="115000"/>
              </a:lnSpc>
              <a:spcBef>
                <a:spcPts val="1000"/>
              </a:spcBef>
              <a:spcAft>
                <a:spcPts val="1600"/>
              </a:spcAft>
              <a:buNone/>
            </a:pPr>
            <a:r>
              <a:t/>
            </a:r>
            <a:endParaRPr sz="1250">
              <a:solidFill>
                <a:srgbClr val="000000"/>
              </a:solidFill>
            </a:endParaRPr>
          </a:p>
        </p:txBody>
      </p:sp>
      <p:pic>
        <p:nvPicPr>
          <p:cNvPr id="392" name="Google Shape;392;p42"/>
          <p:cNvPicPr preferRelativeResize="0"/>
          <p:nvPr/>
        </p:nvPicPr>
        <p:blipFill>
          <a:blip r:embed="rId3">
            <a:alphaModFix/>
          </a:blip>
          <a:stretch>
            <a:fillRect/>
          </a:stretch>
        </p:blipFill>
        <p:spPr>
          <a:xfrm>
            <a:off x="921563" y="2589575"/>
            <a:ext cx="4002174" cy="1255575"/>
          </a:xfrm>
          <a:prstGeom prst="rect">
            <a:avLst/>
          </a:prstGeom>
          <a:noFill/>
          <a:ln>
            <a:noFill/>
          </a:ln>
        </p:spPr>
      </p:pic>
      <p:sp>
        <p:nvSpPr>
          <p:cNvPr id="393" name="Google Shape;393;p42"/>
          <p:cNvSpPr/>
          <p:nvPr/>
        </p:nvSpPr>
        <p:spPr>
          <a:xfrm>
            <a:off x="2762350" y="3249775"/>
            <a:ext cx="1436700" cy="555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5249500" y="2980950"/>
            <a:ext cx="3247800" cy="47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Coherence score function</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the sum of pairwise score function</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4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43"/>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Multi-relational Models</a:t>
            </a:r>
            <a:endParaRPr sz="2400"/>
          </a:p>
        </p:txBody>
      </p:sp>
      <p:sp>
        <p:nvSpPr>
          <p:cNvPr id="401" name="Google Shape;401;p4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4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03" name="Google Shape;403;p4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595959"/>
                </a:solidFill>
              </a:rPr>
              <a:t>Assume there are K latent relations:</a:t>
            </a:r>
            <a:endParaRPr sz="1800">
              <a:solidFill>
                <a:srgbClr val="595959"/>
              </a:solidFill>
            </a:endParaRPr>
          </a:p>
          <a:p>
            <a:pPr indent="0" lvl="0" marL="0" rtl="0" algn="l">
              <a:lnSpc>
                <a:spcPct val="115000"/>
              </a:lnSpc>
              <a:spcBef>
                <a:spcPts val="1600"/>
              </a:spcBef>
              <a:spcAft>
                <a:spcPts val="1600"/>
              </a:spcAft>
              <a:buNone/>
            </a:pPr>
            <a:r>
              <a:rPr lang="en-US" sz="1800">
                <a:solidFill>
                  <a:srgbClr val="595959"/>
                </a:solidFill>
              </a:rPr>
              <a:t>	Each K is assigned to a mention pair (mi,mj) with a weight aijk</a:t>
            </a:r>
            <a:endParaRPr sz="1800">
              <a:solidFill>
                <a:srgbClr val="595959"/>
              </a:solidFill>
            </a:endParaRPr>
          </a:p>
        </p:txBody>
      </p:sp>
      <p:pic>
        <p:nvPicPr>
          <p:cNvPr id="404" name="Google Shape;404;p43"/>
          <p:cNvPicPr preferRelativeResize="0"/>
          <p:nvPr/>
        </p:nvPicPr>
        <p:blipFill>
          <a:blip r:embed="rId3">
            <a:alphaModFix/>
          </a:blip>
          <a:stretch>
            <a:fillRect/>
          </a:stretch>
        </p:blipFill>
        <p:spPr>
          <a:xfrm>
            <a:off x="660575" y="2364863"/>
            <a:ext cx="3981975" cy="991625"/>
          </a:xfrm>
          <a:prstGeom prst="rect">
            <a:avLst/>
          </a:prstGeom>
          <a:noFill/>
          <a:ln>
            <a:noFill/>
          </a:ln>
        </p:spPr>
      </p:pic>
      <p:pic>
        <p:nvPicPr>
          <p:cNvPr id="405" name="Google Shape;405;p43"/>
          <p:cNvPicPr preferRelativeResize="0"/>
          <p:nvPr/>
        </p:nvPicPr>
        <p:blipFill>
          <a:blip r:embed="rId4">
            <a:alphaModFix/>
          </a:blip>
          <a:stretch>
            <a:fillRect/>
          </a:stretch>
        </p:blipFill>
        <p:spPr>
          <a:xfrm>
            <a:off x="5232550" y="2079988"/>
            <a:ext cx="3435950" cy="1460800"/>
          </a:xfrm>
          <a:prstGeom prst="rect">
            <a:avLst/>
          </a:prstGeom>
          <a:noFill/>
          <a:ln>
            <a:noFill/>
          </a:ln>
        </p:spPr>
      </p:pic>
      <p:sp>
        <p:nvSpPr>
          <p:cNvPr id="406" name="Google Shape;406;p43"/>
          <p:cNvSpPr/>
          <p:nvPr/>
        </p:nvSpPr>
        <p:spPr>
          <a:xfrm>
            <a:off x="4718850" y="2702838"/>
            <a:ext cx="437400" cy="2151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txBox="1"/>
          <p:nvPr/>
        </p:nvSpPr>
        <p:spPr>
          <a:xfrm>
            <a:off x="831775" y="3276325"/>
            <a:ext cx="46161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 Weighted sum of relation-specific pairwise scores</a:t>
            </a:r>
            <a:endParaRPr>
              <a:latin typeface="Calibri"/>
              <a:ea typeface="Calibri"/>
              <a:cs typeface="Calibri"/>
              <a:sym typeface="Calibri"/>
            </a:endParaRPr>
          </a:p>
        </p:txBody>
      </p:sp>
      <p:pic>
        <p:nvPicPr>
          <p:cNvPr id="408" name="Google Shape;408;p43"/>
          <p:cNvPicPr preferRelativeResize="0"/>
          <p:nvPr/>
        </p:nvPicPr>
        <p:blipFill>
          <a:blip r:embed="rId5">
            <a:alphaModFix/>
          </a:blip>
          <a:stretch>
            <a:fillRect/>
          </a:stretch>
        </p:blipFill>
        <p:spPr>
          <a:xfrm>
            <a:off x="707400" y="3742938"/>
            <a:ext cx="2847282" cy="627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412" name="Shape 412"/>
        <p:cNvGrpSpPr/>
        <p:nvPr/>
      </p:nvGrpSpPr>
      <p:grpSpPr>
        <a:xfrm>
          <a:off x="0" y="0"/>
          <a:ext cx="0" cy="0"/>
          <a:chOff x="0" y="0"/>
          <a:chExt cx="0" cy="0"/>
        </a:xfrm>
      </p:grpSpPr>
      <p:sp>
        <p:nvSpPr>
          <p:cNvPr id="413" name="Google Shape;413;p4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44"/>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Multi-relational Models</a:t>
            </a:r>
            <a:endParaRPr sz="2400"/>
          </a:p>
        </p:txBody>
      </p:sp>
      <p:sp>
        <p:nvSpPr>
          <p:cNvPr id="415" name="Google Shape;415;p4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44"/>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417" name="Google Shape;417;p44"/>
          <p:cNvPicPr preferRelativeResize="0"/>
          <p:nvPr/>
        </p:nvPicPr>
        <p:blipFill>
          <a:blip r:embed="rId3">
            <a:alphaModFix/>
          </a:blip>
          <a:stretch>
            <a:fillRect/>
          </a:stretch>
        </p:blipFill>
        <p:spPr>
          <a:xfrm>
            <a:off x="616625" y="1195825"/>
            <a:ext cx="4789475" cy="862225"/>
          </a:xfrm>
          <a:prstGeom prst="rect">
            <a:avLst/>
          </a:prstGeom>
          <a:noFill/>
          <a:ln>
            <a:noFill/>
          </a:ln>
        </p:spPr>
      </p:pic>
      <p:pic>
        <p:nvPicPr>
          <p:cNvPr id="418" name="Google Shape;418;p44"/>
          <p:cNvPicPr preferRelativeResize="0"/>
          <p:nvPr/>
        </p:nvPicPr>
        <p:blipFill>
          <a:blip r:embed="rId4">
            <a:alphaModFix/>
          </a:blip>
          <a:stretch>
            <a:fillRect/>
          </a:stretch>
        </p:blipFill>
        <p:spPr>
          <a:xfrm>
            <a:off x="616625" y="2429175"/>
            <a:ext cx="5059350" cy="2332850"/>
          </a:xfrm>
          <a:prstGeom prst="rect">
            <a:avLst/>
          </a:prstGeom>
          <a:noFill/>
          <a:ln>
            <a:noFill/>
          </a:ln>
        </p:spPr>
      </p:pic>
      <p:sp>
        <p:nvSpPr>
          <p:cNvPr id="419" name="Google Shape;419;p44"/>
          <p:cNvSpPr txBox="1"/>
          <p:nvPr/>
        </p:nvSpPr>
        <p:spPr>
          <a:xfrm>
            <a:off x="5329750" y="2352825"/>
            <a:ext cx="34500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342900" lvl="0" marL="457200" marR="0" rtl="0" algn="l">
              <a:lnSpc>
                <a:spcPct val="115000"/>
              </a:lnSpc>
              <a:spcBef>
                <a:spcPts val="0"/>
              </a:spcBef>
              <a:spcAft>
                <a:spcPts val="0"/>
              </a:spcAft>
              <a:buClr>
                <a:srgbClr val="595959"/>
              </a:buClr>
              <a:buSzPts val="1800"/>
              <a:buChar char="●"/>
            </a:pPr>
            <a:r>
              <a:rPr lang="en-US" sz="1800">
                <a:solidFill>
                  <a:srgbClr val="595959"/>
                </a:solidFill>
              </a:rPr>
              <a:t>Ci is the concatenation of the average embedding of words in the left context with the average embedding of words in the right context of the mention </a:t>
            </a:r>
            <a:endParaRPr sz="1800">
              <a:solidFill>
                <a:srgbClr val="59595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3" name="Shape 423"/>
        <p:cNvGrpSpPr/>
        <p:nvPr/>
      </p:nvGrpSpPr>
      <p:grpSpPr>
        <a:xfrm>
          <a:off x="0" y="0"/>
          <a:ext cx="0" cy="0"/>
          <a:chOff x="0" y="0"/>
          <a:chExt cx="0" cy="0"/>
        </a:xfrm>
      </p:grpSpPr>
      <p:sp>
        <p:nvSpPr>
          <p:cNvPr id="424" name="Google Shape;424;p4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45"/>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None/>
            </a:pPr>
            <a:r>
              <a:rPr lang="en-US" sz="2400"/>
              <a:t>Multi-relational Models</a:t>
            </a:r>
            <a:endParaRPr sz="2400"/>
          </a:p>
        </p:txBody>
      </p:sp>
      <p:sp>
        <p:nvSpPr>
          <p:cNvPr id="426" name="Google Shape;426;p4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4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28" name="Google Shape;428;p45"/>
          <p:cNvSpPr txBox="1"/>
          <p:nvPr/>
        </p:nvSpPr>
        <p:spPr>
          <a:xfrm>
            <a:off x="5031300" y="1320775"/>
            <a:ext cx="3863400" cy="92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US" sz="1800">
                <a:solidFill>
                  <a:srgbClr val="595959"/>
                </a:solidFill>
              </a:rPr>
              <a:t>Relation -wise normalization</a:t>
            </a:r>
            <a:endParaRPr sz="1800">
              <a:solidFill>
                <a:srgbClr val="595959"/>
              </a:solidFill>
            </a:endParaRPr>
          </a:p>
        </p:txBody>
      </p:sp>
      <p:pic>
        <p:nvPicPr>
          <p:cNvPr id="429" name="Google Shape;429;p45"/>
          <p:cNvPicPr preferRelativeResize="0"/>
          <p:nvPr/>
        </p:nvPicPr>
        <p:blipFill>
          <a:blip r:embed="rId3">
            <a:alphaModFix/>
          </a:blip>
          <a:stretch>
            <a:fillRect/>
          </a:stretch>
        </p:blipFill>
        <p:spPr>
          <a:xfrm>
            <a:off x="516875" y="1112525"/>
            <a:ext cx="4355575" cy="3512974"/>
          </a:xfrm>
          <a:prstGeom prst="rect">
            <a:avLst/>
          </a:prstGeom>
          <a:noFill/>
          <a:ln>
            <a:noFill/>
          </a:ln>
        </p:spPr>
      </p:pic>
      <p:sp>
        <p:nvSpPr>
          <p:cNvPr id="430" name="Google Shape;430;p45"/>
          <p:cNvSpPr txBox="1"/>
          <p:nvPr/>
        </p:nvSpPr>
        <p:spPr>
          <a:xfrm>
            <a:off x="5072650" y="3083550"/>
            <a:ext cx="3863400" cy="92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US" sz="1800">
                <a:solidFill>
                  <a:srgbClr val="595959"/>
                </a:solidFill>
              </a:rPr>
              <a:t>Mention -wise normalization</a:t>
            </a:r>
            <a:endParaRPr sz="1800">
              <a:solidFill>
                <a:srgbClr val="59595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4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46"/>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None/>
            </a:pPr>
            <a:r>
              <a:rPr lang="en-US" sz="2400"/>
              <a:t>Experimental Results</a:t>
            </a:r>
            <a:endParaRPr sz="2400"/>
          </a:p>
        </p:txBody>
      </p:sp>
      <p:sp>
        <p:nvSpPr>
          <p:cNvPr id="437" name="Google Shape;437;p4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439" name="Google Shape;439;p46"/>
          <p:cNvPicPr preferRelativeResize="0"/>
          <p:nvPr/>
        </p:nvPicPr>
        <p:blipFill>
          <a:blip r:embed="rId3">
            <a:alphaModFix/>
          </a:blip>
          <a:stretch>
            <a:fillRect/>
          </a:stretch>
        </p:blipFill>
        <p:spPr>
          <a:xfrm>
            <a:off x="2147575" y="1133863"/>
            <a:ext cx="4848850" cy="3136500"/>
          </a:xfrm>
          <a:prstGeom prst="rect">
            <a:avLst/>
          </a:prstGeom>
          <a:noFill/>
          <a:ln>
            <a:noFill/>
          </a:ln>
        </p:spPr>
      </p:pic>
      <p:sp>
        <p:nvSpPr>
          <p:cNvPr id="440" name="Google Shape;440;p46"/>
          <p:cNvSpPr/>
          <p:nvPr/>
        </p:nvSpPr>
        <p:spPr>
          <a:xfrm>
            <a:off x="2435225" y="2457150"/>
            <a:ext cx="3991200" cy="229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595959"/>
                </a:solidFill>
              </a:rPr>
              <a:t>F1-score:</a:t>
            </a:r>
            <a:endParaRPr sz="900">
              <a:solidFill>
                <a:srgbClr val="000000"/>
              </a:solidFill>
            </a:endParaRPr>
          </a:p>
          <a:p>
            <a:pPr indent="0" lvl="0" marL="0" rtl="0" algn="l">
              <a:lnSpc>
                <a:spcPct val="115000"/>
              </a:lnSpc>
              <a:spcBef>
                <a:spcPts val="1600"/>
              </a:spcBef>
              <a:spcAft>
                <a:spcPts val="1600"/>
              </a:spcAft>
              <a:buNone/>
            </a:pPr>
            <a:r>
              <a:rPr lang="en-US" sz="1800">
                <a:solidFill>
                  <a:srgbClr val="595959"/>
                </a:solidFill>
              </a:rPr>
              <a:t> </a:t>
            </a:r>
            <a:endParaRPr sz="1800">
              <a:solidFill>
                <a:srgbClr val="59595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4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47"/>
          <p:cNvSpPr txBox="1"/>
          <p:nvPr>
            <p:ph type="title"/>
          </p:nvPr>
        </p:nvSpPr>
        <p:spPr>
          <a:xfrm>
            <a:off x="1199650" y="2848125"/>
            <a:ext cx="7027800" cy="13773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600"/>
              <a:t>Improving Entity Liking by Modeling Latent Entity Type Information</a:t>
            </a:r>
            <a:endParaRPr sz="2600"/>
          </a:p>
          <a:p>
            <a:pPr indent="0" lvl="0" marL="12700" rtl="0" algn="l">
              <a:lnSpc>
                <a:spcPct val="100000"/>
              </a:lnSpc>
              <a:spcBef>
                <a:spcPts val="0"/>
              </a:spcBef>
              <a:spcAft>
                <a:spcPts val="0"/>
              </a:spcAft>
              <a:buClr>
                <a:srgbClr val="000000"/>
              </a:buClr>
              <a:buFont typeface="Arial"/>
              <a:buNone/>
            </a:pPr>
            <a:r>
              <a:t/>
            </a:r>
            <a:endParaRPr sz="2600"/>
          </a:p>
        </p:txBody>
      </p:sp>
      <p:sp>
        <p:nvSpPr>
          <p:cNvPr id="448" name="Google Shape;448;p47"/>
          <p:cNvSpPr/>
          <p:nvPr/>
        </p:nvSpPr>
        <p:spPr>
          <a:xfrm>
            <a:off x="3971945" y="1345049"/>
            <a:ext cx="1200000" cy="114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47"/>
          <p:cNvSpPr txBox="1"/>
          <p:nvPr>
            <p:ph idx="11" type="ftr"/>
          </p:nvPr>
        </p:nvSpPr>
        <p:spPr>
          <a:xfrm>
            <a:off x="301625" y="4863092"/>
            <a:ext cx="2683500" cy="1545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50" name="Google Shape;450;p47"/>
          <p:cNvSpPr txBox="1"/>
          <p:nvPr/>
        </p:nvSpPr>
        <p:spPr>
          <a:xfrm>
            <a:off x="1115875" y="3781125"/>
            <a:ext cx="35613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FFFFFF"/>
                </a:solidFill>
                <a:latin typeface="Calibri"/>
                <a:ea typeface="Calibri"/>
                <a:cs typeface="Calibri"/>
                <a:sym typeface="Calibri"/>
              </a:rPr>
              <a:t>Vandana Anand, Min Huang, Soumya Joshi</a:t>
            </a:r>
            <a:endParaRPr sz="12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sp>
        <p:nvSpPr>
          <p:cNvPr id="80" name="Google Shape;80;p12"/>
          <p:cNvSpPr txBox="1"/>
          <p:nvPr/>
        </p:nvSpPr>
        <p:spPr>
          <a:xfrm>
            <a:off x="492125" y="1020000"/>
            <a:ext cx="8137200" cy="3887400"/>
          </a:xfrm>
          <a:prstGeom prst="rect">
            <a:avLst/>
          </a:prstGeom>
          <a:noFill/>
          <a:ln>
            <a:noFill/>
          </a:ln>
        </p:spPr>
        <p:txBody>
          <a:bodyPr anchorCtr="0" anchor="t" bIns="0" lIns="0" spcFirstLastPara="1" rIns="0" wrap="square" tIns="12700">
            <a:noAutofit/>
          </a:bodyPr>
          <a:lstStyle/>
          <a:p>
            <a:pPr indent="0" lvl="0" marL="0" rtl="0" algn="l">
              <a:lnSpc>
                <a:spcPct val="115000"/>
              </a:lnSpc>
              <a:spcBef>
                <a:spcPts val="0"/>
              </a:spcBef>
              <a:spcAft>
                <a:spcPts val="0"/>
              </a:spcAft>
              <a:buSzPts val="1100"/>
              <a:buNone/>
            </a:pPr>
            <a:r>
              <a:t/>
            </a:r>
            <a:endParaRPr sz="21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21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21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rPr lang="en-US" sz="1300">
                <a:latin typeface="MS PGothic"/>
                <a:ea typeface="MS PGothic"/>
                <a:cs typeface="MS PGothic"/>
                <a:sym typeface="MS PGothic"/>
              </a:rPr>
              <a:t>- column 1 is the token</a:t>
            </a:r>
            <a:br>
              <a:rPr lang="en-US" sz="1300">
                <a:latin typeface="MS PGothic"/>
                <a:ea typeface="MS PGothic"/>
                <a:cs typeface="MS PGothic"/>
                <a:sym typeface="MS PGothic"/>
              </a:rPr>
            </a:br>
            <a:r>
              <a:rPr lang="en-US" sz="1300">
                <a:latin typeface="MS PGothic"/>
                <a:ea typeface="MS PGothic"/>
                <a:cs typeface="MS PGothic"/>
                <a:sym typeface="MS PGothic"/>
              </a:rPr>
              <a:t>- column 2 is the corresponding YAGO2 entity</a:t>
            </a:r>
            <a:br>
              <a:rPr lang="en-US" sz="1300">
                <a:latin typeface="MS PGothic"/>
                <a:ea typeface="MS PGothic"/>
                <a:cs typeface="MS PGothic"/>
                <a:sym typeface="MS PGothic"/>
              </a:rPr>
            </a:br>
            <a:r>
              <a:rPr lang="en-US" sz="1300">
                <a:latin typeface="MS PGothic"/>
                <a:ea typeface="MS PGothic"/>
                <a:cs typeface="MS PGothic"/>
                <a:sym typeface="MS PGothic"/>
              </a:rPr>
              <a:t>- column 3 is the corresponding Wikipedia URL of the entity</a:t>
            </a:r>
            <a:br>
              <a:rPr lang="en-US" sz="1300">
                <a:latin typeface="MS PGothic"/>
                <a:ea typeface="MS PGothic"/>
                <a:cs typeface="MS PGothic"/>
                <a:sym typeface="MS PGothic"/>
              </a:rPr>
            </a:br>
            <a:r>
              <a:rPr lang="en-US" sz="1300">
                <a:latin typeface="MS PGothic"/>
                <a:ea typeface="MS PGothic"/>
                <a:cs typeface="MS PGothic"/>
                <a:sym typeface="MS PGothic"/>
              </a:rPr>
              <a:t>- column 4 is the corresponding Wikipedia ID of the entity</a:t>
            </a:r>
            <a:br>
              <a:rPr lang="en-US" sz="1300">
                <a:latin typeface="MS PGothic"/>
                <a:ea typeface="MS PGothic"/>
                <a:cs typeface="MS PGothic"/>
                <a:sym typeface="MS PGothic"/>
              </a:rPr>
            </a:br>
            <a:r>
              <a:rPr lang="en-US" sz="1300">
                <a:latin typeface="MS PGothic"/>
                <a:ea typeface="MS PGothic"/>
                <a:cs typeface="MS PGothic"/>
                <a:sym typeface="MS PGothic"/>
              </a:rPr>
              <a:t>- column 5 is the corresponding Freebase mid</a:t>
            </a:r>
            <a:br>
              <a:rPr lang="en-US" sz="1300">
                <a:latin typeface="MS PGothic"/>
                <a:ea typeface="MS PGothic"/>
                <a:cs typeface="MS PGothic"/>
                <a:sym typeface="MS PGothic"/>
              </a:rPr>
            </a:br>
            <a:r>
              <a:rPr lang="en-US" sz="1300">
                <a:latin typeface="MS PGothic"/>
                <a:ea typeface="MS PGothic"/>
                <a:cs typeface="MS PGothic"/>
                <a:sym typeface="MS PGothic"/>
              </a:rPr>
              <a:t>--NME-- No Matching Entity</a:t>
            </a:r>
            <a:endParaRPr sz="13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rPr lang="en-US" sz="1300">
                <a:latin typeface="MS PGothic"/>
                <a:ea typeface="MS PGothic"/>
                <a:cs typeface="MS PGothic"/>
                <a:sym typeface="MS PGothic"/>
              </a:rPr>
              <a:t>2 more Columns: either B (beginning of a mention) or I (continuation of a mention), the full mention used to find entity candidates</a:t>
            </a:r>
            <a:endParaRPr sz="1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rPr lang="en-US" sz="1300">
                <a:latin typeface="MS PGothic"/>
                <a:ea typeface="MS PGothic"/>
                <a:cs typeface="MS PGothic"/>
                <a:sym typeface="MS PGothic"/>
              </a:rPr>
              <a:t>                      </a:t>
            </a:r>
            <a:endParaRPr sz="1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t/>
            </a:r>
            <a:endParaRPr sz="1300">
              <a:latin typeface="MS PGothic"/>
              <a:ea typeface="MS PGothic"/>
              <a:cs typeface="MS PGothic"/>
              <a:sym typeface="MS PGothic"/>
            </a:endParaRPr>
          </a:p>
          <a:p>
            <a:pPr indent="0" lvl="0" marL="0" rtl="0" algn="l">
              <a:lnSpc>
                <a:spcPct val="115000"/>
              </a:lnSpc>
              <a:spcBef>
                <a:spcPts val="1600"/>
              </a:spcBef>
              <a:spcAft>
                <a:spcPts val="1600"/>
              </a:spcAft>
              <a:buSzPts val="1100"/>
              <a:buNone/>
            </a:pPr>
            <a:r>
              <a:t/>
            </a:r>
            <a:endParaRPr sz="2100">
              <a:latin typeface="MS PGothic"/>
              <a:ea typeface="MS PGothic"/>
              <a:cs typeface="MS PGothic"/>
              <a:sym typeface="MS PGothic"/>
            </a:endParaRPr>
          </a:p>
        </p:txBody>
      </p:sp>
      <p:sp>
        <p:nvSpPr>
          <p:cNvPr id="81" name="Google Shape;81;p1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2"/>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Aida CoNLL</a:t>
            </a:r>
            <a:endParaRPr sz="2400"/>
          </a:p>
        </p:txBody>
      </p:sp>
      <p:sp>
        <p:nvSpPr>
          <p:cNvPr id="83" name="Google Shape;83;p1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85" name="Google Shape;85;p12"/>
          <p:cNvPicPr preferRelativeResize="0"/>
          <p:nvPr/>
        </p:nvPicPr>
        <p:blipFill>
          <a:blip r:embed="rId3">
            <a:alphaModFix/>
          </a:blip>
          <a:stretch>
            <a:fillRect/>
          </a:stretch>
        </p:blipFill>
        <p:spPr>
          <a:xfrm>
            <a:off x="394925" y="861775"/>
            <a:ext cx="5649651" cy="1879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4" name="Shape 454"/>
        <p:cNvGrpSpPr/>
        <p:nvPr/>
      </p:nvGrpSpPr>
      <p:grpSpPr>
        <a:xfrm>
          <a:off x="0" y="0"/>
          <a:ext cx="0" cy="0"/>
          <a:chOff x="0" y="0"/>
          <a:chExt cx="0" cy="0"/>
        </a:xfrm>
      </p:grpSpPr>
      <p:sp>
        <p:nvSpPr>
          <p:cNvPr id="455" name="Google Shape;455;p4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48"/>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Motivation and Background</a:t>
            </a:r>
            <a:endParaRPr sz="2400"/>
          </a:p>
        </p:txBody>
      </p:sp>
      <p:sp>
        <p:nvSpPr>
          <p:cNvPr id="457" name="Google Shape;457;p4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4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59" name="Google Shape;459;p48"/>
          <p:cNvSpPr txBox="1"/>
          <p:nvPr/>
        </p:nvSpPr>
        <p:spPr>
          <a:xfrm>
            <a:off x="260875" y="878025"/>
            <a:ext cx="8520600" cy="38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595959"/>
                </a:solidFill>
                <a:latin typeface="Calibri"/>
                <a:ea typeface="Calibri"/>
                <a:cs typeface="Calibri"/>
                <a:sym typeface="Calibri"/>
              </a:rPr>
              <a:t>The current state of the art neural entity linking model (Ganea and Hofmann 2017) employ </a:t>
            </a:r>
            <a:endParaRPr sz="1600">
              <a:solidFill>
                <a:srgbClr val="595959"/>
              </a:solidFill>
              <a:latin typeface="Calibri"/>
              <a:ea typeface="Calibri"/>
              <a:cs typeface="Calibri"/>
              <a:sym typeface="Calibri"/>
            </a:endParaRPr>
          </a:p>
          <a:p>
            <a:pPr indent="-330200" lvl="0" marL="457200" rtl="0" algn="l">
              <a:spcBef>
                <a:spcPts val="0"/>
              </a:spcBef>
              <a:spcAft>
                <a:spcPts val="0"/>
              </a:spcAft>
              <a:buClr>
                <a:srgbClr val="595959"/>
              </a:buClr>
              <a:buSzPts val="1600"/>
              <a:buFont typeface="Calibri"/>
              <a:buChar char="●"/>
            </a:pPr>
            <a:r>
              <a:rPr lang="en-US" sz="1600">
                <a:solidFill>
                  <a:srgbClr val="595959"/>
                </a:solidFill>
                <a:latin typeface="Calibri"/>
                <a:ea typeface="Calibri"/>
                <a:cs typeface="Calibri"/>
                <a:sym typeface="Calibri"/>
              </a:rPr>
              <a:t>attention-based bag-of-words context model,</a:t>
            </a:r>
            <a:endParaRPr sz="1600">
              <a:solidFill>
                <a:srgbClr val="595959"/>
              </a:solidFill>
              <a:latin typeface="Calibri"/>
              <a:ea typeface="Calibri"/>
              <a:cs typeface="Calibri"/>
              <a:sym typeface="Calibri"/>
            </a:endParaRPr>
          </a:p>
          <a:p>
            <a:pPr indent="-330200" lvl="0" marL="457200" rtl="0" algn="l">
              <a:spcBef>
                <a:spcPts val="0"/>
              </a:spcBef>
              <a:spcAft>
                <a:spcPts val="0"/>
              </a:spcAft>
              <a:buClr>
                <a:srgbClr val="595959"/>
              </a:buClr>
              <a:buSzPts val="1600"/>
              <a:buFont typeface="Calibri"/>
              <a:buChar char="●"/>
            </a:pPr>
            <a:r>
              <a:rPr lang="en-US" sz="1600">
                <a:solidFill>
                  <a:srgbClr val="595959"/>
                </a:solidFill>
                <a:latin typeface="Calibri"/>
                <a:ea typeface="Calibri"/>
                <a:cs typeface="Calibri"/>
                <a:sym typeface="Calibri"/>
              </a:rPr>
              <a:t> pre-trained entity embeddings for topic level similarity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spcBef>
                <a:spcPts val="0"/>
              </a:spcBef>
              <a:spcAft>
                <a:spcPts val="0"/>
              </a:spcAft>
              <a:buNone/>
            </a:pPr>
            <a:r>
              <a:rPr lang="en-US" sz="1600">
                <a:solidFill>
                  <a:srgbClr val="595959"/>
                </a:solidFill>
                <a:latin typeface="Calibri"/>
                <a:ea typeface="Calibri"/>
                <a:cs typeface="Calibri"/>
                <a:sym typeface="Calibri"/>
              </a:rPr>
              <a:t>However, the </a:t>
            </a:r>
            <a:r>
              <a:rPr b="1" lang="en-US" sz="1600">
                <a:solidFill>
                  <a:srgbClr val="595959"/>
                </a:solidFill>
                <a:latin typeface="Calibri"/>
                <a:ea typeface="Calibri"/>
                <a:cs typeface="Calibri"/>
                <a:sym typeface="Calibri"/>
              </a:rPr>
              <a:t>latent entity</a:t>
            </a:r>
            <a:r>
              <a:rPr lang="en-US" sz="1600">
                <a:solidFill>
                  <a:srgbClr val="595959"/>
                </a:solidFill>
                <a:latin typeface="Calibri"/>
                <a:ea typeface="Calibri"/>
                <a:cs typeface="Calibri"/>
                <a:sym typeface="Calibri"/>
              </a:rPr>
              <a:t> type information in direct relation with the mention is not included which causes incorrect entity linking.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spcBef>
                <a:spcPts val="0"/>
              </a:spcBef>
              <a:spcAft>
                <a:spcPts val="0"/>
              </a:spcAft>
              <a:buNone/>
            </a:pPr>
            <a:r>
              <a:rPr lang="en-US" sz="1600">
                <a:solidFill>
                  <a:srgbClr val="595959"/>
                </a:solidFill>
                <a:latin typeface="Calibri"/>
                <a:ea typeface="Calibri"/>
                <a:cs typeface="Calibri"/>
                <a:sym typeface="Calibri"/>
              </a:rPr>
              <a:t>Therefore, the research paper aims to include latent entity type information through the </a:t>
            </a:r>
            <a:r>
              <a:rPr b="1" lang="en-US" sz="1600">
                <a:solidFill>
                  <a:srgbClr val="595959"/>
                </a:solidFill>
                <a:latin typeface="Calibri"/>
                <a:ea typeface="Calibri"/>
                <a:cs typeface="Calibri"/>
                <a:sym typeface="Calibri"/>
              </a:rPr>
              <a:t>pre trained BERT </a:t>
            </a:r>
            <a:r>
              <a:rPr lang="en-US" sz="1600">
                <a:solidFill>
                  <a:srgbClr val="595959"/>
                </a:solidFill>
                <a:latin typeface="Calibri"/>
                <a:ea typeface="Calibri"/>
                <a:cs typeface="Calibri"/>
                <a:sym typeface="Calibri"/>
              </a:rPr>
              <a:t>model in order to minimise incorrect entity linking issue. </a:t>
            </a:r>
            <a:endParaRPr sz="1600">
              <a:solidFill>
                <a:srgbClr val="595959"/>
              </a:solidFill>
              <a:latin typeface="Calibri"/>
              <a:ea typeface="Calibri"/>
              <a:cs typeface="Calibri"/>
              <a:sym typeface="Calibri"/>
            </a:endParaRPr>
          </a:p>
          <a:p>
            <a:pPr indent="0" lvl="0" marL="0" rtl="0" algn="l">
              <a:spcBef>
                <a:spcPts val="0"/>
              </a:spcBef>
              <a:spcAft>
                <a:spcPts val="0"/>
              </a:spcAft>
              <a:buNone/>
            </a:pPr>
            <a:r>
              <a:t/>
            </a:r>
            <a:endParaRPr b="1" sz="1600">
              <a:solidFill>
                <a:srgbClr val="595959"/>
              </a:solidFill>
              <a:latin typeface="Calibri"/>
              <a:ea typeface="Calibri"/>
              <a:cs typeface="Calibri"/>
              <a:sym typeface="Calibri"/>
            </a:endParaRPr>
          </a:p>
          <a:p>
            <a:pPr indent="0" lvl="0" marL="0" rtl="0" algn="l">
              <a:spcBef>
                <a:spcPts val="0"/>
              </a:spcBef>
              <a:spcAft>
                <a:spcPts val="0"/>
              </a:spcAft>
              <a:buNone/>
            </a:pPr>
            <a:r>
              <a:rPr b="1" lang="en-US" sz="1600">
                <a:solidFill>
                  <a:srgbClr val="595959"/>
                </a:solidFill>
                <a:highlight>
                  <a:srgbClr val="F4CCCC"/>
                </a:highlight>
                <a:latin typeface="Calibri"/>
                <a:ea typeface="Calibri"/>
                <a:cs typeface="Calibri"/>
                <a:sym typeface="Calibri"/>
              </a:rPr>
              <a:t>BERT</a:t>
            </a:r>
            <a:r>
              <a:rPr lang="en-US" sz="1600">
                <a:solidFill>
                  <a:srgbClr val="595959"/>
                </a:solidFill>
                <a:highlight>
                  <a:srgbClr val="F4CCCC"/>
                </a:highlight>
                <a:latin typeface="Calibri"/>
                <a:ea typeface="Calibri"/>
                <a:cs typeface="Calibri"/>
                <a:sym typeface="Calibri"/>
              </a:rPr>
              <a:t> is a NLP technology from Google which generates “contextualized” word embeddings/vectors.</a:t>
            </a:r>
            <a:endParaRPr sz="1600">
              <a:solidFill>
                <a:srgbClr val="595959"/>
              </a:solidFill>
              <a:highlight>
                <a:srgbClr val="F4CCCC"/>
              </a:highlight>
              <a:latin typeface="Calibri"/>
              <a:ea typeface="Calibri"/>
              <a:cs typeface="Calibri"/>
              <a:sym typeface="Calibri"/>
            </a:endParaRPr>
          </a:p>
          <a:p>
            <a:pPr indent="0" lvl="0" marL="0" rtl="0" algn="l">
              <a:spcBef>
                <a:spcPts val="0"/>
              </a:spcBef>
              <a:spcAft>
                <a:spcPts val="0"/>
              </a:spcAft>
              <a:buNone/>
            </a:pPr>
            <a:r>
              <a:t/>
            </a:r>
            <a:endParaRPr sz="1600">
              <a:solidFill>
                <a:srgbClr val="595959"/>
              </a:solidFill>
              <a:latin typeface="Calibri"/>
              <a:ea typeface="Calibri"/>
              <a:cs typeface="Calibri"/>
              <a:sym typeface="Calibri"/>
            </a:endParaRPr>
          </a:p>
          <a:p>
            <a:pPr indent="0" lvl="0" marL="0" rtl="0" algn="l">
              <a:lnSpc>
                <a:spcPct val="115000"/>
              </a:lnSpc>
              <a:spcBef>
                <a:spcPts val="0"/>
              </a:spcBef>
              <a:spcAft>
                <a:spcPts val="1600"/>
              </a:spcAft>
              <a:buNone/>
            </a:pPr>
            <a:r>
              <a:t/>
            </a:r>
            <a:endParaRPr sz="1600">
              <a:solidFill>
                <a:srgbClr val="595959"/>
              </a:solidFill>
              <a:latin typeface="Calibri"/>
              <a:ea typeface="Calibri"/>
              <a:cs typeface="Calibri"/>
              <a:sym typeface="Calibri"/>
            </a:endParaRPr>
          </a:p>
        </p:txBody>
      </p:sp>
      <p:sp>
        <p:nvSpPr>
          <p:cNvPr id="460" name="Google Shape;460;p48"/>
          <p:cNvSpPr txBox="1"/>
          <p:nvPr/>
        </p:nvSpPr>
        <p:spPr>
          <a:xfrm>
            <a:off x="947375" y="2721900"/>
            <a:ext cx="2927400" cy="772500"/>
          </a:xfrm>
          <a:prstGeom prst="rect">
            <a:avLst/>
          </a:prstGeom>
          <a:noFill/>
          <a:ln cap="flat" cmpd="sng" w="38100">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t>“CMA can easily hydrolyze into free acetic acid.” </a:t>
            </a:r>
            <a:endParaRPr sz="1600"/>
          </a:p>
        </p:txBody>
      </p:sp>
      <p:sp>
        <p:nvSpPr>
          <p:cNvPr id="461" name="Google Shape;461;p48"/>
          <p:cNvSpPr txBox="1"/>
          <p:nvPr/>
        </p:nvSpPr>
        <p:spPr>
          <a:xfrm>
            <a:off x="4922075" y="2821800"/>
            <a:ext cx="2419200" cy="572700"/>
          </a:xfrm>
          <a:prstGeom prst="rect">
            <a:avLst/>
          </a:prstGeom>
          <a:noFill/>
          <a:ln cap="flat" cmpd="sng" w="38100">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t>Referring to H2O/ water </a:t>
            </a:r>
            <a:endParaRPr/>
          </a:p>
        </p:txBody>
      </p:sp>
      <p:cxnSp>
        <p:nvCxnSpPr>
          <p:cNvPr id="462" name="Google Shape;462;p48"/>
          <p:cNvCxnSpPr>
            <a:stCxn id="460" idx="3"/>
            <a:endCxn id="461" idx="1"/>
          </p:cNvCxnSpPr>
          <p:nvPr/>
        </p:nvCxnSpPr>
        <p:spPr>
          <a:xfrm>
            <a:off x="3874775" y="3108150"/>
            <a:ext cx="1047300" cy="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6" name="Shape 466"/>
        <p:cNvGrpSpPr/>
        <p:nvPr/>
      </p:nvGrpSpPr>
      <p:grpSpPr>
        <a:xfrm>
          <a:off x="0" y="0"/>
          <a:ext cx="0" cy="0"/>
          <a:chOff x="0" y="0"/>
          <a:chExt cx="0" cy="0"/>
        </a:xfrm>
      </p:grpSpPr>
      <p:sp>
        <p:nvSpPr>
          <p:cNvPr id="467" name="Google Shape;467;p4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49"/>
          <p:cNvSpPr txBox="1"/>
          <p:nvPr>
            <p:ph type="title"/>
          </p:nvPr>
        </p:nvSpPr>
        <p:spPr>
          <a:xfrm>
            <a:off x="301625" y="149925"/>
            <a:ext cx="5305800" cy="3795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Clr>
                <a:schemeClr val="dk1"/>
              </a:buClr>
              <a:buFont typeface="Arial"/>
              <a:buNone/>
            </a:pPr>
            <a:r>
              <a:rPr lang="en-US" sz="2400"/>
              <a:t>Research Problems Addressed</a:t>
            </a:r>
            <a:endParaRPr sz="2400"/>
          </a:p>
        </p:txBody>
      </p:sp>
      <p:sp>
        <p:nvSpPr>
          <p:cNvPr id="469" name="Google Shape;469;p4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4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71" name="Google Shape;471;p49"/>
          <p:cNvSpPr txBox="1"/>
          <p:nvPr/>
        </p:nvSpPr>
        <p:spPr>
          <a:xfrm>
            <a:off x="260875"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600">
                <a:solidFill>
                  <a:srgbClr val="595959"/>
                </a:solidFill>
                <a:latin typeface="Calibri"/>
                <a:ea typeface="Calibri"/>
                <a:cs typeface="Calibri"/>
                <a:sym typeface="Calibri"/>
              </a:rPr>
              <a:t>Current Issues with the SOTA model (Ganea and Hofmann, 2017) </a:t>
            </a:r>
            <a:endParaRPr sz="1600">
              <a:solidFill>
                <a:srgbClr val="595959"/>
              </a:solidFill>
              <a:latin typeface="Calibri"/>
              <a:ea typeface="Calibri"/>
              <a:cs typeface="Calibri"/>
              <a:sym typeface="Calibri"/>
            </a:endParaRPr>
          </a:p>
          <a:p>
            <a:pPr indent="-330200" lvl="0" marL="457200" rtl="0" algn="l">
              <a:lnSpc>
                <a:spcPct val="115000"/>
              </a:lnSpc>
              <a:spcBef>
                <a:spcPts val="1600"/>
              </a:spcBef>
              <a:spcAft>
                <a:spcPts val="0"/>
              </a:spcAft>
              <a:buClr>
                <a:srgbClr val="595959"/>
              </a:buClr>
              <a:buSzPts val="1600"/>
              <a:buChar char="●"/>
            </a:pPr>
            <a:r>
              <a:rPr lang="en-US" sz="1600">
                <a:solidFill>
                  <a:srgbClr val="595959"/>
                </a:solidFill>
                <a:latin typeface="Calibri"/>
                <a:ea typeface="Calibri"/>
                <a:cs typeface="Calibri"/>
                <a:sym typeface="Calibri"/>
              </a:rPr>
              <a:t>It adopts a bag-of-words encoding scheme which </a:t>
            </a:r>
            <a:r>
              <a:rPr b="1" lang="en-US" sz="1600">
                <a:solidFill>
                  <a:srgbClr val="595959"/>
                </a:solidFill>
                <a:latin typeface="Calibri"/>
                <a:ea typeface="Calibri"/>
                <a:cs typeface="Calibri"/>
                <a:sym typeface="Calibri"/>
              </a:rPr>
              <a:t>cannot take predictive cues</a:t>
            </a:r>
            <a:r>
              <a:rPr lang="en-US" sz="1600">
                <a:solidFill>
                  <a:srgbClr val="595959"/>
                </a:solidFill>
                <a:latin typeface="Calibri"/>
                <a:ea typeface="Calibri"/>
                <a:cs typeface="Calibri"/>
                <a:sym typeface="Calibri"/>
              </a:rPr>
              <a:t> such as “In” which refers to a location entity rather than a name</a:t>
            </a:r>
            <a:endParaRPr sz="1600">
              <a:solidFill>
                <a:srgbClr val="595959"/>
              </a:solidFill>
              <a:latin typeface="Calibri"/>
              <a:ea typeface="Calibri"/>
              <a:cs typeface="Calibri"/>
              <a:sym typeface="Calibri"/>
            </a:endParaRPr>
          </a:p>
          <a:p>
            <a:pPr indent="-330200" lvl="0" marL="457200" rtl="0" algn="l">
              <a:lnSpc>
                <a:spcPct val="115000"/>
              </a:lnSpc>
              <a:spcBef>
                <a:spcPts val="1000"/>
              </a:spcBef>
              <a:spcAft>
                <a:spcPts val="0"/>
              </a:spcAft>
              <a:buClr>
                <a:srgbClr val="595959"/>
              </a:buClr>
              <a:buSzPts val="1600"/>
              <a:buChar char="●"/>
            </a:pPr>
            <a:r>
              <a:rPr lang="en-US" sz="1600">
                <a:solidFill>
                  <a:srgbClr val="595959"/>
                </a:solidFill>
                <a:latin typeface="Calibri"/>
                <a:ea typeface="Calibri"/>
                <a:cs typeface="Calibri"/>
                <a:sym typeface="Calibri"/>
              </a:rPr>
              <a:t>It is </a:t>
            </a:r>
            <a:r>
              <a:rPr b="1" lang="en-US" sz="1600">
                <a:solidFill>
                  <a:srgbClr val="595959"/>
                </a:solidFill>
                <a:latin typeface="Calibri"/>
                <a:ea typeface="Calibri"/>
                <a:cs typeface="Calibri"/>
                <a:sym typeface="Calibri"/>
              </a:rPr>
              <a:t>not sensitive to entity types</a:t>
            </a:r>
            <a:r>
              <a:rPr lang="en-US" sz="1600">
                <a:solidFill>
                  <a:srgbClr val="595959"/>
                </a:solidFill>
                <a:latin typeface="Calibri"/>
                <a:ea typeface="Calibri"/>
                <a:cs typeface="Calibri"/>
                <a:sym typeface="Calibri"/>
              </a:rPr>
              <a:t>, for example the entity ”Steve Jobs” will return “Apple.Inc” when asked for similar entity whereas “Steve Jobs” is a name and similar entities would “Steve Wozniak” or “Tim Cook”</a:t>
            </a:r>
            <a:endParaRPr sz="1600">
              <a:solidFill>
                <a:srgbClr val="595959"/>
              </a:solidFill>
              <a:latin typeface="Calibri"/>
              <a:ea typeface="Calibri"/>
              <a:cs typeface="Calibri"/>
              <a:sym typeface="Calibri"/>
            </a:endParaRPr>
          </a:p>
          <a:p>
            <a:pPr indent="0" lvl="0" marL="0" rtl="0" algn="l">
              <a:lnSpc>
                <a:spcPct val="115000"/>
              </a:lnSpc>
              <a:spcBef>
                <a:spcPts val="1000"/>
              </a:spcBef>
              <a:spcAft>
                <a:spcPts val="0"/>
              </a:spcAft>
              <a:buNone/>
            </a:pPr>
            <a:r>
              <a:rPr lang="en-US" sz="1600">
                <a:solidFill>
                  <a:srgbClr val="595959"/>
                </a:solidFill>
                <a:latin typeface="Calibri"/>
                <a:ea typeface="Calibri"/>
                <a:cs typeface="Calibri"/>
                <a:sym typeface="Calibri"/>
              </a:rPr>
              <a:t>To address the above problem, the research paper proposes to integrate a BERT-based entity similarity into the local model of the SOTA model</a:t>
            </a:r>
            <a:endParaRPr sz="1600">
              <a:solidFill>
                <a:srgbClr val="595959"/>
              </a:solidFill>
              <a:latin typeface="Calibri"/>
              <a:ea typeface="Calibri"/>
              <a:cs typeface="Calibri"/>
              <a:sym typeface="Calibri"/>
            </a:endParaRPr>
          </a:p>
          <a:p>
            <a:pPr indent="0" lvl="0" marL="0" rtl="0" algn="l">
              <a:lnSpc>
                <a:spcPct val="115000"/>
              </a:lnSpc>
              <a:spcBef>
                <a:spcPts val="1000"/>
              </a:spcBef>
              <a:spcAft>
                <a:spcPts val="0"/>
              </a:spcAft>
              <a:buNone/>
            </a:pPr>
            <a:r>
              <a:t/>
            </a:r>
            <a:endParaRPr sz="1600">
              <a:solidFill>
                <a:srgbClr val="595959"/>
              </a:solidFill>
              <a:latin typeface="Calibri"/>
              <a:ea typeface="Calibri"/>
              <a:cs typeface="Calibri"/>
              <a:sym typeface="Calibri"/>
            </a:endParaRPr>
          </a:p>
          <a:p>
            <a:pPr indent="0" lvl="0" marL="0" rtl="0" algn="l">
              <a:lnSpc>
                <a:spcPct val="115000"/>
              </a:lnSpc>
              <a:spcBef>
                <a:spcPts val="1000"/>
              </a:spcBef>
              <a:spcAft>
                <a:spcPts val="0"/>
              </a:spcAft>
              <a:buNone/>
            </a:pPr>
            <a:r>
              <a:t/>
            </a:r>
            <a:endParaRPr sz="1650">
              <a:solidFill>
                <a:srgbClr val="000000"/>
              </a:solidFill>
            </a:endParaRPr>
          </a:p>
          <a:p>
            <a:pPr indent="0" lvl="0" marL="0" rtl="0" algn="l">
              <a:lnSpc>
                <a:spcPct val="115000"/>
              </a:lnSpc>
              <a:spcBef>
                <a:spcPts val="1000"/>
              </a:spcBef>
              <a:spcAft>
                <a:spcPts val="1600"/>
              </a:spcAft>
              <a:buNone/>
            </a:pPr>
            <a:r>
              <a:t/>
            </a:r>
            <a:endParaRPr sz="1600">
              <a:solidFill>
                <a:srgbClr val="595959"/>
              </a:solidFill>
              <a:latin typeface="Calibri"/>
              <a:ea typeface="Calibri"/>
              <a:cs typeface="Calibri"/>
              <a:sym typeface="Calibri"/>
            </a:endParaRPr>
          </a:p>
        </p:txBody>
      </p:sp>
      <p:pic>
        <p:nvPicPr>
          <p:cNvPr id="472" name="Google Shape;472;p49"/>
          <p:cNvPicPr preferRelativeResize="0"/>
          <p:nvPr/>
        </p:nvPicPr>
        <p:blipFill>
          <a:blip r:embed="rId3">
            <a:alphaModFix/>
          </a:blip>
          <a:stretch>
            <a:fillRect/>
          </a:stretch>
        </p:blipFill>
        <p:spPr>
          <a:xfrm>
            <a:off x="1225838" y="3600775"/>
            <a:ext cx="6387375" cy="1262325"/>
          </a:xfrm>
          <a:prstGeom prst="rect">
            <a:avLst/>
          </a:prstGeom>
          <a:noFill/>
          <a:ln>
            <a:noFill/>
          </a:ln>
        </p:spPr>
      </p:pic>
      <p:sp>
        <p:nvSpPr>
          <p:cNvPr id="473" name="Google Shape;473;p49"/>
          <p:cNvSpPr txBox="1"/>
          <p:nvPr/>
        </p:nvSpPr>
        <p:spPr>
          <a:xfrm>
            <a:off x="1847038" y="4756775"/>
            <a:ext cx="5936400" cy="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Image Source: https://towardsdatascience.com/using-bert-and-cnns-for-russian-troll-detection-on-reddit-8ae59066b1c</a:t>
            </a:r>
            <a:endParaRPr sz="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7" name="Shape 477"/>
        <p:cNvGrpSpPr/>
        <p:nvPr/>
      </p:nvGrpSpPr>
      <p:grpSpPr>
        <a:xfrm>
          <a:off x="0" y="0"/>
          <a:ext cx="0" cy="0"/>
          <a:chOff x="0" y="0"/>
          <a:chExt cx="0" cy="0"/>
        </a:xfrm>
      </p:grpSpPr>
      <p:sp>
        <p:nvSpPr>
          <p:cNvPr id="478" name="Google Shape;478;p5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50"/>
          <p:cNvSpPr txBox="1"/>
          <p:nvPr>
            <p:ph type="title"/>
          </p:nvPr>
        </p:nvSpPr>
        <p:spPr>
          <a:xfrm>
            <a:off x="301625" y="149925"/>
            <a:ext cx="3535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Methodology</a:t>
            </a:r>
            <a:endParaRPr sz="2400"/>
          </a:p>
        </p:txBody>
      </p:sp>
      <p:sp>
        <p:nvSpPr>
          <p:cNvPr id="480" name="Google Shape;480;p5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5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82" name="Google Shape;482;p5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rgbClr val="595959"/>
                </a:solidFill>
              </a:rPr>
              <a:t>The model consists of two phases: </a:t>
            </a:r>
            <a:endParaRPr sz="1800">
              <a:solidFill>
                <a:srgbClr val="595959"/>
              </a:solidFill>
            </a:endParaRPr>
          </a:p>
          <a:p>
            <a:pPr indent="0" lvl="0" marL="0" rtl="0" algn="l">
              <a:lnSpc>
                <a:spcPct val="115000"/>
              </a:lnSpc>
              <a:spcBef>
                <a:spcPts val="1600"/>
              </a:spcBef>
              <a:spcAft>
                <a:spcPts val="0"/>
              </a:spcAft>
              <a:buNone/>
            </a:pPr>
            <a:r>
              <a:rPr lang="en-US" sz="1800">
                <a:solidFill>
                  <a:srgbClr val="595959"/>
                </a:solidFill>
              </a:rPr>
              <a:t>(1) Build entity embeddings from BERT </a:t>
            </a:r>
            <a:endParaRPr sz="1800">
              <a:solidFill>
                <a:srgbClr val="595959"/>
              </a:solidFill>
            </a:endParaRPr>
          </a:p>
          <a:p>
            <a:pPr indent="0" lvl="0" marL="0" rtl="0" algn="l">
              <a:lnSpc>
                <a:spcPct val="115000"/>
              </a:lnSpc>
              <a:spcBef>
                <a:spcPts val="1600"/>
              </a:spcBef>
              <a:spcAft>
                <a:spcPts val="0"/>
              </a:spcAft>
              <a:buNone/>
            </a:pPr>
            <a:r>
              <a:rPr lang="en-US" sz="1800">
                <a:solidFill>
                  <a:srgbClr val="595959"/>
                </a:solidFill>
              </a:rPr>
              <a:t>(2) Add a BERT-based entity similarity component to the local model </a:t>
            </a:r>
            <a:endParaRPr sz="1800">
              <a:solidFill>
                <a:srgbClr val="595959"/>
              </a:solidFill>
            </a:endParaRPr>
          </a:p>
          <a:p>
            <a:pPr indent="0" lvl="0" marL="0" rtl="0" algn="l">
              <a:lnSpc>
                <a:spcPct val="115000"/>
              </a:lnSpc>
              <a:spcBef>
                <a:spcPts val="1600"/>
              </a:spcBef>
              <a:spcAft>
                <a:spcPts val="0"/>
              </a:spcAft>
              <a:buClr>
                <a:schemeClr val="dk1"/>
              </a:buClr>
              <a:buSzPts val="1100"/>
              <a:buFont typeface="Arial"/>
              <a:buNone/>
            </a:pPr>
            <a:r>
              <a:rPr b="1" lang="en-US" sz="1800">
                <a:solidFill>
                  <a:srgbClr val="595959"/>
                </a:solidFill>
              </a:rPr>
              <a:t>Local Model</a:t>
            </a:r>
            <a:r>
              <a:rPr lang="en-US" sz="1800">
                <a:solidFill>
                  <a:srgbClr val="595959"/>
                </a:solidFill>
              </a:rPr>
              <a:t> - An attention model based on pre-trained word and entity embeddings. Two layer feed forward neural nets.</a:t>
            </a:r>
            <a:endParaRPr sz="1800">
              <a:solidFill>
                <a:srgbClr val="595959"/>
              </a:solidFill>
            </a:endParaRPr>
          </a:p>
          <a:p>
            <a:pPr indent="0" lvl="0" marL="0" rtl="0" algn="l">
              <a:lnSpc>
                <a:spcPct val="115000"/>
              </a:lnSpc>
              <a:spcBef>
                <a:spcPts val="1600"/>
              </a:spcBef>
              <a:spcAft>
                <a:spcPts val="0"/>
              </a:spcAft>
              <a:buClr>
                <a:schemeClr val="dk1"/>
              </a:buClr>
              <a:buSzPts val="1100"/>
              <a:buFont typeface="Arial"/>
              <a:buNone/>
            </a:pPr>
            <a:r>
              <a:rPr b="1" lang="en-US" sz="1800">
                <a:solidFill>
                  <a:srgbClr val="595959"/>
                </a:solidFill>
              </a:rPr>
              <a:t>Global Model</a:t>
            </a:r>
            <a:r>
              <a:rPr lang="en-US" sz="1800">
                <a:solidFill>
                  <a:srgbClr val="595959"/>
                </a:solidFill>
              </a:rPr>
              <a:t> - Used max product loopy belief propagation (LBP) to estimate the max marginal probability for each mention. Two layer neural nets. </a:t>
            </a:r>
            <a:endParaRPr sz="1800">
              <a:solidFill>
                <a:srgbClr val="595959"/>
              </a:solidFill>
            </a:endParaRPr>
          </a:p>
          <a:p>
            <a:pPr indent="0" lvl="0" marL="0" rtl="0" algn="l">
              <a:lnSpc>
                <a:spcPct val="115000"/>
              </a:lnSpc>
              <a:spcBef>
                <a:spcPts val="1600"/>
              </a:spcBef>
              <a:spcAft>
                <a:spcPts val="1600"/>
              </a:spcAft>
              <a:buNone/>
            </a:pPr>
            <a:r>
              <a:t/>
            </a:r>
            <a:endParaRPr sz="1800">
              <a:solidFill>
                <a:srgbClr val="595959"/>
              </a:solidFill>
            </a:endParaRPr>
          </a:p>
        </p:txBody>
      </p:sp>
      <p:pic>
        <p:nvPicPr>
          <p:cNvPr id="483" name="Google Shape;483;p50"/>
          <p:cNvPicPr preferRelativeResize="0"/>
          <p:nvPr/>
        </p:nvPicPr>
        <p:blipFill>
          <a:blip r:embed="rId3">
            <a:alphaModFix/>
          </a:blip>
          <a:stretch>
            <a:fillRect/>
          </a:stretch>
        </p:blipFill>
        <p:spPr>
          <a:xfrm>
            <a:off x="5347050" y="3050400"/>
            <a:ext cx="2417162" cy="327600"/>
          </a:xfrm>
          <a:prstGeom prst="rect">
            <a:avLst/>
          </a:prstGeom>
          <a:noFill/>
          <a:ln>
            <a:noFill/>
          </a:ln>
        </p:spPr>
      </p:pic>
      <p:pic>
        <p:nvPicPr>
          <p:cNvPr id="484" name="Google Shape;484;p50"/>
          <p:cNvPicPr preferRelativeResize="0"/>
          <p:nvPr/>
        </p:nvPicPr>
        <p:blipFill>
          <a:blip r:embed="rId4">
            <a:alphaModFix/>
          </a:blip>
          <a:stretch>
            <a:fillRect/>
          </a:stretch>
        </p:blipFill>
        <p:spPr>
          <a:xfrm>
            <a:off x="6966800" y="3926075"/>
            <a:ext cx="1865500" cy="3276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8" name="Shape 488"/>
        <p:cNvGrpSpPr/>
        <p:nvPr/>
      </p:nvGrpSpPr>
      <p:grpSpPr>
        <a:xfrm>
          <a:off x="0" y="0"/>
          <a:ext cx="0" cy="0"/>
          <a:chOff x="0" y="0"/>
          <a:chExt cx="0" cy="0"/>
        </a:xfrm>
      </p:grpSpPr>
      <p:sp>
        <p:nvSpPr>
          <p:cNvPr id="489" name="Google Shape;489;p5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51"/>
          <p:cNvSpPr txBox="1"/>
          <p:nvPr>
            <p:ph type="title"/>
          </p:nvPr>
        </p:nvSpPr>
        <p:spPr>
          <a:xfrm>
            <a:off x="301625" y="149925"/>
            <a:ext cx="7200600" cy="5625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t>(1) </a:t>
            </a:r>
            <a:r>
              <a:rPr lang="en-US" sz="2400"/>
              <a:t>Build entity embeddings from BERT </a:t>
            </a:r>
            <a:endParaRPr sz="2400"/>
          </a:p>
        </p:txBody>
      </p:sp>
      <p:sp>
        <p:nvSpPr>
          <p:cNvPr id="491" name="Google Shape;491;p5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5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493" name="Google Shape;493;p51"/>
          <p:cNvSpPr txBox="1"/>
          <p:nvPr/>
        </p:nvSpPr>
        <p:spPr>
          <a:xfrm>
            <a:off x="271425" y="9570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700">
                <a:solidFill>
                  <a:srgbClr val="595959"/>
                </a:solidFill>
              </a:rPr>
              <a:t>Given lists of mention context (ie. the surrounding text of a mention) in Wikipedia for every entity, build the entity embedding map with entity -&gt; embedding (vector of real numbers representing the entity). We look at the immediate left and right context of the mention.</a:t>
            </a:r>
            <a:endParaRPr sz="1700">
              <a:solidFill>
                <a:srgbClr val="595959"/>
              </a:solidFill>
            </a:endParaRPr>
          </a:p>
          <a:p>
            <a:pPr indent="0" lvl="0" marL="0" rtl="0" algn="l">
              <a:lnSpc>
                <a:spcPct val="115000"/>
              </a:lnSpc>
              <a:spcBef>
                <a:spcPts val="1600"/>
              </a:spcBef>
              <a:spcAft>
                <a:spcPts val="0"/>
              </a:spcAft>
              <a:buNone/>
            </a:pPr>
            <a:r>
              <a:rPr lang="en-US" sz="1700">
                <a:solidFill>
                  <a:srgbClr val="595959"/>
                </a:solidFill>
              </a:rPr>
              <a:t>Anchor context: </a:t>
            </a:r>
            <a:endParaRPr sz="1700">
              <a:solidFill>
                <a:srgbClr val="595959"/>
              </a:solidFill>
            </a:endParaRPr>
          </a:p>
          <a:p>
            <a:pPr indent="0" lvl="0" marL="0" rtl="0" algn="l">
              <a:lnSpc>
                <a:spcPct val="115000"/>
              </a:lnSpc>
              <a:spcBef>
                <a:spcPts val="1600"/>
              </a:spcBef>
              <a:spcAft>
                <a:spcPts val="1600"/>
              </a:spcAft>
              <a:buNone/>
            </a:pPr>
            <a:r>
              <a:rPr lang="en-US" sz="1700">
                <a:solidFill>
                  <a:srgbClr val="595959"/>
                </a:solidFill>
              </a:rPr>
              <a:t>Next we randomly sample N anchor contexts                       from Wikipedia. Entity representation is computed by aggregating all the context representation                       via average pooling:</a:t>
            </a:r>
            <a:endParaRPr sz="1700">
              <a:solidFill>
                <a:srgbClr val="595959"/>
              </a:solidFill>
            </a:endParaRPr>
          </a:p>
        </p:txBody>
      </p:sp>
      <p:pic>
        <p:nvPicPr>
          <p:cNvPr id="494" name="Google Shape;494;p51"/>
          <p:cNvPicPr preferRelativeResize="0"/>
          <p:nvPr/>
        </p:nvPicPr>
        <p:blipFill>
          <a:blip r:embed="rId3">
            <a:alphaModFix/>
          </a:blip>
          <a:stretch>
            <a:fillRect/>
          </a:stretch>
        </p:blipFill>
        <p:spPr>
          <a:xfrm>
            <a:off x="2830613" y="2350775"/>
            <a:ext cx="3305075" cy="482600"/>
          </a:xfrm>
          <a:prstGeom prst="rect">
            <a:avLst/>
          </a:prstGeom>
          <a:noFill/>
          <a:ln>
            <a:noFill/>
          </a:ln>
        </p:spPr>
      </p:pic>
      <p:pic>
        <p:nvPicPr>
          <p:cNvPr id="495" name="Google Shape;495;p51"/>
          <p:cNvPicPr preferRelativeResize="0"/>
          <p:nvPr/>
        </p:nvPicPr>
        <p:blipFill>
          <a:blip r:embed="rId4">
            <a:alphaModFix/>
          </a:blip>
          <a:stretch>
            <a:fillRect/>
          </a:stretch>
        </p:blipFill>
        <p:spPr>
          <a:xfrm>
            <a:off x="3710188" y="3658675"/>
            <a:ext cx="1276350" cy="638175"/>
          </a:xfrm>
          <a:prstGeom prst="rect">
            <a:avLst/>
          </a:prstGeom>
          <a:noFill/>
          <a:ln>
            <a:noFill/>
          </a:ln>
        </p:spPr>
      </p:pic>
      <p:sp>
        <p:nvSpPr>
          <p:cNvPr id="496" name="Google Shape;496;p51"/>
          <p:cNvSpPr txBox="1"/>
          <p:nvPr/>
        </p:nvSpPr>
        <p:spPr>
          <a:xfrm>
            <a:off x="297425" y="4376900"/>
            <a:ext cx="7932000" cy="482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r>
              <a:rPr lang="en-US" sz="1800">
                <a:solidFill>
                  <a:srgbClr val="595959"/>
                </a:solidFill>
              </a:rPr>
              <a:t>The entity embeddings from BERT better capture entity type information. </a:t>
            </a:r>
            <a:endParaRPr sz="1800">
              <a:solidFill>
                <a:srgbClr val="595959"/>
              </a:solidFill>
            </a:endParaRPr>
          </a:p>
        </p:txBody>
      </p:sp>
      <p:pic>
        <p:nvPicPr>
          <p:cNvPr id="497" name="Google Shape;497;p51"/>
          <p:cNvPicPr preferRelativeResize="0"/>
          <p:nvPr/>
        </p:nvPicPr>
        <p:blipFill>
          <a:blip r:embed="rId5">
            <a:alphaModFix/>
          </a:blip>
          <a:stretch>
            <a:fillRect/>
          </a:stretch>
        </p:blipFill>
        <p:spPr>
          <a:xfrm>
            <a:off x="4732575" y="2928950"/>
            <a:ext cx="1403090" cy="269825"/>
          </a:xfrm>
          <a:prstGeom prst="rect">
            <a:avLst/>
          </a:prstGeom>
          <a:noFill/>
          <a:ln>
            <a:noFill/>
          </a:ln>
        </p:spPr>
      </p:pic>
      <p:pic>
        <p:nvPicPr>
          <p:cNvPr id="498" name="Google Shape;498;p51"/>
          <p:cNvPicPr preferRelativeResize="0"/>
          <p:nvPr/>
        </p:nvPicPr>
        <p:blipFill>
          <a:blip r:embed="rId6">
            <a:alphaModFix/>
          </a:blip>
          <a:stretch>
            <a:fillRect/>
          </a:stretch>
        </p:blipFill>
        <p:spPr>
          <a:xfrm>
            <a:off x="7328550" y="3198775"/>
            <a:ext cx="1403090" cy="2698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2" name="Shape 502"/>
        <p:cNvGrpSpPr/>
        <p:nvPr/>
      </p:nvGrpSpPr>
      <p:grpSpPr>
        <a:xfrm>
          <a:off x="0" y="0"/>
          <a:ext cx="0" cy="0"/>
          <a:chOff x="0" y="0"/>
          <a:chExt cx="0" cy="0"/>
        </a:xfrm>
      </p:grpSpPr>
      <p:sp>
        <p:nvSpPr>
          <p:cNvPr id="503" name="Google Shape;503;p5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52"/>
          <p:cNvSpPr txBox="1"/>
          <p:nvPr>
            <p:ph type="title"/>
          </p:nvPr>
        </p:nvSpPr>
        <p:spPr>
          <a:xfrm>
            <a:off x="145500" y="240150"/>
            <a:ext cx="8998500" cy="5625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t>(2) </a:t>
            </a:r>
            <a:r>
              <a:rPr lang="en-US" sz="1800"/>
              <a:t>Add a BERT-based entity similarity component to the local model </a:t>
            </a:r>
            <a:endParaRPr sz="1800"/>
          </a:p>
        </p:txBody>
      </p:sp>
      <p:sp>
        <p:nvSpPr>
          <p:cNvPr id="505" name="Google Shape;505;p5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5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507" name="Google Shape;507;p52"/>
          <p:cNvSpPr txBox="1"/>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700">
                <a:solidFill>
                  <a:srgbClr val="595959"/>
                </a:solidFill>
              </a:rPr>
              <a:t>Capture latent entity type information by designing a BERT-based entity similarity score:                   where e = entity and c = context </a:t>
            </a:r>
            <a:endParaRPr sz="1700">
              <a:solidFill>
                <a:srgbClr val="595959"/>
              </a:solidFill>
            </a:endParaRPr>
          </a:p>
          <a:p>
            <a:pPr indent="0" lvl="0" marL="0" rtl="0" algn="l">
              <a:lnSpc>
                <a:spcPct val="115000"/>
              </a:lnSpc>
              <a:spcBef>
                <a:spcPts val="1600"/>
              </a:spcBef>
              <a:spcAft>
                <a:spcPts val="0"/>
              </a:spcAft>
              <a:buNone/>
            </a:pPr>
            <a:r>
              <a:rPr lang="en-US" sz="1700">
                <a:solidFill>
                  <a:srgbClr val="595959"/>
                </a:solidFill>
              </a:rPr>
              <a:t>Given a short range (the immediate context where the mention m lies) context               c = (lctx, m,rctx), encode </a:t>
            </a:r>
            <a:endParaRPr sz="1700">
              <a:solidFill>
                <a:srgbClr val="595959"/>
              </a:solidFill>
            </a:endParaRPr>
          </a:p>
          <a:p>
            <a:pPr indent="0" lvl="0" marL="0" rtl="0" algn="l">
              <a:lnSpc>
                <a:spcPct val="115000"/>
              </a:lnSpc>
              <a:spcBef>
                <a:spcPts val="1600"/>
              </a:spcBef>
              <a:spcAft>
                <a:spcPts val="0"/>
              </a:spcAft>
              <a:buNone/>
            </a:pPr>
            <a:r>
              <a:rPr lang="en-US" sz="1700">
                <a:solidFill>
                  <a:srgbClr val="595959"/>
                </a:solidFill>
              </a:rPr>
              <a:t>Then define the BERT-based entity similarity as the cosine similarity:</a:t>
            </a:r>
            <a:endParaRPr sz="1700">
              <a:solidFill>
                <a:srgbClr val="595959"/>
              </a:solidFill>
            </a:endParaRPr>
          </a:p>
          <a:p>
            <a:pPr indent="0" lvl="0" marL="0" rtl="0" algn="l">
              <a:lnSpc>
                <a:spcPct val="115000"/>
              </a:lnSpc>
              <a:spcBef>
                <a:spcPts val="1600"/>
              </a:spcBef>
              <a:spcAft>
                <a:spcPts val="0"/>
              </a:spcAft>
              <a:buNone/>
            </a:pPr>
            <a:r>
              <a:rPr lang="en-US" sz="1700">
                <a:solidFill>
                  <a:srgbClr val="595959"/>
                </a:solidFill>
              </a:rPr>
              <a:t>Local:                                                              </a:t>
            </a:r>
            <a:endParaRPr sz="1700">
              <a:solidFill>
                <a:srgbClr val="595959"/>
              </a:solidFill>
            </a:endParaRPr>
          </a:p>
          <a:p>
            <a:pPr indent="0" lvl="0" marL="0" rtl="0" algn="l">
              <a:lnSpc>
                <a:spcPct val="115000"/>
              </a:lnSpc>
              <a:spcBef>
                <a:spcPts val="1600"/>
              </a:spcBef>
              <a:spcAft>
                <a:spcPts val="0"/>
              </a:spcAft>
              <a:buNone/>
            </a:pPr>
            <a:r>
              <a:t/>
            </a:r>
            <a:endParaRPr sz="1700">
              <a:solidFill>
                <a:srgbClr val="595959"/>
              </a:solidFill>
            </a:endParaRPr>
          </a:p>
          <a:p>
            <a:pPr indent="0" lvl="0" marL="0" rtl="0" algn="l">
              <a:lnSpc>
                <a:spcPct val="115000"/>
              </a:lnSpc>
              <a:spcBef>
                <a:spcPts val="1600"/>
              </a:spcBef>
              <a:spcAft>
                <a:spcPts val="1600"/>
              </a:spcAft>
              <a:buNone/>
            </a:pPr>
            <a:r>
              <a:rPr lang="en-US" sz="1700">
                <a:solidFill>
                  <a:srgbClr val="595959"/>
                </a:solidFill>
              </a:rPr>
              <a:t>Global:</a:t>
            </a:r>
            <a:endParaRPr sz="1700">
              <a:solidFill>
                <a:srgbClr val="595959"/>
              </a:solidFill>
            </a:endParaRPr>
          </a:p>
        </p:txBody>
      </p:sp>
      <p:pic>
        <p:nvPicPr>
          <p:cNvPr id="508" name="Google Shape;508;p52"/>
          <p:cNvPicPr preferRelativeResize="0"/>
          <p:nvPr/>
        </p:nvPicPr>
        <p:blipFill>
          <a:blip r:embed="rId3">
            <a:alphaModFix/>
          </a:blip>
          <a:stretch>
            <a:fillRect/>
          </a:stretch>
        </p:blipFill>
        <p:spPr>
          <a:xfrm>
            <a:off x="1058300" y="1570750"/>
            <a:ext cx="1010275" cy="269825"/>
          </a:xfrm>
          <a:prstGeom prst="rect">
            <a:avLst/>
          </a:prstGeom>
          <a:noFill/>
          <a:ln>
            <a:noFill/>
          </a:ln>
        </p:spPr>
      </p:pic>
      <p:pic>
        <p:nvPicPr>
          <p:cNvPr id="509" name="Google Shape;509;p52"/>
          <p:cNvPicPr preferRelativeResize="0"/>
          <p:nvPr/>
        </p:nvPicPr>
        <p:blipFill>
          <a:blip r:embed="rId4">
            <a:alphaModFix/>
          </a:blip>
          <a:stretch>
            <a:fillRect/>
          </a:stretch>
        </p:blipFill>
        <p:spPr>
          <a:xfrm>
            <a:off x="2819800" y="2301925"/>
            <a:ext cx="2629064" cy="269825"/>
          </a:xfrm>
          <a:prstGeom prst="rect">
            <a:avLst/>
          </a:prstGeom>
          <a:noFill/>
          <a:ln>
            <a:noFill/>
          </a:ln>
        </p:spPr>
      </p:pic>
      <p:pic>
        <p:nvPicPr>
          <p:cNvPr id="510" name="Google Shape;510;p52"/>
          <p:cNvPicPr preferRelativeResize="0"/>
          <p:nvPr/>
        </p:nvPicPr>
        <p:blipFill>
          <a:blip r:embed="rId5">
            <a:alphaModFix/>
          </a:blip>
          <a:stretch>
            <a:fillRect/>
          </a:stretch>
        </p:blipFill>
        <p:spPr>
          <a:xfrm>
            <a:off x="7057400" y="2828950"/>
            <a:ext cx="1894516" cy="269825"/>
          </a:xfrm>
          <a:prstGeom prst="rect">
            <a:avLst/>
          </a:prstGeom>
          <a:noFill/>
          <a:ln>
            <a:noFill/>
          </a:ln>
        </p:spPr>
      </p:pic>
      <p:pic>
        <p:nvPicPr>
          <p:cNvPr id="511" name="Google Shape;511;p52"/>
          <p:cNvPicPr preferRelativeResize="0"/>
          <p:nvPr/>
        </p:nvPicPr>
        <p:blipFill>
          <a:blip r:embed="rId6">
            <a:alphaModFix/>
          </a:blip>
          <a:stretch>
            <a:fillRect/>
          </a:stretch>
        </p:blipFill>
        <p:spPr>
          <a:xfrm>
            <a:off x="1130725" y="3326575"/>
            <a:ext cx="3441275" cy="624450"/>
          </a:xfrm>
          <a:prstGeom prst="rect">
            <a:avLst/>
          </a:prstGeom>
          <a:noFill/>
          <a:ln>
            <a:noFill/>
          </a:ln>
        </p:spPr>
      </p:pic>
      <p:pic>
        <p:nvPicPr>
          <p:cNvPr id="512" name="Google Shape;512;p52"/>
          <p:cNvPicPr preferRelativeResize="0"/>
          <p:nvPr/>
        </p:nvPicPr>
        <p:blipFill>
          <a:blip r:embed="rId7">
            <a:alphaModFix/>
          </a:blip>
          <a:stretch>
            <a:fillRect/>
          </a:stretch>
        </p:blipFill>
        <p:spPr>
          <a:xfrm>
            <a:off x="1130725" y="4319525"/>
            <a:ext cx="3101025" cy="361284"/>
          </a:xfrm>
          <a:prstGeom prst="rect">
            <a:avLst/>
          </a:prstGeom>
          <a:noFill/>
          <a:ln>
            <a:noFill/>
          </a:ln>
        </p:spPr>
      </p:pic>
      <p:sp>
        <p:nvSpPr>
          <p:cNvPr id="513" name="Google Shape;513;p52"/>
          <p:cNvSpPr txBox="1"/>
          <p:nvPr/>
        </p:nvSpPr>
        <p:spPr>
          <a:xfrm>
            <a:off x="4631875" y="3171050"/>
            <a:ext cx="4231200" cy="7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595959"/>
                </a:solidFill>
              </a:rPr>
              <a:t>Integrate BERT based entity similarity with local context score (long/log expressions)</a:t>
            </a:r>
            <a:endParaRPr>
              <a:solidFill>
                <a:srgbClr val="595959"/>
              </a:solidFill>
            </a:endParaRPr>
          </a:p>
          <a:p>
            <a:pPr indent="0" lvl="0" marL="0" rtl="0" algn="l">
              <a:spcBef>
                <a:spcPts val="1600"/>
              </a:spcBef>
              <a:spcAft>
                <a:spcPts val="0"/>
              </a:spcAft>
              <a:buNone/>
            </a:pPr>
            <a:r>
              <a:t/>
            </a:r>
            <a:endParaRPr/>
          </a:p>
        </p:txBody>
      </p:sp>
      <p:sp>
        <p:nvSpPr>
          <p:cNvPr id="514" name="Google Shape;514;p52"/>
          <p:cNvSpPr txBox="1"/>
          <p:nvPr/>
        </p:nvSpPr>
        <p:spPr>
          <a:xfrm>
            <a:off x="4631875" y="3758675"/>
            <a:ext cx="4423200" cy="9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595959"/>
                </a:solidFill>
              </a:rPr>
              <a:t>Combine BERT and long to define local context score Then adopt the same global model as Ganea and Hofmann. We use two layer neural nets to get the final score</a:t>
            </a:r>
            <a:endParaRPr>
              <a:solidFill>
                <a:srgbClr val="595959"/>
              </a:solidFill>
            </a:endParaRPr>
          </a:p>
          <a:p>
            <a:pPr indent="0" lvl="0" marL="0" rtl="0" algn="l">
              <a:spcBef>
                <a:spcPts val="1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8" name="Shape 518"/>
        <p:cNvGrpSpPr/>
        <p:nvPr/>
      </p:nvGrpSpPr>
      <p:grpSpPr>
        <a:xfrm>
          <a:off x="0" y="0"/>
          <a:ext cx="0" cy="0"/>
          <a:chOff x="0" y="0"/>
          <a:chExt cx="0" cy="0"/>
        </a:xfrm>
      </p:grpSpPr>
      <p:sp>
        <p:nvSpPr>
          <p:cNvPr id="519" name="Google Shape;519;p5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53"/>
          <p:cNvSpPr txBox="1"/>
          <p:nvPr>
            <p:ph type="title"/>
          </p:nvPr>
        </p:nvSpPr>
        <p:spPr>
          <a:xfrm>
            <a:off x="301625" y="149925"/>
            <a:ext cx="3967800" cy="391200"/>
          </a:xfrm>
          <a:prstGeom prst="rect">
            <a:avLst/>
          </a:prstGeom>
          <a:noFill/>
          <a:ln>
            <a:noFill/>
          </a:ln>
        </p:spPr>
        <p:txBody>
          <a:bodyPr anchorCtr="0" anchor="t" bIns="0" lIns="0" spcFirstLastPara="1" rIns="0" wrap="square" tIns="12700">
            <a:noAutofit/>
          </a:bodyPr>
          <a:lstStyle/>
          <a:p>
            <a:pPr indent="0" lvl="0" marL="12700" rtl="0" algn="l">
              <a:spcBef>
                <a:spcPts val="0"/>
              </a:spcBef>
              <a:spcAft>
                <a:spcPts val="0"/>
              </a:spcAft>
              <a:buNone/>
            </a:pPr>
            <a:r>
              <a:rPr lang="en-US" sz="2400"/>
              <a:t>Experimental Results</a:t>
            </a:r>
            <a:endParaRPr sz="2400"/>
          </a:p>
        </p:txBody>
      </p:sp>
      <p:sp>
        <p:nvSpPr>
          <p:cNvPr id="521" name="Google Shape;521;p5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5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523" name="Google Shape;523;p53"/>
          <p:cNvSpPr txBox="1"/>
          <p:nvPr/>
        </p:nvSpPr>
        <p:spPr>
          <a:xfrm>
            <a:off x="311700" y="785663"/>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a:solidFill>
                  <a:srgbClr val="595959"/>
                </a:solidFill>
                <a:latin typeface="Calibri"/>
                <a:ea typeface="Calibri"/>
                <a:cs typeface="Calibri"/>
                <a:sym typeface="Calibri"/>
              </a:rPr>
              <a:t>Proposed Model:</a:t>
            </a:r>
            <a:r>
              <a:rPr lang="en-US">
                <a:solidFill>
                  <a:srgbClr val="595959"/>
                </a:solidFill>
                <a:latin typeface="Calibri"/>
                <a:ea typeface="Calibri"/>
                <a:cs typeface="Calibri"/>
                <a:sym typeface="Calibri"/>
              </a:rPr>
              <a:t> a BERT-based entity similarity model to capture latent entity type information which is supplementary to existing SOTA local context model (Ganea and Hofmann 2017).</a:t>
            </a:r>
            <a:endParaRPr>
              <a:solidFill>
                <a:srgbClr val="595959"/>
              </a:solidFill>
              <a:latin typeface="Calibri"/>
              <a:ea typeface="Calibri"/>
              <a:cs typeface="Calibri"/>
              <a:sym typeface="Calibri"/>
            </a:endParaRPr>
          </a:p>
          <a:p>
            <a:pPr indent="0" lvl="0" marL="0" rtl="0" algn="l">
              <a:lnSpc>
                <a:spcPct val="115000"/>
              </a:lnSpc>
              <a:spcBef>
                <a:spcPts val="1600"/>
              </a:spcBef>
              <a:spcAft>
                <a:spcPts val="0"/>
              </a:spcAft>
              <a:buNone/>
            </a:pPr>
            <a:r>
              <a:rPr b="1" lang="en-US">
                <a:solidFill>
                  <a:srgbClr val="595959"/>
                </a:solidFill>
                <a:latin typeface="Calibri"/>
                <a:ea typeface="Calibri"/>
                <a:cs typeface="Calibri"/>
                <a:sym typeface="Calibri"/>
              </a:rPr>
              <a:t>Step 1: </a:t>
            </a:r>
            <a:r>
              <a:rPr lang="en-US">
                <a:solidFill>
                  <a:srgbClr val="595959"/>
                </a:solidFill>
                <a:latin typeface="Calibri"/>
                <a:ea typeface="Calibri"/>
                <a:cs typeface="Calibri"/>
                <a:sym typeface="Calibri"/>
              </a:rPr>
              <a:t>Performance comparison when the proposed model integrated with the SOTA model </a:t>
            </a:r>
            <a:endParaRPr>
              <a:solidFill>
                <a:srgbClr val="595959"/>
              </a:solidFill>
              <a:latin typeface="Calibri"/>
              <a:ea typeface="Calibri"/>
              <a:cs typeface="Calibri"/>
              <a:sym typeface="Calibri"/>
            </a:endParaRPr>
          </a:p>
          <a:p>
            <a:pPr indent="0" lvl="0" marL="0" rtl="0" algn="l">
              <a:lnSpc>
                <a:spcPct val="115000"/>
              </a:lnSpc>
              <a:spcBef>
                <a:spcPts val="1600"/>
              </a:spcBef>
              <a:spcAft>
                <a:spcPts val="0"/>
              </a:spcAft>
              <a:buNone/>
            </a:pPr>
            <a:r>
              <a:rPr b="1" lang="en-US">
                <a:solidFill>
                  <a:srgbClr val="595959"/>
                </a:solidFill>
                <a:latin typeface="Calibri"/>
                <a:ea typeface="Calibri"/>
                <a:cs typeface="Calibri"/>
                <a:sym typeface="Calibri"/>
              </a:rPr>
              <a:t>Results: </a:t>
            </a:r>
            <a:r>
              <a:rPr lang="en-US">
                <a:solidFill>
                  <a:srgbClr val="595959"/>
                </a:solidFill>
                <a:latin typeface="Calibri"/>
                <a:ea typeface="Calibri"/>
                <a:cs typeface="Calibri"/>
                <a:sym typeface="Calibri"/>
              </a:rPr>
              <a:t>The proposed model achieves a 1.31 improvement in terms of F1 over the SOTA model, producing a very competitive local model with an average </a:t>
            </a:r>
            <a:r>
              <a:rPr b="1" lang="en-US">
                <a:solidFill>
                  <a:srgbClr val="595959"/>
                </a:solidFill>
                <a:latin typeface="Calibri"/>
                <a:ea typeface="Calibri"/>
                <a:cs typeface="Calibri"/>
                <a:sym typeface="Calibri"/>
              </a:rPr>
              <a:t>90.06 F1 score</a:t>
            </a:r>
            <a:endParaRPr b="1">
              <a:solidFill>
                <a:srgbClr val="595959"/>
              </a:solidFill>
              <a:latin typeface="Calibri"/>
              <a:ea typeface="Calibri"/>
              <a:cs typeface="Calibri"/>
              <a:sym typeface="Calibri"/>
            </a:endParaRPr>
          </a:p>
          <a:p>
            <a:pPr indent="0" lvl="0" marL="0" rtl="0" algn="l">
              <a:lnSpc>
                <a:spcPct val="115000"/>
              </a:lnSpc>
              <a:spcBef>
                <a:spcPts val="1600"/>
              </a:spcBef>
              <a:spcAft>
                <a:spcPts val="0"/>
              </a:spcAft>
              <a:buNone/>
            </a:pPr>
            <a:r>
              <a:rPr b="1" lang="en-US">
                <a:solidFill>
                  <a:srgbClr val="595959"/>
                </a:solidFill>
                <a:latin typeface="Calibri"/>
                <a:ea typeface="Calibri"/>
                <a:cs typeface="Calibri"/>
                <a:sym typeface="Calibri"/>
              </a:rPr>
              <a:t>Step 2:</a:t>
            </a:r>
            <a:r>
              <a:rPr lang="en-US">
                <a:solidFill>
                  <a:srgbClr val="595959"/>
                </a:solidFill>
                <a:latin typeface="Calibri"/>
                <a:ea typeface="Calibri"/>
                <a:cs typeface="Calibri"/>
                <a:sym typeface="Calibri"/>
              </a:rPr>
              <a:t> Evaluation of the proposed model with the global modeling method of SOTA model. </a:t>
            </a:r>
            <a:endParaRPr b="1">
              <a:solidFill>
                <a:srgbClr val="595959"/>
              </a:solidFill>
              <a:latin typeface="Calibri"/>
              <a:ea typeface="Calibri"/>
              <a:cs typeface="Calibri"/>
              <a:sym typeface="Calibri"/>
            </a:endParaRPr>
          </a:p>
          <a:p>
            <a:pPr indent="0" lvl="0" marL="0" rtl="0" algn="l">
              <a:lnSpc>
                <a:spcPct val="115000"/>
              </a:lnSpc>
              <a:spcBef>
                <a:spcPts val="1600"/>
              </a:spcBef>
              <a:spcAft>
                <a:spcPts val="0"/>
              </a:spcAft>
              <a:buNone/>
            </a:pPr>
            <a:r>
              <a:rPr b="1" lang="en-US">
                <a:solidFill>
                  <a:srgbClr val="595959"/>
                </a:solidFill>
                <a:latin typeface="Calibri"/>
                <a:ea typeface="Calibri"/>
                <a:cs typeface="Calibri"/>
                <a:sym typeface="Calibri"/>
              </a:rPr>
              <a:t>Results: </a:t>
            </a:r>
            <a:r>
              <a:rPr lang="en-US">
                <a:solidFill>
                  <a:srgbClr val="595959"/>
                </a:solidFill>
                <a:latin typeface="Calibri"/>
                <a:ea typeface="Calibri"/>
                <a:cs typeface="Calibri"/>
                <a:sym typeface="Calibri"/>
              </a:rPr>
              <a:t>the performance of the proposed model further increase to </a:t>
            </a:r>
            <a:r>
              <a:rPr b="1" lang="en-US">
                <a:solidFill>
                  <a:srgbClr val="595959"/>
                </a:solidFill>
                <a:latin typeface="Calibri"/>
                <a:ea typeface="Calibri"/>
                <a:cs typeface="Calibri"/>
                <a:sym typeface="Calibri"/>
              </a:rPr>
              <a:t>93.54 F1 Score</a:t>
            </a:r>
            <a:r>
              <a:rPr lang="en-US">
                <a:solidFill>
                  <a:srgbClr val="595959"/>
                </a:solidFill>
                <a:latin typeface="Calibri"/>
                <a:ea typeface="Calibri"/>
                <a:cs typeface="Calibri"/>
                <a:sym typeface="Calibri"/>
              </a:rPr>
              <a:t> with an average 1.32 improvement over SOTA model </a:t>
            </a:r>
            <a:endParaRPr b="1">
              <a:solidFill>
                <a:srgbClr val="595959"/>
              </a:solidFill>
              <a:latin typeface="Calibri"/>
              <a:ea typeface="Calibri"/>
              <a:cs typeface="Calibri"/>
              <a:sym typeface="Calibri"/>
            </a:endParaRPr>
          </a:p>
          <a:p>
            <a:pPr indent="0" lvl="0" marL="0" rtl="0" algn="l">
              <a:lnSpc>
                <a:spcPct val="115000"/>
              </a:lnSpc>
              <a:spcBef>
                <a:spcPts val="1600"/>
              </a:spcBef>
              <a:spcAft>
                <a:spcPts val="0"/>
              </a:spcAft>
              <a:buNone/>
            </a:pPr>
            <a:r>
              <a:rPr b="1" lang="en-US">
                <a:solidFill>
                  <a:srgbClr val="595959"/>
                </a:solidFill>
                <a:latin typeface="Calibri"/>
                <a:ea typeface="Calibri"/>
                <a:cs typeface="Calibri"/>
                <a:sym typeface="Calibri"/>
              </a:rPr>
              <a:t>Step 3: </a:t>
            </a:r>
            <a:r>
              <a:rPr lang="en-US">
                <a:solidFill>
                  <a:srgbClr val="595959"/>
                </a:solidFill>
                <a:latin typeface="Calibri"/>
                <a:ea typeface="Calibri"/>
                <a:cs typeface="Calibri"/>
                <a:sym typeface="Calibri"/>
              </a:rPr>
              <a:t>further comparison with other SOTA  models (Yamada et al. 2016; Le and Titov 2018)</a:t>
            </a:r>
            <a:endParaRPr>
              <a:solidFill>
                <a:srgbClr val="595959"/>
              </a:solidFill>
              <a:latin typeface="Calibri"/>
              <a:ea typeface="Calibri"/>
              <a:cs typeface="Calibri"/>
              <a:sym typeface="Calibri"/>
            </a:endParaRPr>
          </a:p>
          <a:p>
            <a:pPr indent="0" lvl="0" marL="0" rtl="0" algn="l">
              <a:lnSpc>
                <a:spcPct val="115000"/>
              </a:lnSpc>
              <a:spcBef>
                <a:spcPts val="1600"/>
              </a:spcBef>
              <a:spcAft>
                <a:spcPts val="0"/>
              </a:spcAft>
              <a:buNone/>
            </a:pPr>
            <a:r>
              <a:rPr b="1" lang="en-US">
                <a:solidFill>
                  <a:srgbClr val="595959"/>
                </a:solidFill>
                <a:latin typeface="Calibri"/>
                <a:ea typeface="Calibri"/>
                <a:cs typeface="Calibri"/>
                <a:sym typeface="Calibri"/>
              </a:rPr>
              <a:t>Results:</a:t>
            </a:r>
            <a:r>
              <a:rPr lang="en-US">
                <a:solidFill>
                  <a:srgbClr val="595959"/>
                </a:solidFill>
                <a:latin typeface="Calibri"/>
                <a:ea typeface="Calibri"/>
                <a:cs typeface="Calibri"/>
                <a:sym typeface="Calibri"/>
              </a:rPr>
              <a:t>The proposed method achieves an improvement of </a:t>
            </a:r>
            <a:r>
              <a:rPr b="1" lang="en-US">
                <a:solidFill>
                  <a:srgbClr val="595959"/>
                </a:solidFill>
                <a:latin typeface="Calibri"/>
                <a:ea typeface="Calibri"/>
                <a:cs typeface="Calibri"/>
                <a:sym typeface="Calibri"/>
              </a:rPr>
              <a:t>0.47</a:t>
            </a:r>
            <a:r>
              <a:rPr lang="en-US">
                <a:solidFill>
                  <a:srgbClr val="595959"/>
                </a:solidFill>
                <a:latin typeface="Calibri"/>
                <a:ea typeface="Calibri"/>
                <a:cs typeface="Calibri"/>
                <a:sym typeface="Calibri"/>
              </a:rPr>
              <a:t> in terms of F1 than the SOTA model (Le and Titov 2018)</a:t>
            </a:r>
            <a:endParaRPr>
              <a:solidFill>
                <a:srgbClr val="595959"/>
              </a:solidFill>
              <a:latin typeface="Calibri"/>
              <a:ea typeface="Calibri"/>
              <a:cs typeface="Calibri"/>
              <a:sym typeface="Calibri"/>
            </a:endParaRPr>
          </a:p>
          <a:p>
            <a:pPr indent="0" lvl="0" marL="0" rtl="0" algn="l">
              <a:lnSpc>
                <a:spcPct val="115000"/>
              </a:lnSpc>
              <a:spcBef>
                <a:spcPts val="1600"/>
              </a:spcBef>
              <a:spcAft>
                <a:spcPts val="1600"/>
              </a:spcAft>
              <a:buNone/>
            </a:pPr>
            <a:r>
              <a:t/>
            </a:r>
            <a:endParaRPr b="1" sz="125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7" name="Shape 527"/>
        <p:cNvGrpSpPr/>
        <p:nvPr/>
      </p:nvGrpSpPr>
      <p:grpSpPr>
        <a:xfrm>
          <a:off x="0" y="0"/>
          <a:ext cx="0" cy="0"/>
          <a:chOff x="0" y="0"/>
          <a:chExt cx="0" cy="0"/>
        </a:xfrm>
      </p:grpSpPr>
      <p:sp>
        <p:nvSpPr>
          <p:cNvPr id="528" name="Google Shape;528;p5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54"/>
          <p:cNvSpPr txBox="1"/>
          <p:nvPr>
            <p:ph type="title"/>
          </p:nvPr>
        </p:nvSpPr>
        <p:spPr>
          <a:xfrm>
            <a:off x="301625" y="149925"/>
            <a:ext cx="5974500" cy="440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lang="en-US" sz="2800">
                <a:solidFill>
                  <a:srgbClr val="FFFFFF"/>
                </a:solidFill>
                <a:latin typeface="Arial"/>
                <a:ea typeface="Arial"/>
                <a:cs typeface="Arial"/>
                <a:sym typeface="Arial"/>
              </a:rPr>
              <a:t>Difference between the models</a:t>
            </a:r>
            <a:endParaRPr sz="2800">
              <a:solidFill>
                <a:srgbClr val="FFFFFF"/>
              </a:solidFill>
              <a:latin typeface="Arial"/>
              <a:ea typeface="Arial"/>
              <a:cs typeface="Arial"/>
              <a:sym typeface="Arial"/>
            </a:endParaRPr>
          </a:p>
          <a:p>
            <a:pPr indent="0" lvl="0" marL="12700" rtl="0" algn="l">
              <a:spcBef>
                <a:spcPts val="0"/>
              </a:spcBef>
              <a:spcAft>
                <a:spcPts val="0"/>
              </a:spcAft>
              <a:buNone/>
            </a:pPr>
            <a:r>
              <a:t/>
            </a:r>
            <a:endParaRPr sz="2400">
              <a:solidFill>
                <a:srgbClr val="FFFFFF"/>
              </a:solidFill>
            </a:endParaRPr>
          </a:p>
        </p:txBody>
      </p:sp>
      <p:sp>
        <p:nvSpPr>
          <p:cNvPr id="530" name="Google Shape;530;p5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54"/>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532" name="Google Shape;532;p54"/>
          <p:cNvPicPr preferRelativeResize="0"/>
          <p:nvPr/>
        </p:nvPicPr>
        <p:blipFill>
          <a:blip r:embed="rId3">
            <a:alphaModFix/>
          </a:blip>
          <a:stretch>
            <a:fillRect/>
          </a:stretch>
        </p:blipFill>
        <p:spPr>
          <a:xfrm>
            <a:off x="0" y="1093750"/>
            <a:ext cx="9144000" cy="2470100"/>
          </a:xfrm>
          <a:prstGeom prst="rect">
            <a:avLst/>
          </a:prstGeom>
          <a:noFill/>
          <a:ln>
            <a:noFill/>
          </a:ln>
        </p:spPr>
      </p:pic>
      <p:sp>
        <p:nvSpPr>
          <p:cNvPr id="533" name="Google Shape;533;p54"/>
          <p:cNvSpPr txBox="1"/>
          <p:nvPr/>
        </p:nvSpPr>
        <p:spPr>
          <a:xfrm>
            <a:off x="1232000" y="3472375"/>
            <a:ext cx="5712600" cy="10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Source: https://arxiv.org/pdf/2001.01447.pdf</a:t>
            </a:r>
            <a:endParaRPr sz="1200"/>
          </a:p>
        </p:txBody>
      </p:sp>
      <p:sp>
        <p:nvSpPr>
          <p:cNvPr id="534" name="Google Shape;534;p54"/>
          <p:cNvSpPr txBox="1"/>
          <p:nvPr/>
        </p:nvSpPr>
        <p:spPr>
          <a:xfrm>
            <a:off x="1872375" y="4326225"/>
            <a:ext cx="1860300" cy="4065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595959"/>
                </a:solidFill>
                <a:latin typeface="Calibri"/>
                <a:ea typeface="Calibri"/>
                <a:cs typeface="Calibri"/>
                <a:sym typeface="Calibri"/>
              </a:rPr>
              <a:t>Context Matching</a:t>
            </a:r>
            <a:endParaRPr b="1" sz="1700">
              <a:solidFill>
                <a:srgbClr val="595959"/>
              </a:solidFill>
              <a:latin typeface="Calibri"/>
              <a:ea typeface="Calibri"/>
              <a:cs typeface="Calibri"/>
              <a:sym typeface="Calibri"/>
            </a:endParaRPr>
          </a:p>
        </p:txBody>
      </p:sp>
      <p:sp>
        <p:nvSpPr>
          <p:cNvPr id="535" name="Google Shape;535;p54"/>
          <p:cNvSpPr txBox="1"/>
          <p:nvPr/>
        </p:nvSpPr>
        <p:spPr>
          <a:xfrm>
            <a:off x="4657625" y="4326225"/>
            <a:ext cx="2124600" cy="406500"/>
          </a:xfrm>
          <a:prstGeom prst="rect">
            <a:avLst/>
          </a:prstGeom>
          <a:noFill/>
          <a:ln cap="flat" cmpd="sng" w="38100">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700">
                <a:solidFill>
                  <a:srgbClr val="595959"/>
                </a:solidFill>
                <a:latin typeface="Calibri"/>
                <a:ea typeface="Calibri"/>
                <a:cs typeface="Calibri"/>
                <a:sym typeface="Calibri"/>
              </a:rPr>
              <a:t>Entity type Matching</a:t>
            </a:r>
            <a:endParaRPr b="1" sz="1700">
              <a:solidFill>
                <a:srgbClr val="595959"/>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9" name="Shape 539"/>
        <p:cNvGrpSpPr/>
        <p:nvPr/>
      </p:nvGrpSpPr>
      <p:grpSpPr>
        <a:xfrm>
          <a:off x="0" y="0"/>
          <a:ext cx="0" cy="0"/>
          <a:chOff x="0" y="0"/>
          <a:chExt cx="0" cy="0"/>
        </a:xfrm>
      </p:grpSpPr>
      <p:sp>
        <p:nvSpPr>
          <p:cNvPr id="540" name="Google Shape;540;p5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55"/>
          <p:cNvSpPr txBox="1"/>
          <p:nvPr>
            <p:ph type="title"/>
          </p:nvPr>
        </p:nvSpPr>
        <p:spPr>
          <a:xfrm>
            <a:off x="301625" y="149925"/>
            <a:ext cx="8145900" cy="4728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lang="en-US" sz="2800">
                <a:solidFill>
                  <a:srgbClr val="FFFFFF"/>
                </a:solidFill>
                <a:latin typeface="Arial"/>
                <a:ea typeface="Arial"/>
                <a:cs typeface="Arial"/>
                <a:sym typeface="Arial"/>
              </a:rPr>
              <a:t>Github Sources for the Paper Implementation</a:t>
            </a:r>
            <a:endParaRPr sz="2800">
              <a:solidFill>
                <a:srgbClr val="FFFFFF"/>
              </a:solidFill>
              <a:latin typeface="Arial"/>
              <a:ea typeface="Arial"/>
              <a:cs typeface="Arial"/>
              <a:sym typeface="Arial"/>
            </a:endParaRPr>
          </a:p>
          <a:p>
            <a:pPr indent="0" lvl="0" marL="12700" rtl="0" algn="l">
              <a:spcBef>
                <a:spcPts val="0"/>
              </a:spcBef>
              <a:spcAft>
                <a:spcPts val="0"/>
              </a:spcAft>
              <a:buNone/>
            </a:pPr>
            <a:r>
              <a:t/>
            </a:r>
            <a:endParaRPr sz="2400">
              <a:solidFill>
                <a:srgbClr val="FFFFFF"/>
              </a:solidFill>
            </a:endParaRPr>
          </a:p>
        </p:txBody>
      </p:sp>
      <p:sp>
        <p:nvSpPr>
          <p:cNvPr id="542" name="Google Shape;542;p5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5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544" name="Google Shape;544;p5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US" sz="1800">
                <a:solidFill>
                  <a:srgbClr val="595959"/>
                </a:solidFill>
              </a:rPr>
              <a:t>For pre trained BERT model: </a:t>
            </a:r>
            <a:r>
              <a:rPr lang="en-US" sz="1800" u="sng">
                <a:solidFill>
                  <a:srgbClr val="0097A7"/>
                </a:solidFill>
                <a:hlinkClick r:id="rId3">
                  <a:extLst>
                    <a:ext uri="{A12FA001-AC4F-418D-AE19-62706E023703}">
                      <ahyp:hlinkClr val="tx"/>
                    </a:ext>
                  </a:extLst>
                </a:hlinkClick>
              </a:rPr>
              <a:t>https://github.com/huggingface/pytorch-pretrained-BERT</a:t>
            </a:r>
            <a:endParaRPr sz="1800">
              <a:solidFill>
                <a:srgbClr val="595959"/>
              </a:solidFill>
            </a:endParaRPr>
          </a:p>
          <a:p>
            <a:pPr indent="-342900" lvl="0" marL="457200" rtl="0" algn="l">
              <a:lnSpc>
                <a:spcPct val="115000"/>
              </a:lnSpc>
              <a:spcBef>
                <a:spcPts val="1000"/>
              </a:spcBef>
              <a:spcAft>
                <a:spcPts val="0"/>
              </a:spcAft>
              <a:buClr>
                <a:srgbClr val="595959"/>
              </a:buClr>
              <a:buSzPts val="1800"/>
              <a:buChar char="●"/>
            </a:pPr>
            <a:r>
              <a:rPr lang="en-US" sz="1800">
                <a:solidFill>
                  <a:srgbClr val="595959"/>
                </a:solidFill>
              </a:rPr>
              <a:t>Resources for training entity embeddings:</a:t>
            </a:r>
            <a:endParaRPr sz="1800">
              <a:solidFill>
                <a:srgbClr val="595959"/>
              </a:solidFill>
            </a:endParaRPr>
          </a:p>
          <a:p>
            <a:pPr indent="0" lvl="0" marL="457200" rtl="0" algn="l">
              <a:lnSpc>
                <a:spcPct val="115000"/>
              </a:lnSpc>
              <a:spcBef>
                <a:spcPts val="1000"/>
              </a:spcBef>
              <a:spcAft>
                <a:spcPts val="0"/>
              </a:spcAft>
              <a:buNone/>
            </a:pPr>
            <a:r>
              <a:rPr lang="en-US" sz="1800" u="sng">
                <a:solidFill>
                  <a:srgbClr val="0097A7"/>
                </a:solidFill>
                <a:hlinkClick r:id="rId4">
                  <a:extLst>
                    <a:ext uri="{A12FA001-AC4F-418D-AE19-62706E023703}">
                      <ahyp:hlinkClr val="tx"/>
                    </a:ext>
                  </a:extLst>
                </a:hlinkClick>
              </a:rPr>
              <a:t>https://github.com/dalab/deep-ed/</a:t>
            </a:r>
            <a:endParaRPr sz="1800" u="sng">
              <a:solidFill>
                <a:srgbClr val="595959"/>
              </a:solidFill>
            </a:endParaRPr>
          </a:p>
          <a:p>
            <a:pPr indent="-342900" lvl="0" marL="457200" rtl="0" algn="l">
              <a:lnSpc>
                <a:spcPct val="115000"/>
              </a:lnSpc>
              <a:spcBef>
                <a:spcPts val="1000"/>
              </a:spcBef>
              <a:spcAft>
                <a:spcPts val="0"/>
              </a:spcAft>
              <a:buClr>
                <a:srgbClr val="595959"/>
              </a:buClr>
              <a:buSzPts val="1800"/>
              <a:buChar char="●"/>
            </a:pPr>
            <a:r>
              <a:rPr lang="en-US" sz="1800">
                <a:solidFill>
                  <a:srgbClr val="595959"/>
                </a:solidFill>
              </a:rPr>
              <a:t>Previous Models implementation:</a:t>
            </a:r>
            <a:endParaRPr sz="1800">
              <a:solidFill>
                <a:srgbClr val="595959"/>
              </a:solidFill>
            </a:endParaRPr>
          </a:p>
          <a:p>
            <a:pPr indent="0" lvl="0" marL="457200" rtl="0" algn="l">
              <a:lnSpc>
                <a:spcPct val="115000"/>
              </a:lnSpc>
              <a:spcBef>
                <a:spcPts val="1000"/>
              </a:spcBef>
              <a:spcAft>
                <a:spcPts val="1000"/>
              </a:spcAft>
              <a:buNone/>
            </a:pPr>
            <a:r>
              <a:rPr lang="en-US" sz="1800" u="sng">
                <a:solidFill>
                  <a:srgbClr val="0097A7"/>
                </a:solidFill>
              </a:rPr>
              <a:t>https://github.com/izuna385/Entity-Linking-Recent-Trends</a:t>
            </a:r>
            <a:endParaRPr sz="1800" u="sng">
              <a:solidFill>
                <a:srgbClr val="0097A7"/>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8" name="Shape 548"/>
        <p:cNvGrpSpPr/>
        <p:nvPr/>
      </p:nvGrpSpPr>
      <p:grpSpPr>
        <a:xfrm>
          <a:off x="0" y="0"/>
          <a:ext cx="0" cy="0"/>
          <a:chOff x="0" y="0"/>
          <a:chExt cx="0" cy="0"/>
        </a:xfrm>
      </p:grpSpPr>
      <p:sp>
        <p:nvSpPr>
          <p:cNvPr id="549" name="Google Shape;549;p56"/>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6"/>
          <p:cNvSpPr txBox="1"/>
          <p:nvPr>
            <p:ph type="ctrTitle"/>
          </p:nvPr>
        </p:nvSpPr>
        <p:spPr>
          <a:xfrm>
            <a:off x="2519094" y="1521900"/>
            <a:ext cx="4105800" cy="756900"/>
          </a:xfrm>
          <a:prstGeom prst="rect">
            <a:avLst/>
          </a:prstGeom>
          <a:noFill/>
          <a:ln>
            <a:noFill/>
          </a:ln>
        </p:spPr>
        <p:txBody>
          <a:bodyPr anchorCtr="0" anchor="t" bIns="0" lIns="0" spcFirstLastPara="1" rIns="0" wrap="square" tIns="12700">
            <a:noAutofit/>
          </a:bodyPr>
          <a:lstStyle/>
          <a:p>
            <a:pPr indent="0" lvl="0" marL="13334" rtl="0" algn="l">
              <a:lnSpc>
                <a:spcPct val="100000"/>
              </a:lnSpc>
              <a:spcBef>
                <a:spcPts val="0"/>
              </a:spcBef>
              <a:spcAft>
                <a:spcPts val="0"/>
              </a:spcAft>
              <a:buNone/>
            </a:pPr>
            <a:r>
              <a:rPr lang="en-US"/>
              <a:t>Thank You</a:t>
            </a:r>
            <a:endParaRPr/>
          </a:p>
        </p:txBody>
      </p:sp>
      <p:sp>
        <p:nvSpPr>
          <p:cNvPr id="551" name="Google Shape;551;p56"/>
          <p:cNvSpPr txBox="1"/>
          <p:nvPr>
            <p:ph idx="11" type="ftr"/>
          </p:nvPr>
        </p:nvSpPr>
        <p:spPr>
          <a:xfrm>
            <a:off x="301625" y="4863092"/>
            <a:ext cx="2683510" cy="170179"/>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552" name="Google Shape;552;p56"/>
          <p:cNvSpPr txBox="1"/>
          <p:nvPr/>
        </p:nvSpPr>
        <p:spPr>
          <a:xfrm>
            <a:off x="2635100" y="2421025"/>
            <a:ext cx="3572400" cy="7134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3600">
                <a:solidFill>
                  <a:srgbClr val="FFFFFF"/>
                </a:solidFill>
                <a:latin typeface="Verdana"/>
                <a:ea typeface="Verdana"/>
                <a:cs typeface="Verdana"/>
                <a:sym typeface="Verdana"/>
              </a:rPr>
              <a:t>Any questions?</a:t>
            </a:r>
            <a:endParaRPr sz="3600">
              <a:solidFill>
                <a:schemeClr val="dk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3"/>
          <p:cNvSpPr txBox="1"/>
          <p:nvPr/>
        </p:nvSpPr>
        <p:spPr>
          <a:xfrm>
            <a:off x="492125" y="1096200"/>
            <a:ext cx="8137200" cy="3475800"/>
          </a:xfrm>
          <a:prstGeom prst="rect">
            <a:avLst/>
          </a:prstGeom>
          <a:noFill/>
          <a:ln>
            <a:noFill/>
          </a:ln>
        </p:spPr>
        <p:txBody>
          <a:bodyPr anchorCtr="0" anchor="t" bIns="0" lIns="0" spcFirstLastPara="1" rIns="0" wrap="square" tIns="12700">
            <a:noAutofit/>
          </a:bodyPr>
          <a:lstStyle/>
          <a:p>
            <a:pPr indent="-361950" lvl="0" marL="457200" marR="0" rtl="0" algn="l">
              <a:lnSpc>
                <a:spcPct val="115000"/>
              </a:lnSpc>
              <a:spcBef>
                <a:spcPts val="0"/>
              </a:spcBef>
              <a:spcAft>
                <a:spcPts val="0"/>
              </a:spcAft>
              <a:buSzPts val="2100"/>
              <a:buFont typeface="MS PGothic"/>
              <a:buChar char="➔"/>
            </a:pPr>
            <a:r>
              <a:rPr lang="en-US" sz="2100">
                <a:latin typeface="MS PGothic"/>
                <a:ea typeface="MS PGothic"/>
                <a:cs typeface="MS PGothic"/>
                <a:sym typeface="MS PGothic"/>
              </a:rPr>
              <a:t>The 2010 competition has been over, and the dataset cannot be fetched from the official pages</a:t>
            </a:r>
            <a:endParaRPr sz="2100">
              <a:latin typeface="MS PGothic"/>
              <a:ea typeface="MS PGothic"/>
              <a:cs typeface="MS PGothic"/>
              <a:sym typeface="MS PGothic"/>
            </a:endParaRPr>
          </a:p>
          <a:p>
            <a:pPr indent="-361950" lvl="0" marL="457200" marR="0" rtl="0" algn="l">
              <a:lnSpc>
                <a:spcPct val="115000"/>
              </a:lnSpc>
              <a:spcBef>
                <a:spcPts val="0"/>
              </a:spcBef>
              <a:spcAft>
                <a:spcPts val="0"/>
              </a:spcAft>
              <a:buSzPts val="2100"/>
              <a:buFont typeface="MS PGothic"/>
              <a:buChar char="➔"/>
            </a:pPr>
            <a:r>
              <a:rPr lang="en-US" sz="2100">
                <a:latin typeface="MS PGothic"/>
                <a:ea typeface="MS PGothic"/>
                <a:cs typeface="MS PGothic"/>
                <a:sym typeface="MS PGothic"/>
              </a:rPr>
              <a:t>Still one: LDC2016T26 TAC KBP Spanish Cross-lingual Entity Linking - Comprehensive Training and Evaluation Data 2012-2014</a:t>
            </a:r>
            <a:endParaRPr sz="2100">
              <a:latin typeface="MS PGothic"/>
              <a:ea typeface="MS PGothic"/>
              <a:cs typeface="MS PGothic"/>
              <a:sym typeface="MS PGothic"/>
            </a:endParaRPr>
          </a:p>
          <a:p>
            <a:pPr indent="-361950" lvl="0" marL="457200" marR="0" rtl="0" algn="l">
              <a:lnSpc>
                <a:spcPct val="115000"/>
              </a:lnSpc>
              <a:spcBef>
                <a:spcPts val="0"/>
              </a:spcBef>
              <a:spcAft>
                <a:spcPts val="0"/>
              </a:spcAft>
              <a:buSzPts val="2100"/>
              <a:buFont typeface="MS PGothic"/>
              <a:buChar char="➔"/>
            </a:pPr>
            <a:r>
              <a:rPr lang="en-US" sz="2100">
                <a:latin typeface="MS PGothic"/>
                <a:ea typeface="MS PGothic"/>
                <a:cs typeface="MS PGothic"/>
                <a:sym typeface="MS PGothic"/>
              </a:rPr>
              <a:t>Need more exploration</a:t>
            </a:r>
            <a:endParaRPr sz="2100">
              <a:latin typeface="MS PGothic"/>
              <a:ea typeface="MS PGothic"/>
              <a:cs typeface="MS PGothic"/>
              <a:sym typeface="MS PGothic"/>
            </a:endParaRPr>
          </a:p>
        </p:txBody>
      </p:sp>
      <p:sp>
        <p:nvSpPr>
          <p:cNvPr id="91" name="Google Shape;91;p1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3"/>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en-US" sz="2400"/>
              <a:t>TAC KBP --2010</a:t>
            </a:r>
            <a:endParaRPr sz="2400"/>
          </a:p>
        </p:txBody>
      </p:sp>
      <p:sp>
        <p:nvSpPr>
          <p:cNvPr id="93" name="Google Shape;93;p1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1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2F313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4"/>
          <p:cNvSpPr txBox="1"/>
          <p:nvPr>
            <p:ph type="title"/>
          </p:nvPr>
        </p:nvSpPr>
        <p:spPr>
          <a:xfrm>
            <a:off x="1527000" y="2758625"/>
            <a:ext cx="6610200" cy="18390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End-to-End Entity Linking Research Paper</a:t>
            </a:r>
            <a:endParaRPr/>
          </a:p>
          <a:p>
            <a:pPr indent="0" lvl="0" marL="12700" rtl="0" algn="l">
              <a:lnSpc>
                <a:spcPct val="100000"/>
              </a:lnSpc>
              <a:spcBef>
                <a:spcPts val="0"/>
              </a:spcBef>
              <a:spcAft>
                <a:spcPts val="0"/>
              </a:spcAft>
              <a:buNone/>
            </a:pPr>
            <a:r>
              <a:t/>
            </a:r>
            <a:endParaRPr/>
          </a:p>
        </p:txBody>
      </p:sp>
      <p:sp>
        <p:nvSpPr>
          <p:cNvPr id="101" name="Google Shape;101;p14"/>
          <p:cNvSpPr/>
          <p:nvPr/>
        </p:nvSpPr>
        <p:spPr>
          <a:xfrm>
            <a:off x="3971945" y="1345049"/>
            <a:ext cx="1200000" cy="114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4"/>
          <p:cNvSpPr txBox="1"/>
          <p:nvPr>
            <p:ph idx="11" type="ftr"/>
          </p:nvPr>
        </p:nvSpPr>
        <p:spPr>
          <a:xfrm>
            <a:off x="301625" y="4863092"/>
            <a:ext cx="2683500" cy="1545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
        <p:nvSpPr>
          <p:cNvPr id="103" name="Google Shape;103;p14"/>
          <p:cNvSpPr txBox="1"/>
          <p:nvPr/>
        </p:nvSpPr>
        <p:spPr>
          <a:xfrm>
            <a:off x="1476750" y="3938000"/>
            <a:ext cx="44502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Calibri"/>
                <a:ea typeface="Calibri"/>
                <a:cs typeface="Calibri"/>
                <a:sym typeface="Calibri"/>
              </a:rPr>
              <a:t>Kratika Agrawal, Xinlu He, Jing Yu</a:t>
            </a:r>
            <a:endParaRPr>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15"/>
          <p:cNvSpPr txBox="1"/>
          <p:nvPr/>
        </p:nvSpPr>
        <p:spPr>
          <a:xfrm>
            <a:off x="492125" y="1096200"/>
            <a:ext cx="8137200" cy="3475800"/>
          </a:xfrm>
          <a:prstGeom prst="rect">
            <a:avLst/>
          </a:prstGeom>
          <a:noFill/>
          <a:ln>
            <a:noFill/>
          </a:ln>
        </p:spPr>
        <p:txBody>
          <a:bodyPr anchorCtr="0" anchor="t" bIns="0" lIns="0" spcFirstLastPara="1" rIns="0" wrap="square" tIns="12700">
            <a:noAutofit/>
          </a:bodyPr>
          <a:lstStyle/>
          <a:p>
            <a:pPr indent="-361950" lvl="0" marL="457200" marR="0" rtl="0" algn="l">
              <a:lnSpc>
                <a:spcPct val="100000"/>
              </a:lnSpc>
              <a:spcBef>
                <a:spcPts val="0"/>
              </a:spcBef>
              <a:spcAft>
                <a:spcPts val="0"/>
              </a:spcAft>
              <a:buSzPts val="2100"/>
              <a:buChar char="➔"/>
            </a:pPr>
            <a:r>
              <a:rPr lang="en-US" sz="1800"/>
              <a:t>Entity Linking: include Mention Detection(MD) and Entity Disambiguation(ED)</a:t>
            </a:r>
            <a:endParaRPr sz="1800"/>
          </a:p>
          <a:p>
            <a:pPr indent="-361950" lvl="0" marL="457200" rtl="0" algn="l">
              <a:lnSpc>
                <a:spcPct val="115000"/>
              </a:lnSpc>
              <a:spcBef>
                <a:spcPts val="0"/>
              </a:spcBef>
              <a:spcAft>
                <a:spcPts val="0"/>
              </a:spcAft>
              <a:buSzPts val="2100"/>
              <a:buChar char="➔"/>
            </a:pPr>
            <a:r>
              <a:rPr lang="en-US" sz="1800"/>
              <a:t>Other research: dependency between the 2 steps is ignored. </a:t>
            </a:r>
            <a:endParaRPr sz="1800"/>
          </a:p>
          <a:p>
            <a:pPr indent="-317500" lvl="1" marL="914400" rtl="0" algn="l">
              <a:lnSpc>
                <a:spcPct val="115000"/>
              </a:lnSpc>
              <a:spcBef>
                <a:spcPts val="0"/>
              </a:spcBef>
              <a:spcAft>
                <a:spcPts val="0"/>
              </a:spcAft>
              <a:buClr>
                <a:srgbClr val="000000"/>
              </a:buClr>
              <a:buSzPts val="1400"/>
              <a:buChar char="◆"/>
            </a:pPr>
            <a:r>
              <a:rPr lang="en-US"/>
              <a:t>Errors caused by MD/NER will propagate to ED without possibility of recovery</a:t>
            </a:r>
            <a:endParaRPr/>
          </a:p>
          <a:p>
            <a:pPr indent="-361950" lvl="0" marL="457200" rtl="0" algn="l">
              <a:lnSpc>
                <a:spcPct val="115000"/>
              </a:lnSpc>
              <a:spcBef>
                <a:spcPts val="0"/>
              </a:spcBef>
              <a:spcAft>
                <a:spcPts val="0"/>
              </a:spcAft>
              <a:buSzPts val="2100"/>
              <a:buChar char="➔"/>
            </a:pPr>
            <a:r>
              <a:rPr lang="en-US" sz="1800"/>
              <a:t>This research: emphasize the importance of the mutual dependency between MD and ED.</a:t>
            </a:r>
            <a:endParaRPr sz="1800"/>
          </a:p>
          <a:p>
            <a:pPr indent="-317500" lvl="1" marL="914400" rtl="0" algn="l">
              <a:lnSpc>
                <a:spcPct val="115000"/>
              </a:lnSpc>
              <a:spcBef>
                <a:spcPts val="0"/>
              </a:spcBef>
              <a:spcAft>
                <a:spcPts val="0"/>
              </a:spcAft>
              <a:buClr>
                <a:srgbClr val="000000"/>
              </a:buClr>
              <a:buSzPts val="1400"/>
              <a:buChar char="◆"/>
            </a:pPr>
            <a:r>
              <a:rPr lang="en-US"/>
              <a:t>MD influence ED: numerous and more informative linkable spans found by MD obviously offer more contextual cues for ED. </a:t>
            </a:r>
            <a:endParaRPr/>
          </a:p>
          <a:p>
            <a:pPr indent="-317500" lvl="1" marL="914400" rtl="0" algn="l">
              <a:lnSpc>
                <a:spcPct val="115000"/>
              </a:lnSpc>
              <a:spcBef>
                <a:spcPts val="0"/>
              </a:spcBef>
              <a:spcAft>
                <a:spcPts val="0"/>
              </a:spcAft>
              <a:buClr>
                <a:srgbClr val="000000"/>
              </a:buClr>
              <a:buSzPts val="1400"/>
              <a:buChar char="◆"/>
            </a:pPr>
            <a:r>
              <a:rPr lang="en-US"/>
              <a:t>ED influence MD: finding the true entities appearing in a specific context encourages better mention boundaries, especially for multi-word mentions.</a:t>
            </a:r>
            <a:endParaRPr/>
          </a:p>
          <a:p>
            <a:pPr indent="0" lvl="0" marL="0" rtl="0" algn="l">
              <a:lnSpc>
                <a:spcPct val="115000"/>
              </a:lnSpc>
              <a:spcBef>
                <a:spcPts val="1600"/>
              </a:spcBef>
              <a:spcAft>
                <a:spcPts val="1600"/>
              </a:spcAft>
              <a:buSzPts val="1100"/>
              <a:buNone/>
            </a:pPr>
            <a:r>
              <a:rPr lang="en-US" sz="1800"/>
              <a:t>address the end-to-end EL task </a:t>
            </a:r>
            <a:r>
              <a:rPr lang="en-US" sz="2100">
                <a:latin typeface="MS PGothic"/>
                <a:ea typeface="MS PGothic"/>
                <a:cs typeface="MS PGothic"/>
                <a:sym typeface="MS PGothic"/>
              </a:rPr>
              <a:t>	</a:t>
            </a:r>
            <a:endParaRPr sz="2100">
              <a:latin typeface="Arial Black"/>
              <a:ea typeface="Arial Black"/>
              <a:cs typeface="Arial Black"/>
              <a:sym typeface="Arial Black"/>
            </a:endParaRPr>
          </a:p>
        </p:txBody>
      </p:sp>
      <p:sp>
        <p:nvSpPr>
          <p:cNvPr id="109" name="Google Shape;109;p1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txBox="1"/>
          <p:nvPr>
            <p:ph type="title"/>
          </p:nvPr>
        </p:nvSpPr>
        <p:spPr>
          <a:xfrm>
            <a:off x="301625" y="149925"/>
            <a:ext cx="47916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Motivation and Background</a:t>
            </a:r>
            <a:endParaRPr sz="2400"/>
          </a:p>
        </p:txBody>
      </p:sp>
      <p:sp>
        <p:nvSpPr>
          <p:cNvPr id="111" name="Google Shape;111;p1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16"/>
          <p:cNvSpPr txBox="1"/>
          <p:nvPr/>
        </p:nvSpPr>
        <p:spPr>
          <a:xfrm>
            <a:off x="492125" y="1096207"/>
            <a:ext cx="7104900" cy="3105300"/>
          </a:xfrm>
          <a:prstGeom prst="rect">
            <a:avLst/>
          </a:prstGeom>
          <a:noFill/>
          <a:ln>
            <a:noFill/>
          </a:ln>
        </p:spPr>
        <p:txBody>
          <a:bodyPr anchorCtr="0" anchor="t" bIns="0" lIns="0" spcFirstLastPara="1" rIns="0" wrap="square" tIns="12700">
            <a:noAutofit/>
          </a:bodyPr>
          <a:lstStyle/>
          <a:p>
            <a:pPr indent="-361950" lvl="0" marL="457200" rtl="0" algn="l">
              <a:lnSpc>
                <a:spcPct val="115000"/>
              </a:lnSpc>
              <a:spcBef>
                <a:spcPts val="0"/>
              </a:spcBef>
              <a:spcAft>
                <a:spcPts val="0"/>
              </a:spcAft>
              <a:buSzPts val="2100"/>
              <a:buChar char="➔"/>
            </a:pPr>
            <a:r>
              <a:rPr lang="en-US" sz="1800"/>
              <a:t>Generates all possible spans (mentions) that have at least 1 possible entity candidate. </a:t>
            </a:r>
            <a:endParaRPr sz="1800"/>
          </a:p>
          <a:p>
            <a:pPr indent="-361950" lvl="0" marL="457200" rtl="0" algn="l">
              <a:lnSpc>
                <a:spcPct val="115000"/>
              </a:lnSpc>
              <a:spcBef>
                <a:spcPts val="0"/>
              </a:spcBef>
              <a:spcAft>
                <a:spcPts val="0"/>
              </a:spcAft>
              <a:buSzPts val="2100"/>
              <a:buChar char="➔"/>
            </a:pPr>
            <a:r>
              <a:rPr lang="en-US" sz="1800"/>
              <a:t>Each mention - candidate pair receives a context-aware compatibility score based on word and entity embeddings ,a neural attention and a global voting mechanisms. </a:t>
            </a:r>
            <a:endParaRPr sz="1800"/>
          </a:p>
          <a:p>
            <a:pPr indent="-361950" lvl="0" marL="457200" rtl="0" algn="l">
              <a:lnSpc>
                <a:spcPct val="115000"/>
              </a:lnSpc>
              <a:spcBef>
                <a:spcPts val="0"/>
              </a:spcBef>
              <a:spcAft>
                <a:spcPts val="0"/>
              </a:spcAft>
              <a:buSzPts val="2100"/>
              <a:buChar char="➔"/>
            </a:pPr>
            <a:r>
              <a:rPr lang="en-US" sz="1800"/>
              <a:t>During training, we enforce the scores of gold entity - mention pairs to be higher than all possible scores of incorrect candidates or invalid mentions, thus jointly taking the ED and MD decisions.</a:t>
            </a:r>
            <a:r>
              <a:rPr lang="en-US" sz="2100">
                <a:latin typeface="MS PGothic"/>
                <a:ea typeface="MS PGothic"/>
                <a:cs typeface="MS PGothic"/>
                <a:sym typeface="MS PGothic"/>
              </a:rPr>
              <a:t>	</a:t>
            </a:r>
            <a:endParaRPr sz="2100">
              <a:latin typeface="Arial Black"/>
              <a:ea typeface="Arial Black"/>
              <a:cs typeface="Arial Black"/>
              <a:sym typeface="Arial Black"/>
            </a:endParaRPr>
          </a:p>
        </p:txBody>
      </p:sp>
      <p:sp>
        <p:nvSpPr>
          <p:cNvPr id="118" name="Google Shape;118;p1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6"/>
          <p:cNvSpPr txBox="1"/>
          <p:nvPr>
            <p:ph type="title"/>
          </p:nvPr>
        </p:nvSpPr>
        <p:spPr>
          <a:xfrm>
            <a:off x="301625" y="149925"/>
            <a:ext cx="59871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Research Problems Addressed</a:t>
            </a:r>
            <a:endParaRPr sz="2400"/>
          </a:p>
        </p:txBody>
      </p:sp>
      <p:sp>
        <p:nvSpPr>
          <p:cNvPr id="120" name="Google Shape;120;p1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17"/>
          <p:cNvSpPr txBox="1"/>
          <p:nvPr/>
        </p:nvSpPr>
        <p:spPr>
          <a:xfrm>
            <a:off x="492125" y="1096207"/>
            <a:ext cx="7104900" cy="3105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100">
                <a:solidFill>
                  <a:srgbClr val="434343"/>
                </a:solidFill>
                <a:latin typeface="MS PGothic"/>
                <a:ea typeface="MS PGothic"/>
                <a:cs typeface="MS PGothic"/>
                <a:sym typeface="MS PGothic"/>
              </a:rPr>
              <a:t>➔	</a:t>
            </a:r>
            <a:r>
              <a:rPr b="1" lang="en-US" sz="1800">
                <a:solidFill>
                  <a:srgbClr val="595959"/>
                </a:solidFill>
              </a:rPr>
              <a:t>local score:</a:t>
            </a:r>
            <a:r>
              <a:rPr lang="en-US" sz="1800">
                <a:solidFill>
                  <a:srgbClr val="595959"/>
                </a:solidFill>
              </a:rPr>
              <a:t> </a:t>
            </a:r>
            <a:endParaRPr sz="1800">
              <a:solidFill>
                <a:srgbClr val="595959"/>
              </a:solidFill>
            </a:endParaRPr>
          </a:p>
          <a:p>
            <a:pPr indent="0" lvl="0" marL="12700" marR="0" rtl="0" algn="l">
              <a:lnSpc>
                <a:spcPct val="100000"/>
              </a:lnSpc>
              <a:spcBef>
                <a:spcPts val="0"/>
              </a:spcBef>
              <a:spcAft>
                <a:spcPts val="0"/>
              </a:spcAft>
              <a:buNone/>
            </a:pPr>
            <a:r>
              <a:rPr lang="en-US" sz="1800">
                <a:solidFill>
                  <a:srgbClr val="595959"/>
                </a:solidFill>
              </a:rPr>
              <a:t>analysis focus on </a:t>
            </a:r>
            <a:endParaRPr sz="1800">
              <a:solidFill>
                <a:srgbClr val="595959"/>
              </a:solidFill>
            </a:endParaRPr>
          </a:p>
          <a:p>
            <a:pPr indent="0" lvl="0" marL="12700" marR="0" rtl="0" algn="l">
              <a:lnSpc>
                <a:spcPct val="100000"/>
              </a:lnSpc>
              <a:spcBef>
                <a:spcPts val="0"/>
              </a:spcBef>
              <a:spcAft>
                <a:spcPts val="0"/>
              </a:spcAft>
              <a:buNone/>
            </a:pPr>
            <a:r>
              <a:rPr lang="en-US" sz="1800" u="sng">
                <a:solidFill>
                  <a:srgbClr val="595959"/>
                </a:solidFill>
              </a:rPr>
              <a:t>mention</a:t>
            </a:r>
            <a:r>
              <a:rPr lang="en-US" sz="1800">
                <a:solidFill>
                  <a:srgbClr val="595959"/>
                </a:solidFill>
              </a:rPr>
              <a:t> and </a:t>
            </a:r>
            <a:r>
              <a:rPr lang="en-US" sz="1800" u="sng">
                <a:solidFill>
                  <a:srgbClr val="595959"/>
                </a:solidFill>
              </a:rPr>
              <a:t>relationship between </a:t>
            </a:r>
            <a:endParaRPr sz="1800" u="sng">
              <a:solidFill>
                <a:srgbClr val="595959"/>
              </a:solidFill>
            </a:endParaRPr>
          </a:p>
          <a:p>
            <a:pPr indent="0" lvl="0" marL="12700" marR="0" rtl="0" algn="l">
              <a:lnSpc>
                <a:spcPct val="100000"/>
              </a:lnSpc>
              <a:spcBef>
                <a:spcPts val="0"/>
              </a:spcBef>
              <a:spcAft>
                <a:spcPts val="0"/>
              </a:spcAft>
              <a:buNone/>
            </a:pPr>
            <a:r>
              <a:rPr lang="en-US" sz="1800" u="sng">
                <a:solidFill>
                  <a:srgbClr val="595959"/>
                </a:solidFill>
              </a:rPr>
              <a:t>mention and entity candidates</a:t>
            </a:r>
            <a:endParaRPr sz="1800" u="sng">
              <a:solidFill>
                <a:srgbClr val="595959"/>
              </a:solidFill>
            </a:endParaRPr>
          </a:p>
          <a:p>
            <a:pPr indent="0" lvl="0" marL="12700" marR="0" rtl="0" algn="l">
              <a:lnSpc>
                <a:spcPct val="100000"/>
              </a:lnSpc>
              <a:spcBef>
                <a:spcPts val="0"/>
              </a:spcBef>
              <a:spcAft>
                <a:spcPts val="0"/>
              </a:spcAft>
              <a:buNone/>
            </a:pPr>
            <a:r>
              <a:rPr lang="en-US" sz="2100">
                <a:solidFill>
                  <a:srgbClr val="434343"/>
                </a:solidFill>
                <a:latin typeface="MS PGothic"/>
                <a:ea typeface="MS PGothic"/>
                <a:cs typeface="MS PGothic"/>
                <a:sym typeface="MS PGothic"/>
              </a:rPr>
              <a:t>➔	</a:t>
            </a:r>
            <a:r>
              <a:rPr b="1" lang="en-US" sz="1800">
                <a:solidFill>
                  <a:srgbClr val="595959"/>
                </a:solidFill>
              </a:rPr>
              <a:t>global score:</a:t>
            </a:r>
            <a:r>
              <a:rPr lang="en-US" sz="1800">
                <a:solidFill>
                  <a:srgbClr val="595959"/>
                </a:solidFill>
              </a:rPr>
              <a:t> </a:t>
            </a:r>
            <a:endParaRPr sz="1800">
              <a:solidFill>
                <a:srgbClr val="595959"/>
              </a:solidFill>
            </a:endParaRPr>
          </a:p>
          <a:p>
            <a:pPr indent="0" lvl="0" marL="12700" marR="0" rtl="0" algn="l">
              <a:lnSpc>
                <a:spcPct val="100000"/>
              </a:lnSpc>
              <a:spcBef>
                <a:spcPts val="0"/>
              </a:spcBef>
              <a:spcAft>
                <a:spcPts val="0"/>
              </a:spcAft>
              <a:buNone/>
            </a:pPr>
            <a:r>
              <a:rPr lang="en-US" sz="1800">
                <a:solidFill>
                  <a:srgbClr val="595959"/>
                </a:solidFill>
              </a:rPr>
              <a:t>analysis focus on</a:t>
            </a:r>
            <a:endParaRPr sz="1800">
              <a:solidFill>
                <a:srgbClr val="595959"/>
              </a:solidFill>
            </a:endParaRPr>
          </a:p>
          <a:p>
            <a:pPr indent="0" lvl="0" marL="12700" marR="0" rtl="0" algn="l">
              <a:lnSpc>
                <a:spcPct val="100000"/>
              </a:lnSpc>
              <a:spcBef>
                <a:spcPts val="0"/>
              </a:spcBef>
              <a:spcAft>
                <a:spcPts val="0"/>
              </a:spcAft>
              <a:buNone/>
            </a:pPr>
            <a:r>
              <a:rPr lang="en-US" sz="1800">
                <a:solidFill>
                  <a:srgbClr val="595959"/>
                </a:solidFill>
              </a:rPr>
              <a:t>the </a:t>
            </a:r>
            <a:r>
              <a:rPr lang="en-US" sz="1800" u="sng">
                <a:solidFill>
                  <a:srgbClr val="595959"/>
                </a:solidFill>
              </a:rPr>
              <a:t>relationship among </a:t>
            </a:r>
            <a:endParaRPr sz="1800" u="sng">
              <a:solidFill>
                <a:srgbClr val="595959"/>
              </a:solidFill>
            </a:endParaRPr>
          </a:p>
          <a:p>
            <a:pPr indent="0" lvl="0" marL="12700" marR="0" rtl="0" algn="l">
              <a:lnSpc>
                <a:spcPct val="100000"/>
              </a:lnSpc>
              <a:spcBef>
                <a:spcPts val="0"/>
              </a:spcBef>
              <a:spcAft>
                <a:spcPts val="0"/>
              </a:spcAft>
              <a:buNone/>
            </a:pPr>
            <a:r>
              <a:rPr lang="en-US" sz="1800" u="sng">
                <a:solidFill>
                  <a:srgbClr val="595959"/>
                </a:solidFill>
              </a:rPr>
              <a:t>entity</a:t>
            </a:r>
            <a:r>
              <a:rPr lang="en-US" sz="1800">
                <a:solidFill>
                  <a:srgbClr val="595959"/>
                </a:solidFill>
              </a:rPr>
              <a:t> </a:t>
            </a:r>
            <a:r>
              <a:rPr lang="en-US" sz="1800" u="sng">
                <a:solidFill>
                  <a:srgbClr val="595959"/>
                </a:solidFill>
              </a:rPr>
              <a:t>candidates</a:t>
            </a:r>
            <a:r>
              <a:rPr lang="en-US" sz="1800">
                <a:solidFill>
                  <a:srgbClr val="595959"/>
                </a:solidFill>
              </a:rPr>
              <a:t> in KB</a:t>
            </a:r>
            <a:endParaRPr sz="2100">
              <a:solidFill>
                <a:srgbClr val="434343"/>
              </a:solidFill>
              <a:latin typeface="MS PGothic"/>
              <a:ea typeface="MS PGothic"/>
              <a:cs typeface="MS PGothic"/>
              <a:sym typeface="MS PGothic"/>
            </a:endParaRPr>
          </a:p>
          <a:p>
            <a:pPr indent="0" lvl="0" marL="12700" marR="5080" rtl="0" algn="l">
              <a:lnSpc>
                <a:spcPct val="115300"/>
              </a:lnSpc>
              <a:spcBef>
                <a:spcPts val="0"/>
              </a:spcBef>
              <a:spcAft>
                <a:spcPts val="0"/>
              </a:spcAft>
              <a:buNone/>
            </a:pPr>
            <a:r>
              <a:t/>
            </a:r>
            <a:endParaRPr sz="2100">
              <a:solidFill>
                <a:schemeClr val="dk1"/>
              </a:solidFill>
              <a:latin typeface="Arial Black"/>
              <a:ea typeface="Arial Black"/>
              <a:cs typeface="Arial Black"/>
              <a:sym typeface="Arial Black"/>
            </a:endParaRPr>
          </a:p>
        </p:txBody>
      </p:sp>
      <p:sp>
        <p:nvSpPr>
          <p:cNvPr id="127" name="Google Shape;127;p1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7"/>
          <p:cNvSpPr txBox="1"/>
          <p:nvPr>
            <p:ph type="title"/>
          </p:nvPr>
        </p:nvSpPr>
        <p:spPr>
          <a:xfrm>
            <a:off x="301625" y="149925"/>
            <a:ext cx="3535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Clr>
                <a:srgbClr val="000000"/>
              </a:buClr>
              <a:buFont typeface="Arial"/>
              <a:buNone/>
            </a:pPr>
            <a:r>
              <a:rPr lang="en-US" sz="2400"/>
              <a:t>Final Score</a:t>
            </a:r>
            <a:endParaRPr sz="2400"/>
          </a:p>
        </p:txBody>
      </p:sp>
      <p:sp>
        <p:nvSpPr>
          <p:cNvPr id="129" name="Google Shape;129;p1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en-US">
                <a:solidFill>
                  <a:srgbClr val="64A70B"/>
                </a:solidFill>
              </a:rPr>
              <a:t>BASIS TECHNOLOGY</a:t>
            </a:r>
            <a:endParaRPr/>
          </a:p>
        </p:txBody>
      </p:sp>
      <p:pic>
        <p:nvPicPr>
          <p:cNvPr id="131" name="Google Shape;131;p17"/>
          <p:cNvPicPr preferRelativeResize="0"/>
          <p:nvPr/>
        </p:nvPicPr>
        <p:blipFill>
          <a:blip r:embed="rId3">
            <a:alphaModFix/>
          </a:blip>
          <a:stretch>
            <a:fillRect/>
          </a:stretch>
        </p:blipFill>
        <p:spPr>
          <a:xfrm>
            <a:off x="4168325" y="712475"/>
            <a:ext cx="4274054" cy="3859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99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