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0c36d2ec7_0_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a0c36d2ec7_0_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0c36d2ec7_0_65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a0c36d2ec7_0_65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0c36d2ec7_0_124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ga0c36d2ec7_0_124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a0c36d2ec7_4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a0c36d2ec7_4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0c36d2ec7_0_133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a0c36d2ec7_0_133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0c36d2ec7_3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a0c36d2ec7_3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0c36d2ec7_3_1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a0c36d2ec7_3_1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0c36d2ec7_7_1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a0c36d2ec7_7_1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a0c36d2ec7_6_0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a0c36d2ec7_6_0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48735" y="2665191"/>
            <a:ext cx="12465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47650" y="1044068"/>
            <a:ext cx="82488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>
                <a:solidFill>
                  <a:srgbClr val="B0B1B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932750" y="690325"/>
            <a:ext cx="5278500" cy="21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>
                <a:solidFill>
                  <a:srgbClr val="3399FF"/>
                </a:solidFill>
              </a:rPr>
              <a:t>Entity Linking WPI GQP</a:t>
            </a:r>
            <a:endParaRPr sz="4000"/>
          </a:p>
          <a:p>
            <a:pPr indent="0" lvl="0" marL="1270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999999"/>
                </a:solidFill>
              </a:rPr>
              <a:t>Project Updates</a:t>
            </a:r>
            <a:endParaRPr sz="24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99999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909725" y="3086425"/>
            <a:ext cx="4178100" cy="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Team members</a:t>
            </a:r>
            <a:endParaRPr b="1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Kratika Agrawal, Vandana Anand, Xinlu He,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600">
                <a:latin typeface="Calibri"/>
                <a:ea typeface="Calibri"/>
                <a:cs typeface="Calibri"/>
                <a:sym typeface="Calibri"/>
              </a:rPr>
              <a:t>Min Huang, Soumya Joshi, Jing Yu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Week 6 - Oct.12th</a:t>
            </a:r>
            <a:endParaRPr b="0" i="0" sz="13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115974" y="4296975"/>
            <a:ext cx="1720800" cy="561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0" y="599"/>
            <a:ext cx="1401300" cy="5142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3400" y="1192088"/>
            <a:ext cx="8137200" cy="31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S PGothic"/>
              <a:buChar char="●"/>
            </a:pPr>
            <a:r>
              <a:rPr lang="zh-CN" sz="2100">
                <a:latin typeface="MS PGothic"/>
                <a:ea typeface="MS PGothic"/>
                <a:cs typeface="MS PGothic"/>
                <a:sym typeface="MS PGothic"/>
              </a:rPr>
              <a:t>AIDA-CoNLL dataset</a:t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S PGothic"/>
              <a:buChar char="○"/>
            </a:pPr>
            <a:r>
              <a:rPr lang="zh-CN" sz="2100">
                <a:latin typeface="MS PGothic"/>
                <a:ea typeface="MS PGothic"/>
                <a:cs typeface="MS PGothic"/>
                <a:sym typeface="MS PGothic"/>
              </a:rPr>
              <a:t>Preprocess the original dataset</a:t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MS PGothic"/>
              <a:buChar char="○"/>
            </a:pPr>
            <a:r>
              <a:rPr lang="zh-CN" sz="2100">
                <a:latin typeface="MS PGothic"/>
                <a:ea typeface="MS PGothic"/>
                <a:cs typeface="MS PGothic"/>
                <a:sym typeface="MS PGothic"/>
              </a:rPr>
              <a:t>Generate additional dataset based on the original one</a:t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297425" y="160652"/>
            <a:ext cx="5544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Latent Relations paper updates </a:t>
            </a:r>
            <a:endParaRPr sz="2400"/>
          </a:p>
        </p:txBody>
      </p:sp>
      <p:sp>
        <p:nvSpPr>
          <p:cNvPr id="71" name="Google Shape;71;p15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92125" y="1020000"/>
            <a:ext cx="8137200" cy="3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AIDA-CoNLL dataset</a:t>
            </a:r>
            <a:endParaRPr sz="21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TRAIN: '1 EU' to '946 SOCCER'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TESTA: '947testa CRICKET' to '1162testa Dhaka'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CN" sz="1800"/>
              <a:t>TESTB: '1163testb SOCCER' to '1393testb SOCCER'</a:t>
            </a:r>
            <a:endParaRPr sz="18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>
                <a:solidFill>
                  <a:schemeClr val="dk1"/>
                </a:solidFill>
              </a:rPr>
              <a:t>Split into two files: Train.txt and TestA_TestB_Aggregate.txt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>
                <a:solidFill>
                  <a:schemeClr val="dk1"/>
                </a:solidFill>
              </a:rPr>
              <a:t>The original dataset has </a:t>
            </a:r>
            <a:r>
              <a:rPr lang="zh-CN" sz="2100" u="sng">
                <a:solidFill>
                  <a:schemeClr val="dk1"/>
                </a:solidFill>
              </a:rPr>
              <a:t>too many null values</a:t>
            </a:r>
            <a:r>
              <a:rPr lang="zh-CN" sz="2100">
                <a:solidFill>
                  <a:schemeClr val="dk1"/>
                </a:solidFill>
              </a:rPr>
              <a:t> hence it has to be preprocessed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>
                <a:solidFill>
                  <a:schemeClr val="dk1"/>
                </a:solidFill>
              </a:rPr>
              <a:t>The </a:t>
            </a:r>
            <a:r>
              <a:rPr lang="zh-CN" sz="2100" u="sng">
                <a:solidFill>
                  <a:schemeClr val="dk1"/>
                </a:solidFill>
              </a:rPr>
              <a:t>dictionary data structure</a:t>
            </a:r>
            <a:r>
              <a:rPr lang="zh-CN" sz="2100">
                <a:solidFill>
                  <a:schemeClr val="dk1"/>
                </a:solidFill>
              </a:rPr>
              <a:t> is used to connect context and candidate for every sentence as well as connect each mention with the equivalent sentence id as well as the wikilink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/>
              <a:t>                      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/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297425" y="160652"/>
            <a:ext cx="6052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Original dataset Preprocessing</a:t>
            </a:r>
            <a:endParaRPr sz="2400"/>
          </a:p>
        </p:txBody>
      </p:sp>
      <p:sp>
        <p:nvSpPr>
          <p:cNvPr id="80" name="Google Shape;80;p16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297425" y="160652"/>
            <a:ext cx="6052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Original dataset Preprocessing</a:t>
            </a:r>
            <a:endParaRPr sz="2400"/>
          </a:p>
        </p:txBody>
      </p:sp>
      <p:sp>
        <p:nvSpPr>
          <p:cNvPr id="88" name="Google Shape;88;p17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00" y="712475"/>
            <a:ext cx="8365800" cy="2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3087151" y="3338600"/>
            <a:ext cx="26835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300">
                <a:solidFill>
                  <a:schemeClr val="dk1"/>
                </a:solidFill>
              </a:rPr>
              <a:t> </a:t>
            </a:r>
            <a:r>
              <a:rPr b="1" lang="zh-CN">
                <a:solidFill>
                  <a:schemeClr val="dk1"/>
                </a:solidFill>
              </a:rPr>
              <a:t>dict = {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980000"/>
                </a:solidFill>
              </a:rPr>
              <a:t>  'mention'</a:t>
            </a:r>
            <a:r>
              <a:rPr b="1" lang="zh-CN">
                <a:solidFill>
                  <a:schemeClr val="dk1"/>
                </a:solidFill>
              </a:rPr>
              <a:t>: mention,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980000"/>
                </a:solidFill>
              </a:rPr>
              <a:t>   'context</a:t>
            </a:r>
            <a:r>
              <a:rPr b="1" lang="zh-CN">
                <a:solidFill>
                  <a:schemeClr val="dk1"/>
                </a:solidFill>
              </a:rPr>
              <a:t>': (lctx, rctx),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980000"/>
                </a:solidFill>
              </a:rPr>
              <a:t>   'candidates':</a:t>
            </a:r>
            <a:r>
              <a:rPr b="1" lang="zh-CN">
                <a:solidFill>
                  <a:schemeClr val="dk1"/>
                </a:solidFill>
              </a:rPr>
              <a:t> cands,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980000"/>
                </a:solidFill>
              </a:rPr>
              <a:t>    'gold'</a:t>
            </a:r>
            <a:r>
              <a:rPr b="1" lang="zh-CN">
                <a:solidFill>
                  <a:schemeClr val="dk1"/>
                </a:solidFill>
              </a:rPr>
              <a:t>: gold}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7"/>
          <p:cNvCxnSpPr>
            <a:stCxn id="90" idx="2"/>
            <a:endCxn id="91" idx="0"/>
          </p:cNvCxnSpPr>
          <p:nvPr/>
        </p:nvCxnSpPr>
        <p:spPr>
          <a:xfrm>
            <a:off x="4428900" y="2852300"/>
            <a:ext cx="0" cy="486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03400" y="736263"/>
            <a:ext cx="8137200" cy="3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600">
                <a:latin typeface="MS PGothic"/>
                <a:ea typeface="MS PGothic"/>
                <a:cs typeface="MS PGothic"/>
                <a:sym typeface="MS PGothic"/>
              </a:rPr>
              <a:t>Format:</a:t>
            </a:r>
            <a:r>
              <a:rPr lang="zh-CN" sz="1300"/>
              <a:t>-- doc_name \t doc_name \t mention \t left_ctxt \t right_ctxt \t </a:t>
            </a:r>
            <a:r>
              <a:rPr lang="zh-CN" sz="1300">
                <a:solidFill>
                  <a:srgbClr val="CC0000"/>
                </a:solidFill>
              </a:rPr>
              <a:t>CANDIDATES \t [ent_wikiid,p_e_m,ent_name]+ \t </a:t>
            </a:r>
            <a:r>
              <a:rPr lang="zh-CN" sz="1300">
                <a:solidFill>
                  <a:srgbClr val="F6B26B"/>
                </a:solidFill>
              </a:rPr>
              <a:t>Gold: \t pos,ent_wikiid,p_e_m,ent_name</a:t>
            </a:r>
            <a:endParaRPr sz="1300">
              <a:solidFill>
                <a:srgbClr val="F6B26B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S PGothic"/>
              <a:buChar char="●"/>
            </a:pPr>
            <a:r>
              <a:rPr lang="zh-CN" sz="1200"/>
              <a:t>ent_wikiid: the wikiID of the entity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zh-CN" sz="1200">
                <a:solidFill>
                  <a:srgbClr val="FF0000"/>
                </a:solidFill>
              </a:rPr>
              <a:t>p_e_m</a:t>
            </a:r>
            <a:r>
              <a:rPr lang="zh-CN" sz="1200"/>
              <a:t>: Prior Possibility P(m|e) = Counts of the mention points to the entity / Total Counts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ent_name: the name of the entity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Gold: the correct entity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zh-CN" sz="1200">
                <a:solidFill>
                  <a:srgbClr val="FF0000"/>
                </a:solidFill>
              </a:rPr>
              <a:t>p_e_m</a:t>
            </a:r>
            <a:r>
              <a:rPr lang="zh-CN" sz="1200">
                <a:solidFill>
                  <a:srgbClr val="FF0000"/>
                </a:solidFill>
              </a:rPr>
              <a:t>: </a:t>
            </a:r>
            <a:r>
              <a:rPr lang="zh-CN" sz="1200"/>
              <a:t>based on textWithAnchorsFromAllWikipedia2014Feb.txt 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CN" sz="1200"/>
              <a:t>e.g.: ‘CSF pressure, as measured by &lt;a href="</a:t>
            </a:r>
            <a:r>
              <a:rPr lang="zh-CN" sz="1200">
                <a:solidFill>
                  <a:srgbClr val="FF9900"/>
                </a:solidFill>
              </a:rPr>
              <a:t>lumbar puncture</a:t>
            </a:r>
            <a:r>
              <a:rPr lang="zh-CN" sz="1200"/>
              <a:t>"&gt;</a:t>
            </a:r>
            <a:r>
              <a:rPr lang="zh-CN" sz="1200">
                <a:solidFill>
                  <a:srgbClr val="CC0000"/>
                </a:solidFill>
              </a:rPr>
              <a:t>lumbar puncture</a:t>
            </a:r>
            <a:r>
              <a:rPr lang="zh-CN" sz="1200"/>
              <a:t>&lt;/a&gt; (LP), is 10-18 &lt;a href="Pressure#H2O"&gt;'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mention: </a:t>
            </a:r>
            <a:r>
              <a:rPr lang="zh-CN" sz="1200">
                <a:solidFill>
                  <a:srgbClr val="CC0000"/>
                </a:solidFill>
              </a:rPr>
              <a:t>lumbar puncture, </a:t>
            </a:r>
            <a:r>
              <a:rPr lang="zh-CN" sz="1200"/>
              <a:t>entity_name = </a:t>
            </a:r>
            <a:r>
              <a:rPr lang="zh-CN" sz="1200">
                <a:solidFill>
                  <a:srgbClr val="FF9900"/>
                </a:solidFill>
              </a:rPr>
              <a:t>lumbar puncture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&lt;mention,ent_wikiid&gt; pair 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Calculate frequency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For each mention, store the corresponding wikiid and frequency</a:t>
            </a:r>
            <a:endParaRPr sz="12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CN" sz="1200"/>
              <a:t>Choose candidates with higher prior possibility(at most 100)</a:t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300">
                <a:latin typeface="MS PGothic"/>
                <a:ea typeface="MS PGothic"/>
                <a:cs typeface="MS PGothic"/>
                <a:sym typeface="MS PGothic"/>
              </a:rPr>
              <a:t>                      </a:t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S PGothic"/>
              <a:ea typeface="MS PGothic"/>
              <a:cs typeface="MS PGothic"/>
              <a:sym typeface="MS P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None/>
            </a:pPr>
            <a:r>
              <a:t/>
            </a:r>
            <a:endParaRPr sz="2100">
              <a:latin typeface="MS PGothic"/>
              <a:ea typeface="MS PGothic"/>
              <a:cs typeface="MS PGothic"/>
              <a:sym typeface="MS PGothic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297425" y="160652"/>
            <a:ext cx="6052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Additional dataset generation</a:t>
            </a:r>
            <a:endParaRPr sz="2400"/>
          </a:p>
        </p:txBody>
      </p:sp>
      <p:sp>
        <p:nvSpPr>
          <p:cNvPr id="100" name="Google Shape;100;p18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297425" y="160652"/>
            <a:ext cx="6052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Rosette Entity Extractor</a:t>
            </a:r>
            <a:endParaRPr sz="2400"/>
          </a:p>
        </p:txBody>
      </p:sp>
      <p:sp>
        <p:nvSpPr>
          <p:cNvPr id="108" name="Google Shape;108;p19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325" y="878800"/>
            <a:ext cx="4840424" cy="387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97425" y="791400"/>
            <a:ext cx="3942000" cy="41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S PGothic"/>
              <a:buChar char="●"/>
            </a:pPr>
            <a:r>
              <a:rPr lang="zh-CN" sz="2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Setup the Basis Technology in-house Rosette Entity Extractor (REX).</a:t>
            </a:r>
            <a:endParaRPr sz="21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S PGothic"/>
              <a:buChar char="●"/>
            </a:pPr>
            <a:r>
              <a:rPr lang="zh-CN" sz="2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Code is able to identify and extract entities in an AIDA-CoNLL dataset document:</a:t>
            </a:r>
            <a:endParaRPr sz="21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S PGothic"/>
              <a:buChar char="●"/>
            </a:pPr>
            <a:r>
              <a:rPr lang="zh-CN" sz="21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Run Entity Extractor on all documents in AIDA-CoNLL dataset.</a:t>
            </a:r>
            <a:endParaRPr sz="2100">
              <a:solidFill>
                <a:schemeClr val="dk1"/>
              </a:solidFill>
              <a:latin typeface="MS PGothic"/>
              <a:ea typeface="MS PGothic"/>
              <a:cs typeface="MS PGothic"/>
              <a:sym typeface="MS P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297425" y="160650"/>
            <a:ext cx="7739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DeepType Model Implementation Status:</a:t>
            </a:r>
            <a:endParaRPr sz="2400"/>
          </a:p>
        </p:txBody>
      </p:sp>
      <p:sp>
        <p:nvSpPr>
          <p:cNvPr id="118" name="Google Shape;118;p20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20" name="Google Shape;120;p20"/>
          <p:cNvSpPr txBox="1"/>
          <p:nvPr/>
        </p:nvSpPr>
        <p:spPr>
          <a:xfrm>
            <a:off x="492125" y="1020000"/>
            <a:ext cx="81372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zh-CN" sz="2100"/>
              <a:t>Current Step: Associate Type to each identified entity.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Links each entity type to Wikidata/Wikipedia record.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Entity Type: PERSON, MALE, FEMALE, ORGANIZATION, FOOD, etc.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Identify each Type as a category.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Eg: CHEMICAL_COMPOUND, DRUG, CHEMICAL_SUBSTANCE as is_chemical_compound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zh-CN" sz="2100"/>
              <a:t>Start creating the Type System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297425" y="160652"/>
            <a:ext cx="6052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Wikibase</a:t>
            </a:r>
            <a:endParaRPr sz="2400"/>
          </a:p>
        </p:txBody>
      </p:sp>
      <p:sp>
        <p:nvSpPr>
          <p:cNvPr id="127" name="Google Shape;127;p21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375125" y="1215050"/>
            <a:ext cx="41970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 Impelemented Modules: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solidFill>
                  <a:schemeClr val="dk1"/>
                </a:solidFill>
              </a:rPr>
              <a:t>wbsearchentities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wbgetentities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Search Entity: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use parameter </a:t>
            </a:r>
            <a:r>
              <a:rPr i="1" lang="zh-CN"/>
              <a:t>limit</a:t>
            </a:r>
            <a:r>
              <a:rPr lang="zh-CN"/>
              <a:t> to limit the number of results -- </a:t>
            </a:r>
            <a:r>
              <a:rPr lang="zh-CN">
                <a:solidFill>
                  <a:srgbClr val="A64D79"/>
                </a:solidFill>
              </a:rPr>
              <a:t>size of candidate group</a:t>
            </a:r>
            <a:endParaRPr>
              <a:solidFill>
                <a:srgbClr val="A64D7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get a list of wiki id, url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Get Entity: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use the wiki id to get the information of certain entity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Current Tools: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Wiki Link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Type: Location, Organization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DBpedia Type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600" y="999000"/>
            <a:ext cx="4196999" cy="3134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0" y="0"/>
            <a:ext cx="9144000" cy="712470"/>
          </a:xfrm>
          <a:custGeom>
            <a:rect b="b" l="l" r="r" t="t"/>
            <a:pathLst>
              <a:path extrusionOk="0" h="712470" w="9144000">
                <a:moveTo>
                  <a:pt x="9143999" y="711899"/>
                </a:moveTo>
                <a:lnTo>
                  <a:pt x="0" y="7118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711899"/>
                </a:lnTo>
                <a:close/>
              </a:path>
            </a:pathLst>
          </a:custGeom>
          <a:solidFill>
            <a:srgbClr val="339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>
            <p:ph type="title"/>
          </p:nvPr>
        </p:nvSpPr>
        <p:spPr>
          <a:xfrm>
            <a:off x="297425" y="160652"/>
            <a:ext cx="6052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/>
              <a:t>Choosing of k</a:t>
            </a:r>
            <a:endParaRPr sz="2400"/>
          </a:p>
        </p:txBody>
      </p:sp>
      <p:sp>
        <p:nvSpPr>
          <p:cNvPr id="137" name="Google Shape;137;p22"/>
          <p:cNvSpPr/>
          <p:nvPr/>
        </p:nvSpPr>
        <p:spPr>
          <a:xfrm>
            <a:off x="297425" y="4756775"/>
            <a:ext cx="8558530" cy="0"/>
          </a:xfrm>
          <a:custGeom>
            <a:rect b="b" l="l" r="r" t="t"/>
            <a:pathLst>
              <a:path extrusionOk="0" h="120000" w="8558530">
                <a:moveTo>
                  <a:pt x="0" y="0"/>
                </a:moveTo>
                <a:lnTo>
                  <a:pt x="8558099" y="0"/>
                </a:lnTo>
              </a:path>
            </a:pathLst>
          </a:custGeom>
          <a:noFill/>
          <a:ln cap="flat" cmpd="sng" w="19025">
            <a:solidFill>
              <a:srgbClr val="DCDCD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301625" y="4863092"/>
            <a:ext cx="2683500" cy="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64A70B"/>
                </a:solidFill>
              </a:rPr>
              <a:t>BASIS TECHNOLOGY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2728775" y="1213525"/>
            <a:ext cx="58971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The default limit is 7 in wbsearchentities,changed it to 100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/>
              <a:t>run wiki query through all mentions and get the size of each candidate sets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75" y="864870"/>
            <a:ext cx="2174507" cy="3845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6413" y="2243425"/>
            <a:ext cx="3821815" cy="23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