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1aa1c0420_1_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a1aa1c0420_1_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475fe5739_0_1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a475fe5739_0_15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475fe5739_0_2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a475fe5739_0_25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475fe5739_0_3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a475fe5739_0_34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475fe5739_0_4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a475fe5739_0_44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1aa1c0420_1_6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a1aa1c0420_1_64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475fe57f0_1_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a475fe57f0_1_1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475fe57f0_1_1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a475fe57f0_1_1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475fe57f0_1_2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a475fe57f0_1_23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1aa1c0420_2_1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a1aa1c0420_2_1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50db0cb13_0_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a50db0cb13_0_5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3e057b645_0_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a3e057b645_0_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475fe5739_0_6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a475fe5739_0_6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948735" y="2665191"/>
            <a:ext cx="12465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47650" y="1044068"/>
            <a:ext cx="8248800" cy="29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>
                <a:solidFill>
                  <a:srgbClr val="B0B1B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932750" y="690325"/>
            <a:ext cx="5278500" cy="21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>
                <a:solidFill>
                  <a:srgbClr val="3399FF"/>
                </a:solidFill>
              </a:rPr>
              <a:t>Entity Linking WPI GQP</a:t>
            </a:r>
            <a:endParaRPr sz="4000"/>
          </a:p>
          <a:p>
            <a:pPr indent="0" lvl="0" marL="1270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999999"/>
                </a:solidFill>
              </a:rPr>
              <a:t>Project Updates</a:t>
            </a:r>
            <a:endParaRPr sz="24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909725" y="3086425"/>
            <a:ext cx="4178100" cy="9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CN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Team members</a:t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Kratika Agrawal, Vandana Anand, Xinlu He,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Min Huang, Soumya Joshi, Jing Yu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Week 9 - Oct.26th</a:t>
            </a:r>
            <a:endParaRPr b="0" i="0" sz="13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7115974" y="4296975"/>
            <a:ext cx="1720800" cy="56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0" y="599"/>
            <a:ext cx="1401300" cy="5142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3"/>
          <p:cNvSpPr txBox="1"/>
          <p:nvPr>
            <p:ph type="title"/>
          </p:nvPr>
        </p:nvSpPr>
        <p:spPr>
          <a:xfrm>
            <a:off x="297425" y="160650"/>
            <a:ext cx="7448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DeepType Implementation Updates </a:t>
            </a:r>
            <a:endParaRPr sz="2400"/>
          </a:p>
        </p:txBody>
      </p:sp>
      <p:sp>
        <p:nvSpPr>
          <p:cNvPr id="153" name="Google Shape;153;p23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3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 rotWithShape="1">
          <a:blip r:embed="rId3">
            <a:alphaModFix/>
          </a:blip>
          <a:srcRect b="0" l="0" r="0" t="2458"/>
          <a:stretch/>
        </p:blipFill>
        <p:spPr>
          <a:xfrm>
            <a:off x="152400" y="837975"/>
            <a:ext cx="8839198" cy="195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4"/>
          <p:cNvSpPr txBox="1"/>
          <p:nvPr>
            <p:ph type="title"/>
          </p:nvPr>
        </p:nvSpPr>
        <p:spPr>
          <a:xfrm>
            <a:off x="297425" y="160650"/>
            <a:ext cx="7448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DeepType Implementation Updates </a:t>
            </a:r>
            <a:endParaRPr sz="2400"/>
          </a:p>
        </p:txBody>
      </p:sp>
      <p:sp>
        <p:nvSpPr>
          <p:cNvPr id="162" name="Google Shape;162;p24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4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  <p:sp>
        <p:nvSpPr>
          <p:cNvPr id="164" name="Google Shape;164;p24"/>
          <p:cNvSpPr txBox="1"/>
          <p:nvPr/>
        </p:nvSpPr>
        <p:spPr>
          <a:xfrm>
            <a:off x="301625" y="984500"/>
            <a:ext cx="8558400" cy="3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Updated REX script to annotate many documents in a folder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Extracted all unique entities from each document using REX and stored them in output file.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Create dictionary of Candidate Entities and Gold entity for all mentions.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Requested details for all entities using Pywikibot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Working with two approaches from here: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/>
              <a:t>Use deeptype Github code (Jing):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CN"/>
              <a:t>Convert extracted entity list into the format of wikidata entity json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CN"/>
              <a:t>Convert all documents into the format of wiki article xml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CN"/>
              <a:t>E</a:t>
            </a:r>
            <a:r>
              <a:rPr lang="zh-CN"/>
              <a:t>xecute the code.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zh-CN">
                <a:solidFill>
                  <a:schemeClr val="dk1"/>
                </a:solidFill>
              </a:rPr>
              <a:t>Use Claim details retrieved using pywikibot to build graph (Kratika):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zh-CN">
                <a:solidFill>
                  <a:schemeClr val="dk1"/>
                </a:solidFill>
              </a:rPr>
              <a:t>Convert all details to DataFrame depicting a Graph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zh-CN">
                <a:solidFill>
                  <a:schemeClr val="dk1"/>
                </a:solidFill>
              </a:rPr>
              <a:t>Restructure various types, eg: {human, person, people} as is_human 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CN">
                <a:solidFill>
                  <a:schemeClr val="dk1"/>
                </a:solidFill>
              </a:rPr>
              <a:t>(create a supportive dataframe for this as well assigning one of the id to all and create lookup from here to main dataframe)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zh-CN">
                <a:solidFill>
                  <a:schemeClr val="dk1"/>
                </a:solidFill>
              </a:rPr>
              <a:t>Train a classifier and evaluate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5"/>
          <p:cNvSpPr txBox="1"/>
          <p:nvPr>
            <p:ph type="title"/>
          </p:nvPr>
        </p:nvSpPr>
        <p:spPr>
          <a:xfrm>
            <a:off x="297425" y="160650"/>
            <a:ext cx="7448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Creating dataframe using Entity Claim</a:t>
            </a:r>
            <a:endParaRPr sz="2400"/>
          </a:p>
        </p:txBody>
      </p:sp>
      <p:sp>
        <p:nvSpPr>
          <p:cNvPr id="171" name="Google Shape;171;p25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5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  <p:sp>
        <p:nvSpPr>
          <p:cNvPr id="173" name="Google Shape;173;p25"/>
          <p:cNvSpPr txBox="1"/>
          <p:nvPr/>
        </p:nvSpPr>
        <p:spPr>
          <a:xfrm>
            <a:off x="301625" y="1083363"/>
            <a:ext cx="2772300" cy="3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100"/>
              <a:t>Claim =&gt;</a:t>
            </a:r>
            <a:endParaRPr b="1" sz="21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6200" y="753450"/>
            <a:ext cx="5299749" cy="421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6"/>
          <p:cNvSpPr txBox="1"/>
          <p:nvPr>
            <p:ph type="title"/>
          </p:nvPr>
        </p:nvSpPr>
        <p:spPr>
          <a:xfrm>
            <a:off x="297425" y="160650"/>
            <a:ext cx="7448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Continue..</a:t>
            </a:r>
            <a:endParaRPr sz="2400"/>
          </a:p>
        </p:txBody>
      </p:sp>
      <p:sp>
        <p:nvSpPr>
          <p:cNvPr id="181" name="Google Shape;181;p26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6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800" y="811708"/>
            <a:ext cx="6019159" cy="384582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 txBox="1"/>
          <p:nvPr/>
        </p:nvSpPr>
        <p:spPr>
          <a:xfrm>
            <a:off x="301625" y="1083375"/>
            <a:ext cx="2370600" cy="32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100"/>
              <a:t>DataFrame</a:t>
            </a:r>
            <a:r>
              <a:rPr b="1" lang="zh-CN" sz="2100"/>
              <a:t>=&gt;</a:t>
            </a:r>
            <a:endParaRPr b="1" sz="21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503400" y="1192088"/>
            <a:ext cx="8137200" cy="3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1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1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300">
                <a:latin typeface="MS PGothic"/>
                <a:ea typeface="MS PGothic"/>
                <a:cs typeface="MS PGothic"/>
                <a:sym typeface="MS PGothic"/>
              </a:rPr>
              <a:t>                      </a:t>
            </a:r>
            <a:endParaRPr sz="13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 sz="2100"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297425" y="160652"/>
            <a:ext cx="5544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Latent Relations paper updates </a:t>
            </a:r>
            <a:endParaRPr sz="2400"/>
          </a:p>
        </p:txBody>
      </p:sp>
      <p:sp>
        <p:nvSpPr>
          <p:cNvPr id="71" name="Google Shape;71;p15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663850" y="1011100"/>
            <a:ext cx="7670400" cy="3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Completed training the latent model (Colab)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Completed calculating the prior possibility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Next Steps: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CN" sz="1800"/>
              <a:t>Generate final BT dataset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CN" sz="1800"/>
              <a:t>Apply the BT dataset to test the model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503400" y="1192088"/>
            <a:ext cx="8137200" cy="3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1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1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300">
                <a:latin typeface="MS PGothic"/>
                <a:ea typeface="MS PGothic"/>
                <a:cs typeface="MS PGothic"/>
                <a:sym typeface="MS PGothic"/>
              </a:rPr>
              <a:t>                      </a:t>
            </a:r>
            <a:endParaRPr sz="13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 sz="2100"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297425" y="160652"/>
            <a:ext cx="5544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Latent Relations paper updates </a:t>
            </a:r>
            <a:endParaRPr sz="2400"/>
          </a:p>
        </p:txBody>
      </p:sp>
      <p:sp>
        <p:nvSpPr>
          <p:cNvPr id="81" name="Google Shape;81;p16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586600" y="932813"/>
            <a:ext cx="7788300" cy="3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Training results of the latent model</a:t>
            </a:r>
            <a:endParaRPr sz="180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575" y="1449525"/>
            <a:ext cx="2090325" cy="3130825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5" name="Google Shape;85;p16"/>
          <p:cNvPicPr preferRelativeResize="0"/>
          <p:nvPr/>
        </p:nvPicPr>
        <p:blipFill rotWithShape="1">
          <a:blip r:embed="rId4">
            <a:alphaModFix/>
          </a:blip>
          <a:srcRect b="14236" l="0" r="0" t="0"/>
          <a:stretch/>
        </p:blipFill>
        <p:spPr>
          <a:xfrm>
            <a:off x="2985125" y="1449525"/>
            <a:ext cx="6025150" cy="3130825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503400" y="1192088"/>
            <a:ext cx="8137200" cy="3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1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1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300">
                <a:latin typeface="MS PGothic"/>
                <a:ea typeface="MS PGothic"/>
                <a:cs typeface="MS PGothic"/>
                <a:sym typeface="MS PGothic"/>
              </a:rPr>
              <a:t>                      </a:t>
            </a:r>
            <a:endParaRPr sz="13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 sz="2100"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297425" y="160652"/>
            <a:ext cx="5544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Latent Relations paper updates </a:t>
            </a:r>
            <a:endParaRPr sz="2400"/>
          </a:p>
        </p:txBody>
      </p:sp>
      <p:sp>
        <p:nvSpPr>
          <p:cNvPr id="93" name="Google Shape;93;p17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7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545950" y="985963"/>
            <a:ext cx="7788300" cy="3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Calculating prior probability - based on Wikipedia2014textfile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CN" sz="1800"/>
              <a:t>P(e|m) = count of [m,e] pair / Total counts of all the pairs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CN" sz="1800"/>
              <a:t>Format: </a:t>
            </a:r>
            <a:endParaRPr sz="1800"/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data[mention] = {‘total_freq’: counts, ‘entities’:{‘entity1’:counts,’entity2’:counts}}</a:t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e.g. data: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463" y="3056375"/>
            <a:ext cx="6542125" cy="142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377100" y="1015275"/>
            <a:ext cx="8698200" cy="3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zh-CN" sz="1700"/>
              <a:t>Integrate with BT data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MS PGothic"/>
              <a:buChar char="○"/>
            </a:pPr>
            <a:r>
              <a:rPr lang="zh-CN" sz="1700">
                <a:latin typeface="MS PGothic"/>
                <a:ea typeface="MS PGothic"/>
                <a:cs typeface="MS PGothic"/>
                <a:sym typeface="MS PGothic"/>
              </a:rPr>
              <a:t>Many zero values </a:t>
            </a:r>
            <a:endParaRPr sz="1700">
              <a:latin typeface="MS PGothic"/>
              <a:ea typeface="MS PGothic"/>
              <a:cs typeface="MS PGothic"/>
              <a:sym typeface="MS PGothic"/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MS PGothic"/>
              <a:buChar char="■"/>
            </a:pPr>
            <a:r>
              <a:rPr lang="zh-CN" sz="1700">
                <a:latin typeface="MS PGothic"/>
                <a:ea typeface="MS PGothic"/>
                <a:cs typeface="MS PGothic"/>
                <a:sym typeface="MS PGothic"/>
              </a:rPr>
              <a:t>candidates selection- wiki API</a:t>
            </a:r>
            <a:endParaRPr sz="1700">
              <a:latin typeface="MS PGothic"/>
              <a:ea typeface="MS PGothic"/>
              <a:cs typeface="MS PGothic"/>
              <a:sym typeface="MS PGothic"/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MS PGothic"/>
              <a:buChar char="■"/>
            </a:pPr>
            <a:r>
              <a:rPr lang="zh-CN" sz="1700">
                <a:latin typeface="MS PGothic"/>
                <a:ea typeface="MS PGothic"/>
                <a:cs typeface="MS PGothic"/>
                <a:sym typeface="MS PGothic"/>
              </a:rPr>
              <a:t>Transformed mentions to get 10 candidates</a:t>
            </a:r>
            <a:endParaRPr sz="1700">
              <a:latin typeface="MS PGothic"/>
              <a:ea typeface="MS PGothic"/>
              <a:cs typeface="MS PGothic"/>
              <a:sym typeface="MS PGothic"/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MS PGothic"/>
              <a:buChar char="■"/>
            </a:pPr>
            <a:r>
              <a:rPr lang="zh-CN" sz="1700">
                <a:latin typeface="MS PGothic"/>
                <a:ea typeface="MS PGothic"/>
                <a:cs typeface="MS PGothic"/>
                <a:sym typeface="MS PGothic"/>
              </a:rPr>
              <a:t>frequency calculation- wikipedia2014textfile</a:t>
            </a:r>
            <a:endParaRPr sz="1700">
              <a:latin typeface="MS PGothic"/>
              <a:ea typeface="MS PGothic"/>
              <a:cs typeface="MS PGothic"/>
              <a:sym typeface="MS PGothic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zh-CN" sz="1700">
                <a:latin typeface="MS PGothic"/>
                <a:ea typeface="MS PGothic"/>
                <a:cs typeface="MS PGothic"/>
                <a:sym typeface="MS PGothic"/>
              </a:rPr>
              <a:t>Generate candidates using  </a:t>
            </a:r>
            <a:r>
              <a:rPr lang="zh-CN" sz="1700">
                <a:latin typeface="MS PGothic"/>
                <a:ea typeface="MS PGothic"/>
                <a:cs typeface="MS PGothic"/>
                <a:sym typeface="MS PGothic"/>
              </a:rPr>
              <a:t>wikipedia2014textfile</a:t>
            </a:r>
            <a:endParaRPr sz="1700">
              <a:latin typeface="MS PGothic"/>
              <a:ea typeface="MS PGothic"/>
              <a:cs typeface="MS PGothic"/>
              <a:sym typeface="MS PGothic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MS PGothic"/>
              <a:buChar char="○"/>
            </a:pPr>
            <a:r>
              <a:t/>
            </a:r>
            <a:endParaRPr sz="17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7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7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900">
                <a:latin typeface="MS PGothic"/>
                <a:ea typeface="MS PGothic"/>
                <a:cs typeface="MS PGothic"/>
                <a:sym typeface="MS PGothic"/>
              </a:rPr>
              <a:t>                      </a:t>
            </a:r>
            <a:endParaRPr sz="9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 sz="1700"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297425" y="160652"/>
            <a:ext cx="5544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Latent Relations paper updates </a:t>
            </a:r>
            <a:endParaRPr sz="2400"/>
          </a:p>
        </p:txBody>
      </p:sp>
      <p:sp>
        <p:nvSpPr>
          <p:cNvPr id="104" name="Google Shape;104;p18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8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2218" y="830775"/>
            <a:ext cx="3603607" cy="4108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2175" y="2921100"/>
            <a:ext cx="3184400" cy="172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297425" y="160652"/>
            <a:ext cx="5544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End2End paper updates </a:t>
            </a:r>
            <a:endParaRPr sz="2400"/>
          </a:p>
        </p:txBody>
      </p:sp>
      <p:sp>
        <p:nvSpPr>
          <p:cNvPr id="114" name="Google Shape;114;p19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9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231500" y="1006550"/>
            <a:ext cx="8624400" cy="3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In the process of training the End-to-End models with the AIDA dataset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CN" sz="1800"/>
              <a:t>too many pre-processing steps, used the data set End2End provided directly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CN" sz="1800"/>
              <a:t>candidate choosing could useWiki API: how it selects?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/>
              <a:t>Encountered some </a:t>
            </a:r>
            <a:r>
              <a:rPr lang="zh-CN" sz="1800"/>
              <a:t>challenges with the instructions as they were bit confusing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CN" sz="1800"/>
              <a:t>Executing commands in python, may be easier with the server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CN" sz="1800"/>
              <a:t>Large data file sizes to train the model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0"/>
          <p:cNvSpPr txBox="1"/>
          <p:nvPr>
            <p:ph type="title"/>
          </p:nvPr>
        </p:nvSpPr>
        <p:spPr>
          <a:xfrm>
            <a:off x="297425" y="160652"/>
            <a:ext cx="5544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End2End paper updates </a:t>
            </a:r>
            <a:endParaRPr sz="2400"/>
          </a:p>
        </p:txBody>
      </p:sp>
      <p:sp>
        <p:nvSpPr>
          <p:cNvPr id="123" name="Google Shape;123;p20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0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231500" y="1006550"/>
            <a:ext cx="8404800" cy="19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sz="1800">
                <a:solidFill>
                  <a:schemeClr val="dk1"/>
                </a:solidFill>
              </a:rPr>
              <a:t>Next is to use the BT dataset to perform testing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CN" sz="1800">
                <a:solidFill>
                  <a:schemeClr val="dk1"/>
                </a:solidFill>
              </a:rPr>
              <a:t>the format of the input data for the entity disambiguition: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CN" sz="1800">
                <a:solidFill>
                  <a:schemeClr val="dk1"/>
                </a:solidFill>
              </a:rPr>
              <a:t>format of the input data for entity linking: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375" y="1653175"/>
            <a:ext cx="705802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375" y="2539375"/>
            <a:ext cx="7058025" cy="33291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252775" y="3099300"/>
            <a:ext cx="8385600" cy="14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sz="1800">
                <a:solidFill>
                  <a:schemeClr val="dk1"/>
                </a:solidFill>
              </a:rPr>
              <a:t>Need to transform the BT dataset/process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/>
        </p:nvSpPr>
        <p:spPr>
          <a:xfrm>
            <a:off x="503400" y="894075"/>
            <a:ext cx="8226600" cy="3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Wikidata entity dataset &gt; 1.5 TB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Data is growing everyday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Using Pywikibot to query details for each entity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Write python script to convert all AIDA_YAGO2 dataset tokens for each doc into individual text documents for all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1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300">
                <a:latin typeface="MS PGothic"/>
                <a:ea typeface="MS PGothic"/>
                <a:cs typeface="MS PGothic"/>
                <a:sym typeface="MS PGothic"/>
              </a:rPr>
              <a:t>                      </a:t>
            </a:r>
            <a:endParaRPr sz="13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 sz="2100"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1"/>
          <p:cNvSpPr txBox="1"/>
          <p:nvPr>
            <p:ph type="title"/>
          </p:nvPr>
        </p:nvSpPr>
        <p:spPr>
          <a:xfrm>
            <a:off x="297425" y="160650"/>
            <a:ext cx="7448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DeepType</a:t>
            </a:r>
            <a:r>
              <a:rPr lang="zh-CN" sz="2400"/>
              <a:t> Implementation Updates </a:t>
            </a:r>
            <a:endParaRPr sz="2400"/>
          </a:p>
        </p:txBody>
      </p:sp>
      <p:sp>
        <p:nvSpPr>
          <p:cNvPr id="136" name="Google Shape;136;p21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1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2"/>
          <p:cNvSpPr txBox="1"/>
          <p:nvPr>
            <p:ph type="title"/>
          </p:nvPr>
        </p:nvSpPr>
        <p:spPr>
          <a:xfrm>
            <a:off x="297425" y="160650"/>
            <a:ext cx="74481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DeepType Implementation Updates </a:t>
            </a:r>
            <a:endParaRPr sz="2400"/>
          </a:p>
        </p:txBody>
      </p:sp>
      <p:sp>
        <p:nvSpPr>
          <p:cNvPr id="144" name="Google Shape;144;p22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425" y="835300"/>
            <a:ext cx="8558525" cy="375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