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288">
          <p15:clr>
            <a:srgbClr val="A4A3A4"/>
          </p15:clr>
        </p15:guide>
        <p15:guide id="5" pos="547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960" orient="horz"/>
        <p:guide pos="3888" orient="horz"/>
        <p:guide pos="288"/>
        <p:guide pos="547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find more info about Rosette on wikipedia and other websites to fill this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 showMasterSp="0" type="title">
  <p:cSld name="TITLE">
    <p:bg>
      <p:bgPr>
        <a:solidFill>
          <a:srgbClr val="AB192D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type="ctrTitle"/>
          </p:nvPr>
        </p:nvSpPr>
        <p:spPr>
          <a:xfrm>
            <a:off x="457200" y="2286000"/>
            <a:ext cx="685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457200" y="40386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8" y="2980944"/>
            <a:ext cx="3959371" cy="38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57200" y="762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392782" y="1524000"/>
            <a:ext cx="529401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─"/>
              <a:defRPr sz="2200"/>
            </a:lvl2pPr>
            <a:lvl3pPr indent="-355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443917" y="1524000"/>
            <a:ext cx="267365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11"/>
          <p:cNvCxnSpPr/>
          <p:nvPr/>
        </p:nvCxnSpPr>
        <p:spPr>
          <a:xfrm rot="5400000">
            <a:off x="1359110" y="3581400"/>
            <a:ext cx="3810000" cy="1588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Caption">
  <p:cSld name="Photo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/>
          <p:nvPr>
            <p:ph idx="2" type="pic"/>
          </p:nvPr>
        </p:nvSpPr>
        <p:spPr>
          <a:xfrm>
            <a:off x="457200" y="1524000"/>
            <a:ext cx="5867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553200" y="1524000"/>
            <a:ext cx="2133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None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5590" y="2981885"/>
            <a:ext cx="3958410" cy="38761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type="ctrTitle"/>
          </p:nvPr>
        </p:nvSpPr>
        <p:spPr>
          <a:xfrm>
            <a:off x="457200" y="2286000"/>
            <a:ext cx="685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dana"/>
              <a:buNone/>
              <a:defRPr sz="4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457200" y="4041648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 showMasterSp="0">
  <p:cSld name="Title2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352" y="986500"/>
            <a:ext cx="2743200" cy="88696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type="ctrTitle"/>
          </p:nvPr>
        </p:nvSpPr>
        <p:spPr>
          <a:xfrm>
            <a:off x="457200" y="2286000"/>
            <a:ext cx="685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Verdana"/>
              <a:buNone/>
              <a:defRPr sz="4000"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457200" y="40386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2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8" y="2980944"/>
            <a:ext cx="3959371" cy="38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981885"/>
            <a:ext cx="3958410" cy="38761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type="title"/>
          </p:nvPr>
        </p:nvSpPr>
        <p:spPr>
          <a:xfrm>
            <a:off x="762000" y="685800"/>
            <a:ext cx="6858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Verdana"/>
              <a:buNone/>
              <a:defRPr sz="4000">
                <a:solidFill>
                  <a:srgbClr val="FEFEF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762000" y="23622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1" y="6391657"/>
            <a:ext cx="457200" cy="31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1" y="6391657"/>
            <a:ext cx="457200" cy="31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762000" y="16764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4648200" y="16764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" y="6391657"/>
            <a:ext cx="457200" cy="31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762000" y="1496736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762000" y="2216400"/>
            <a:ext cx="3657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12" name="Google Shape;112;p19"/>
          <p:cNvSpPr txBox="1"/>
          <p:nvPr>
            <p:ph idx="3" type="body"/>
          </p:nvPr>
        </p:nvSpPr>
        <p:spPr>
          <a:xfrm>
            <a:off x="4648200" y="1496736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9"/>
          <p:cNvSpPr txBox="1"/>
          <p:nvPr>
            <p:ph idx="4" type="body"/>
          </p:nvPr>
        </p:nvSpPr>
        <p:spPr>
          <a:xfrm>
            <a:off x="4648200" y="2216400"/>
            <a:ext cx="3657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" y="6391657"/>
            <a:ext cx="457200" cy="31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1" y="6391657"/>
            <a:ext cx="457200" cy="31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-2097" y="6391656"/>
            <a:ext cx="459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76200"/>
            <a:ext cx="8305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1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392782" y="1524000"/>
            <a:ext cx="529401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─"/>
              <a:defRPr sz="2200"/>
            </a:lvl2pPr>
            <a:lvl3pPr indent="-355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43917" y="1524000"/>
            <a:ext cx="267365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1" y="6391657"/>
            <a:ext cx="457200" cy="31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8" name="Google Shape;128;p22"/>
          <p:cNvCxnSpPr/>
          <p:nvPr/>
        </p:nvCxnSpPr>
        <p:spPr>
          <a:xfrm rot="5400000">
            <a:off x="1359110" y="3581400"/>
            <a:ext cx="3810000" cy="1588"/>
          </a:xfrm>
          <a:prstGeom prst="straightConnector1">
            <a:avLst/>
          </a:prstGeom>
          <a:noFill/>
          <a:ln cap="flat" cmpd="sng" w="158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Caption">
  <p:cSld name="PhotoCa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1" y="6391657"/>
            <a:ext cx="457200" cy="31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/>
          <p:nvPr>
            <p:ph idx="2" type="pic"/>
          </p:nvPr>
        </p:nvSpPr>
        <p:spPr>
          <a:xfrm>
            <a:off x="457200" y="1524000"/>
            <a:ext cx="5867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6553200" y="1524000"/>
            <a:ext cx="2133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None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Red" showMasterSp="0">
  <p:cSld name="BlankRed">
    <p:bg>
      <p:bgPr>
        <a:solidFill>
          <a:schemeClr val="accen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62225" y="1433513"/>
            <a:ext cx="40195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Red" showMasterSp="0">
  <p:cSld name="BlankRed">
    <p:bg>
      <p:bgPr>
        <a:solidFill>
          <a:schemeClr val="lt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62225" y="1433513"/>
            <a:ext cx="401955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981885"/>
            <a:ext cx="3958410" cy="38761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ctrTitle"/>
          </p:nvPr>
        </p:nvSpPr>
        <p:spPr>
          <a:xfrm>
            <a:off x="457200" y="2286000"/>
            <a:ext cx="6858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457200" y="4041648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90600"/>
            <a:ext cx="2743200" cy="88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981885"/>
            <a:ext cx="3958410" cy="387611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62000" y="1447800"/>
            <a:ext cx="6858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sz="4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762000" y="31242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62000" y="16764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48200" y="1676400"/>
            <a:ext cx="365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762000" y="1496736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762000" y="2216400"/>
            <a:ext cx="3657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8200" y="1496736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8200" y="2216400"/>
            <a:ext cx="3657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indent="-3302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0" y="6391656"/>
            <a:ext cx="459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b="1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1" y="6391657"/>
            <a:ext cx="457200" cy="31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457200" y="1234966"/>
            <a:ext cx="8686800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486400" y="6400800"/>
            <a:ext cx="3352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/>
          </a:p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lpprogress.com/english/entity_linking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527462" y="2133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lang="en-US"/>
              <a:t>Progress Report</a:t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533400" y="3810000"/>
            <a:ext cx="68580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Basis Technology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Kratika Agrawal,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Vandana Anand, </a:t>
            </a: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Xinlu He,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Min Huang, Soumya Joshi, </a:t>
            </a: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Jing Yu</a:t>
            </a:r>
            <a:endParaRPr sz="3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Project Goal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815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asis Technology wants to improve the current entity linking tool </a:t>
            </a:r>
            <a:r>
              <a:rPr b="1" lang="en-US" sz="2300">
                <a:latin typeface="Calibri"/>
                <a:ea typeface="Calibri"/>
                <a:cs typeface="Calibri"/>
                <a:sym typeface="Calibri"/>
              </a:rPr>
              <a:t>Rosette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by applying artificial intelligence and deep learning techniques to increase entity linking performance.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815"/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815"/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This project will include: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gathering data,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building the knowledge base,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annotating data,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evaluating the current entity linking algorithms,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designing and building neural network models for entity linking,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comparing the performance of the neural network algorithms versus the current SOTA algorithms.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5"/>
              <a:buFont typeface="Arial"/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Previous weeks’ accomplishments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5602" lvl="0" marL="45720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2315"/>
              <a:buFont typeface="Calibri"/>
              <a:buChar char="•"/>
            </a:pPr>
            <a:r>
              <a:rPr lang="en-US" sz="2315">
                <a:latin typeface="Calibri"/>
                <a:ea typeface="Calibri"/>
                <a:cs typeface="Calibri"/>
                <a:sym typeface="Calibri"/>
              </a:rPr>
              <a:t>Studied the paper named </a:t>
            </a:r>
            <a:r>
              <a:rPr i="1" lang="en-US" sz="2315">
                <a:latin typeface="Calibri"/>
                <a:ea typeface="Calibri"/>
                <a:cs typeface="Calibri"/>
                <a:sym typeface="Calibri"/>
              </a:rPr>
              <a:t>End-to-End Neural Entity Linking </a:t>
            </a:r>
            <a:r>
              <a:rPr lang="en-US" sz="2315">
                <a:latin typeface="Calibri"/>
                <a:ea typeface="Calibri"/>
                <a:cs typeface="Calibri"/>
                <a:sym typeface="Calibri"/>
              </a:rPr>
              <a:t>and discussed the paper with BT</a:t>
            </a:r>
            <a:endParaRPr sz="231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15">
              <a:latin typeface="Calibri"/>
              <a:ea typeface="Calibri"/>
              <a:cs typeface="Calibri"/>
              <a:sym typeface="Calibri"/>
            </a:endParaRPr>
          </a:p>
          <a:p>
            <a:pPr indent="-375602" lvl="0" marL="45720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2315"/>
              <a:buFont typeface="Calibri"/>
              <a:buChar char="•"/>
            </a:pPr>
            <a:r>
              <a:rPr lang="en-US" sz="2315">
                <a:latin typeface="Calibri"/>
                <a:ea typeface="Calibri"/>
                <a:cs typeface="Calibri"/>
                <a:sym typeface="Calibri"/>
              </a:rPr>
              <a:t>Created Rosette Developer account to get Rest API key</a:t>
            </a:r>
            <a:endParaRPr sz="2315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15">
              <a:latin typeface="Calibri"/>
              <a:ea typeface="Calibri"/>
              <a:cs typeface="Calibri"/>
              <a:sym typeface="Calibri"/>
            </a:endParaRPr>
          </a:p>
          <a:p>
            <a:pPr indent="-375602" lvl="0" marL="45720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2315"/>
              <a:buFont typeface="Calibri"/>
              <a:buChar char="•"/>
            </a:pPr>
            <a:r>
              <a:rPr lang="en-US" sz="2315">
                <a:latin typeface="Calibri"/>
                <a:ea typeface="Calibri"/>
                <a:cs typeface="Calibri"/>
                <a:sym typeface="Calibri"/>
              </a:rPr>
              <a:t>Splitted into two groups to find and study papers provided at </a:t>
            </a: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http://nlpprogress.com/english/entity_linking.html</a:t>
            </a:r>
            <a:endParaRPr sz="23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5602" lvl="0" marL="457200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2315"/>
              <a:buFont typeface="Calibri"/>
              <a:buChar char="•"/>
            </a:pPr>
            <a:r>
              <a:rPr lang="en-US" sz="2315">
                <a:latin typeface="Calibri"/>
                <a:ea typeface="Calibri"/>
                <a:cs typeface="Calibri"/>
                <a:sym typeface="Calibri"/>
              </a:rPr>
              <a:t>Explored AIDA CoNLL-YAGO Dataset</a:t>
            </a:r>
            <a:endParaRPr sz="231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31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815"/>
              <a:buNone/>
            </a:pPr>
            <a:r>
              <a:t/>
            </a:r>
            <a:endParaRPr sz="231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815"/>
              <a:buNone/>
            </a:pPr>
            <a:r>
              <a:t/>
            </a:r>
            <a:endParaRPr sz="231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1815"/>
              <a:buNone/>
            </a:pPr>
            <a:r>
              <a:rPr lang="en-US" sz="1815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Difficulties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Understanding the different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methodologies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that could be used to address the entity linking problem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Thinking of ways to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optimize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existing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system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Finding a compatible dataset to use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Getting an understanding of the current implementation of Entity Identification in order to come up with techniques to achieve Entity Disambiguation.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Contribution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All team members actively found and studied representative papers on Entity Linking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Identified few more scenarios where current implementation isn’t able to link the Entity in the text to the WikiData record.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57200" y="342900"/>
            <a:ext cx="82296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</a:pPr>
            <a:r>
              <a:rPr lang="en-US"/>
              <a:t>Plans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first step is to find out research papers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talk about using neural networks and other machine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for entity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linking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second step is to learn about the potential datasets to be used in the project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third step is to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at least two deep 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models for entity linking and compare the results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1" y="6387664"/>
            <a:ext cx="457200" cy="394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2667000" y="266700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