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1aa1c0420_1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a1aa1c0420_1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3f3cccb88_1_25: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Using word2vec to transform all the words to a number so that we can use the model for testing</a:t>
            </a:r>
            <a:endParaRPr/>
          </a:p>
        </p:txBody>
      </p:sp>
      <p:sp>
        <p:nvSpPr>
          <p:cNvPr id="144" name="Google Shape;144;g53f3cccb88_1_25: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3f3cccb88_1_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53f3cccb88_1_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3f3cccb88_1_4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53f3cccb88_1_4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3e057b645_0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a3e057b645_0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f3e1260d7_0_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9f3e1260d7_0_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f3e1260d7_4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9f3e1260d7_4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1aa1c0420_1_6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a1aa1c0420_1_64: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3f3cccb88_0_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53f3cccb88_0_1: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3f3cccb88_3_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53f3cccb88_3_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3f3cccb88_3_3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53f3cccb88_3_3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3f3cccb88_3_4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53f3cccb88_3_4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3f3cccb88_3_12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3f3cccb88_3_128: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3f3cccb88_3_9: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53f3cccb88_3_9: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f3e1260d7_5_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9f3e1260d7_5_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3948735" y="2665191"/>
            <a:ext cx="1246500" cy="5739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800"/>
              <a:buNone/>
              <a:defRPr b="1" i="0" sz="3600">
                <a:solidFill>
                  <a:schemeClr val="lt1"/>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47650" y="1044068"/>
            <a:ext cx="8248800" cy="29592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3" name="Google Shape;53;p13"/>
          <p:cNvSpPr txBox="1"/>
          <p:nvPr>
            <p:ph idx="11" type="ftr"/>
          </p:nvPr>
        </p:nvSpPr>
        <p:spPr>
          <a:xfrm>
            <a:off x="301625" y="4863092"/>
            <a:ext cx="2683500" cy="170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900">
                <a:solidFill>
                  <a:srgbClr val="B0B1B3"/>
                </a:solidFill>
                <a:latin typeface="Verdana"/>
                <a:ea typeface="Verdana"/>
                <a:cs typeface="Verdana"/>
                <a:sym typeface="Verdan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14"/>
          <p:cNvSpPr txBox="1"/>
          <p:nvPr>
            <p:ph type="title"/>
          </p:nvPr>
        </p:nvSpPr>
        <p:spPr>
          <a:xfrm>
            <a:off x="1932750" y="690325"/>
            <a:ext cx="5278500" cy="21408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4000">
                <a:solidFill>
                  <a:srgbClr val="3399FF"/>
                </a:solidFill>
              </a:rPr>
              <a:t>Entity Linking WPI GQP</a:t>
            </a:r>
            <a:endParaRPr sz="4000"/>
          </a:p>
          <a:p>
            <a:pPr indent="0" lvl="0" marL="12700" rtl="0" algn="l">
              <a:lnSpc>
                <a:spcPct val="100000"/>
              </a:lnSpc>
              <a:spcBef>
                <a:spcPts val="60"/>
              </a:spcBef>
              <a:spcAft>
                <a:spcPts val="0"/>
              </a:spcAft>
              <a:buNone/>
            </a:pPr>
            <a:r>
              <a:rPr lang="zh-CN" sz="2400">
                <a:solidFill>
                  <a:srgbClr val="999999"/>
                </a:solidFill>
              </a:rPr>
              <a:t>Project Updates</a:t>
            </a:r>
            <a:endParaRPr sz="2400">
              <a:solidFill>
                <a:srgbClr val="999999"/>
              </a:solidFill>
            </a:endParaRPr>
          </a:p>
          <a:p>
            <a:pPr indent="0" lvl="0" marL="0" rtl="0" algn="l">
              <a:lnSpc>
                <a:spcPct val="100000"/>
              </a:lnSpc>
              <a:spcBef>
                <a:spcPts val="60"/>
              </a:spcBef>
              <a:spcAft>
                <a:spcPts val="0"/>
              </a:spcAft>
              <a:buNone/>
            </a:pPr>
            <a:r>
              <a:t/>
            </a:r>
            <a:endParaRPr sz="1800">
              <a:solidFill>
                <a:srgbClr val="999999"/>
              </a:solidFill>
            </a:endParaRPr>
          </a:p>
        </p:txBody>
      </p:sp>
      <p:sp>
        <p:nvSpPr>
          <p:cNvPr id="61" name="Google Shape;61;p14"/>
          <p:cNvSpPr txBox="1"/>
          <p:nvPr/>
        </p:nvSpPr>
        <p:spPr>
          <a:xfrm>
            <a:off x="1909725" y="3086425"/>
            <a:ext cx="4178100" cy="966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0" lang="zh-CN" sz="1800" u="none" cap="none" strike="noStrike">
                <a:solidFill>
                  <a:schemeClr val="dk1"/>
                </a:solidFill>
                <a:latin typeface="Verdana"/>
                <a:ea typeface="Verdana"/>
                <a:cs typeface="Verdana"/>
                <a:sym typeface="Verdana"/>
              </a:rPr>
              <a:t>Team members</a:t>
            </a:r>
            <a:endParaRPr b="1" i="0" sz="1800" u="none" cap="none" strike="noStrike">
              <a:solidFill>
                <a:schemeClr val="dk1"/>
              </a:solidFill>
              <a:latin typeface="Verdana"/>
              <a:ea typeface="Verdana"/>
              <a:cs typeface="Verdana"/>
              <a:sym typeface="Verdana"/>
            </a:endParaRPr>
          </a:p>
          <a:p>
            <a:pPr indent="0" lvl="0" marL="0" rtl="0" algn="l">
              <a:spcBef>
                <a:spcPts val="0"/>
              </a:spcBef>
              <a:spcAft>
                <a:spcPts val="0"/>
              </a:spcAft>
              <a:buSzPts val="1100"/>
              <a:buNone/>
            </a:pPr>
            <a:r>
              <a:rPr lang="zh-CN" sz="1600">
                <a:latin typeface="Calibri"/>
                <a:ea typeface="Calibri"/>
                <a:cs typeface="Calibri"/>
                <a:sym typeface="Calibri"/>
              </a:rPr>
              <a:t>Kratika Agrawal, Vandana Anand, Xinlu He, </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CN" sz="1600">
                <a:latin typeface="Calibri"/>
                <a:ea typeface="Calibri"/>
                <a:cs typeface="Calibri"/>
                <a:sym typeface="Calibri"/>
              </a:rPr>
              <a:t>Min Huang, Soumya Joshi, Jing Yu</a:t>
            </a:r>
            <a:endParaRPr sz="1200">
              <a:latin typeface="Verdana"/>
              <a:ea typeface="Verdana"/>
              <a:cs typeface="Verdana"/>
              <a:sym typeface="Verdana"/>
            </a:endParaRPr>
          </a:p>
          <a:p>
            <a:pPr indent="0" lvl="0" marL="0" marR="0" rtl="0" algn="l">
              <a:lnSpc>
                <a:spcPct val="100000"/>
              </a:lnSpc>
              <a:spcBef>
                <a:spcPts val="10"/>
              </a:spcBef>
              <a:spcAft>
                <a:spcPts val="0"/>
              </a:spcAft>
              <a:buNone/>
            </a:pPr>
            <a:r>
              <a:t/>
            </a:r>
            <a:endParaRPr b="0" i="0" sz="1300" u="none" cap="none" strike="noStrike">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t/>
            </a:r>
            <a:endParaRPr sz="1300">
              <a:solidFill>
                <a:schemeClr val="dk1"/>
              </a:solidFill>
              <a:latin typeface="Verdana"/>
              <a:ea typeface="Verdana"/>
              <a:cs typeface="Verdana"/>
              <a:sym typeface="Verdana"/>
            </a:endParaRPr>
          </a:p>
          <a:p>
            <a:pPr indent="0" lvl="0" marL="12700" marR="0" rtl="0" algn="l">
              <a:lnSpc>
                <a:spcPct val="100000"/>
              </a:lnSpc>
              <a:spcBef>
                <a:spcPts val="0"/>
              </a:spcBef>
              <a:spcAft>
                <a:spcPts val="0"/>
              </a:spcAft>
              <a:buNone/>
            </a:pPr>
            <a:r>
              <a:rPr lang="zh-CN" sz="1300">
                <a:solidFill>
                  <a:schemeClr val="dk1"/>
                </a:solidFill>
                <a:latin typeface="Verdana"/>
                <a:ea typeface="Verdana"/>
                <a:cs typeface="Verdana"/>
                <a:sym typeface="Verdana"/>
              </a:rPr>
              <a:t>Week 10 - Nov.2nd</a:t>
            </a:r>
            <a:endParaRPr b="0" i="0" sz="1300" u="none" cap="none" strike="noStrike">
              <a:solidFill>
                <a:schemeClr val="dk1"/>
              </a:solidFill>
              <a:latin typeface="Verdana"/>
              <a:ea typeface="Verdana"/>
              <a:cs typeface="Verdana"/>
              <a:sym typeface="Verdana"/>
            </a:endParaRPr>
          </a:p>
        </p:txBody>
      </p:sp>
      <p:sp>
        <p:nvSpPr>
          <p:cNvPr id="62" name="Google Shape;62;p14"/>
          <p:cNvSpPr/>
          <p:nvPr/>
        </p:nvSpPr>
        <p:spPr>
          <a:xfrm>
            <a:off x="7115974" y="4296975"/>
            <a:ext cx="1720800" cy="56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4"/>
          <p:cNvSpPr/>
          <p:nvPr/>
        </p:nvSpPr>
        <p:spPr>
          <a:xfrm>
            <a:off x="0" y="599"/>
            <a:ext cx="1401300" cy="5142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3"/>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3"/>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workflow</a:t>
            </a:r>
            <a:endParaRPr sz="2400"/>
          </a:p>
        </p:txBody>
      </p:sp>
      <p:sp>
        <p:nvSpPr>
          <p:cNvPr id="148" name="Google Shape;148;p23"/>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23"/>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50" name="Google Shape;150;p23"/>
          <p:cNvSpPr txBox="1"/>
          <p:nvPr/>
        </p:nvSpPr>
        <p:spPr>
          <a:xfrm>
            <a:off x="188175" y="825925"/>
            <a:ext cx="8558400" cy="370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51" name="Google Shape;151;p23"/>
          <p:cNvPicPr preferRelativeResize="0"/>
          <p:nvPr/>
        </p:nvPicPr>
        <p:blipFill>
          <a:blip r:embed="rId3">
            <a:alphaModFix/>
          </a:blip>
          <a:stretch>
            <a:fillRect/>
          </a:stretch>
        </p:blipFill>
        <p:spPr>
          <a:xfrm>
            <a:off x="1564550" y="851285"/>
            <a:ext cx="5805649" cy="387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24"/>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4"/>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data preprocessing</a:t>
            </a:r>
            <a:endParaRPr sz="2400"/>
          </a:p>
        </p:txBody>
      </p:sp>
      <p:sp>
        <p:nvSpPr>
          <p:cNvPr id="158" name="Google Shape;158;p24"/>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24"/>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60" name="Google Shape;160;p24"/>
          <p:cNvSpPr txBox="1"/>
          <p:nvPr/>
        </p:nvSpPr>
        <p:spPr>
          <a:xfrm>
            <a:off x="3417200" y="845325"/>
            <a:ext cx="53295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300"/>
              <a:t>Data End2End provided:</a:t>
            </a:r>
            <a:endParaRPr sz="1300"/>
          </a:p>
          <a:p>
            <a:pPr indent="-311150" lvl="0" marL="457200" rtl="0" algn="l">
              <a:spcBef>
                <a:spcPts val="0"/>
              </a:spcBef>
              <a:spcAft>
                <a:spcPts val="0"/>
              </a:spcAft>
              <a:buSzPts val="1300"/>
              <a:buChar char="●"/>
            </a:pPr>
            <a:r>
              <a:rPr lang="zh-CN" sz="1300"/>
              <a:t>new dataset: what they used directly for training and testing</a:t>
            </a:r>
            <a:endParaRPr sz="1300"/>
          </a:p>
          <a:p>
            <a:pPr indent="-311150" lvl="1" marL="914400" rtl="0" algn="l">
              <a:spcBef>
                <a:spcPts val="0"/>
              </a:spcBef>
              <a:spcAft>
                <a:spcPts val="0"/>
              </a:spcAft>
              <a:buSzPts val="1300"/>
              <a:buChar char="○"/>
            </a:pPr>
            <a:r>
              <a:rPr lang="zh-CN" sz="1300"/>
              <a:t>traning data: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zh-CN" sz="1300"/>
              <a:t>entities:</a:t>
            </a:r>
            <a:endParaRPr sz="1300"/>
          </a:p>
          <a:p>
            <a:pPr indent="-311150" lvl="1" marL="914400" rtl="0" algn="l">
              <a:spcBef>
                <a:spcPts val="0"/>
              </a:spcBef>
              <a:spcAft>
                <a:spcPts val="0"/>
              </a:spcAft>
              <a:buSzPts val="1300"/>
              <a:buChar char="○"/>
            </a:pPr>
            <a:r>
              <a:rPr lang="zh-CN" sz="1300"/>
              <a:t>chose candidate group for Aida dataset</a:t>
            </a:r>
            <a:endParaRPr sz="1300"/>
          </a:p>
          <a:p>
            <a:pPr indent="-311150" lvl="1" marL="914400" rtl="0" algn="l">
              <a:spcBef>
                <a:spcPts val="0"/>
              </a:spcBef>
              <a:spcAft>
                <a:spcPts val="0"/>
              </a:spcAft>
              <a:buSzPts val="1300"/>
              <a:buChar char="○"/>
            </a:pPr>
            <a:r>
              <a:rPr lang="zh-CN" sz="1300"/>
              <a:t>all these candidate group formed entities-universe</a:t>
            </a:r>
            <a:endParaRPr sz="1300"/>
          </a:p>
          <a:p>
            <a:pPr indent="0" lvl="0" marL="914400" rtl="0" algn="l">
              <a:spcBef>
                <a:spcPts val="0"/>
              </a:spcBef>
              <a:spcAft>
                <a:spcPts val="0"/>
              </a:spcAft>
              <a:buNone/>
            </a:pPr>
            <a:r>
              <a:rPr lang="zh-CN" sz="1300"/>
              <a:t>(only consist of wiki id and entities)</a:t>
            </a:r>
            <a:endParaRPr sz="1300"/>
          </a:p>
          <a:p>
            <a:pPr indent="-311150" lvl="1" marL="914400" rtl="0" algn="l">
              <a:spcBef>
                <a:spcPts val="0"/>
              </a:spcBef>
              <a:spcAft>
                <a:spcPts val="0"/>
              </a:spcAft>
              <a:buSzPts val="1300"/>
              <a:buChar char="○"/>
            </a:pPr>
            <a:r>
              <a:rPr lang="zh-CN" sz="1300"/>
              <a:t>wiki id for generating vectors in the model part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61" name="Google Shape;161;p24"/>
          <p:cNvPicPr preferRelativeResize="0"/>
          <p:nvPr/>
        </p:nvPicPr>
        <p:blipFill>
          <a:blip r:embed="rId3">
            <a:alphaModFix/>
          </a:blip>
          <a:stretch>
            <a:fillRect/>
          </a:stretch>
        </p:blipFill>
        <p:spPr>
          <a:xfrm>
            <a:off x="550100" y="731913"/>
            <a:ext cx="2325068" cy="4005426"/>
          </a:xfrm>
          <a:prstGeom prst="rect">
            <a:avLst/>
          </a:prstGeom>
          <a:noFill/>
          <a:ln>
            <a:noFill/>
          </a:ln>
        </p:spPr>
      </p:pic>
      <p:pic>
        <p:nvPicPr>
          <p:cNvPr id="162" name="Google Shape;162;p24"/>
          <p:cNvPicPr preferRelativeResize="0"/>
          <p:nvPr/>
        </p:nvPicPr>
        <p:blipFill rotWithShape="1">
          <a:blip r:embed="rId4">
            <a:alphaModFix/>
          </a:blip>
          <a:srcRect b="20785" l="0" r="0" t="0"/>
          <a:stretch/>
        </p:blipFill>
        <p:spPr>
          <a:xfrm>
            <a:off x="7408075" y="1606001"/>
            <a:ext cx="1674275" cy="1422049"/>
          </a:xfrm>
          <a:prstGeom prst="rect">
            <a:avLst/>
          </a:prstGeom>
          <a:noFill/>
          <a:ln>
            <a:noFill/>
          </a:ln>
        </p:spPr>
      </p:pic>
      <p:pic>
        <p:nvPicPr>
          <p:cNvPr id="163" name="Google Shape;163;p24"/>
          <p:cNvPicPr preferRelativeResize="0"/>
          <p:nvPr/>
        </p:nvPicPr>
        <p:blipFill>
          <a:blip r:embed="rId5">
            <a:alphaModFix/>
          </a:blip>
          <a:stretch>
            <a:fillRect/>
          </a:stretch>
        </p:blipFill>
        <p:spPr>
          <a:xfrm>
            <a:off x="3333825" y="1606000"/>
            <a:ext cx="3705126" cy="1374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5"/>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 - </a:t>
            </a:r>
            <a:r>
              <a:rPr lang="zh-CN" sz="2400"/>
              <a:t>BT data</a:t>
            </a:r>
            <a:endParaRPr sz="2400"/>
          </a:p>
        </p:txBody>
      </p:sp>
      <p:sp>
        <p:nvSpPr>
          <p:cNvPr id="170" name="Google Shape;170;p2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72" name="Google Shape;172;p25"/>
          <p:cNvSpPr txBox="1"/>
          <p:nvPr/>
        </p:nvSpPr>
        <p:spPr>
          <a:xfrm>
            <a:off x="188175" y="840075"/>
            <a:ext cx="8558400" cy="368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000"/>
              <a:t>Candidate group -- wiki API</a:t>
            </a:r>
            <a:endParaRPr sz="2000"/>
          </a:p>
          <a:p>
            <a:pPr indent="-355600" lvl="1" marL="914400" rtl="0" algn="l">
              <a:spcBef>
                <a:spcPts val="0"/>
              </a:spcBef>
              <a:spcAft>
                <a:spcPts val="0"/>
              </a:spcAft>
              <a:buSzPts val="2000"/>
              <a:buChar char="○"/>
            </a:pPr>
            <a:r>
              <a:rPr lang="zh-CN" sz="2000"/>
              <a:t>entity &amp; wiki id</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zh-CN" sz="2000"/>
              <a:t>Word2Vec</a:t>
            </a:r>
            <a:endParaRPr sz="2000"/>
          </a:p>
          <a:p>
            <a:pPr indent="-355600" lvl="1" marL="914400" rtl="0" algn="l">
              <a:spcBef>
                <a:spcPts val="0"/>
              </a:spcBef>
              <a:spcAft>
                <a:spcPts val="0"/>
              </a:spcAft>
              <a:buSzPts val="2000"/>
              <a:buChar char="○"/>
            </a:pPr>
            <a:r>
              <a:rPr lang="zh-CN" sz="2000"/>
              <a:t>trained AIDA as well as other datasets to convert words -&gt; vector</a:t>
            </a:r>
            <a:endParaRPr sz="2000"/>
          </a:p>
          <a:p>
            <a:pPr indent="-355600" lvl="1" marL="914400" rtl="0" algn="l">
              <a:spcBef>
                <a:spcPts val="0"/>
              </a:spcBef>
              <a:spcAft>
                <a:spcPts val="0"/>
              </a:spcAft>
              <a:buSzPts val="2000"/>
              <a:buChar char="○"/>
            </a:pPr>
            <a:r>
              <a:rPr lang="zh-CN" sz="2000"/>
              <a:t>used the pre-trained directly</a:t>
            </a:r>
            <a:endParaRPr sz="2000"/>
          </a:p>
          <a:p>
            <a:pPr indent="-355600" lvl="1" marL="914400" rtl="0" algn="l">
              <a:spcBef>
                <a:spcPts val="0"/>
              </a:spcBef>
              <a:spcAft>
                <a:spcPts val="0"/>
              </a:spcAft>
              <a:buSzPts val="2000"/>
              <a:buChar char="○"/>
            </a:pPr>
            <a:r>
              <a:rPr lang="zh-CN" sz="2000"/>
              <a:t>based on Aida</a:t>
            </a:r>
            <a:endParaRPr sz="2000"/>
          </a:p>
          <a:p>
            <a:pPr indent="-355600" lvl="1" marL="914400" rtl="0" algn="l">
              <a:spcBef>
                <a:spcPts val="0"/>
              </a:spcBef>
              <a:spcAft>
                <a:spcPts val="0"/>
              </a:spcAft>
              <a:buSzPts val="2000"/>
              <a:buChar char="○"/>
            </a:pPr>
            <a:r>
              <a:rPr lang="zh-CN" sz="2000"/>
              <a:t>BT data</a:t>
            </a:r>
            <a:endParaRPr sz="2000"/>
          </a:p>
          <a:p>
            <a:pPr indent="0" lvl="0" marL="0" rtl="0" algn="l">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2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6"/>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a:t>
            </a:r>
            <a:r>
              <a:rPr lang="zh-CN" sz="2400"/>
              <a:t> Implementation Workflow</a:t>
            </a:r>
            <a:endParaRPr sz="2400"/>
          </a:p>
        </p:txBody>
      </p:sp>
      <p:sp>
        <p:nvSpPr>
          <p:cNvPr id="179" name="Google Shape;179;p2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181" name="Google Shape;181;p26"/>
          <p:cNvPicPr preferRelativeResize="0"/>
          <p:nvPr/>
        </p:nvPicPr>
        <p:blipFill>
          <a:blip r:embed="rId3">
            <a:alphaModFix/>
          </a:blip>
          <a:stretch>
            <a:fillRect/>
          </a:stretch>
        </p:blipFill>
        <p:spPr>
          <a:xfrm>
            <a:off x="545389" y="797025"/>
            <a:ext cx="8062590" cy="3981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2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7"/>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88" name="Google Shape;188;p2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90" name="Google Shape;190;p27"/>
          <p:cNvSpPr txBox="1"/>
          <p:nvPr/>
        </p:nvSpPr>
        <p:spPr>
          <a:xfrm>
            <a:off x="188175" y="845313"/>
            <a:ext cx="85584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Approach 1</a:t>
            </a:r>
            <a:endParaRPr b="1" sz="20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Formatting converted documents to wiki-article format supported by deepType github implementation </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Extracting wikidata details for each mention using </a:t>
            </a:r>
            <a:r>
              <a:rPr b="1" lang="zh-CN" sz="1700">
                <a:solidFill>
                  <a:schemeClr val="dk1"/>
                </a:solidFill>
              </a:rPr>
              <a:t>Pywikibot</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Generating candidate lists for each mention</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Refactoring pywikibot response to json format that deepType github implementation support</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zh-CN" sz="1700">
                <a:solidFill>
                  <a:schemeClr val="dk1"/>
                </a:solidFill>
              </a:rPr>
              <a:t>Next Step</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Plan to train using github code on transformed data and calculate F1 score</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2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8"/>
          <p:cNvSpPr txBox="1"/>
          <p:nvPr>
            <p:ph type="title"/>
          </p:nvPr>
        </p:nvSpPr>
        <p:spPr>
          <a:xfrm>
            <a:off x="297425" y="160650"/>
            <a:ext cx="74481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DeepType Implementation Updates </a:t>
            </a:r>
            <a:endParaRPr sz="2400"/>
          </a:p>
        </p:txBody>
      </p:sp>
      <p:sp>
        <p:nvSpPr>
          <p:cNvPr id="197" name="Google Shape;197;p2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99" name="Google Shape;199;p28"/>
          <p:cNvSpPr txBox="1"/>
          <p:nvPr/>
        </p:nvSpPr>
        <p:spPr>
          <a:xfrm>
            <a:off x="188175" y="734808"/>
            <a:ext cx="8558400" cy="36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Approach 2</a:t>
            </a:r>
            <a:endParaRPr b="1" sz="20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Created type system knowledge graph for all candidate entities for mention in the AIDA dataset</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Produced type_classifier dataframe to standardize all related entities</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Tried to use deeptype code to evaluate type system &amp; evaluate learnability, getting various issue because of difference in the dataset format.</a:t>
            </a:r>
            <a:endParaRPr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Exploring Graph Neural Network to train the graph</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zh-CN" sz="1700">
                <a:solidFill>
                  <a:schemeClr val="dk1"/>
                </a:solidFill>
              </a:rPr>
              <a:t>Next Step</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Plan to train graph to be able to classify among various candidate entities and calculate F1 score.</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15"/>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Implementating Latent Relations Github Training Model </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calculating Prior probability calculation for BT dataset</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Testing the BT dataset on the trained model</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Next Step</a:t>
            </a:r>
            <a:endParaRPr b="1" sz="1700">
              <a:solidFill>
                <a:schemeClr val="dk1"/>
              </a:solidFill>
            </a:endParaRPr>
          </a:p>
          <a:p>
            <a:pPr indent="-361950" lvl="0" marL="457200" rtl="0" algn="l">
              <a:spcBef>
                <a:spcPts val="0"/>
              </a:spcBef>
              <a:spcAft>
                <a:spcPts val="0"/>
              </a:spcAft>
              <a:buClr>
                <a:schemeClr val="dk1"/>
              </a:buClr>
              <a:buSzPts val="2100"/>
              <a:buChar char="•"/>
            </a:pPr>
            <a:r>
              <a:rPr lang="zh-CN" sz="1700">
                <a:solidFill>
                  <a:schemeClr val="dk1"/>
                </a:solidFill>
              </a:rPr>
              <a:t>Finding Optimal value of k for the training model</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Training the Model on BT server</a:t>
            </a:r>
            <a:endParaRPr sz="1700">
              <a:solidFill>
                <a:schemeClr val="dk1"/>
              </a:solidFill>
            </a:endParaRPr>
          </a:p>
        </p:txBody>
      </p:sp>
      <p:sp>
        <p:nvSpPr>
          <p:cNvPr id="69" name="Google Shape;69;p15"/>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Latent Relations paper updates </a:t>
            </a:r>
            <a:endParaRPr sz="2400"/>
          </a:p>
        </p:txBody>
      </p:sp>
      <p:sp>
        <p:nvSpPr>
          <p:cNvPr id="71" name="Google Shape;71;p15"/>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5"/>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6"/>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457200" rtl="0" algn="l">
              <a:lnSpc>
                <a:spcPct val="115000"/>
              </a:lnSpc>
              <a:spcBef>
                <a:spcPts val="0"/>
              </a:spcBef>
              <a:spcAft>
                <a:spcPts val="0"/>
              </a:spcAft>
              <a:buNone/>
            </a:pPr>
            <a:r>
              <a:t/>
            </a:r>
            <a:endParaRPr sz="21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21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21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rPr lang="zh-CN" sz="1300">
                <a:latin typeface="MS PGothic"/>
                <a:ea typeface="MS PGothic"/>
                <a:cs typeface="MS PGothic"/>
                <a:sym typeface="MS PGothic"/>
              </a:rPr>
              <a:t>                      </a:t>
            </a:r>
            <a:endParaRPr sz="1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13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2100">
              <a:latin typeface="MS PGothic"/>
              <a:ea typeface="MS PGothic"/>
              <a:cs typeface="MS PGothic"/>
              <a:sym typeface="MS PGothic"/>
            </a:endParaRPr>
          </a:p>
        </p:txBody>
      </p:sp>
      <p:sp>
        <p:nvSpPr>
          <p:cNvPr id="78" name="Google Shape;78;p16"/>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6"/>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Work Breakdown Structure - Latent paper</a:t>
            </a:r>
            <a:endParaRPr sz="2400"/>
          </a:p>
        </p:txBody>
      </p:sp>
      <p:sp>
        <p:nvSpPr>
          <p:cNvPr id="80" name="Google Shape;80;p16"/>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6"/>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pic>
        <p:nvPicPr>
          <p:cNvPr id="82" name="Google Shape;82;p16"/>
          <p:cNvPicPr preferRelativeResize="0"/>
          <p:nvPr/>
        </p:nvPicPr>
        <p:blipFill>
          <a:blip r:embed="rId3">
            <a:alphaModFix/>
          </a:blip>
          <a:stretch>
            <a:fillRect/>
          </a:stretch>
        </p:blipFill>
        <p:spPr>
          <a:xfrm>
            <a:off x="1680300" y="788000"/>
            <a:ext cx="6504598" cy="4355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sp>
        <p:nvSpPr>
          <p:cNvPr id="87" name="Google Shape;87;p17"/>
          <p:cNvSpPr txBox="1"/>
          <p:nvPr/>
        </p:nvSpPr>
        <p:spPr>
          <a:xfrm>
            <a:off x="343425" y="976038"/>
            <a:ext cx="8137200" cy="3191400"/>
          </a:xfrm>
          <a:prstGeom prst="rect">
            <a:avLst/>
          </a:prstGeom>
          <a:noFill/>
          <a:ln>
            <a:noFill/>
          </a:ln>
        </p:spPr>
        <p:txBody>
          <a:bodyPr anchorCtr="0" anchor="t" bIns="0" lIns="0" spcFirstLastPara="1" rIns="0" wrap="square" tIns="12700">
            <a:noAutofit/>
          </a:bodyPr>
          <a:lstStyle/>
          <a:p>
            <a:pPr indent="-330200" lvl="0" marL="457200" rtl="0" algn="l">
              <a:lnSpc>
                <a:spcPct val="115000"/>
              </a:lnSpc>
              <a:spcBef>
                <a:spcPts val="0"/>
              </a:spcBef>
              <a:spcAft>
                <a:spcPts val="0"/>
              </a:spcAft>
              <a:buSzPts val="1600"/>
              <a:buChar char="●"/>
            </a:pPr>
            <a:r>
              <a:rPr lang="zh-CN" sz="1600"/>
              <a:t>Get the latest version wikipedia KB</a:t>
            </a:r>
            <a:endParaRPr sz="1600"/>
          </a:p>
          <a:p>
            <a:pPr indent="-330200" lvl="1" marL="914400" rtl="0" algn="l">
              <a:lnSpc>
                <a:spcPct val="115000"/>
              </a:lnSpc>
              <a:spcBef>
                <a:spcPts val="0"/>
              </a:spcBef>
              <a:spcAft>
                <a:spcPts val="0"/>
              </a:spcAft>
              <a:buSzPts val="1600"/>
              <a:buChar char="○"/>
            </a:pPr>
            <a:r>
              <a:rPr lang="zh-CN" sz="1600"/>
              <a:t>Download English Wikipedia xml dump</a:t>
            </a:r>
            <a:endParaRPr sz="1600"/>
          </a:p>
          <a:p>
            <a:pPr indent="-330200" lvl="1" marL="914400" rtl="0" algn="l">
              <a:lnSpc>
                <a:spcPct val="115000"/>
              </a:lnSpc>
              <a:spcBef>
                <a:spcPts val="0"/>
              </a:spcBef>
              <a:spcAft>
                <a:spcPts val="0"/>
              </a:spcAft>
              <a:buSzPts val="1600"/>
              <a:buChar char="○"/>
            </a:pPr>
            <a:r>
              <a:rPr lang="zh-CN" sz="1600"/>
              <a:t>Applied wikiextractor to get articles</a:t>
            </a:r>
            <a:endParaRPr sz="1600"/>
          </a:p>
          <a:p>
            <a:pPr indent="-330200" lvl="1" marL="914400" rtl="0" algn="l">
              <a:lnSpc>
                <a:spcPct val="115000"/>
              </a:lnSpc>
              <a:spcBef>
                <a:spcPts val="0"/>
              </a:spcBef>
              <a:spcAft>
                <a:spcPts val="0"/>
              </a:spcAft>
              <a:buSzPts val="1600"/>
              <a:buChar char="○"/>
            </a:pPr>
            <a:r>
              <a:rPr lang="zh-CN" sz="1600"/>
              <a:t>Applied unquote() to transform URL strings to normal strings</a:t>
            </a:r>
            <a:endParaRPr sz="1600"/>
          </a:p>
          <a:p>
            <a:pPr indent="0" lvl="0" marL="914400" rtl="0" algn="l">
              <a:lnSpc>
                <a:spcPct val="115000"/>
              </a:lnSpc>
              <a:spcBef>
                <a:spcPts val="1600"/>
              </a:spcBef>
              <a:spcAft>
                <a:spcPts val="0"/>
              </a:spcAft>
              <a:buNone/>
            </a:pPr>
            <a:r>
              <a:rPr lang="zh-CN"/>
              <a:t>e.g. </a:t>
            </a:r>
            <a:r>
              <a:rPr lang="zh-CN" sz="1250">
                <a:highlight>
                  <a:srgbClr val="FFFFFF"/>
                </a:highlight>
              </a:rPr>
              <a:t>Séamus O\'Doherty (11 June 1882 - 23 August 1945) was an &lt;a href="</a:t>
            </a:r>
            <a:r>
              <a:rPr lang="zh-CN" sz="1250">
                <a:solidFill>
                  <a:srgbClr val="FF0000"/>
                </a:solidFill>
                <a:highlight>
                  <a:srgbClr val="FFFFFF"/>
                </a:highlight>
              </a:rPr>
              <a:t>Irish republicanism</a:t>
            </a:r>
            <a:r>
              <a:rPr lang="zh-CN" sz="1250">
                <a:highlight>
                  <a:srgbClr val="FFFFFF"/>
                </a:highlight>
              </a:rPr>
              <a:t>"&gt;</a:t>
            </a:r>
            <a:r>
              <a:rPr lang="zh-CN" sz="1250">
                <a:solidFill>
                  <a:srgbClr val="FF9900"/>
                </a:solidFill>
                <a:highlight>
                  <a:srgbClr val="FFFFFF"/>
                </a:highlight>
              </a:rPr>
              <a:t>Irish republican</a:t>
            </a:r>
            <a:r>
              <a:rPr lang="zh-CN" sz="1250">
                <a:highlight>
                  <a:srgbClr val="FFFFFF"/>
                </a:highlight>
              </a:rPr>
              <a:t>&lt;/a&gt;.\n\nSéamus O\'Doherty was born on 11 June 1882 in &lt;a href="</a:t>
            </a:r>
            <a:r>
              <a:rPr lang="zh-CN" sz="1250">
                <a:solidFill>
                  <a:srgbClr val="FF0000"/>
                </a:solidFill>
                <a:highlight>
                  <a:srgbClr val="FFFFFF"/>
                </a:highlight>
              </a:rPr>
              <a:t>Derry</a:t>
            </a:r>
            <a:r>
              <a:rPr lang="zh-CN" sz="1250">
                <a:highlight>
                  <a:srgbClr val="FFFFFF"/>
                </a:highlight>
              </a:rPr>
              <a:t>"&gt;</a:t>
            </a:r>
            <a:r>
              <a:rPr lang="zh-CN" sz="1250">
                <a:solidFill>
                  <a:srgbClr val="FF9900"/>
                </a:solidFill>
                <a:highlight>
                  <a:srgbClr val="FFFFFF"/>
                </a:highlight>
              </a:rPr>
              <a:t>Derry</a:t>
            </a:r>
            <a:r>
              <a:rPr lang="zh-CN" sz="1250">
                <a:highlight>
                  <a:srgbClr val="FFFFFF"/>
                </a:highlight>
              </a:rPr>
              <a:t>&lt;/a&gt;.</a:t>
            </a:r>
            <a:endParaRPr sz="1250">
              <a:highlight>
                <a:srgbClr val="FFFFFF"/>
              </a:highlight>
            </a:endParaRPr>
          </a:p>
          <a:p>
            <a:pPr indent="0" lvl="0" marL="4572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rPr lang="zh-CN" sz="800">
                <a:latin typeface="MS PGothic"/>
                <a:ea typeface="MS PGothic"/>
                <a:cs typeface="MS PGothic"/>
                <a:sym typeface="MS PGothic"/>
              </a:rPr>
              <a:t>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361950" lvl="0" marL="457200" rtl="0" algn="l">
              <a:lnSpc>
                <a:spcPct val="115000"/>
              </a:lnSpc>
              <a:spcBef>
                <a:spcPts val="1600"/>
              </a:spcBef>
              <a:spcAft>
                <a:spcPts val="0"/>
              </a:spcAft>
              <a:buSzPts val="2100"/>
              <a:buFont typeface="MS PGothic"/>
              <a:buChar char="●"/>
            </a:pPr>
            <a:r>
              <a:t/>
            </a:r>
            <a:endParaRPr sz="2100">
              <a:latin typeface="MS PGothic"/>
              <a:ea typeface="MS PGothic"/>
              <a:cs typeface="MS PGothic"/>
              <a:sym typeface="MS PGothic"/>
            </a:endParaRPr>
          </a:p>
        </p:txBody>
      </p:sp>
      <p:sp>
        <p:nvSpPr>
          <p:cNvPr id="88" name="Google Shape;88;p17"/>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7"/>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Prior Probability</a:t>
            </a:r>
            <a:endParaRPr sz="2400"/>
          </a:p>
        </p:txBody>
      </p:sp>
      <p:sp>
        <p:nvSpPr>
          <p:cNvPr id="90" name="Google Shape;90;p17"/>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7"/>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8"/>
          <p:cNvSpPr txBox="1"/>
          <p:nvPr/>
        </p:nvSpPr>
        <p:spPr>
          <a:xfrm>
            <a:off x="343425" y="976038"/>
            <a:ext cx="8137200" cy="3191400"/>
          </a:xfrm>
          <a:prstGeom prst="rect">
            <a:avLst/>
          </a:prstGeom>
          <a:noFill/>
          <a:ln>
            <a:noFill/>
          </a:ln>
        </p:spPr>
        <p:txBody>
          <a:bodyPr anchorCtr="0" anchor="t" bIns="0" lIns="0" spcFirstLastPara="1" rIns="0" wrap="square" tIns="12700">
            <a:noAutofit/>
          </a:bodyPr>
          <a:lstStyle/>
          <a:p>
            <a:pPr indent="0" lvl="0" marL="0" rtl="0" algn="l">
              <a:lnSpc>
                <a:spcPct val="115000"/>
              </a:lnSpc>
              <a:spcBef>
                <a:spcPts val="0"/>
              </a:spcBef>
              <a:spcAft>
                <a:spcPts val="0"/>
              </a:spcAft>
              <a:buNone/>
            </a:pPr>
            <a:r>
              <a:t/>
            </a:r>
            <a:endParaRPr sz="145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rPr lang="zh-CN" sz="800">
                <a:latin typeface="MS PGothic"/>
                <a:ea typeface="MS PGothic"/>
                <a:cs typeface="MS PGothic"/>
                <a:sym typeface="MS PGothic"/>
              </a:rPr>
              <a:t>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361950" lvl="0" marL="457200" rtl="0" algn="l">
              <a:lnSpc>
                <a:spcPct val="115000"/>
              </a:lnSpc>
              <a:spcBef>
                <a:spcPts val="1600"/>
              </a:spcBef>
              <a:spcAft>
                <a:spcPts val="0"/>
              </a:spcAft>
              <a:buSzPts val="2100"/>
              <a:buFont typeface="MS PGothic"/>
              <a:buChar char="●"/>
            </a:pPr>
            <a:r>
              <a:t/>
            </a:r>
            <a:endParaRPr sz="2100">
              <a:latin typeface="MS PGothic"/>
              <a:ea typeface="MS PGothic"/>
              <a:cs typeface="MS PGothic"/>
              <a:sym typeface="MS PGothic"/>
            </a:endParaRPr>
          </a:p>
        </p:txBody>
      </p:sp>
      <p:sp>
        <p:nvSpPr>
          <p:cNvPr id="97" name="Google Shape;97;p18"/>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8"/>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Prior Probability</a:t>
            </a:r>
            <a:endParaRPr sz="2400"/>
          </a:p>
        </p:txBody>
      </p:sp>
      <p:sp>
        <p:nvSpPr>
          <p:cNvPr id="99" name="Google Shape;99;p18"/>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8"/>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01" name="Google Shape;101;p18"/>
          <p:cNvSpPr txBox="1"/>
          <p:nvPr/>
        </p:nvSpPr>
        <p:spPr>
          <a:xfrm>
            <a:off x="545950" y="985963"/>
            <a:ext cx="7788300" cy="360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CN" sz="1800"/>
              <a:t>Calculating prior probability for candidates</a:t>
            </a:r>
            <a:endParaRPr sz="1800"/>
          </a:p>
          <a:p>
            <a:pPr indent="-336550" lvl="1" marL="914400" rtl="0" algn="l">
              <a:lnSpc>
                <a:spcPct val="115000"/>
              </a:lnSpc>
              <a:spcBef>
                <a:spcPts val="0"/>
              </a:spcBef>
              <a:spcAft>
                <a:spcPts val="0"/>
              </a:spcAft>
              <a:buSzPts val="1700"/>
              <a:buChar char="○"/>
            </a:pPr>
            <a:r>
              <a:rPr lang="zh-CN" sz="1700"/>
              <a:t>[mention,entity] Frequency: The times that the mention linked to the entity in Wikipedia KB</a:t>
            </a:r>
            <a:endParaRPr sz="1700"/>
          </a:p>
          <a:p>
            <a:pPr indent="-336550" lvl="1" marL="914400" rtl="0" algn="l">
              <a:lnSpc>
                <a:spcPct val="115000"/>
              </a:lnSpc>
              <a:spcBef>
                <a:spcPts val="0"/>
              </a:spcBef>
              <a:spcAft>
                <a:spcPts val="0"/>
              </a:spcAft>
              <a:buSzPts val="1700"/>
              <a:buChar char="○"/>
            </a:pPr>
            <a:r>
              <a:rPr lang="zh-CN" sz="1700"/>
              <a:t>P(e|m) = </a:t>
            </a:r>
            <a:r>
              <a:rPr lang="zh-CN" sz="1700">
                <a:solidFill>
                  <a:srgbClr val="000000"/>
                </a:solidFill>
              </a:rPr>
              <a:t>[mention,entity] Frequency </a:t>
            </a:r>
            <a:r>
              <a:rPr lang="zh-CN" sz="1700"/>
              <a:t>/ All the [mention, entity] pairs Frequency for each mention </a:t>
            </a:r>
            <a:endParaRPr sz="1700"/>
          </a:p>
          <a:p>
            <a:pPr indent="-336550" lvl="1" marL="914400" rtl="0" algn="l">
              <a:lnSpc>
                <a:spcPct val="115000"/>
              </a:lnSpc>
              <a:spcBef>
                <a:spcPts val="0"/>
              </a:spcBef>
              <a:spcAft>
                <a:spcPts val="0"/>
              </a:spcAft>
              <a:buSzPts val="1700"/>
              <a:buChar char="○"/>
            </a:pPr>
            <a:r>
              <a:rPr lang="zh-CN" sz="1700"/>
              <a:t>Format: </a:t>
            </a:r>
            <a:endParaRPr sz="1700"/>
          </a:p>
          <a:p>
            <a:pPr indent="457200" lvl="0" marL="914400" rtl="0" algn="l">
              <a:lnSpc>
                <a:spcPct val="115000"/>
              </a:lnSpc>
              <a:spcBef>
                <a:spcPts val="0"/>
              </a:spcBef>
              <a:spcAft>
                <a:spcPts val="0"/>
              </a:spcAft>
              <a:buNone/>
            </a:pPr>
            <a:r>
              <a:rPr lang="zh-CN" sz="1700"/>
              <a:t>data[mention] = {‘total_freq’: counts, ‘entities’:{‘entity1’:counts,’entity2’:counts}}</a:t>
            </a:r>
            <a:endParaRPr sz="1700"/>
          </a:p>
          <a:p>
            <a:pPr indent="457200" lvl="0" marL="0" rtl="0" algn="l">
              <a:lnSpc>
                <a:spcPct val="115000"/>
              </a:lnSpc>
              <a:spcBef>
                <a:spcPts val="0"/>
              </a:spcBef>
              <a:spcAft>
                <a:spcPts val="0"/>
              </a:spcAft>
              <a:buNone/>
            </a:pPr>
            <a:r>
              <a:rPr lang="zh-CN" sz="1700"/>
              <a:t>e.g. data:</a:t>
            </a:r>
            <a:endParaRPr sz="1700"/>
          </a:p>
          <a:p>
            <a:pPr indent="0" lvl="0" marL="0" rtl="0" algn="l">
              <a:lnSpc>
                <a:spcPct val="115000"/>
              </a:lnSpc>
              <a:spcBef>
                <a:spcPts val="0"/>
              </a:spcBef>
              <a:spcAft>
                <a:spcPts val="0"/>
              </a:spcAft>
              <a:buNone/>
            </a:pPr>
            <a:r>
              <a:t/>
            </a:r>
            <a:endParaRPr sz="1800"/>
          </a:p>
        </p:txBody>
      </p:sp>
      <p:pic>
        <p:nvPicPr>
          <p:cNvPr id="102" name="Google Shape;102;p18"/>
          <p:cNvPicPr preferRelativeResize="0"/>
          <p:nvPr/>
        </p:nvPicPr>
        <p:blipFill>
          <a:blip r:embed="rId3">
            <a:alphaModFix/>
          </a:blip>
          <a:stretch>
            <a:fillRect/>
          </a:stretch>
        </p:blipFill>
        <p:spPr>
          <a:xfrm>
            <a:off x="2004413" y="3517950"/>
            <a:ext cx="6542125" cy="1428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9"/>
          <p:cNvSpPr txBox="1"/>
          <p:nvPr/>
        </p:nvSpPr>
        <p:spPr>
          <a:xfrm>
            <a:off x="343425" y="976038"/>
            <a:ext cx="8137200" cy="3191400"/>
          </a:xfrm>
          <a:prstGeom prst="rect">
            <a:avLst/>
          </a:prstGeom>
          <a:noFill/>
          <a:ln>
            <a:noFill/>
          </a:ln>
        </p:spPr>
        <p:txBody>
          <a:bodyPr anchorCtr="0" anchor="t" bIns="0" lIns="0" spcFirstLastPara="1" rIns="0" wrap="square" tIns="12700">
            <a:noAutofit/>
          </a:bodyPr>
          <a:lstStyle/>
          <a:p>
            <a:pPr indent="0" lvl="0" marL="0" rtl="0" algn="l">
              <a:lnSpc>
                <a:spcPct val="115000"/>
              </a:lnSpc>
              <a:spcBef>
                <a:spcPts val="0"/>
              </a:spcBef>
              <a:spcAft>
                <a:spcPts val="0"/>
              </a:spcAft>
              <a:buNone/>
            </a:pPr>
            <a:r>
              <a:t/>
            </a:r>
            <a:endParaRPr sz="145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rPr lang="zh-CN" sz="800">
                <a:latin typeface="MS PGothic"/>
                <a:ea typeface="MS PGothic"/>
                <a:cs typeface="MS PGothic"/>
                <a:sym typeface="MS PGothic"/>
              </a:rPr>
              <a:t>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600">
              <a:latin typeface="MS PGothic"/>
              <a:ea typeface="MS PGothic"/>
              <a:cs typeface="MS PGothic"/>
              <a:sym typeface="MS PGothic"/>
            </a:endParaRPr>
          </a:p>
          <a:p>
            <a:pPr indent="-361950" lvl="0" marL="457200" rtl="0" algn="l">
              <a:lnSpc>
                <a:spcPct val="115000"/>
              </a:lnSpc>
              <a:spcBef>
                <a:spcPts val="1600"/>
              </a:spcBef>
              <a:spcAft>
                <a:spcPts val="0"/>
              </a:spcAft>
              <a:buSzPts val="2100"/>
              <a:buFont typeface="MS PGothic"/>
              <a:buChar char="●"/>
            </a:pPr>
            <a:r>
              <a:t/>
            </a:r>
            <a:endParaRPr sz="2100">
              <a:latin typeface="MS PGothic"/>
              <a:ea typeface="MS PGothic"/>
              <a:cs typeface="MS PGothic"/>
              <a:sym typeface="MS PGothic"/>
            </a:endParaRPr>
          </a:p>
        </p:txBody>
      </p:sp>
      <p:sp>
        <p:nvSpPr>
          <p:cNvPr id="108" name="Google Shape;108;p19"/>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9"/>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Prior Probability</a:t>
            </a:r>
            <a:endParaRPr sz="2400"/>
          </a:p>
        </p:txBody>
      </p:sp>
      <p:sp>
        <p:nvSpPr>
          <p:cNvPr id="110" name="Google Shape;110;p19"/>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9"/>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
        <p:nvSpPr>
          <p:cNvPr id="112" name="Google Shape;112;p19"/>
          <p:cNvSpPr txBox="1"/>
          <p:nvPr/>
        </p:nvSpPr>
        <p:spPr>
          <a:xfrm>
            <a:off x="545950" y="985963"/>
            <a:ext cx="7788300" cy="360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800"/>
          </a:p>
        </p:txBody>
      </p:sp>
      <p:sp>
        <p:nvSpPr>
          <p:cNvPr id="113" name="Google Shape;113;p19"/>
          <p:cNvSpPr txBox="1"/>
          <p:nvPr/>
        </p:nvSpPr>
        <p:spPr>
          <a:xfrm>
            <a:off x="377100" y="1015275"/>
            <a:ext cx="8698200" cy="3923700"/>
          </a:xfrm>
          <a:prstGeom prst="rect">
            <a:avLst/>
          </a:prstGeom>
          <a:noFill/>
          <a:ln>
            <a:noFill/>
          </a:ln>
        </p:spPr>
        <p:txBody>
          <a:bodyPr anchorCtr="0" anchor="t" bIns="0" lIns="0" spcFirstLastPara="1" rIns="0" wrap="square" tIns="12700">
            <a:noAutofit/>
          </a:bodyPr>
          <a:lstStyle/>
          <a:p>
            <a:pPr indent="-330200" lvl="0" marL="457200" rtl="0" algn="l">
              <a:lnSpc>
                <a:spcPct val="115000"/>
              </a:lnSpc>
              <a:spcBef>
                <a:spcPts val="0"/>
              </a:spcBef>
              <a:spcAft>
                <a:spcPts val="0"/>
              </a:spcAft>
              <a:buSzPts val="1600"/>
              <a:buChar char="●"/>
            </a:pPr>
            <a:r>
              <a:rPr lang="zh-CN" sz="1600"/>
              <a:t>Integrate with BT data</a:t>
            </a:r>
            <a:endParaRPr sz="1600">
              <a:latin typeface="MS PGothic"/>
              <a:ea typeface="MS PGothic"/>
              <a:cs typeface="MS PGothic"/>
              <a:sym typeface="MS PGothic"/>
            </a:endParaRPr>
          </a:p>
          <a:p>
            <a:pPr indent="-577850" lvl="2" marL="11700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Entities selection is based on wiki KB API</a:t>
            </a:r>
            <a:endParaRPr sz="1600">
              <a:latin typeface="MS PGothic"/>
              <a:ea typeface="MS PGothic"/>
              <a:cs typeface="MS PGothic"/>
              <a:sym typeface="MS PGothic"/>
            </a:endParaRPr>
          </a:p>
          <a:p>
            <a:pPr indent="-577850" lvl="2" marL="1170000" rtl="0" algn="l">
              <a:lnSpc>
                <a:spcPct val="115000"/>
              </a:lnSpc>
              <a:spcBef>
                <a:spcPts val="0"/>
              </a:spcBef>
              <a:spcAft>
                <a:spcPts val="0"/>
              </a:spcAft>
              <a:buSzPts val="1600"/>
              <a:buFont typeface="MS PGothic"/>
              <a:buChar char="■"/>
            </a:pPr>
            <a:r>
              <a:rPr lang="zh-CN" sz="1600">
                <a:solidFill>
                  <a:srgbClr val="000000"/>
                </a:solidFill>
                <a:latin typeface="MS PGothic"/>
                <a:ea typeface="MS PGothic"/>
                <a:cs typeface="MS PGothic"/>
                <a:sym typeface="MS PGothic"/>
              </a:rPr>
              <a:t>Transformed mentions to get 10 candidates</a:t>
            </a:r>
            <a:endParaRPr sz="1600">
              <a:solidFill>
                <a:srgbClr val="000000"/>
              </a:solidFill>
              <a:latin typeface="MS PGothic"/>
              <a:ea typeface="MS PGothic"/>
              <a:cs typeface="MS PGothic"/>
              <a:sym typeface="MS PGothic"/>
            </a:endParaRPr>
          </a:p>
          <a:p>
            <a:pPr indent="-330200" lvl="3" marL="1349999" rtl="0" algn="l">
              <a:lnSpc>
                <a:spcPct val="115000"/>
              </a:lnSpc>
              <a:spcBef>
                <a:spcPts val="0"/>
              </a:spcBef>
              <a:spcAft>
                <a:spcPts val="0"/>
              </a:spcAft>
              <a:buClr>
                <a:srgbClr val="000000"/>
              </a:buClr>
              <a:buSzPts val="1600"/>
              <a:buFont typeface="MS PGothic"/>
              <a:buChar char="●"/>
            </a:pPr>
            <a:r>
              <a:rPr lang="zh-CN" sz="1600">
                <a:latin typeface="MS PGothic"/>
                <a:ea typeface="MS PGothic"/>
                <a:cs typeface="MS PGothic"/>
                <a:sym typeface="MS PGothic"/>
              </a:rPr>
              <a:t>Many</a:t>
            </a:r>
            <a:r>
              <a:rPr lang="zh-CN" sz="1600">
                <a:solidFill>
                  <a:srgbClr val="000000"/>
                </a:solidFill>
                <a:latin typeface="MS PGothic"/>
                <a:ea typeface="MS PGothic"/>
                <a:cs typeface="MS PGothic"/>
                <a:sym typeface="MS PGothic"/>
              </a:rPr>
              <a:t>[mention,entity] pairs </a:t>
            </a:r>
            <a:r>
              <a:rPr lang="zh-CN" sz="1600">
                <a:latin typeface="MS PGothic"/>
                <a:ea typeface="MS PGothic"/>
                <a:cs typeface="MS PGothic"/>
                <a:sym typeface="MS PGothic"/>
              </a:rPr>
              <a:t>are </a:t>
            </a:r>
            <a:r>
              <a:rPr lang="zh-CN" sz="1600">
                <a:solidFill>
                  <a:srgbClr val="000000"/>
                </a:solidFill>
                <a:latin typeface="MS PGothic"/>
                <a:ea typeface="MS PGothic"/>
                <a:cs typeface="MS PGothic"/>
                <a:sym typeface="MS PGothic"/>
              </a:rPr>
              <a:t>not exist in wiki KB</a:t>
            </a:r>
            <a:endParaRPr sz="1600">
              <a:solidFill>
                <a:srgbClr val="000000"/>
              </a:solidFill>
              <a:latin typeface="MS PGothic"/>
              <a:ea typeface="MS PGothic"/>
              <a:cs typeface="MS PGothic"/>
              <a:sym typeface="MS PGothic"/>
            </a:endParaRPr>
          </a:p>
          <a:p>
            <a:pPr indent="-330200" lvl="0" marL="457200" rtl="0" algn="l">
              <a:lnSpc>
                <a:spcPct val="115000"/>
              </a:lnSpc>
              <a:spcBef>
                <a:spcPts val="0"/>
              </a:spcBef>
              <a:spcAft>
                <a:spcPts val="0"/>
              </a:spcAft>
              <a:buClr>
                <a:srgbClr val="000000"/>
              </a:buClr>
              <a:buSzPts val="1600"/>
              <a:buChar char="●"/>
            </a:pPr>
            <a:r>
              <a:rPr lang="zh-CN" sz="1600">
                <a:solidFill>
                  <a:srgbClr val="000000"/>
                </a:solidFill>
                <a:latin typeface="MS PGothic"/>
                <a:ea typeface="MS PGothic"/>
                <a:cs typeface="MS PGothic"/>
                <a:sym typeface="MS PGothic"/>
              </a:rPr>
              <a:t>Solution</a:t>
            </a:r>
            <a:r>
              <a:rPr lang="zh-CN" sz="1600">
                <a:latin typeface="MS PGothic"/>
                <a:ea typeface="MS PGothic"/>
                <a:cs typeface="MS PGothic"/>
                <a:sym typeface="MS PGothic"/>
              </a:rPr>
              <a:t>:</a:t>
            </a:r>
            <a:endParaRPr sz="1600">
              <a:solidFill>
                <a:srgbClr val="000000"/>
              </a:solidFill>
              <a:latin typeface="MS PGothic"/>
              <a:ea typeface="MS PGothic"/>
              <a:cs typeface="MS PGothic"/>
              <a:sym typeface="MS PGothic"/>
            </a:endParaRPr>
          </a:p>
          <a:p>
            <a:pPr indent="-330200" lvl="1" marL="914400" rtl="0" algn="l">
              <a:lnSpc>
                <a:spcPct val="115000"/>
              </a:lnSpc>
              <a:spcBef>
                <a:spcPts val="0"/>
              </a:spcBef>
              <a:spcAft>
                <a:spcPts val="0"/>
              </a:spcAft>
              <a:buClr>
                <a:srgbClr val="000000"/>
              </a:buClr>
              <a:buSzPts val="1600"/>
              <a:buFont typeface="MS PGothic"/>
              <a:buChar char="○"/>
            </a:pPr>
            <a:r>
              <a:rPr lang="zh-CN" sz="1600">
                <a:solidFill>
                  <a:srgbClr val="000000"/>
                </a:solidFill>
                <a:latin typeface="MS PGothic"/>
                <a:ea typeface="MS PGothic"/>
                <a:cs typeface="MS PGothic"/>
                <a:sym typeface="MS PGothic"/>
              </a:rPr>
              <a:t>Select candidates directly </a:t>
            </a:r>
            <a:r>
              <a:rPr lang="zh-CN" sz="1600">
                <a:latin typeface="MS PGothic"/>
                <a:ea typeface="MS PGothic"/>
                <a:cs typeface="MS PGothic"/>
                <a:sym typeface="MS PGothic"/>
              </a:rPr>
              <a:t>based on</a:t>
            </a:r>
            <a:r>
              <a:rPr lang="zh-CN" sz="1600">
                <a:solidFill>
                  <a:srgbClr val="000000"/>
                </a:solidFill>
                <a:latin typeface="MS PGothic"/>
                <a:ea typeface="MS PGothic"/>
                <a:cs typeface="MS PGothic"/>
                <a:sym typeface="MS PGothic"/>
              </a:rPr>
              <a:t> </a:t>
            </a:r>
            <a:r>
              <a:rPr lang="zh-CN" sz="1600">
                <a:latin typeface="MS PGothic"/>
                <a:ea typeface="MS PGothic"/>
                <a:cs typeface="MS PGothic"/>
                <a:sym typeface="MS PGothic"/>
              </a:rPr>
              <a:t>wikipediatextfile</a:t>
            </a:r>
            <a:endParaRPr sz="1600">
              <a:latin typeface="MS PGothic"/>
              <a:ea typeface="MS PGothic"/>
              <a:cs typeface="MS PGothic"/>
              <a:sym typeface="MS PGothic"/>
            </a:endParaRPr>
          </a:p>
          <a:p>
            <a:pPr indent="-330200" lvl="1" marL="9144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Extract Entities from the frequency.json</a:t>
            </a:r>
            <a:endParaRPr sz="1600">
              <a:latin typeface="MS PGothic"/>
              <a:ea typeface="MS PGothic"/>
              <a:cs typeface="MS PGothic"/>
              <a:sym typeface="MS PGothic"/>
            </a:endParaRPr>
          </a:p>
          <a:p>
            <a:pPr indent="-330200" lvl="1" marL="9144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Normalize the mention (lower(), re.sub) </a:t>
            </a:r>
            <a:endParaRPr sz="1600">
              <a:latin typeface="MS PGothic"/>
              <a:ea typeface="MS PGothic"/>
              <a:cs typeface="MS PGothic"/>
              <a:sym typeface="MS PGothic"/>
            </a:endParaRPr>
          </a:p>
          <a:p>
            <a:pPr indent="-330200" lvl="1" marL="9144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Got 128 mentions have less than 10 candidates</a:t>
            </a:r>
            <a:endParaRPr sz="1600">
              <a:latin typeface="MS PGothic"/>
              <a:ea typeface="MS PGothic"/>
              <a:cs typeface="MS PGothic"/>
              <a:sym typeface="MS PGothic"/>
            </a:endParaRPr>
          </a:p>
          <a:p>
            <a:pPr indent="-573200" lvl="2" marL="13716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Generate new mentions  e.g. “air marshal service” to “air marshal”</a:t>
            </a:r>
            <a:endParaRPr sz="1600">
              <a:latin typeface="MS PGothic"/>
              <a:ea typeface="MS PGothic"/>
              <a:cs typeface="MS PGothic"/>
              <a:sym typeface="MS PGothic"/>
            </a:endParaRPr>
          </a:p>
          <a:p>
            <a:pPr indent="-573200" lvl="2" marL="13716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Integrate frequency with the old mentions </a:t>
            </a:r>
            <a:endParaRPr sz="1600">
              <a:latin typeface="MS PGothic"/>
              <a:ea typeface="MS PGothic"/>
              <a:cs typeface="MS PGothic"/>
              <a:sym typeface="MS PGothic"/>
            </a:endParaRPr>
          </a:p>
          <a:p>
            <a:pPr indent="-573200" lvl="2" marL="1371600" rtl="0" algn="l">
              <a:lnSpc>
                <a:spcPct val="115000"/>
              </a:lnSpc>
              <a:spcBef>
                <a:spcPts val="0"/>
              </a:spcBef>
              <a:spcAft>
                <a:spcPts val="0"/>
              </a:spcAft>
              <a:buSzPts val="1600"/>
              <a:buFont typeface="MS PGothic"/>
              <a:buChar char="■"/>
            </a:pPr>
            <a:r>
              <a:rPr lang="zh-CN" sz="1600">
                <a:latin typeface="MS PGothic"/>
                <a:ea typeface="MS PGothic"/>
                <a:cs typeface="MS PGothic"/>
                <a:sym typeface="MS PGothic"/>
              </a:rPr>
              <a:t>Remove 19 mentions</a:t>
            </a:r>
            <a:endParaRPr sz="1600">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914400" rtl="0" algn="l">
              <a:lnSpc>
                <a:spcPct val="115000"/>
              </a:lnSpc>
              <a:spcBef>
                <a:spcPts val="1600"/>
              </a:spcBef>
              <a:spcAft>
                <a:spcPts val="0"/>
              </a:spcAft>
              <a:buNone/>
            </a:pPr>
            <a:r>
              <a:t/>
            </a:r>
            <a:endParaRPr sz="1600">
              <a:latin typeface="MS PGothic"/>
              <a:ea typeface="MS PGothic"/>
              <a:cs typeface="MS PGothic"/>
              <a:sym typeface="MS PGothic"/>
            </a:endParaRPr>
          </a:p>
          <a:p>
            <a:pPr indent="0" lvl="0" marL="914400" rtl="0" algn="l">
              <a:lnSpc>
                <a:spcPct val="115000"/>
              </a:lnSpc>
              <a:spcBef>
                <a:spcPts val="1600"/>
              </a:spcBef>
              <a:spcAft>
                <a:spcPts val="0"/>
              </a:spcAft>
              <a:buNone/>
            </a:pPr>
            <a:r>
              <a:t/>
            </a:r>
            <a:endParaRPr sz="1600">
              <a:solidFill>
                <a:srgbClr val="000000"/>
              </a:solidFill>
              <a:latin typeface="MS PGothic"/>
              <a:ea typeface="MS PGothic"/>
              <a:cs typeface="MS PGothic"/>
              <a:sym typeface="MS PGothic"/>
            </a:endParaRPr>
          </a:p>
          <a:p>
            <a:pPr indent="0" lvl="0" marL="457200" rtl="0" algn="l">
              <a:lnSpc>
                <a:spcPct val="115000"/>
              </a:lnSpc>
              <a:spcBef>
                <a:spcPts val="1600"/>
              </a:spcBef>
              <a:spcAft>
                <a:spcPts val="0"/>
              </a:spcAft>
              <a:buNone/>
            </a:pPr>
            <a:r>
              <a:t/>
            </a:r>
            <a:endParaRPr sz="1600">
              <a:solidFill>
                <a:srgbClr val="000000"/>
              </a:solidFill>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solidFill>
                <a:srgbClr val="000000"/>
              </a:solidFill>
              <a:latin typeface="MS PGothic"/>
              <a:ea typeface="MS PGothic"/>
              <a:cs typeface="MS PGothic"/>
              <a:sym typeface="MS PGothic"/>
            </a:endParaRPr>
          </a:p>
          <a:p>
            <a:pPr indent="0" lvl="0" marL="1371600" rtl="0" algn="l">
              <a:lnSpc>
                <a:spcPct val="115000"/>
              </a:lnSpc>
              <a:spcBef>
                <a:spcPts val="1600"/>
              </a:spcBef>
              <a:spcAft>
                <a:spcPts val="0"/>
              </a:spcAft>
              <a:buNone/>
            </a:pPr>
            <a:r>
              <a:t/>
            </a:r>
            <a:endParaRPr sz="1600">
              <a:solidFill>
                <a:srgbClr val="000000"/>
              </a:solidFill>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16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1600">
              <a:latin typeface="MS PGothic"/>
              <a:ea typeface="MS PGothic"/>
              <a:cs typeface="MS PGothic"/>
              <a:sym typeface="MS PGothic"/>
            </a:endParaRPr>
          </a:p>
          <a:p>
            <a:pPr indent="0" lvl="0" marL="0" marR="0" rtl="0" algn="l">
              <a:lnSpc>
                <a:spcPct val="115000"/>
              </a:lnSpc>
              <a:spcBef>
                <a:spcPts val="1600"/>
              </a:spcBef>
              <a:spcAft>
                <a:spcPts val="0"/>
              </a:spcAft>
              <a:buClr>
                <a:srgbClr val="000000"/>
              </a:buClr>
              <a:buSzPts val="1100"/>
              <a:buFont typeface="Arial"/>
              <a:buNone/>
            </a:pPr>
            <a:r>
              <a:t/>
            </a:r>
            <a:endParaRPr sz="800">
              <a:latin typeface="MS PGothic"/>
              <a:ea typeface="MS PGothic"/>
              <a:cs typeface="MS PGothic"/>
              <a:sym typeface="MS PGothic"/>
            </a:endParaRPr>
          </a:p>
          <a:p>
            <a:pPr indent="0" lvl="0" marL="0" marR="0" rtl="0" algn="l">
              <a:lnSpc>
                <a:spcPct val="115000"/>
              </a:lnSpc>
              <a:spcBef>
                <a:spcPts val="1600"/>
              </a:spcBef>
              <a:spcAft>
                <a:spcPts val="0"/>
              </a:spcAft>
              <a:buClr>
                <a:srgbClr val="000000"/>
              </a:buClr>
              <a:buSzPts val="1100"/>
              <a:buFont typeface="Arial"/>
              <a:buNone/>
            </a:pPr>
            <a:r>
              <a:t/>
            </a:r>
            <a:endParaRPr sz="800">
              <a:latin typeface="MS PGothic"/>
              <a:ea typeface="MS PGothic"/>
              <a:cs typeface="MS PGothic"/>
              <a:sym typeface="MS PGothic"/>
            </a:endParaRPr>
          </a:p>
          <a:p>
            <a:pPr indent="0" lvl="0" marL="0" rtl="0" algn="l">
              <a:lnSpc>
                <a:spcPct val="115000"/>
              </a:lnSpc>
              <a:spcBef>
                <a:spcPts val="1600"/>
              </a:spcBef>
              <a:spcAft>
                <a:spcPts val="0"/>
              </a:spcAft>
              <a:buClr>
                <a:srgbClr val="000000"/>
              </a:buClr>
              <a:buSzPts val="1100"/>
              <a:buFont typeface="Arial"/>
              <a:buNone/>
            </a:pPr>
            <a:r>
              <a:rPr lang="zh-CN" sz="800">
                <a:latin typeface="MS PGothic"/>
                <a:ea typeface="MS PGothic"/>
                <a:cs typeface="MS PGothic"/>
                <a:sym typeface="MS PGothic"/>
              </a:rPr>
              <a:t>                      </a:t>
            </a:r>
            <a:endParaRPr sz="800">
              <a:latin typeface="MS PGothic"/>
              <a:ea typeface="MS PGothic"/>
              <a:cs typeface="MS PGothic"/>
              <a:sym typeface="MS PGothic"/>
            </a:endParaRPr>
          </a:p>
          <a:p>
            <a:pPr indent="0" lvl="0" marL="0" rtl="0" algn="l">
              <a:lnSpc>
                <a:spcPct val="115000"/>
              </a:lnSpc>
              <a:spcBef>
                <a:spcPts val="1600"/>
              </a:spcBef>
              <a:spcAft>
                <a:spcPts val="0"/>
              </a:spcAft>
              <a:buClr>
                <a:srgbClr val="000000"/>
              </a:buClr>
              <a:buSzPts val="1100"/>
              <a:buFont typeface="Arial"/>
              <a:buNone/>
            </a:pPr>
            <a:r>
              <a:t/>
            </a:r>
            <a:endParaRPr sz="8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1600">
              <a:latin typeface="MS PGothic"/>
              <a:ea typeface="MS PGothic"/>
              <a:cs typeface="MS PGothic"/>
              <a:sym typeface="MS PGothic"/>
            </a:endParaRPr>
          </a:p>
        </p:txBody>
      </p:sp>
      <p:pic>
        <p:nvPicPr>
          <p:cNvPr id="114" name="Google Shape;114;p19"/>
          <p:cNvPicPr preferRelativeResize="0"/>
          <p:nvPr/>
        </p:nvPicPr>
        <p:blipFill>
          <a:blip r:embed="rId3">
            <a:alphaModFix/>
          </a:blip>
          <a:stretch>
            <a:fillRect/>
          </a:stretch>
        </p:blipFill>
        <p:spPr>
          <a:xfrm>
            <a:off x="6282324" y="712475"/>
            <a:ext cx="3531025" cy="339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20"/>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t/>
            </a:r>
            <a:endParaRPr sz="900"/>
          </a:p>
          <a:p>
            <a:pPr indent="0" lvl="0" marL="0" rtl="0" algn="l">
              <a:lnSpc>
                <a:spcPct val="115000"/>
              </a:lnSpc>
              <a:spcBef>
                <a:spcPts val="1600"/>
              </a:spcBef>
              <a:spcAft>
                <a:spcPts val="0"/>
              </a:spcAft>
              <a:buNone/>
            </a:pPr>
            <a:r>
              <a:rPr lang="zh-CN" sz="1100">
                <a:solidFill>
                  <a:schemeClr val="dk1"/>
                </a:solidFill>
                <a:latin typeface="MS PGothic"/>
                <a:ea typeface="MS PGothic"/>
                <a:cs typeface="MS PGothic"/>
                <a:sym typeface="MS PGothic"/>
              </a:rPr>
              <a:t>{"1.json": [{</a:t>
            </a:r>
            <a:r>
              <a:rPr lang="zh-CN" sz="1100">
                <a:solidFill>
                  <a:srgbClr val="FF0000"/>
                </a:solidFill>
                <a:latin typeface="MS PGothic"/>
                <a:ea typeface="MS PGothic"/>
                <a:cs typeface="MS PGothic"/>
                <a:sym typeface="MS PGothic"/>
              </a:rPr>
              <a:t>"mention":</a:t>
            </a:r>
            <a:r>
              <a:rPr lang="zh-CN" sz="1100">
                <a:solidFill>
                  <a:schemeClr val="dk1"/>
                </a:solidFill>
                <a:latin typeface="MS PGothic"/>
                <a:ea typeface="MS PGothic"/>
                <a:cs typeface="MS PGothic"/>
                <a:sym typeface="MS PGothic"/>
              </a:rPr>
              <a:t> "United States", </a:t>
            </a:r>
            <a:r>
              <a:rPr lang="zh-CN" sz="1100">
                <a:solidFill>
                  <a:srgbClr val="FF0000"/>
                </a:solidFill>
                <a:latin typeface="MS PGothic"/>
                <a:ea typeface="MS PGothic"/>
                <a:cs typeface="MS PGothic"/>
                <a:sym typeface="MS PGothic"/>
              </a:rPr>
              <a:t>"leftctx"</a:t>
            </a:r>
            <a:r>
              <a:rPr lang="zh-CN" sz="1100">
                <a:solidFill>
                  <a:schemeClr val="dk1"/>
                </a:solidFill>
                <a:latin typeface="MS PGothic"/>
                <a:ea typeface="MS PGothic"/>
                <a:cs typeface="MS PGothic"/>
                <a:sym typeface="MS PGothic"/>
              </a:rPr>
              <a:t>: "A ", </a:t>
            </a:r>
            <a:r>
              <a:rPr lang="zh-CN" sz="1100">
                <a:solidFill>
                  <a:srgbClr val="FF0000"/>
                </a:solidFill>
                <a:latin typeface="MS PGothic"/>
                <a:ea typeface="MS PGothic"/>
                <a:cs typeface="MS PGothic"/>
                <a:sym typeface="MS PGothic"/>
              </a:rPr>
              <a:t>"rightctx": </a:t>
            </a:r>
            <a:r>
              <a:rPr lang="zh-CN" sz="1100">
                <a:solidFill>
                  <a:schemeClr val="dk1"/>
                </a:solidFill>
                <a:latin typeface="MS PGothic"/>
                <a:ea typeface="MS PGothic"/>
                <a:cs typeface="MS PGothic"/>
                <a:sym typeface="MS PGothic"/>
              </a:rPr>
              <a:t>" federal air marshal shot dead on Wednesday an American Airlines passenger named Rigoberto Alpizar on American Airlines Flight 924 a Boeing 757 at Miami International Airport in Miami Florida USA  The 44yearold passenger ran out of the door of the airplane after he reboarded the plane following a customs check in Miami  He was intercepted by the marshals before reaching the jetway and told to get on the ground According to Air Marshal Service spokesman Dave Adams the passenger did so but then reached for a bag at which point a marshal fired two or three shots",</a:t>
            </a:r>
            <a:r>
              <a:rPr lang="zh-CN" sz="1100">
                <a:solidFill>
                  <a:srgbClr val="FF0000"/>
                </a:solidFill>
                <a:latin typeface="MS PGothic"/>
                <a:ea typeface="MS PGothic"/>
                <a:cs typeface="MS PGothic"/>
                <a:sym typeface="MS PGothic"/>
              </a:rPr>
              <a:t> "candidates": </a:t>
            </a:r>
            <a:r>
              <a:rPr lang="zh-CN" sz="1100">
                <a:solidFill>
                  <a:schemeClr val="dk1"/>
                </a:solidFill>
                <a:latin typeface="MS PGothic"/>
                <a:ea typeface="MS PGothic"/>
                <a:cs typeface="MS PGothic"/>
                <a:sym typeface="MS PGothic"/>
              </a:rPr>
              <a:t>[{</a:t>
            </a:r>
            <a:r>
              <a:rPr lang="zh-CN" sz="1100">
                <a:solidFill>
                  <a:srgbClr val="FF0000"/>
                </a:solidFill>
                <a:latin typeface="MS PGothic"/>
                <a:ea typeface="MS PGothic"/>
                <a:cs typeface="MS PGothic"/>
                <a:sym typeface="MS PGothic"/>
              </a:rPr>
              <a:t>"entityid":</a:t>
            </a:r>
            <a:r>
              <a:rPr lang="zh-CN" sz="1100">
                <a:solidFill>
                  <a:schemeClr val="dk1"/>
                </a:solidFill>
                <a:latin typeface="MS PGothic"/>
                <a:ea typeface="MS PGothic"/>
                <a:cs typeface="MS PGothic"/>
                <a:sym typeface="MS PGothic"/>
              </a:rPr>
              <a:t> "Q41700", </a:t>
            </a:r>
            <a:r>
              <a:rPr lang="zh-CN" sz="1100">
                <a:solidFill>
                  <a:srgbClr val="FF0000"/>
                </a:solidFill>
                <a:latin typeface="MS PGothic"/>
                <a:ea typeface="MS PGothic"/>
                <a:cs typeface="MS PGothic"/>
                <a:sym typeface="MS PGothic"/>
              </a:rPr>
              <a:t>"entityname"</a:t>
            </a:r>
            <a:r>
              <a:rPr lang="zh-CN" sz="1100">
                <a:solidFill>
                  <a:schemeClr val="dk1"/>
                </a:solidFill>
                <a:latin typeface="MS PGothic"/>
                <a:ea typeface="MS PGothic"/>
                <a:cs typeface="MS PGothic"/>
                <a:sym typeface="MS PGothic"/>
              </a:rPr>
              <a:t>: "United States", </a:t>
            </a:r>
            <a:r>
              <a:rPr lang="zh-CN" sz="1100">
                <a:solidFill>
                  <a:srgbClr val="FF0000"/>
                </a:solidFill>
                <a:latin typeface="MS PGothic"/>
                <a:ea typeface="MS PGothic"/>
                <a:cs typeface="MS PGothic"/>
                <a:sym typeface="MS PGothic"/>
              </a:rPr>
              <a:t>"prior": </a:t>
            </a:r>
            <a:r>
              <a:rPr lang="zh-CN" sz="1100">
                <a:solidFill>
                  <a:schemeClr val="dk1"/>
                </a:solidFill>
                <a:latin typeface="MS PGothic"/>
                <a:ea typeface="MS PGothic"/>
                <a:cs typeface="MS PGothic"/>
                <a:sym typeface="MS PGothic"/>
              </a:rPr>
              <a:t>0.972}, {"entityid": "Q232865", "entityname": "United States", "prior": 0.972}, {"entityid": "Q4917", "entityname": "United States dollar", "prior": 0.0}, {"entityid": "Q29552", "entityname": "Democratic Party", "prior": 0.0}, {"entityid": "Q29468", "entityname": "Republican Party", "prior": 0}, {"entityid": "Q8676", "entityname": "American Civil War", "prior": 0.0}, {"entityid": "Q11220", "entityname": "United States Navy", "prior": 0.0}, {"entityid": "Q11201", "entityname": "Supreme Court of the United States", "prior": 0.0}, {"entityid": "Q9212", "entityname": "United States Army", "prior": 0.0}, {"entityid": "Q11696", "entityname": "President of the United States", "prior": 0.0}], "gold": {"entityid": "Q30", "entityname": "United States of America"}},</a:t>
            </a:r>
            <a:endParaRPr sz="7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5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5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5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3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rPr lang="zh-CN" sz="300">
                <a:latin typeface="MS PGothic"/>
                <a:ea typeface="MS PGothic"/>
                <a:cs typeface="MS PGothic"/>
                <a:sym typeface="MS PGothic"/>
              </a:rPr>
              <a:t>                      </a:t>
            </a:r>
            <a:endParaRPr sz="3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3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500">
              <a:latin typeface="MS PGothic"/>
              <a:ea typeface="MS PGothic"/>
              <a:cs typeface="MS PGothic"/>
              <a:sym typeface="MS PGothic"/>
            </a:endParaRPr>
          </a:p>
        </p:txBody>
      </p:sp>
      <p:sp>
        <p:nvSpPr>
          <p:cNvPr id="120" name="Google Shape;120;p20"/>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0"/>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BT final dataset</a:t>
            </a:r>
            <a:endParaRPr sz="2400"/>
          </a:p>
        </p:txBody>
      </p:sp>
      <p:sp>
        <p:nvSpPr>
          <p:cNvPr id="122" name="Google Shape;122;p20"/>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0"/>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21"/>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None/>
            </a:pPr>
            <a:r>
              <a:rPr lang="zh-CN"/>
              <a:t>Considering the relations among the mentions:  seceondary context </a:t>
            </a:r>
            <a:endParaRPr/>
          </a:p>
          <a:p>
            <a:pPr indent="0" lvl="0" marL="0" rtl="0" algn="l">
              <a:lnSpc>
                <a:spcPct val="100000"/>
              </a:lnSpc>
              <a:spcBef>
                <a:spcPts val="1600"/>
              </a:spcBef>
              <a:spcAft>
                <a:spcPts val="0"/>
              </a:spcAft>
              <a:buNone/>
            </a:pPr>
            <a:r>
              <a:rPr lang="zh-CN"/>
              <a:t>Dict[‘sentences’]  : lists of splitted sentences in the whole document</a:t>
            </a:r>
            <a:endParaRPr/>
          </a:p>
          <a:p>
            <a:pPr indent="0" lvl="0" marL="0" rtl="0" algn="l">
              <a:lnSpc>
                <a:spcPct val="100000"/>
              </a:lnSpc>
              <a:spcBef>
                <a:spcPts val="1600"/>
              </a:spcBef>
              <a:spcAft>
                <a:spcPts val="0"/>
              </a:spcAft>
              <a:buNone/>
            </a:pPr>
            <a:r>
              <a:rPr lang="zh-CN"/>
              <a:t>Dict[‘m’]: sentid : index of the sentence lists,   start/end: Index of the mentions in this sentence</a:t>
            </a:r>
            <a:endParaRPr/>
          </a:p>
          <a:p>
            <a:pPr indent="0" lvl="0" marL="0" rtl="0" algn="l">
              <a:lnSpc>
                <a:spcPct val="115000"/>
              </a:lnSpc>
              <a:spcBef>
                <a:spcPts val="1600"/>
              </a:spcBef>
              <a:spcAft>
                <a:spcPts val="0"/>
              </a:spcAft>
              <a:buNone/>
            </a:pPr>
            <a:r>
              <a:t/>
            </a:r>
            <a:endParaRPr sz="1000">
              <a:latin typeface="MS PGothic"/>
              <a:ea typeface="MS PGothic"/>
              <a:cs typeface="MS PGothic"/>
              <a:sym typeface="MS PGothic"/>
            </a:endParaRPr>
          </a:p>
          <a:p>
            <a:pPr indent="0" lvl="0" marL="0" rtl="0" algn="l">
              <a:lnSpc>
                <a:spcPct val="115000"/>
              </a:lnSpc>
              <a:spcBef>
                <a:spcPts val="1600"/>
              </a:spcBef>
              <a:spcAft>
                <a:spcPts val="0"/>
              </a:spcAft>
              <a:buNone/>
            </a:pPr>
            <a:r>
              <a:rPr lang="zh-CN" sz="1200">
                <a:latin typeface="MS PGothic"/>
                <a:ea typeface="MS PGothic"/>
                <a:cs typeface="MS PGothic"/>
                <a:sym typeface="MS PGothic"/>
              </a:rPr>
              <a:t>e.g.  Mention: {"sentences": [["On", "Wednesday,", "the", "total", "number", "of", "confirmed",</a:t>
            </a:r>
            <a:r>
              <a:rPr lang="zh-CN" sz="1200">
                <a:solidFill>
                  <a:srgbClr val="FF9900"/>
                </a:solidFill>
                <a:latin typeface="MS PGothic"/>
                <a:ea typeface="MS PGothic"/>
                <a:cs typeface="MS PGothic"/>
                <a:sym typeface="MS PGothic"/>
              </a:rPr>
              <a:t> "deaths",</a:t>
            </a:r>
            <a:r>
              <a:rPr lang="zh-CN" sz="1200">
                <a:latin typeface="MS PGothic"/>
                <a:ea typeface="MS PGothic"/>
                <a:cs typeface="MS PGothic"/>
                <a:sym typeface="MS PGothic"/>
              </a:rPr>
              <a:t> "linked", "to", "SARS-CoV-2", "coronavirus", "infections", "surpassed", "100,000", "in", "the", "United", "States,", "Johns", "Hopkins", "University", "data", "indicated."], ["On", "Wednesday,", "the", "total", "number", "of", "confirmed", "deaths", "linked", "to", "SARS-CoV-2", "coronavirus", "infections", "surpassed", "100,000", "in", "the", "United", "States,", "Johns", "Hopkins", "University", "data", "indicated."], ...........], "m": [{"sentid": 0, "start": 7, "end": 7}]}</a:t>
            </a:r>
            <a:endParaRPr sz="1200">
              <a:latin typeface="MS PGothic"/>
              <a:ea typeface="MS PGothic"/>
              <a:cs typeface="MS PGothic"/>
              <a:sym typeface="MS PGothic"/>
            </a:endParaRPr>
          </a:p>
          <a:p>
            <a:pPr indent="0" lvl="0" marL="0" rtl="0" algn="l">
              <a:lnSpc>
                <a:spcPct val="115000"/>
              </a:lnSpc>
              <a:spcBef>
                <a:spcPts val="1600"/>
              </a:spcBef>
              <a:spcAft>
                <a:spcPts val="0"/>
              </a:spcAft>
              <a:buNone/>
            </a:pPr>
            <a:r>
              <a:t/>
            </a:r>
            <a:endParaRPr sz="10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1000">
              <a:latin typeface="MS PGothic"/>
              <a:ea typeface="MS PGothic"/>
              <a:cs typeface="MS PGothic"/>
              <a:sym typeface="MS PGothic"/>
            </a:endParaRPr>
          </a:p>
          <a:p>
            <a:pPr indent="0" lvl="0" marL="0" rtl="0" algn="l">
              <a:lnSpc>
                <a:spcPct val="115000"/>
              </a:lnSpc>
              <a:spcBef>
                <a:spcPts val="1600"/>
              </a:spcBef>
              <a:spcAft>
                <a:spcPts val="0"/>
              </a:spcAft>
              <a:buSzPts val="1100"/>
              <a:buNone/>
            </a:pPr>
            <a:r>
              <a:t/>
            </a:r>
            <a:endParaRPr sz="10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200">
              <a:latin typeface="MS PGothic"/>
              <a:ea typeface="MS PGothic"/>
              <a:cs typeface="MS PGothic"/>
              <a:sym typeface="MS PGothic"/>
            </a:endParaRPr>
          </a:p>
          <a:p>
            <a:pPr indent="0" lvl="0" marL="0" marR="0" rtl="0" algn="l">
              <a:lnSpc>
                <a:spcPct val="115000"/>
              </a:lnSpc>
              <a:spcBef>
                <a:spcPts val="1600"/>
              </a:spcBef>
              <a:spcAft>
                <a:spcPts val="0"/>
              </a:spcAft>
              <a:buClr>
                <a:schemeClr val="dk1"/>
              </a:buClr>
              <a:buSzPts val="1100"/>
              <a:buFont typeface="Arial"/>
              <a:buNone/>
            </a:pPr>
            <a:r>
              <a:t/>
            </a:r>
            <a:endParaRPr sz="2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rPr lang="zh-CN" sz="200">
                <a:latin typeface="MS PGothic"/>
                <a:ea typeface="MS PGothic"/>
                <a:cs typeface="MS PGothic"/>
                <a:sym typeface="MS PGothic"/>
              </a:rPr>
              <a:t>                      </a:t>
            </a:r>
            <a:endParaRPr sz="200">
              <a:latin typeface="MS PGothic"/>
              <a:ea typeface="MS PGothic"/>
              <a:cs typeface="MS PGothic"/>
              <a:sym typeface="MS PGothic"/>
            </a:endParaRPr>
          </a:p>
          <a:p>
            <a:pPr indent="0" lvl="0" marL="0" rtl="0" algn="l">
              <a:lnSpc>
                <a:spcPct val="115000"/>
              </a:lnSpc>
              <a:spcBef>
                <a:spcPts val="1600"/>
              </a:spcBef>
              <a:spcAft>
                <a:spcPts val="0"/>
              </a:spcAft>
              <a:buClr>
                <a:schemeClr val="dk1"/>
              </a:buClr>
              <a:buSzPts val="1100"/>
              <a:buFont typeface="Arial"/>
              <a:buNone/>
            </a:pPr>
            <a:r>
              <a:t/>
            </a:r>
            <a:endParaRPr sz="200">
              <a:latin typeface="MS PGothic"/>
              <a:ea typeface="MS PGothic"/>
              <a:cs typeface="MS PGothic"/>
              <a:sym typeface="MS PGothic"/>
            </a:endParaRPr>
          </a:p>
          <a:p>
            <a:pPr indent="0" lvl="0" marL="0" rtl="0" algn="l">
              <a:lnSpc>
                <a:spcPct val="115000"/>
              </a:lnSpc>
              <a:spcBef>
                <a:spcPts val="1600"/>
              </a:spcBef>
              <a:spcAft>
                <a:spcPts val="1600"/>
              </a:spcAft>
              <a:buSzPts val="1100"/>
              <a:buNone/>
            </a:pPr>
            <a:r>
              <a:t/>
            </a:r>
            <a:endParaRPr sz="1000">
              <a:latin typeface="MS PGothic"/>
              <a:ea typeface="MS PGothic"/>
              <a:cs typeface="MS PGothic"/>
              <a:sym typeface="MS PGothic"/>
            </a:endParaRPr>
          </a:p>
        </p:txBody>
      </p:sp>
      <p:sp>
        <p:nvSpPr>
          <p:cNvPr id="129" name="Google Shape;129;p21"/>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1"/>
          <p:cNvSpPr txBox="1"/>
          <p:nvPr>
            <p:ph type="title"/>
          </p:nvPr>
        </p:nvSpPr>
        <p:spPr>
          <a:xfrm>
            <a:off x="297425" y="160650"/>
            <a:ext cx="86193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BT final dataset</a:t>
            </a:r>
            <a:endParaRPr sz="2400"/>
          </a:p>
        </p:txBody>
      </p:sp>
      <p:sp>
        <p:nvSpPr>
          <p:cNvPr id="131" name="Google Shape;131;p21"/>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1"/>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2"/>
          <p:cNvSpPr txBox="1"/>
          <p:nvPr/>
        </p:nvSpPr>
        <p:spPr>
          <a:xfrm>
            <a:off x="503400" y="1192088"/>
            <a:ext cx="8137200" cy="3191400"/>
          </a:xfrm>
          <a:prstGeom prst="rect">
            <a:avLst/>
          </a:prstGeom>
          <a:noFill/>
          <a:ln>
            <a:noFill/>
          </a:ln>
        </p:spPr>
        <p:txBody>
          <a:bodyPr anchorCtr="0" anchor="t" bIns="0" lIns="0" spcFirstLastPara="1" rIns="0" wrap="square" tIns="12700">
            <a:noAutofit/>
          </a:bodyPr>
          <a:lstStyle/>
          <a:p>
            <a:pPr indent="0" lvl="0" marL="0" rtl="0" algn="l">
              <a:spcBef>
                <a:spcPts val="0"/>
              </a:spcBef>
              <a:spcAft>
                <a:spcPts val="0"/>
              </a:spcAft>
              <a:buClr>
                <a:schemeClr val="dk1"/>
              </a:buClr>
              <a:buSzPts val="1100"/>
              <a:buFont typeface="Arial"/>
              <a:buNone/>
            </a:pPr>
            <a:r>
              <a:rPr b="1" lang="zh-CN" sz="1600">
                <a:solidFill>
                  <a:schemeClr val="dk1"/>
                </a:solidFill>
              </a:rPr>
              <a:t>Done</a:t>
            </a:r>
            <a:endParaRPr b="1" sz="16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Preprocessing AIDA dataset and understanding the steps required for the BT data</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b="1"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In Progress</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Transforming BT Dataset </a:t>
            </a:r>
            <a:endParaRPr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Training/Testing </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b="1" lang="zh-CN" sz="1700">
                <a:solidFill>
                  <a:schemeClr val="dk1"/>
                </a:solidFill>
              </a:rPr>
              <a:t>Next Step</a:t>
            </a:r>
            <a:endParaRPr b="1" sz="1700">
              <a:solidFill>
                <a:schemeClr val="dk1"/>
              </a:solidFill>
            </a:endParaRPr>
          </a:p>
          <a:p>
            <a:pPr indent="-336550" lvl="0" marL="457200" rtl="0" algn="l">
              <a:spcBef>
                <a:spcPts val="0"/>
              </a:spcBef>
              <a:spcAft>
                <a:spcPts val="0"/>
              </a:spcAft>
              <a:buClr>
                <a:schemeClr val="dk1"/>
              </a:buClr>
              <a:buSzPts val="1700"/>
              <a:buChar char="•"/>
            </a:pPr>
            <a:r>
              <a:rPr lang="zh-CN" sz="1700">
                <a:solidFill>
                  <a:schemeClr val="dk1"/>
                </a:solidFill>
              </a:rPr>
              <a:t>Run the model on BT server</a:t>
            </a:r>
            <a:endParaRPr sz="1700">
              <a:solidFill>
                <a:schemeClr val="dk1"/>
              </a:solidFill>
            </a:endParaRPr>
          </a:p>
        </p:txBody>
      </p:sp>
      <p:sp>
        <p:nvSpPr>
          <p:cNvPr id="138" name="Google Shape;138;p22"/>
          <p:cNvSpPr/>
          <p:nvPr/>
        </p:nvSpPr>
        <p:spPr>
          <a:xfrm>
            <a:off x="0" y="0"/>
            <a:ext cx="9144000" cy="712470"/>
          </a:xfrm>
          <a:custGeom>
            <a:rect b="b" l="l" r="r" t="t"/>
            <a:pathLst>
              <a:path extrusionOk="0" h="712470" w="9144000">
                <a:moveTo>
                  <a:pt x="9143999" y="711899"/>
                </a:moveTo>
                <a:lnTo>
                  <a:pt x="0" y="711899"/>
                </a:lnTo>
                <a:lnTo>
                  <a:pt x="0" y="0"/>
                </a:lnTo>
                <a:lnTo>
                  <a:pt x="9143999" y="0"/>
                </a:lnTo>
                <a:lnTo>
                  <a:pt x="9143999" y="711899"/>
                </a:lnTo>
                <a:close/>
              </a:path>
            </a:pathLst>
          </a:custGeom>
          <a:solidFill>
            <a:srgbClr val="3399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22"/>
          <p:cNvSpPr txBox="1"/>
          <p:nvPr>
            <p:ph type="title"/>
          </p:nvPr>
        </p:nvSpPr>
        <p:spPr>
          <a:xfrm>
            <a:off x="297425" y="160652"/>
            <a:ext cx="5544600" cy="4539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zh-CN" sz="2400"/>
              <a:t>End2End</a:t>
            </a:r>
            <a:r>
              <a:rPr lang="zh-CN" sz="2400"/>
              <a:t> paper updates </a:t>
            </a:r>
            <a:endParaRPr sz="2400"/>
          </a:p>
        </p:txBody>
      </p:sp>
      <p:sp>
        <p:nvSpPr>
          <p:cNvPr id="140" name="Google Shape;140;p22"/>
          <p:cNvSpPr/>
          <p:nvPr/>
        </p:nvSpPr>
        <p:spPr>
          <a:xfrm>
            <a:off x="297425" y="4756775"/>
            <a:ext cx="8558530" cy="0"/>
          </a:xfrm>
          <a:custGeom>
            <a:rect b="b" l="l" r="r" t="t"/>
            <a:pathLst>
              <a:path extrusionOk="0" h="120000" w="8558530">
                <a:moveTo>
                  <a:pt x="0" y="0"/>
                </a:moveTo>
                <a:lnTo>
                  <a:pt x="8558099" y="0"/>
                </a:lnTo>
              </a:path>
            </a:pathLst>
          </a:custGeom>
          <a:noFill/>
          <a:ln cap="flat" cmpd="sng" w="19025">
            <a:solidFill>
              <a:srgbClr val="DCDC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2"/>
          <p:cNvSpPr txBox="1"/>
          <p:nvPr>
            <p:ph idx="11" type="ftr"/>
          </p:nvPr>
        </p:nvSpPr>
        <p:spPr>
          <a:xfrm>
            <a:off x="301625" y="4863092"/>
            <a:ext cx="2683500" cy="170100"/>
          </a:xfrm>
          <a:prstGeom prst="rect">
            <a:avLst/>
          </a:prstGeom>
          <a:noFill/>
          <a:ln>
            <a:noFill/>
          </a:ln>
        </p:spPr>
        <p:txBody>
          <a:bodyPr anchorCtr="0" anchor="t" bIns="0" lIns="0" spcFirstLastPara="1" rIns="0" wrap="square" tIns="15875">
            <a:noAutofit/>
          </a:bodyPr>
          <a:lstStyle/>
          <a:p>
            <a:pPr indent="0" lvl="0" marL="12700" rtl="0" algn="l">
              <a:lnSpc>
                <a:spcPct val="100000"/>
              </a:lnSpc>
              <a:spcBef>
                <a:spcPts val="0"/>
              </a:spcBef>
              <a:spcAft>
                <a:spcPts val="0"/>
              </a:spcAft>
              <a:buNone/>
            </a:pPr>
            <a:r>
              <a:rPr lang="zh-CN">
                <a:solidFill>
                  <a:srgbClr val="64A70B"/>
                </a:solidFill>
              </a:rPr>
              <a:t>BASIS TECHNOLOGY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