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9e872026_0_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539e872026_0_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39e872026_0_11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539e872026_0_11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39e872026_0_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539e872026_0_6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39c670c85_2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539c670c85_2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48735" y="2665191"/>
            <a:ext cx="124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7650" y="1044068"/>
            <a:ext cx="8248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0B1B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32750" y="690325"/>
            <a:ext cx="52785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rgbClr val="3399FF"/>
                </a:solidFill>
              </a:rPr>
              <a:t>Entity Linking WPI GQP</a:t>
            </a:r>
            <a:endParaRPr sz="4000"/>
          </a:p>
          <a:p>
            <a:pPr indent="0" lvl="0" marL="1270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999999"/>
                </a:solidFill>
              </a:rPr>
              <a:t>Project Updates</a:t>
            </a:r>
            <a:endParaRPr sz="2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09725" y="3086425"/>
            <a:ext cx="41781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members</a:t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Kratika Agrawal, Vandana Anand, Xinlu He,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Min Huang, Soumya Joshi, Jing Yu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Week 4 - Oct.2nd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115974" y="4296975"/>
            <a:ext cx="1720800" cy="56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599"/>
            <a:ext cx="1401300" cy="514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92125" y="1020000"/>
            <a:ext cx="8137200" cy="3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S PGothic"/>
              <a:buChar char="●"/>
            </a:pPr>
            <a:r>
              <a:rPr lang="zh-CN" sz="2100">
                <a:latin typeface="MS PGothic"/>
                <a:ea typeface="MS PGothic"/>
                <a:cs typeface="MS PGothic"/>
                <a:sym typeface="MS PGothic"/>
              </a:rPr>
              <a:t>Finished project proposal 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S PGothic"/>
              <a:buChar char="○"/>
            </a:pPr>
            <a:r>
              <a:rPr lang="zh-CN" sz="2100">
                <a:latin typeface="MS PGothic"/>
                <a:ea typeface="MS PGothic"/>
                <a:cs typeface="MS PGothic"/>
                <a:sym typeface="MS PGothic"/>
              </a:rPr>
              <a:t>3~6 weeks for implementation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S PGothic"/>
              <a:buChar char="●"/>
            </a:pPr>
            <a:r>
              <a:rPr lang="zh-CN" sz="2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Split into 3 groups and started studying the paper code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S PGothic"/>
              <a:buChar char="●"/>
            </a:pPr>
            <a:r>
              <a:rPr lang="zh-CN" sz="2100">
                <a:latin typeface="MS PGothic"/>
                <a:ea typeface="MS PGothic"/>
                <a:cs typeface="MS PGothic"/>
                <a:sym typeface="MS PGothic"/>
              </a:rPr>
              <a:t>Created AIDA-YAGO2-Dataset based on provided CoNLL 2003 dataset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S PGothic"/>
              <a:buChar char="●"/>
            </a:pPr>
            <a:r>
              <a:rPr lang="zh-CN" sz="2100">
                <a:latin typeface="MS PGothic"/>
                <a:ea typeface="MS PGothic"/>
                <a:cs typeface="MS PGothic"/>
                <a:sym typeface="MS PGothic"/>
              </a:rPr>
              <a:t>Digged deeper in evualation methods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97425" y="160638"/>
            <a:ext cx="4791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What we have done</a:t>
            </a:r>
            <a:endParaRPr sz="2400"/>
          </a:p>
        </p:txBody>
      </p:sp>
      <p:sp>
        <p:nvSpPr>
          <p:cNvPr id="71" name="Google Shape;71;p1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92125" y="1020000"/>
            <a:ext cx="8137200" cy="3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01625" y="149925"/>
            <a:ext cx="4791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Aida CoNLL</a:t>
            </a:r>
            <a:endParaRPr sz="2400"/>
          </a:p>
        </p:txBody>
      </p:sp>
      <p:sp>
        <p:nvSpPr>
          <p:cNvPr id="80" name="Google Shape;80;p16"/>
          <p:cNvSpPr/>
          <p:nvPr/>
        </p:nvSpPr>
        <p:spPr>
          <a:xfrm>
            <a:off x="246150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81325" y="3032075"/>
            <a:ext cx="6438000" cy="30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S PGothic"/>
              <a:buChar char="●"/>
            </a:pPr>
            <a:r>
              <a:rPr b="1" lang="zh-CN" sz="12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Size: About 180,000 rows, 7 columns</a:t>
            </a:r>
            <a:endParaRPr b="1" sz="11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S PGothic"/>
              <a:buChar char="●"/>
            </a:pPr>
            <a:r>
              <a:rPr lang="zh-CN" sz="12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column 1 is the token</a:t>
            </a:r>
            <a:endParaRPr sz="12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S PGothic"/>
              <a:buChar char="●"/>
            </a:pPr>
            <a:r>
              <a:rPr lang="zh-CN" sz="12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column 2 is either B (beginning of a mention) or I (continuation of a mention)</a:t>
            </a:r>
            <a:endParaRPr sz="12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S PGothic"/>
              <a:buChar char="●"/>
            </a:pPr>
            <a:r>
              <a:rPr lang="zh-CN" sz="12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column 3 is the full mention used to find entity candidates</a:t>
            </a:r>
            <a:endParaRPr sz="12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S PGothic"/>
              <a:buChar char="●"/>
            </a:pPr>
            <a:r>
              <a:rPr lang="zh-CN" sz="12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column 4 is the corresponding YAGO2 entity  (NME means no matching entity )</a:t>
            </a:r>
            <a:endParaRPr sz="12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S PGothic"/>
              <a:buChar char="●"/>
            </a:pPr>
            <a:r>
              <a:rPr lang="zh-CN" sz="12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column 5 is the corresponding Wikipedia URL of the entity </a:t>
            </a:r>
            <a:endParaRPr sz="12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S PGothic"/>
              <a:buChar char="●"/>
            </a:pPr>
            <a:r>
              <a:rPr lang="zh-CN" sz="12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column 6 is the corresponding Wikipedia ID of the entity </a:t>
            </a:r>
            <a:endParaRPr sz="12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S PGothic"/>
              <a:buChar char="●"/>
            </a:pPr>
            <a:r>
              <a:rPr lang="zh-CN" sz="12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column 7 is the corresponding Freebase mid, if there is one </a:t>
            </a:r>
            <a:endParaRPr sz="12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826300"/>
            <a:ext cx="8346000" cy="22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492125" y="1020000"/>
            <a:ext cx="8137200" cy="3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S PGothic"/>
              <a:buChar char="●"/>
            </a:pPr>
            <a:r>
              <a:rPr lang="zh-CN" sz="2100">
                <a:latin typeface="MS PGothic"/>
                <a:ea typeface="MS PGothic"/>
                <a:cs typeface="MS PGothic"/>
                <a:sym typeface="MS PGothic"/>
              </a:rPr>
              <a:t>F1 score vs Weighted F1 score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F1 = 2 * (precision * recall) / (precision + recall)</a:t>
            </a:r>
            <a:endParaRPr sz="15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Weighted F1 score: find their average weighted by support (the number of true instances for each label)</a:t>
            </a:r>
            <a:endParaRPr sz="1500">
              <a:latin typeface="MS PGothic"/>
              <a:ea typeface="MS PGothic"/>
              <a:cs typeface="MS PGothic"/>
              <a:sym typeface="MS PGothic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S PGothic"/>
              <a:buChar char="●"/>
            </a:pPr>
            <a:r>
              <a:rPr lang="zh-CN" sz="2100">
                <a:latin typeface="MS PGothic"/>
                <a:ea typeface="MS PGothic"/>
                <a:cs typeface="MS PGothic"/>
                <a:sym typeface="MS PGothic"/>
              </a:rPr>
              <a:t>Weighted F1 score approximately equals to accuracy when accuracy is high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297425" y="160650"/>
            <a:ext cx="8640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F1 score is a better choice in Entity Linking</a:t>
            </a:r>
            <a:endParaRPr sz="2400"/>
          </a:p>
        </p:txBody>
      </p:sp>
      <p:sp>
        <p:nvSpPr>
          <p:cNvPr id="91" name="Google Shape;91;p17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8441" l="0" r="5535" t="0"/>
          <a:stretch/>
        </p:blipFill>
        <p:spPr>
          <a:xfrm>
            <a:off x="1348900" y="3180750"/>
            <a:ext cx="1784900" cy="14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784450" y="2965938"/>
            <a:ext cx="47253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difference between the two statistics is</a:t>
            </a:r>
            <a:r>
              <a:rPr lang="zh-CN" sz="1150">
                <a:solidFill>
                  <a:srgbClr val="242729"/>
                </a:solidFill>
                <a:highlight>
                  <a:srgbClr val="FFFFFF"/>
                </a:highlight>
              </a:rPr>
              <a:t> 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b &amp; c (false predictions) were small, the difference is relatively small. 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4170" l="0" r="0" t="-4170"/>
          <a:stretch/>
        </p:blipFill>
        <p:spPr>
          <a:xfrm>
            <a:off x="7051050" y="3175013"/>
            <a:ext cx="7429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