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aa1c0420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1aa1c0420_1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40222d08_0_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140222d08_0_8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e2869558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9e2869558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40222d08_0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a140222d08_0_9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f996c5e6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af996c5e6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e057b64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a3e057b645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140222d08_0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a140222d08_0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40222d08_0_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a140222d08_0_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40222d08_0_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a140222d08_0_2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140222d08_0_3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140222d08_0_3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40222d08_0_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140222d08_0_4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40222d08_0_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140222d08_0_5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140222d08_0_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a140222d08_0_7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clweb.org/anthology/D11-107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67872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3900">
                <a:solidFill>
                  <a:srgbClr val="3399FF"/>
                </a:solidFill>
              </a:rPr>
              <a:t>Understanding Robust Disambiguation of Named Entities in Text</a:t>
            </a:r>
            <a:endParaRPr sz="39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3399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3900">
                <a:solidFill>
                  <a:srgbClr val="76A5AF"/>
                </a:solidFill>
              </a:rPr>
              <a:t>WPI-GQP</a:t>
            </a:r>
            <a:endParaRPr sz="3900">
              <a:solidFill>
                <a:srgbClr val="76A5A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351000" y="894075"/>
            <a:ext cx="8487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For each mention </a:t>
            </a:r>
            <a:r>
              <a:rPr i="1" lang="zh-CN" sz="1800">
                <a:solidFill>
                  <a:schemeClr val="dk1"/>
                </a:solidFill>
              </a:rPr>
              <a:t>m</a:t>
            </a:r>
            <a:r>
              <a:rPr baseline="-25000" i="1" lang="zh-CN" sz="1800">
                <a:solidFill>
                  <a:schemeClr val="dk1"/>
                </a:solidFill>
              </a:rPr>
              <a:t>i</a:t>
            </a:r>
            <a:r>
              <a:rPr lang="zh-CN" sz="1800">
                <a:solidFill>
                  <a:schemeClr val="dk1"/>
                </a:solidFill>
              </a:rPr>
              <a:t>, </a:t>
            </a:r>
            <a:r>
              <a:rPr i="1" lang="zh-CN" sz="1800">
                <a:solidFill>
                  <a:schemeClr val="dk1"/>
                </a:solidFill>
              </a:rPr>
              <a:t>i=1...k</a:t>
            </a:r>
            <a:r>
              <a:rPr lang="zh-CN" sz="1800">
                <a:solidFill>
                  <a:schemeClr val="dk1"/>
                </a:solidFill>
              </a:rPr>
              <a:t>, select entity candidates </a:t>
            </a:r>
            <a:r>
              <a:rPr i="1" lang="zh-CN" sz="1800">
                <a:solidFill>
                  <a:schemeClr val="dk1"/>
                </a:solidFill>
              </a:rPr>
              <a:t>e</a:t>
            </a:r>
            <a:r>
              <a:rPr baseline="-25000" i="1" lang="zh-CN" sz="1800">
                <a:solidFill>
                  <a:schemeClr val="dk1"/>
                </a:solidFill>
              </a:rPr>
              <a:t>ji</a:t>
            </a:r>
            <a:r>
              <a:rPr lang="zh-C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Overall Objective:</a:t>
            </a: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314450"/>
            <a:ext cx="5181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700" y="3320225"/>
            <a:ext cx="23717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Using SVM classifier on CoNLL training set to find optimal values of parameters in the objective function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Turn to CNN to do the tuning job?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Parameter Tuning</a:t>
            </a:r>
            <a:endParaRPr sz="2400"/>
          </a:p>
        </p:txBody>
      </p:sp>
      <p:sp>
        <p:nvSpPr>
          <p:cNvPr id="168" name="Google Shape;168;p24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 sz="1800">
                <a:solidFill>
                  <a:schemeClr val="dk1"/>
                </a:solidFill>
              </a:rPr>
              <a:t>In the preprocessing part of the algorithm, why it starts from an entity node instead of a mention node?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 sz="1800">
                <a:solidFill>
                  <a:schemeClr val="dk1"/>
                </a:solidFill>
              </a:rPr>
              <a:t>How the SVM classifier works in parameter tuning? Are classes defined as True (linking to the right entity) &amp; False (not linking to the right entity) 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Queries:</a:t>
            </a:r>
            <a:endParaRPr sz="2400"/>
          </a:p>
        </p:txBody>
      </p:sp>
      <p:sp>
        <p:nvSpPr>
          <p:cNvPr id="177" name="Google Shape;177;p2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9163"/>
            <a:ext cx="3333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463388" y="1224300"/>
            <a:ext cx="82266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Research Paper Reference: </a:t>
            </a:r>
            <a:r>
              <a:rPr lang="zh-CN" sz="1800" u="sng">
                <a:solidFill>
                  <a:schemeClr val="hlink"/>
                </a:solidFill>
                <a:hlinkClick r:id="rId3"/>
              </a:rPr>
              <a:t>https://www.aclweb.org/anthology/D11-1072.pdf</a:t>
            </a: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Queries:</a:t>
            </a:r>
            <a:endParaRPr sz="2400"/>
          </a:p>
        </p:txBody>
      </p:sp>
      <p:sp>
        <p:nvSpPr>
          <p:cNvPr id="187" name="Google Shape;187;p2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Disambiguation Technique that combines three measures: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 sz="1800">
                <a:solidFill>
                  <a:schemeClr val="dk1"/>
                </a:solidFill>
              </a:rPr>
              <a:t>Prior probability of a mentioned entity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 sz="1800">
                <a:solidFill>
                  <a:schemeClr val="dk1"/>
                </a:solidFill>
              </a:rPr>
              <a:t>Similarity between the context of the mention to candidate entities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CN" sz="1800">
                <a:solidFill>
                  <a:schemeClr val="dk1"/>
                </a:solidFill>
              </a:rPr>
              <a:t>Coherence among candidate entities for all mentions together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These steps will build a weighted graph of mention and candidate entities.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Compute a dense sub-graph that approximates the best joint mention-entity mapping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Robust Disambiguation</a:t>
            </a:r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Identify all mentions in a text document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List all candidate entities for each mention using WikiSearchAPI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Prior Probability: a measure of popularity of an entity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Defines the “frequencies” based on Wikipedia link anchor text referring to specific entities.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For each surface form that constitutes an anchor text, count how often it refers to a particular entity: it is an estimate of probability distribution over candidate entities.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Eg: “Kashmir” refers to </a:t>
            </a:r>
            <a:br>
              <a:rPr lang="zh-CN" sz="1800">
                <a:solidFill>
                  <a:schemeClr val="dk1"/>
                </a:solidFill>
              </a:rPr>
            </a:br>
            <a:r>
              <a:rPr lang="zh-CN" sz="1800">
                <a:solidFill>
                  <a:schemeClr val="dk1"/>
                </a:solidFill>
              </a:rPr>
              <a:t>Kashmir (the region) in 90.91% of all occurrences,</a:t>
            </a:r>
            <a:br>
              <a:rPr lang="zh-CN" sz="1800">
                <a:solidFill>
                  <a:schemeClr val="dk1"/>
                </a:solidFill>
              </a:rPr>
            </a:br>
            <a:r>
              <a:rPr lang="zh-CN" sz="1800">
                <a:solidFill>
                  <a:schemeClr val="dk1"/>
                </a:solidFill>
              </a:rPr>
              <a:t>Kashmir (Song) </a:t>
            </a:r>
            <a:r>
              <a:rPr lang="zh-CN" sz="1800">
                <a:solidFill>
                  <a:schemeClr val="dk1"/>
                </a:solidFill>
              </a:rPr>
              <a:t>in 5.45%.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Prior Probability: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9" name="Google Shape;79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03400" y="711537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Two approaches: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>
                <a:solidFill>
                  <a:schemeClr val="dk1"/>
                </a:solidFill>
              </a:rPr>
              <a:t>For each mention, construct a context from all words in the input text.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zh-CN" sz="1700">
                <a:solidFill>
                  <a:schemeClr val="dk1"/>
                </a:solidFill>
              </a:rPr>
              <a:t>It represents mention as set of weighted words or phrases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■"/>
            </a:pPr>
            <a:r>
              <a:rPr lang="zh-CN" sz="1700">
                <a:solidFill>
                  <a:schemeClr val="dk1"/>
                </a:solidFill>
              </a:rPr>
              <a:t>For each candidate entity, KP(e) =&gt; keyphrase set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■"/>
            </a:pPr>
            <a:r>
              <a:rPr lang="zh-CN" sz="1700">
                <a:solidFill>
                  <a:schemeClr val="dk1"/>
                </a:solidFill>
              </a:rPr>
              <a:t>For each word w in keyphrase: compute specificity weight =&gt; the MI (Mutual Information) between entity e and keywork w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■"/>
            </a:pPr>
            <a:r>
              <a:rPr lang="zh-CN" sz="1700">
                <a:solidFill>
                  <a:schemeClr val="dk1"/>
                </a:solidFill>
              </a:rPr>
              <a:t>Also allows partial matches of entities’ keyphrases in the text.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The score for partially matching phrase q in a text set is</a:t>
            </a:r>
            <a:r>
              <a:rPr lang="zh-C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							    </a:t>
            </a:r>
            <a:r>
              <a:rPr lang="zh-CN" sz="1700">
                <a:solidFill>
                  <a:schemeClr val="dk1"/>
                </a:solidFill>
              </a:rPr>
              <a:t>where,</a:t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zh-CN" sz="1700">
                <a:solidFill>
                  <a:schemeClr val="dk1"/>
                </a:solidFill>
              </a:rPr>
              <a:t>Aggregated Similarity Score for all keyphrase words: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										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Context Similarity: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8" name="Google Shape;88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775" y="2236012"/>
            <a:ext cx="3390856" cy="53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852" y="3295175"/>
            <a:ext cx="2885700" cy="59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700" y="3259767"/>
            <a:ext cx="1694575" cy="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650" y="3630325"/>
            <a:ext cx="833800" cy="2172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347250" y="3519804"/>
            <a:ext cx="20754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CN" sz="1300">
                <a:solidFill>
                  <a:schemeClr val="dk1"/>
                </a:solidFill>
              </a:rPr>
              <a:t>= </a:t>
            </a:r>
            <a:r>
              <a:rPr b="1" i="1" lang="zh-CN" sz="1300">
                <a:solidFill>
                  <a:schemeClr val="dk1"/>
                </a:solidFill>
              </a:rPr>
              <a:t>MI</a:t>
            </a:r>
            <a:r>
              <a:rPr i="1" lang="zh-CN" sz="1300">
                <a:solidFill>
                  <a:schemeClr val="dk1"/>
                </a:solidFill>
              </a:rPr>
              <a:t> weight or </a:t>
            </a:r>
            <a:r>
              <a:rPr b="1" i="1" lang="zh-CN" sz="1300">
                <a:solidFill>
                  <a:schemeClr val="dk1"/>
                </a:solidFill>
              </a:rPr>
              <a:t>IDF</a:t>
            </a:r>
            <a:r>
              <a:rPr i="1" lang="zh-CN" sz="1300">
                <a:solidFill>
                  <a:schemeClr val="dk1"/>
                </a:solidFill>
              </a:rPr>
              <a:t> weight of keyphrase word w</a:t>
            </a:r>
            <a:endParaRPr i="1" sz="9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2800" y="4281900"/>
            <a:ext cx="2486861" cy="4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03400" y="7416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Two approaches: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2.  Consider similarity score based on syntactically-parsed context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zh-CN" sz="1800">
                <a:solidFill>
                  <a:schemeClr val="dk1"/>
                </a:solidFill>
              </a:rPr>
              <a:t>Associate each entity with characteristic key phrases or words.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solidFill>
                  <a:schemeClr val="dk1"/>
                </a:solidFill>
              </a:rPr>
              <a:t>Eg: “Page”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solidFill>
                  <a:schemeClr val="dk1"/>
                </a:solidFill>
              </a:rPr>
              <a:t>Larry Page: keyphrases like “Stanford”, “search engine”, etc.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solidFill>
                  <a:schemeClr val="dk1"/>
                </a:solidFill>
              </a:rPr>
              <a:t>Jimmy Page: keyphrases like “Gibson guitar”, “hard rock”, etc.</a:t>
            </a:r>
            <a:endParaRPr sz="16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zh-CN" sz="1800">
                <a:solidFill>
                  <a:schemeClr val="dk1"/>
                </a:solidFill>
              </a:rPr>
              <a:t>Compute similarity measure between a mention and entity candidates.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zh-CN" sz="1800">
                <a:solidFill>
                  <a:schemeClr val="dk1"/>
                </a:solidFill>
              </a:rPr>
              <a:t>Train using large corpus to collect statistics to rank candidate entities as per their compatibility with the verb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zh-CN" sz="1800">
                <a:solidFill>
                  <a:schemeClr val="dk1"/>
                </a:solidFill>
              </a:rPr>
              <a:t>Consider a set of substitutes for each possible entity e, which is taken as its context cxt(e)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lang="zh-CN" sz="1800">
                <a:solidFill>
                  <a:schemeClr val="dk1"/>
                </a:solidFill>
              </a:rPr>
              <a:t>Syntax-based similarity between cxt(e) and cxt(m) =&gt; sum of the scalar-product similarity between two vectors for each substitute.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Context Similarity: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Coherence among two entities =&gt; the number of incoming links that their Wikipedia articles share				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										</a:t>
            </a:r>
            <a:r>
              <a:rPr lang="zh-CN" sz="1300">
                <a:solidFill>
                  <a:schemeClr val="dk1"/>
                </a:solidFill>
              </a:rPr>
              <a:t>where, </a:t>
            </a:r>
            <a:r>
              <a:rPr b="1" i="1" lang="zh-CN" sz="1300">
                <a:solidFill>
                  <a:schemeClr val="dk1"/>
                </a:solidFill>
              </a:rPr>
              <a:t>IN </a:t>
            </a:r>
            <a:r>
              <a:rPr lang="zh-CN" sz="1300">
                <a:solidFill>
                  <a:schemeClr val="dk1"/>
                </a:solidFill>
              </a:rPr>
              <a:t>= Incoming links</a:t>
            </a:r>
            <a:br>
              <a:rPr lang="zh-CN" sz="1300">
                <a:solidFill>
                  <a:schemeClr val="dk1"/>
                </a:solidFill>
              </a:rPr>
            </a:br>
            <a:r>
              <a:rPr lang="zh-CN" sz="1300">
                <a:solidFill>
                  <a:schemeClr val="dk1"/>
                </a:solidFill>
              </a:rPr>
              <a:t>										</a:t>
            </a:r>
            <a:r>
              <a:rPr b="1" i="1" lang="zh-CN" sz="1300">
                <a:solidFill>
                  <a:schemeClr val="dk1"/>
                </a:solidFill>
              </a:rPr>
              <a:t>N</a:t>
            </a:r>
            <a:r>
              <a:rPr b="1" lang="zh-CN" sz="1300">
                <a:solidFill>
                  <a:schemeClr val="dk1"/>
                </a:solidFill>
              </a:rPr>
              <a:t> </a:t>
            </a:r>
            <a:r>
              <a:rPr lang="zh-CN" sz="1300">
                <a:solidFill>
                  <a:schemeClr val="dk1"/>
                </a:solidFill>
              </a:rPr>
              <a:t>= Total number of entities</a:t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It’s based on the notion that entities that co-occur in a text document have some semantic relationship or have the same semantic type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Eg: Most texts deal with a single or few semantically related topics, like, rock music, internet technology or global warming and not all together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Distance between two entities =&gt; </a:t>
            </a:r>
            <a:r>
              <a:rPr i="1" lang="zh-CN" sz="1800">
                <a:solidFill>
                  <a:schemeClr val="dk1"/>
                </a:solidFill>
              </a:rPr>
              <a:t>type</a:t>
            </a:r>
            <a:r>
              <a:rPr lang="zh-CN" sz="1800">
                <a:solidFill>
                  <a:schemeClr val="dk1"/>
                </a:solidFill>
              </a:rPr>
              <a:t> and </a:t>
            </a:r>
            <a:r>
              <a:rPr i="1" lang="zh-CN" sz="1800">
                <a:solidFill>
                  <a:schemeClr val="dk1"/>
                </a:solidFill>
              </a:rPr>
              <a:t>subclassOf</a:t>
            </a:r>
            <a:r>
              <a:rPr lang="zh-CN" sz="1800">
                <a:solidFill>
                  <a:schemeClr val="dk1"/>
                </a:solidFill>
              </a:rPr>
              <a:t> edges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Coherence among Entities: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25" y="1499595"/>
            <a:ext cx="3407625" cy="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Graph Modelling: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Google Shape;122;p20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13" y="1266900"/>
            <a:ext cx="7305675" cy="30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 flipH="1" rot="10800000">
            <a:off x="4823925" y="1179525"/>
            <a:ext cx="295800" cy="101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 txBox="1"/>
          <p:nvPr/>
        </p:nvSpPr>
        <p:spPr>
          <a:xfrm>
            <a:off x="4031925" y="786575"/>
            <a:ext cx="3428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based on coherence score</a:t>
            </a:r>
            <a:endParaRPr/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2290625" y="1333900"/>
            <a:ext cx="411600" cy="61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>
            <a:off x="1146325" y="894075"/>
            <a:ext cx="2199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based on popularity prior &amp; similarity score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/>
              <a:t>Graph Algorithm:</a:t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6" name="Google Shape;136;p21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7" y="755600"/>
            <a:ext cx="3999075" cy="39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452925" y="803675"/>
            <a:ext cx="34032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</a:t>
            </a:r>
            <a:r>
              <a:rPr lang="zh-CN"/>
              <a:t>n </a:t>
            </a:r>
            <a:r>
              <a:rPr i="1" lang="zh-CN"/>
              <a:t>entity </a:t>
            </a:r>
            <a:r>
              <a:rPr lang="zh-CN"/>
              <a:t>is </a:t>
            </a:r>
            <a:r>
              <a:rPr i="1" lang="zh-CN"/>
              <a:t>taboo </a:t>
            </a:r>
            <a:r>
              <a:rPr lang="zh-CN"/>
              <a:t>if it is the last candidate for a mention it is connected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51000" y="894075"/>
            <a:ext cx="8487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Prior Test: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zh-CN" sz="1800">
                <a:solidFill>
                  <a:schemeClr val="dk1"/>
                </a:solidFill>
              </a:rPr>
              <a:t>For each mention, if probability prior is above some threshold, eg. 90%, use priors, otherwise disregard in computing mention-entity edge weights.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Coherence Test: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zh-CN" sz="1800">
                <a:solidFill>
                  <a:schemeClr val="dk1"/>
                </a:solidFill>
              </a:rPr>
              <a:t>Compute </a:t>
            </a:r>
            <a:r>
              <a:rPr i="1" lang="zh-CN" sz="1800">
                <a:solidFill>
                  <a:schemeClr val="dk1"/>
                </a:solidFill>
              </a:rPr>
              <a:t>L1</a:t>
            </a:r>
            <a:r>
              <a:rPr lang="zh-CN" sz="1800">
                <a:solidFill>
                  <a:schemeClr val="dk1"/>
                </a:solidFill>
              </a:rPr>
              <a:t> distance between prior probability and similarity-only measure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zh-CN" sz="1800">
                <a:solidFill>
                  <a:schemeClr val="dk1"/>
                </a:solidFill>
              </a:rPr>
              <a:t>If the difference is more than a threshold, then Coherence test might fix it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zh-CN" sz="1800">
                <a:solidFill>
                  <a:schemeClr val="dk1"/>
                </a:solidFill>
              </a:rPr>
              <a:t>Else, if the difference is less than the threshold, then Coherence test might add risk for thematically heterogeneous text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2400"/>
              <a:t>Robustness Tests:</a:t>
            </a:r>
            <a:endParaRPr sz="2400"/>
          </a:p>
        </p:txBody>
      </p:sp>
      <p:sp>
        <p:nvSpPr>
          <p:cNvPr id="147" name="Google Shape;147;p22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25" y="2534200"/>
            <a:ext cx="2731950" cy="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