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1" r:id="rId3"/>
    <p:sldId id="257" r:id="rId4"/>
    <p:sldId id="263" r:id="rId5"/>
    <p:sldId id="259" r:id="rId6"/>
    <p:sldId id="260" r:id="rId7"/>
    <p:sldId id="258"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45"/>
    <p:restoredTop sz="80915"/>
  </p:normalViewPr>
  <p:slideViewPr>
    <p:cSldViewPr snapToGrid="0" snapToObjects="1">
      <p:cViewPr varScale="1">
        <p:scale>
          <a:sx n="75" d="100"/>
          <a:sy n="75" d="100"/>
        </p:scale>
        <p:origin x="17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2995-83B4-AB46-9279-B3CAEE035010}"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31113-DA09-5C4C-AC14-96595F89EC6B}" type="slidenum">
              <a:rPr lang="en-US" smtClean="0"/>
              <a:t>‹#›</a:t>
            </a:fld>
            <a:endParaRPr lang="en-US"/>
          </a:p>
        </p:txBody>
      </p:sp>
    </p:spTree>
    <p:extLst>
      <p:ext uri="{BB962C8B-B14F-4D97-AF65-F5344CB8AC3E}">
        <p14:creationId xmlns:p14="http://schemas.microsoft.com/office/powerpoint/2010/main" val="325966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answer because of the facts stated in the article. The CEO mentioned the financial services sector of the business was a very important because it provided the whole experience of buying a motorcycle, including the purchasing part. </a:t>
            </a:r>
          </a:p>
        </p:txBody>
      </p:sp>
      <p:sp>
        <p:nvSpPr>
          <p:cNvPr id="4" name="Slide Number Placeholder 3"/>
          <p:cNvSpPr>
            <a:spLocks noGrp="1"/>
          </p:cNvSpPr>
          <p:nvPr>
            <p:ph type="sldNum" sz="quarter" idx="5"/>
          </p:nvPr>
        </p:nvSpPr>
        <p:spPr/>
        <p:txBody>
          <a:bodyPr/>
          <a:lstStyle/>
          <a:p>
            <a:fld id="{12431113-DA09-5C4C-AC14-96595F89EC6B}" type="slidenum">
              <a:rPr lang="en-US" smtClean="0"/>
              <a:t>3</a:t>
            </a:fld>
            <a:endParaRPr lang="en-US"/>
          </a:p>
        </p:txBody>
      </p:sp>
    </p:spTree>
    <p:extLst>
      <p:ext uri="{BB962C8B-B14F-4D97-AF65-F5344CB8AC3E}">
        <p14:creationId xmlns:p14="http://schemas.microsoft.com/office/powerpoint/2010/main" val="12719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answer because in the article it mentions that offering a service like internal financing helped the business gain a lot of revenue, gain more customers, and be more competitive among other firms. Looking at these benefits of internal financing made me choose to continue with internal financing. </a:t>
            </a:r>
          </a:p>
        </p:txBody>
      </p:sp>
      <p:sp>
        <p:nvSpPr>
          <p:cNvPr id="4" name="Slide Number Placeholder 3"/>
          <p:cNvSpPr>
            <a:spLocks noGrp="1"/>
          </p:cNvSpPr>
          <p:nvPr>
            <p:ph type="sldNum" sz="quarter" idx="5"/>
          </p:nvPr>
        </p:nvSpPr>
        <p:spPr/>
        <p:txBody>
          <a:bodyPr/>
          <a:lstStyle/>
          <a:p>
            <a:fld id="{12431113-DA09-5C4C-AC14-96595F89EC6B}" type="slidenum">
              <a:rPr lang="en-US" smtClean="0"/>
              <a:t>4</a:t>
            </a:fld>
            <a:endParaRPr lang="en-US"/>
          </a:p>
        </p:txBody>
      </p:sp>
    </p:spTree>
    <p:extLst>
      <p:ext uri="{BB962C8B-B14F-4D97-AF65-F5344CB8AC3E}">
        <p14:creationId xmlns:p14="http://schemas.microsoft.com/office/powerpoint/2010/main" val="207900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31113-DA09-5C4C-AC14-96595F89EC6B}" type="slidenum">
              <a:rPr lang="en-US" smtClean="0"/>
              <a:t>6</a:t>
            </a:fld>
            <a:endParaRPr lang="en-US"/>
          </a:p>
        </p:txBody>
      </p:sp>
    </p:spTree>
    <p:extLst>
      <p:ext uri="{BB962C8B-B14F-4D97-AF65-F5344CB8AC3E}">
        <p14:creationId xmlns:p14="http://schemas.microsoft.com/office/powerpoint/2010/main" val="2891164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o.howstuffworks.com/1900-1920s-harley-davidson-motorcycles-channel.htm" TargetMode="External"/><Relationship Id="rId2" Type="http://schemas.openxmlformats.org/officeDocument/2006/relationships/hyperlink" Target="https://www.harley-davidson.com/us/en/motorcycles/low-rid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9FEF472B-CF4C-B149-911D-B28B9CB4FDE6}"/>
              </a:ext>
            </a:extLst>
          </p:cNvPr>
          <p:cNvSpPr>
            <a:spLocks noGrp="1"/>
          </p:cNvSpPr>
          <p:nvPr>
            <p:ph type="ctrTitle"/>
          </p:nvPr>
        </p:nvSpPr>
        <p:spPr>
          <a:xfrm>
            <a:off x="486876" y="2032000"/>
            <a:ext cx="4513792" cy="2819398"/>
          </a:xfrm>
        </p:spPr>
        <p:txBody>
          <a:bodyPr>
            <a:normAutofit/>
          </a:bodyPr>
          <a:lstStyle/>
          <a:p>
            <a:r>
              <a:rPr lang="en-US" dirty="0">
                <a:solidFill>
                  <a:srgbClr val="FFFFFF"/>
                </a:solidFill>
              </a:rPr>
              <a:t>Case study 1: </a:t>
            </a:r>
            <a:br>
              <a:rPr lang="en-US" dirty="0">
                <a:solidFill>
                  <a:srgbClr val="FFFFFF"/>
                </a:solidFill>
              </a:rPr>
            </a:br>
            <a:r>
              <a:rPr lang="en-US" dirty="0">
                <a:solidFill>
                  <a:srgbClr val="FFFFFF"/>
                </a:solidFill>
              </a:rPr>
              <a:t>Harvey-Davidson, INC</a:t>
            </a:r>
          </a:p>
        </p:txBody>
      </p:sp>
      <p:sp>
        <p:nvSpPr>
          <p:cNvPr id="3" name="Subtitle 2">
            <a:extLst>
              <a:ext uri="{FF2B5EF4-FFF2-40B4-BE49-F238E27FC236}">
                <a16:creationId xmlns:a16="http://schemas.microsoft.com/office/drawing/2014/main" id="{4BE4D2C7-D5F6-1249-A219-2BE6C92EE9B3}"/>
              </a:ext>
            </a:extLst>
          </p:cNvPr>
          <p:cNvSpPr>
            <a:spLocks noGrp="1"/>
          </p:cNvSpPr>
          <p:nvPr>
            <p:ph type="subTitle" idx="1"/>
          </p:nvPr>
        </p:nvSpPr>
        <p:spPr>
          <a:xfrm>
            <a:off x="424564" y="5254701"/>
            <a:ext cx="4513792" cy="914401"/>
          </a:xfrm>
        </p:spPr>
        <p:txBody>
          <a:bodyPr>
            <a:normAutofit/>
          </a:bodyPr>
          <a:lstStyle/>
          <a:p>
            <a:r>
              <a:rPr lang="en-US" dirty="0">
                <a:solidFill>
                  <a:srgbClr val="FFFFFF"/>
                </a:solidFill>
              </a:rPr>
              <a:t>By:  Vandana Anand</a:t>
            </a:r>
          </a:p>
        </p:txBody>
      </p:sp>
      <p:sp useBgFill="1">
        <p:nvSpPr>
          <p:cNvPr id="13"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A motorcycle parked on the side of the road&#10;&#10;Description automatically generated">
            <a:extLst>
              <a:ext uri="{FF2B5EF4-FFF2-40B4-BE49-F238E27FC236}">
                <a16:creationId xmlns:a16="http://schemas.microsoft.com/office/drawing/2014/main" id="{A113F321-C427-B542-BD93-614248DB7B86}"/>
              </a:ext>
            </a:extLst>
          </p:cNvPr>
          <p:cNvPicPr>
            <a:picLocks noChangeAspect="1"/>
          </p:cNvPicPr>
          <p:nvPr/>
        </p:nvPicPr>
        <p:blipFill>
          <a:blip r:embed="rId3"/>
          <a:stretch>
            <a:fillRect/>
          </a:stretch>
        </p:blipFill>
        <p:spPr>
          <a:xfrm>
            <a:off x="6171992" y="2521680"/>
            <a:ext cx="5993682" cy="2977992"/>
          </a:xfrm>
          <a:prstGeom prst="rect">
            <a:avLst/>
          </a:prstGeom>
        </p:spPr>
      </p:pic>
    </p:spTree>
    <p:extLst>
      <p:ext uri="{BB962C8B-B14F-4D97-AF65-F5344CB8AC3E}">
        <p14:creationId xmlns:p14="http://schemas.microsoft.com/office/powerpoint/2010/main" val="60823762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20F-C886-DD4E-8347-213D76E464D1}"/>
              </a:ext>
            </a:extLst>
          </p:cNvPr>
          <p:cNvSpPr>
            <a:spLocks noGrp="1"/>
          </p:cNvSpPr>
          <p:nvPr>
            <p:ph type="title"/>
          </p:nvPr>
        </p:nvSpPr>
        <p:spPr>
          <a:xfrm>
            <a:off x="685801" y="609600"/>
            <a:ext cx="10131425" cy="1930112"/>
          </a:xfrm>
        </p:spPr>
        <p:txBody>
          <a:bodyPr>
            <a:noAutofit/>
          </a:bodyPr>
          <a:lstStyle/>
          <a:p>
            <a:r>
              <a:rPr lang="en-US" dirty="0"/>
              <a:t>Harley-Davidson</a:t>
            </a:r>
            <a:br>
              <a:rPr lang="en-US" dirty="0"/>
            </a:br>
            <a:br>
              <a:rPr lang="en-US" dirty="0"/>
            </a:br>
            <a:br>
              <a:rPr lang="en-US" dirty="0"/>
            </a:br>
            <a:r>
              <a:rPr lang="en-US" dirty="0"/>
              <a:t>Introduction </a:t>
            </a:r>
          </a:p>
        </p:txBody>
      </p:sp>
      <p:sp>
        <p:nvSpPr>
          <p:cNvPr id="3" name="Content Placeholder 2">
            <a:extLst>
              <a:ext uri="{FF2B5EF4-FFF2-40B4-BE49-F238E27FC236}">
                <a16:creationId xmlns:a16="http://schemas.microsoft.com/office/drawing/2014/main" id="{B1FC9C52-BE05-9843-AD04-283175F933F1}"/>
              </a:ext>
            </a:extLst>
          </p:cNvPr>
          <p:cNvSpPr>
            <a:spLocks noGrp="1"/>
          </p:cNvSpPr>
          <p:nvPr>
            <p:ph idx="1"/>
          </p:nvPr>
        </p:nvSpPr>
        <p:spPr>
          <a:xfrm>
            <a:off x="685800" y="2967567"/>
            <a:ext cx="10131425" cy="3649133"/>
          </a:xfrm>
        </p:spPr>
        <p:txBody>
          <a:bodyPr/>
          <a:lstStyle/>
          <a:p>
            <a:r>
              <a:rPr lang="en-US" dirty="0"/>
              <a:t>Harley Davidson is a company that started in 1903 and sells motorcycles in addition to providing financial services. </a:t>
            </a:r>
          </a:p>
          <a:p>
            <a:r>
              <a:rPr lang="en-US" dirty="0"/>
              <a:t>By 1918, half of all the motorcycles produced by the company were sold to the US military to use during WWI. </a:t>
            </a:r>
          </a:p>
          <a:p>
            <a:r>
              <a:rPr lang="en-US" dirty="0"/>
              <a:t>By 1920, Harley Davidson became the largest motorcycle manufacturer in the world in which 2000 dealers in 67 countries had purchased them. </a:t>
            </a:r>
          </a:p>
        </p:txBody>
      </p:sp>
      <p:pic>
        <p:nvPicPr>
          <p:cNvPr id="4" name="Picture 3">
            <a:extLst>
              <a:ext uri="{FF2B5EF4-FFF2-40B4-BE49-F238E27FC236}">
                <a16:creationId xmlns:a16="http://schemas.microsoft.com/office/drawing/2014/main" id="{C2A00A77-D6B6-B945-B92A-D6ADE8968A25}"/>
              </a:ext>
            </a:extLst>
          </p:cNvPr>
          <p:cNvPicPr>
            <a:picLocks noChangeAspect="1"/>
          </p:cNvPicPr>
          <p:nvPr/>
        </p:nvPicPr>
        <p:blipFill>
          <a:blip r:embed="rId2"/>
          <a:stretch>
            <a:fillRect/>
          </a:stretch>
        </p:blipFill>
        <p:spPr>
          <a:xfrm>
            <a:off x="7766636" y="282126"/>
            <a:ext cx="4003034" cy="2257586"/>
          </a:xfrm>
          <a:prstGeom prst="rect">
            <a:avLst/>
          </a:prstGeom>
        </p:spPr>
      </p:pic>
      <p:sp>
        <p:nvSpPr>
          <p:cNvPr id="5" name="TextBox 4">
            <a:extLst>
              <a:ext uri="{FF2B5EF4-FFF2-40B4-BE49-F238E27FC236}">
                <a16:creationId xmlns:a16="http://schemas.microsoft.com/office/drawing/2014/main" id="{16AC212A-8EE8-A549-B6E2-10DE204004E2}"/>
              </a:ext>
            </a:extLst>
          </p:cNvPr>
          <p:cNvSpPr txBox="1"/>
          <p:nvPr/>
        </p:nvSpPr>
        <p:spPr>
          <a:xfrm>
            <a:off x="7766636" y="2681206"/>
            <a:ext cx="4003034" cy="369332"/>
          </a:xfrm>
          <a:prstGeom prst="rect">
            <a:avLst/>
          </a:prstGeom>
          <a:noFill/>
        </p:spPr>
        <p:txBody>
          <a:bodyPr wrap="square" rtlCol="0">
            <a:spAutoFit/>
          </a:bodyPr>
          <a:lstStyle/>
          <a:p>
            <a:pPr algn="ctr"/>
            <a:r>
              <a:rPr lang="en-US" dirty="0"/>
              <a:t>1920 Harley Davidson Motorcycle</a:t>
            </a:r>
          </a:p>
        </p:txBody>
      </p:sp>
    </p:spTree>
    <p:extLst>
      <p:ext uri="{BB962C8B-B14F-4D97-AF65-F5344CB8AC3E}">
        <p14:creationId xmlns:p14="http://schemas.microsoft.com/office/powerpoint/2010/main" val="64859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0593-E674-D342-88FA-A41B541F4B66}"/>
              </a:ext>
            </a:extLst>
          </p:cNvPr>
          <p:cNvSpPr>
            <a:spLocks noGrp="1"/>
          </p:cNvSpPr>
          <p:nvPr>
            <p:ph type="title"/>
          </p:nvPr>
        </p:nvSpPr>
        <p:spPr>
          <a:xfrm>
            <a:off x="685801" y="285426"/>
            <a:ext cx="10131425" cy="1456267"/>
          </a:xfrm>
        </p:spPr>
        <p:txBody>
          <a:bodyPr/>
          <a:lstStyle/>
          <a:p>
            <a:r>
              <a:rPr lang="en-US" dirty="0"/>
              <a:t>Internally financing customers</a:t>
            </a:r>
          </a:p>
        </p:txBody>
      </p:sp>
      <p:sp>
        <p:nvSpPr>
          <p:cNvPr id="3" name="Content Placeholder 2">
            <a:extLst>
              <a:ext uri="{FF2B5EF4-FFF2-40B4-BE49-F238E27FC236}">
                <a16:creationId xmlns:a16="http://schemas.microsoft.com/office/drawing/2014/main" id="{93AC7E53-C7F1-4A42-95DD-F7CA357F7992}"/>
              </a:ext>
            </a:extLst>
          </p:cNvPr>
          <p:cNvSpPr>
            <a:spLocks noGrp="1"/>
          </p:cNvSpPr>
          <p:nvPr>
            <p:ph idx="1"/>
          </p:nvPr>
        </p:nvSpPr>
        <p:spPr>
          <a:xfrm>
            <a:off x="685801" y="1741693"/>
            <a:ext cx="10131425" cy="4922577"/>
          </a:xfrm>
        </p:spPr>
        <p:txBody>
          <a:bodyPr>
            <a:normAutofit fontScale="85000" lnSpcReduction="20000"/>
          </a:bodyPr>
          <a:lstStyle/>
          <a:p>
            <a:r>
              <a:rPr lang="en-US" sz="2400" b="1" dirty="0"/>
              <a:t>How Important to Harley is the ability to internally finance customer purchases ?  Is it a crucial portion of the value creation cycle ?</a:t>
            </a:r>
          </a:p>
          <a:p>
            <a:pPr lvl="1"/>
            <a:r>
              <a:rPr lang="en-US" sz="2400" dirty="0"/>
              <a:t>It is important to Harley to provide the ability of internal finance to its customer purchases because it makes the company more competitive than other companies as well as helps retain and gain new customers. </a:t>
            </a:r>
          </a:p>
          <a:p>
            <a:pPr lvl="1"/>
            <a:r>
              <a:rPr lang="en-US" sz="2400" dirty="0"/>
              <a:t>Not many other companies were doing this at the time, so it drew in more customers and made the company have a more competitive edge. </a:t>
            </a:r>
          </a:p>
          <a:p>
            <a:pPr lvl="1"/>
            <a:r>
              <a:rPr lang="en-US" sz="2400" dirty="0"/>
              <a:t>Internal finance is a crucial portion of the value creation cycle because it gives many advantages to the company such as not having to deal with another finance company or bank to handle the money. The financing would be done within  the company which saves a lot of hassle for them and the customer. </a:t>
            </a:r>
          </a:p>
          <a:p>
            <a:pPr lvl="1"/>
            <a:r>
              <a:rPr lang="en-US" sz="2400" dirty="0"/>
              <a:t>Offered flexibility such as providing discounts and the ability to pay bills late. In fact, 90% of dealers utilized this financial service. The consumer financing program was strongly accepted because it offered lowered rates to borrowers with higher credit ratings. </a:t>
            </a:r>
          </a:p>
          <a:p>
            <a:pPr lvl="1"/>
            <a:r>
              <a:rPr lang="en-US" sz="2400" dirty="0"/>
              <a:t>The CEO also addresses this by saying that the financial services sector is very important to the business because it is both unique and provides the experience of not only buying a motorcycle, but also in purchasing a motorcycle all within the same firm. </a:t>
            </a:r>
          </a:p>
        </p:txBody>
      </p:sp>
    </p:spTree>
    <p:extLst>
      <p:ext uri="{BB962C8B-B14F-4D97-AF65-F5344CB8AC3E}">
        <p14:creationId xmlns:p14="http://schemas.microsoft.com/office/powerpoint/2010/main" val="97420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1633-3F8B-0443-ABF0-36D00BB87EB1}"/>
              </a:ext>
            </a:extLst>
          </p:cNvPr>
          <p:cNvSpPr>
            <a:spLocks noGrp="1"/>
          </p:cNvSpPr>
          <p:nvPr>
            <p:ph type="title"/>
          </p:nvPr>
        </p:nvSpPr>
        <p:spPr>
          <a:xfrm>
            <a:off x="685801" y="270933"/>
            <a:ext cx="10131425" cy="1456267"/>
          </a:xfrm>
        </p:spPr>
        <p:txBody>
          <a:bodyPr/>
          <a:lstStyle/>
          <a:p>
            <a:r>
              <a:rPr lang="en-US" dirty="0"/>
              <a:t>Internally financing customers</a:t>
            </a:r>
          </a:p>
        </p:txBody>
      </p:sp>
      <p:sp>
        <p:nvSpPr>
          <p:cNvPr id="3" name="Content Placeholder 2">
            <a:extLst>
              <a:ext uri="{FF2B5EF4-FFF2-40B4-BE49-F238E27FC236}">
                <a16:creationId xmlns:a16="http://schemas.microsoft.com/office/drawing/2014/main" id="{2089A98A-FEC6-2142-BEE4-834DE4206E63}"/>
              </a:ext>
            </a:extLst>
          </p:cNvPr>
          <p:cNvSpPr>
            <a:spLocks noGrp="1"/>
          </p:cNvSpPr>
          <p:nvPr>
            <p:ph idx="1"/>
          </p:nvPr>
        </p:nvSpPr>
        <p:spPr>
          <a:xfrm>
            <a:off x="685801" y="2142067"/>
            <a:ext cx="10131425" cy="4445000"/>
          </a:xfrm>
        </p:spPr>
        <p:txBody>
          <a:bodyPr>
            <a:normAutofit lnSpcReduction="10000"/>
          </a:bodyPr>
          <a:lstStyle/>
          <a:p>
            <a:r>
              <a:rPr lang="en-US" sz="2400" b="1" dirty="0"/>
              <a:t>If you were Harley's management, would you continue to provide internal financing for customers or would you change this part of the business ?</a:t>
            </a:r>
          </a:p>
          <a:p>
            <a:pPr lvl="1"/>
            <a:r>
              <a:rPr lang="en-US" sz="2000" dirty="0"/>
              <a:t>I would continue to provide internal financing because of the numerous benefits it poses both for the company itself and the customers. </a:t>
            </a:r>
          </a:p>
          <a:p>
            <a:pPr lvl="1"/>
            <a:r>
              <a:rPr lang="en-US" sz="2000" dirty="0"/>
              <a:t>It saves the customers time, a way to intelligently finance their purchases, and ensures the security of their purchases. It also benefits the company because they don’t have to handle another company or bank for the finances. It can all be done within one firm. </a:t>
            </a:r>
          </a:p>
          <a:p>
            <a:pPr lvl="1"/>
            <a:r>
              <a:rPr lang="en-US" sz="2000" dirty="0"/>
              <a:t>At the time, Harley Davidson was the only firm to leverage this type of offer to its customers. It was both competitive and attracted many customers. </a:t>
            </a:r>
          </a:p>
          <a:p>
            <a:pPr lvl="1"/>
            <a:r>
              <a:rPr lang="en-US" sz="2000" dirty="0"/>
              <a:t>This strategy made the company a large revenue, which was $181.5 million, so it would make sense to keep this business model in place since it is widely accepted by the consumers. </a:t>
            </a:r>
          </a:p>
          <a:p>
            <a:endParaRPr lang="en-US" dirty="0"/>
          </a:p>
        </p:txBody>
      </p:sp>
    </p:spTree>
    <p:extLst>
      <p:ext uri="{BB962C8B-B14F-4D97-AF65-F5344CB8AC3E}">
        <p14:creationId xmlns:p14="http://schemas.microsoft.com/office/powerpoint/2010/main" val="284155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F737-FBD8-6F4D-8A65-2F438586F1A9}"/>
              </a:ext>
            </a:extLst>
          </p:cNvPr>
          <p:cNvSpPr>
            <a:spLocks noGrp="1"/>
          </p:cNvSpPr>
          <p:nvPr>
            <p:ph type="title"/>
          </p:nvPr>
        </p:nvSpPr>
        <p:spPr>
          <a:xfrm>
            <a:off x="685801" y="203200"/>
            <a:ext cx="10131425" cy="1456267"/>
          </a:xfrm>
        </p:spPr>
        <p:txBody>
          <a:bodyPr/>
          <a:lstStyle/>
          <a:p>
            <a:r>
              <a:rPr lang="en-US" dirty="0"/>
              <a:t>Securitization and concerns</a:t>
            </a:r>
          </a:p>
        </p:txBody>
      </p:sp>
      <p:sp>
        <p:nvSpPr>
          <p:cNvPr id="3" name="Content Placeholder 2">
            <a:extLst>
              <a:ext uri="{FF2B5EF4-FFF2-40B4-BE49-F238E27FC236}">
                <a16:creationId xmlns:a16="http://schemas.microsoft.com/office/drawing/2014/main" id="{50C2857B-374C-624C-BCB0-5360C7A5CC78}"/>
              </a:ext>
            </a:extLst>
          </p:cNvPr>
          <p:cNvSpPr>
            <a:spLocks noGrp="1"/>
          </p:cNvSpPr>
          <p:nvPr>
            <p:ph idx="1"/>
          </p:nvPr>
        </p:nvSpPr>
        <p:spPr>
          <a:xfrm>
            <a:off x="685801" y="1168400"/>
            <a:ext cx="10131425" cy="5469467"/>
          </a:xfrm>
        </p:spPr>
        <p:txBody>
          <a:bodyPr>
            <a:normAutofit fontScale="40000" lnSpcReduction="20000"/>
          </a:bodyPr>
          <a:lstStyle/>
          <a:p>
            <a:r>
              <a:rPr lang="en-US" sz="5000" dirty="0"/>
              <a:t>How does </a:t>
            </a:r>
            <a:r>
              <a:rPr lang="en-US" sz="5000" b="1" dirty="0"/>
              <a:t>securitization </a:t>
            </a:r>
            <a:r>
              <a:rPr lang="en-US" sz="5000" dirty="0"/>
              <a:t>change the economics of Harley Davidson ? How is it reflected in the financial statements ?</a:t>
            </a:r>
          </a:p>
          <a:p>
            <a:pPr lvl="1"/>
            <a:r>
              <a:rPr lang="en-US" sz="4200" dirty="0"/>
              <a:t>Securitization is the process of making a sale from several receivables, that a firm issued, to debt holders who can earn interest and principal amounts on the receivables. </a:t>
            </a:r>
          </a:p>
          <a:p>
            <a:pPr lvl="1"/>
            <a:r>
              <a:rPr lang="en-US" sz="4200" dirty="0"/>
              <a:t>Securitization requires the firm to set up a special trust to transfer the receivables so that the sale of receivables is complete. During this process, the seller gives up any rights they may have over the transferred loans and the bondholders now hold most of the credit risk. </a:t>
            </a:r>
          </a:p>
          <a:p>
            <a:pPr lvl="1"/>
            <a:r>
              <a:rPr lang="en-US" sz="4200" dirty="0"/>
              <a:t>The loans, or receivables,  get removed from the balance sheet of the issuer, but in order to do so the securitization must qualify as a sale. In the case of Harley Davidson, the company’s financial services income was $181.5 million, which increased by $41.4 million since 2000. This increase was partly due to the gains recorded due to the securitization transactions. </a:t>
            </a:r>
          </a:p>
          <a:p>
            <a:pPr marL="457200" lvl="1" indent="0">
              <a:buNone/>
            </a:pPr>
            <a:endParaRPr lang="en-US" sz="5000" dirty="0"/>
          </a:p>
          <a:p>
            <a:r>
              <a:rPr lang="en-US" sz="5000" dirty="0"/>
              <a:t>What is causing analysts to be concerned about Harley Davidson?</a:t>
            </a:r>
          </a:p>
          <a:p>
            <a:pPr lvl="1"/>
            <a:r>
              <a:rPr lang="en-US" sz="4200" dirty="0"/>
              <a:t>They were concerned about the company’s financing arm. It was difficult to interpret financial information that combined results from operating and financing transactions. In other words, they were worried about company’s policy of securitization, its impact on the financial statement, and finance structure, which they questioned whether it was impacting the company’s growth. </a:t>
            </a:r>
          </a:p>
        </p:txBody>
      </p:sp>
    </p:spTree>
    <p:extLst>
      <p:ext uri="{BB962C8B-B14F-4D97-AF65-F5344CB8AC3E}">
        <p14:creationId xmlns:p14="http://schemas.microsoft.com/office/powerpoint/2010/main" val="278624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2153-7C6D-954E-A539-30CE0407769E}"/>
              </a:ext>
            </a:extLst>
          </p:cNvPr>
          <p:cNvSpPr>
            <a:spLocks noGrp="1"/>
          </p:cNvSpPr>
          <p:nvPr>
            <p:ph type="title"/>
          </p:nvPr>
        </p:nvSpPr>
        <p:spPr>
          <a:xfrm>
            <a:off x="685801" y="203200"/>
            <a:ext cx="10131425" cy="1456267"/>
          </a:xfrm>
        </p:spPr>
        <p:txBody>
          <a:bodyPr/>
          <a:lstStyle/>
          <a:p>
            <a:r>
              <a:rPr lang="en-US" dirty="0"/>
              <a:t>Learnings from the Case</a:t>
            </a:r>
          </a:p>
        </p:txBody>
      </p:sp>
      <p:sp>
        <p:nvSpPr>
          <p:cNvPr id="3" name="Content Placeholder 2">
            <a:extLst>
              <a:ext uri="{FF2B5EF4-FFF2-40B4-BE49-F238E27FC236}">
                <a16:creationId xmlns:a16="http://schemas.microsoft.com/office/drawing/2014/main" id="{D00B8AE9-5D06-E74F-98F6-4CCAC9D7F876}"/>
              </a:ext>
            </a:extLst>
          </p:cNvPr>
          <p:cNvSpPr>
            <a:spLocks noGrp="1"/>
          </p:cNvSpPr>
          <p:nvPr>
            <p:ph idx="1"/>
          </p:nvPr>
        </p:nvSpPr>
        <p:spPr>
          <a:xfrm>
            <a:off x="685801" y="1659467"/>
            <a:ext cx="10131425" cy="4995333"/>
          </a:xfrm>
        </p:spPr>
        <p:txBody>
          <a:bodyPr>
            <a:normAutofit fontScale="70000" lnSpcReduction="20000"/>
          </a:bodyPr>
          <a:lstStyle/>
          <a:p>
            <a:r>
              <a:rPr lang="en-US" sz="2400" dirty="0"/>
              <a:t>What was your biggest learning from this case ? </a:t>
            </a:r>
          </a:p>
          <a:p>
            <a:pPr lvl="1"/>
            <a:r>
              <a:rPr lang="en-US" sz="2400" dirty="0"/>
              <a:t>It was interesting to me how an automotive business also offered financial aid to its customers since not many other companies were doing this at the time. They didn’t even face much competition. They made $41.4 million more than the beginning of 2000 and gained a loyal and diverse customer base. They made a risk to try a new strategy and it proved to be a success. </a:t>
            </a:r>
          </a:p>
          <a:p>
            <a:pPr lvl="1"/>
            <a:r>
              <a:rPr lang="en-US" sz="2400" dirty="0"/>
              <a:t>The article also made me think about how  a strategy to include financial services in a firm could work today. For example, could a car company in today’s time apply this same strategy and get better results? What about a different industry?</a:t>
            </a:r>
          </a:p>
          <a:p>
            <a:pPr lvl="1"/>
            <a:r>
              <a:rPr lang="en-US" sz="2400" dirty="0"/>
              <a:t>I was surprised as to how much securitization had changed the economics of the company. They got a lot of negative feedback and analysts were worrying about their finance structure. Since the company’s business model was so different, people were not sure how the company would run.</a:t>
            </a:r>
          </a:p>
          <a:p>
            <a:pPr lvl="1"/>
            <a:r>
              <a:rPr lang="en-US" sz="2400" dirty="0"/>
              <a:t>In conclusion, Harley Davidson had an interesting business tactic to raise sales and help consumers finance their purchases. Although the firm did face some criticism, they showed that this strategy helped in the long run and managed to increase their revenue by millions of dollars. </a:t>
            </a:r>
          </a:p>
          <a:p>
            <a:pPr lvl="1"/>
            <a:r>
              <a:rPr lang="en-US" sz="2400" dirty="0"/>
              <a:t>The way I chose my answers to the questions were to look at facts and figures provided in the reading and use them to back up my answer. I would also relate my analysis and findings in the case to the questions that asked about my decision or what I would do in a </a:t>
            </a:r>
            <a:r>
              <a:rPr lang="en-US" sz="2400"/>
              <a:t>certain situation. </a:t>
            </a:r>
            <a:endParaRPr lang="en-US" dirty="0"/>
          </a:p>
        </p:txBody>
      </p:sp>
    </p:spTree>
    <p:extLst>
      <p:ext uri="{BB962C8B-B14F-4D97-AF65-F5344CB8AC3E}">
        <p14:creationId xmlns:p14="http://schemas.microsoft.com/office/powerpoint/2010/main" val="138073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90C-3773-454D-8422-A66AB4FF5E5D}"/>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D192245A-58F7-B044-8B51-7E5641067704}"/>
              </a:ext>
            </a:extLst>
          </p:cNvPr>
          <p:cNvSpPr>
            <a:spLocks noGrp="1"/>
          </p:cNvSpPr>
          <p:nvPr>
            <p:ph idx="1"/>
          </p:nvPr>
        </p:nvSpPr>
        <p:spPr>
          <a:xfrm>
            <a:off x="685801" y="1778001"/>
            <a:ext cx="10131425" cy="4927600"/>
          </a:xfrm>
        </p:spPr>
        <p:txBody>
          <a:bodyPr>
            <a:normAutofit fontScale="85000" lnSpcReduction="10000"/>
          </a:bodyPr>
          <a:lstStyle/>
          <a:p>
            <a:r>
              <a:rPr lang="en-US" sz="2600" dirty="0"/>
              <a:t>Harley Davidson has had 18 consecutive years of record revenues and earnings. </a:t>
            </a:r>
          </a:p>
          <a:p>
            <a:r>
              <a:rPr lang="en-US" sz="2600" dirty="0"/>
              <a:t>Had a loyal customer base with a wide range of backgrounds.</a:t>
            </a:r>
          </a:p>
          <a:p>
            <a:r>
              <a:rPr lang="en-US" sz="2600" dirty="0"/>
              <a:t>Financial press and analysts were concerned about the company’s financial structure and how it dealt with securitization in the financial statements. </a:t>
            </a:r>
          </a:p>
          <a:p>
            <a:r>
              <a:rPr lang="en-US" sz="2600" dirty="0"/>
              <a:t>Harley acquired 49% interest in Eaglemark Financial Services, which was then full acquired and renamed as Harley Davidson Financial Services. </a:t>
            </a:r>
          </a:p>
          <a:p>
            <a:pPr lvl="1"/>
            <a:r>
              <a:rPr lang="en-US" sz="2600" dirty="0"/>
              <a:t>This allowed Harley to give discount, specials, and financing options to customers buying motorcycles </a:t>
            </a:r>
          </a:p>
          <a:p>
            <a:r>
              <a:rPr lang="en-US" sz="2600" dirty="0"/>
              <a:t>They faced little national competition, with their only competitors being banks and other financial intuitions that provided services to Harley Davidson’s dealers.  </a:t>
            </a:r>
          </a:p>
          <a:p>
            <a:r>
              <a:rPr lang="en-US" sz="2600" dirty="0"/>
              <a:t>Securitization got the company some criticism, but they showed that they have been successful with their business model.</a:t>
            </a:r>
          </a:p>
          <a:p>
            <a:endParaRPr lang="en-US" dirty="0"/>
          </a:p>
        </p:txBody>
      </p:sp>
    </p:spTree>
    <p:extLst>
      <p:ext uri="{BB962C8B-B14F-4D97-AF65-F5344CB8AC3E}">
        <p14:creationId xmlns:p14="http://schemas.microsoft.com/office/powerpoint/2010/main" val="169406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8F62-627D-E54F-A053-7865E1ACBA0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3AB24AB-B333-7C46-A7C2-F82A7F8C65EC}"/>
              </a:ext>
            </a:extLst>
          </p:cNvPr>
          <p:cNvSpPr>
            <a:spLocks noGrp="1"/>
          </p:cNvSpPr>
          <p:nvPr>
            <p:ph idx="1"/>
          </p:nvPr>
        </p:nvSpPr>
        <p:spPr>
          <a:xfrm>
            <a:off x="685801" y="2142067"/>
            <a:ext cx="10981266" cy="3649133"/>
          </a:xfrm>
        </p:spPr>
        <p:txBody>
          <a:bodyPr/>
          <a:lstStyle/>
          <a:p>
            <a:r>
              <a:rPr lang="en-US" dirty="0"/>
              <a:t>Harley Davidson Inc.: Motorcycle Manufacturer or Financing Company? By Gregory S Miller and Jacob Cohen</a:t>
            </a:r>
          </a:p>
          <a:p>
            <a:r>
              <a:rPr lang="en-US" dirty="0">
                <a:hlinkClick r:id="rId2"/>
              </a:rPr>
              <a:t>https://www.harley-davidson.com/us/en/motorcycles/low-rider-s.html</a:t>
            </a:r>
            <a:endParaRPr lang="en-US" dirty="0"/>
          </a:p>
          <a:p>
            <a:r>
              <a:rPr lang="en-US" dirty="0">
                <a:hlinkClick r:id="rId3"/>
              </a:rPr>
              <a:t>https://auto.howstuffworks.com/1900-1920s-harley-davidson-motorcycles-channel.htm</a:t>
            </a:r>
            <a:endParaRPr lang="en-US" dirty="0"/>
          </a:p>
        </p:txBody>
      </p:sp>
    </p:spTree>
    <p:extLst>
      <p:ext uri="{BB962C8B-B14F-4D97-AF65-F5344CB8AC3E}">
        <p14:creationId xmlns:p14="http://schemas.microsoft.com/office/powerpoint/2010/main" val="206902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1302</Words>
  <Application>Microsoft Macintosh PowerPoint</Application>
  <PresentationFormat>Widescreen</PresentationFormat>
  <Paragraphs>52</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Case study 1:  Harvey-Davidson, INC</vt:lpstr>
      <vt:lpstr>Harley-Davidson   Introduction </vt:lpstr>
      <vt:lpstr>Internally financing customers</vt:lpstr>
      <vt:lpstr>Internally financing customers</vt:lpstr>
      <vt:lpstr>Securitization and concerns</vt:lpstr>
      <vt:lpstr>Learnings from the Case</vt:lpstr>
      <vt:lpstr>Notes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Harvey-Davidson, INC</dc:title>
  <dc:creator>Anand, Vandana</dc:creator>
  <cp:lastModifiedBy>Anand, Vandana</cp:lastModifiedBy>
  <cp:revision>25</cp:revision>
  <dcterms:created xsi:type="dcterms:W3CDTF">2020-01-28T00:13:13Z</dcterms:created>
  <dcterms:modified xsi:type="dcterms:W3CDTF">2020-01-29T05:09:35Z</dcterms:modified>
</cp:coreProperties>
</file>